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288" r:id="rId3"/>
    <p:sldId id="302" r:id="rId4"/>
    <p:sldId id="303" r:id="rId5"/>
    <p:sldId id="316" r:id="rId6"/>
    <p:sldId id="289" r:id="rId7"/>
    <p:sldId id="290" r:id="rId8"/>
    <p:sldId id="291" r:id="rId9"/>
    <p:sldId id="292" r:id="rId10"/>
    <p:sldId id="299" r:id="rId11"/>
    <p:sldId id="300" r:id="rId12"/>
    <p:sldId id="304" r:id="rId13"/>
    <p:sldId id="317" r:id="rId14"/>
    <p:sldId id="318" r:id="rId15"/>
    <p:sldId id="312" r:id="rId16"/>
    <p:sldId id="319" r:id="rId17"/>
    <p:sldId id="311" r:id="rId18"/>
    <p:sldId id="313" r:id="rId19"/>
    <p:sldId id="314" r:id="rId20"/>
    <p:sldId id="315" r:id="rId21"/>
    <p:sldId id="293" r:id="rId22"/>
    <p:sldId id="294" r:id="rId23"/>
    <p:sldId id="296" r:id="rId24"/>
    <p:sldId id="298" r:id="rId25"/>
    <p:sldId id="297" r:id="rId26"/>
    <p:sldId id="257" r:id="rId27"/>
    <p:sldId id="261" r:id="rId28"/>
    <p:sldId id="258" r:id="rId29"/>
    <p:sldId id="262" r:id="rId30"/>
    <p:sldId id="267" r:id="rId31"/>
    <p:sldId id="263" r:id="rId32"/>
    <p:sldId id="268" r:id="rId33"/>
    <p:sldId id="264" r:id="rId34"/>
    <p:sldId id="265" r:id="rId35"/>
    <p:sldId id="266" r:id="rId36"/>
    <p:sldId id="269" r:id="rId37"/>
    <p:sldId id="270" r:id="rId38"/>
    <p:sldId id="271" r:id="rId39"/>
    <p:sldId id="272" r:id="rId40"/>
    <p:sldId id="273" r:id="rId41"/>
    <p:sldId id="274" r:id="rId42"/>
    <p:sldId id="275" r:id="rId43"/>
    <p:sldId id="276" r:id="rId44"/>
    <p:sldId id="277" r:id="rId45"/>
    <p:sldId id="278" r:id="rId46"/>
    <p:sldId id="279" r:id="rId47"/>
    <p:sldId id="259" r:id="rId48"/>
    <p:sldId id="280" r:id="rId49"/>
    <p:sldId id="281" r:id="rId50"/>
    <p:sldId id="282" r:id="rId51"/>
    <p:sldId id="283" r:id="rId52"/>
    <p:sldId id="260" r:id="rId53"/>
    <p:sldId id="287" r:id="rId54"/>
    <p:sldId id="284" r:id="rId55"/>
    <p:sldId id="286" r:id="rId5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1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24E31F-84A6-47DE-B3CA-C199296DB64E}" type="datetimeFigureOut">
              <a:rPr lang="ru-RU" smtClean="0"/>
              <a:pPr/>
              <a:t>12.02.2021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EA8E5F-6A1D-495A-B8C7-FBE50EEEEFB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1087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20253D-E92E-4B61-B75F-F221BA6498C6}" type="slidenum">
              <a:rPr lang="ru-RU" smtClean="0"/>
              <a:pPr>
                <a:defRPr/>
              </a:pPr>
              <a:t>20</a:t>
            </a:fld>
            <a:endParaRPr lang="ru-RU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3EA3C-EAD6-4702-B8FD-5D50D8752FC1}" type="datetimeFigureOut">
              <a:rPr lang="ru-RU" smtClean="0"/>
              <a:pPr/>
              <a:t>12.02.2021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FFDC3-9EF6-43B7-B08B-8057716C74E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3EA3C-EAD6-4702-B8FD-5D50D8752FC1}" type="datetimeFigureOut">
              <a:rPr lang="ru-RU" smtClean="0"/>
              <a:pPr/>
              <a:t>12.02.2021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FFDC3-9EF6-43B7-B08B-8057716C74E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3EA3C-EAD6-4702-B8FD-5D50D8752FC1}" type="datetimeFigureOut">
              <a:rPr lang="ru-RU" smtClean="0"/>
              <a:pPr/>
              <a:t>12.02.2021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FFDC3-9EF6-43B7-B08B-8057716C74E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3EA3C-EAD6-4702-B8FD-5D50D8752FC1}" type="datetimeFigureOut">
              <a:rPr lang="ru-RU" smtClean="0"/>
              <a:pPr/>
              <a:t>12.02.2021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FFDC3-9EF6-43B7-B08B-8057716C74E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3EA3C-EAD6-4702-B8FD-5D50D8752FC1}" type="datetimeFigureOut">
              <a:rPr lang="ru-RU" smtClean="0"/>
              <a:pPr/>
              <a:t>12.02.2021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FFDC3-9EF6-43B7-B08B-8057716C74E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3EA3C-EAD6-4702-B8FD-5D50D8752FC1}" type="datetimeFigureOut">
              <a:rPr lang="ru-RU" smtClean="0"/>
              <a:pPr/>
              <a:t>12.02.2021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FFDC3-9EF6-43B7-B08B-8057716C74E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3EA3C-EAD6-4702-B8FD-5D50D8752FC1}" type="datetimeFigureOut">
              <a:rPr lang="ru-RU" smtClean="0"/>
              <a:pPr/>
              <a:t>12.02.2021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FFDC3-9EF6-43B7-B08B-8057716C74E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3EA3C-EAD6-4702-B8FD-5D50D8752FC1}" type="datetimeFigureOut">
              <a:rPr lang="ru-RU" smtClean="0"/>
              <a:pPr/>
              <a:t>12.02.2021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FFDC3-9EF6-43B7-B08B-8057716C74E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3EA3C-EAD6-4702-B8FD-5D50D8752FC1}" type="datetimeFigureOut">
              <a:rPr lang="ru-RU" smtClean="0"/>
              <a:pPr/>
              <a:t>12.02.2021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FFDC3-9EF6-43B7-B08B-8057716C74E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3EA3C-EAD6-4702-B8FD-5D50D8752FC1}" type="datetimeFigureOut">
              <a:rPr lang="ru-RU" smtClean="0"/>
              <a:pPr/>
              <a:t>12.02.2021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FFDC3-9EF6-43B7-B08B-8057716C74E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3EA3C-EAD6-4702-B8FD-5D50D8752FC1}" type="datetimeFigureOut">
              <a:rPr lang="ru-RU" smtClean="0"/>
              <a:pPr/>
              <a:t>12.02.2021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FFDC3-9EF6-43B7-B08B-8057716C74E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3EA3C-EAD6-4702-B8FD-5D50D8752FC1}" type="datetimeFigureOut">
              <a:rPr lang="ru-RU" smtClean="0"/>
              <a:pPr/>
              <a:t>12.02.2021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FFDC3-9EF6-43B7-B08B-8057716C74E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ru.wikipedia.org/wiki/%D0%90%D0%BB%D1%8C%D0%BC%D0%B0-%D0%BC%D0%B0%D1%82%D0%B5%D1%8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196752"/>
            <a:ext cx="7772400" cy="1470025"/>
          </a:xfrm>
        </p:spPr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Кучи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71600" y="2708920"/>
            <a:ext cx="7232848" cy="2592288"/>
          </a:xfrm>
        </p:spPr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rgbClr val="002060"/>
                </a:solidFill>
              </a:rPr>
              <a:t>Пирамиды</a:t>
            </a:r>
            <a:r>
              <a:rPr lang="en-US" dirty="0">
                <a:solidFill>
                  <a:srgbClr val="002060"/>
                </a:solidFill>
              </a:rPr>
              <a:t> (</a:t>
            </a:r>
            <a:r>
              <a:rPr lang="ru-RU" dirty="0">
                <a:solidFill>
                  <a:srgbClr val="002060"/>
                </a:solidFill>
              </a:rPr>
              <a:t>бинарные кучи)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ru-RU" dirty="0">
                <a:solidFill>
                  <a:srgbClr val="002060"/>
                </a:solidFill>
              </a:rPr>
              <a:t>Пирамидальная сортировка</a:t>
            </a:r>
          </a:p>
          <a:p>
            <a:r>
              <a:rPr lang="en-US" dirty="0">
                <a:solidFill>
                  <a:srgbClr val="002060"/>
                </a:solidFill>
              </a:rPr>
              <a:t>K-</a:t>
            </a:r>
            <a:r>
              <a:rPr lang="ru-RU" dirty="0" err="1">
                <a:solidFill>
                  <a:srgbClr val="002060"/>
                </a:solidFill>
              </a:rPr>
              <a:t>ичные</a:t>
            </a:r>
            <a:r>
              <a:rPr lang="ru-RU" dirty="0">
                <a:solidFill>
                  <a:srgbClr val="002060"/>
                </a:solidFill>
              </a:rPr>
              <a:t> кучи</a:t>
            </a:r>
          </a:p>
          <a:p>
            <a:r>
              <a:rPr lang="ru-RU" dirty="0">
                <a:solidFill>
                  <a:srgbClr val="002060"/>
                </a:solidFill>
              </a:rPr>
              <a:t>Биномиальные кучи</a:t>
            </a:r>
          </a:p>
          <a:p>
            <a:r>
              <a:rPr lang="ru-RU" dirty="0">
                <a:solidFill>
                  <a:srgbClr val="002060"/>
                </a:solidFill>
              </a:rPr>
              <a:t>Левацкие кучи</a:t>
            </a:r>
          </a:p>
          <a:p>
            <a:r>
              <a:rPr lang="ru-RU" dirty="0">
                <a:solidFill>
                  <a:srgbClr val="002060"/>
                </a:solidFill>
              </a:rPr>
              <a:t>Косые кучи</a:t>
            </a:r>
          </a:p>
          <a:p>
            <a:endParaRPr lang="ru-RU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594"/>
          </a:xfrm>
        </p:spPr>
        <p:txBody>
          <a:bodyPr>
            <a:normAutofit fontScale="90000"/>
          </a:bodyPr>
          <a:lstStyle/>
          <a:p>
            <a:r>
              <a:rPr lang="ru-RU" dirty="0"/>
              <a:t>Пирамидальная сортировка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27584" y="928670"/>
            <a:ext cx="8106866" cy="5319730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ru-RU" sz="2000" dirty="0">
                <a:latin typeface="Calibri" pitchFamily="34" charset="0"/>
              </a:rPr>
              <a:t>При сортировке методом простого выбора на каждом шаге выполняется линейный поиск минимального элемента. Линейная сложность этого поиска делает сложность всей сортировки квадратичной.</a:t>
            </a:r>
          </a:p>
          <a:p>
            <a:pPr>
              <a:buFont typeface="Arial" pitchFamily="34" charset="0"/>
              <a:buNone/>
            </a:pPr>
            <a:r>
              <a:rPr lang="ru-RU" sz="2000" dirty="0">
                <a:solidFill>
                  <a:srgbClr val="FF0000"/>
                </a:solidFill>
                <a:latin typeface="Calibri" pitchFamily="34" charset="0"/>
              </a:rPr>
              <a:t>Возможно ли найти минимальный элемент за время лучшее линейного? </a:t>
            </a:r>
          </a:p>
          <a:p>
            <a:pPr>
              <a:buFont typeface="Arial" pitchFamily="34" charset="0"/>
              <a:buNone/>
            </a:pPr>
            <a:r>
              <a:rPr lang="ru-RU" sz="2000" dirty="0">
                <a:latin typeface="Calibri" pitchFamily="34" charset="0"/>
              </a:rPr>
              <a:t>Оказывается, что это возможно, если использовать на каждом следующем шаге информацию о взаимных отношениях элементов, накопленную на предыдущих шагах. </a:t>
            </a:r>
          </a:p>
          <a:p>
            <a:pPr algn="just">
              <a:buNone/>
            </a:pPr>
            <a:r>
              <a:rPr lang="ru-RU" sz="2000" dirty="0">
                <a:latin typeface="Calibri" pitchFamily="34" charset="0"/>
              </a:rPr>
              <a:t>Идея бинарного выбора может быть эффективно применена, если организовать входные данные в виде так называемой </a:t>
            </a:r>
            <a:r>
              <a:rPr lang="ru-RU" sz="2000" i="1" dirty="0">
                <a:solidFill>
                  <a:srgbClr val="FF0000"/>
                </a:solidFill>
                <a:latin typeface="Calibri" pitchFamily="34" charset="0"/>
              </a:rPr>
              <a:t>пирамиды</a:t>
            </a:r>
            <a:r>
              <a:rPr lang="ru-RU" sz="2000" i="1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(или </a:t>
            </a:r>
            <a:r>
              <a:rPr lang="ru-RU" sz="2000" i="1" dirty="0">
                <a:latin typeface="Calibri" pitchFamily="34" charset="0"/>
              </a:rPr>
              <a:t>сбалансированного бинарного дерева поиска</a:t>
            </a:r>
            <a:r>
              <a:rPr lang="ru-RU" sz="2000" dirty="0">
                <a:latin typeface="Calibri" pitchFamily="34" charset="0"/>
              </a:rPr>
              <a:t>) и поддерживать их в этом виде в процессе сортировки. </a:t>
            </a:r>
          </a:p>
          <a:p>
            <a:pPr algn="just">
              <a:buNone/>
            </a:pPr>
            <a:r>
              <a:rPr lang="ru-RU" sz="2000" dirty="0">
                <a:latin typeface="Calibri" pitchFamily="34" charset="0"/>
              </a:rPr>
              <a:t>Метод сортировки с использованием такой пирамиды был предложен Р. У. </a:t>
            </a:r>
            <a:r>
              <a:rPr lang="ru-RU" sz="2000" dirty="0" err="1">
                <a:latin typeface="Calibri" pitchFamily="34" charset="0"/>
              </a:rPr>
              <a:t>Флойдом</a:t>
            </a:r>
            <a:r>
              <a:rPr lang="ru-RU" sz="2000" dirty="0">
                <a:latin typeface="Calibri" pitchFamily="34" charset="0"/>
              </a:rPr>
              <a:t> в 1964 г. под названием </a:t>
            </a:r>
            <a:r>
              <a:rPr lang="ru-RU" sz="2000" i="1" dirty="0">
                <a:latin typeface="Calibri" pitchFamily="34" charset="0"/>
              </a:rPr>
              <a:t>«</a:t>
            </a:r>
            <a:r>
              <a:rPr lang="en-US" sz="2000" i="1" dirty="0">
                <a:latin typeface="Calibri" pitchFamily="34" charset="0"/>
              </a:rPr>
              <a:t>Heap sort</a:t>
            </a:r>
            <a:r>
              <a:rPr lang="ru-RU" sz="2000" i="1" dirty="0">
                <a:latin typeface="Calibri" pitchFamily="34" charset="0"/>
              </a:rPr>
              <a:t>» </a:t>
            </a:r>
            <a:r>
              <a:rPr lang="ru-RU" sz="2000" dirty="0">
                <a:latin typeface="Calibri" pitchFamily="34" charset="0"/>
              </a:rPr>
              <a:t>— </a:t>
            </a:r>
            <a:r>
              <a:rPr lang="ru-RU" sz="2000" i="1" dirty="0">
                <a:solidFill>
                  <a:srgbClr val="FF0000"/>
                </a:solidFill>
                <a:latin typeface="Calibri" pitchFamily="34" charset="0"/>
              </a:rPr>
              <a:t>пирамидальной сортировки </a:t>
            </a:r>
            <a:r>
              <a:rPr lang="ru-RU" sz="2000" dirty="0">
                <a:latin typeface="Calibri" pitchFamily="34" charset="0"/>
              </a:rPr>
              <a:t>или  </a:t>
            </a:r>
            <a:r>
              <a:rPr lang="ru-RU" sz="2000" i="1" dirty="0">
                <a:solidFill>
                  <a:srgbClr val="FF0000"/>
                </a:solidFill>
                <a:latin typeface="Calibri" pitchFamily="34" charset="0"/>
              </a:rPr>
              <a:t>сортировки кучей</a:t>
            </a:r>
            <a:r>
              <a:rPr lang="ru-RU" sz="2000" i="1" dirty="0">
                <a:latin typeface="Calibri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</p:nvPr>
        </p:nvGraphicFramePr>
        <p:xfrm>
          <a:off x="3347864" y="260347"/>
          <a:ext cx="5616624" cy="6424788"/>
        </p:xfrm>
        <a:graphic>
          <a:graphicData uri="http://schemas.openxmlformats.org/drawingml/2006/table">
            <a:tbl>
              <a:tblPr/>
              <a:tblGrid>
                <a:gridCol w="20004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61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530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Роберт В </a:t>
                      </a:r>
                      <a:r>
                        <a:rPr lang="ru-RU" sz="2400" b="1" dirty="0" err="1">
                          <a:effectLst/>
                          <a:latin typeface="Calibri" pitchFamily="34" charset="0"/>
                          <a:cs typeface="Calibri" pitchFamily="34" charset="0"/>
                        </a:rPr>
                        <a:t>Флойд</a:t>
                      </a:r>
                      <a:endParaRPr lang="ru-RU" sz="2400" b="1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75009" marR="75009" marT="37505" marB="3750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794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2000" i="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Robert W Floyd</a:t>
                      </a:r>
                    </a:p>
                  </a:txBody>
                  <a:tcPr marL="75009" marR="75009" marT="37505" marB="3750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9265">
                <a:tc gridSpan="2">
                  <a:txBody>
                    <a:bodyPr/>
                    <a:lstStyle/>
                    <a:p>
                      <a:pPr algn="l" fontAlgn="t"/>
                      <a:br>
                        <a:rPr lang="ru-RU" sz="1500" dirty="0">
                          <a:effectLst/>
                          <a:latin typeface="Calibri" pitchFamily="34" charset="0"/>
                          <a:cs typeface="Calibri" pitchFamily="34" charset="0"/>
                        </a:rPr>
                      </a:br>
                      <a:r>
                        <a:rPr lang="ru-RU" sz="2000" dirty="0" err="1">
                          <a:effectLst/>
                          <a:latin typeface="Calibri" pitchFamily="34" charset="0"/>
                          <a:cs typeface="Calibri" pitchFamily="34" charset="0"/>
                        </a:rPr>
                        <a:t>Флойд</a:t>
                      </a:r>
                      <a:r>
                        <a:rPr lang="ru-RU" sz="20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 в </a:t>
                      </a:r>
                      <a:r>
                        <a:rPr lang="ru-RU" sz="2000" u="none" strike="noStrike" dirty="0">
                          <a:solidFill>
                            <a:srgbClr val="0B008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1976 году</a:t>
                      </a:r>
                      <a:endParaRPr lang="ru-RU" sz="2000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75009" marR="75009" marT="37505" marB="3750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794">
                <a:tc>
                  <a:txBody>
                    <a:bodyPr/>
                    <a:lstStyle/>
                    <a:p>
                      <a:pPr fontAlgn="t"/>
                      <a:r>
                        <a:rPr lang="ru-RU" sz="18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Дата рождения:</a:t>
                      </a:r>
                    </a:p>
                  </a:txBody>
                  <a:tcPr marL="75009" marR="75009" marT="37505" marB="3750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800" u="none" strike="noStrike" dirty="0">
                          <a:solidFill>
                            <a:srgbClr val="0B008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8 июля</a:t>
                      </a:r>
                      <a:r>
                        <a:rPr lang="ru-RU" sz="18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r>
                        <a:rPr lang="ru-RU" sz="1800" u="none" strike="noStrike" dirty="0">
                          <a:solidFill>
                            <a:srgbClr val="0B008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1936</a:t>
                      </a:r>
                      <a:endParaRPr lang="ru-RU" sz="1800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75009" marR="75009" marT="37505" marB="3750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794">
                <a:tc>
                  <a:txBody>
                    <a:bodyPr/>
                    <a:lstStyle/>
                    <a:p>
                      <a:pPr fontAlgn="t"/>
                      <a:r>
                        <a:rPr lang="ru-RU" sz="18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Место рождения:</a:t>
                      </a:r>
                    </a:p>
                  </a:txBody>
                  <a:tcPr marL="75009" marR="75009" marT="37505" marB="3750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800" u="none" strike="noStrike" dirty="0">
                          <a:solidFill>
                            <a:srgbClr val="0B008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Нью-Йорк</a:t>
                      </a:r>
                      <a:endParaRPr lang="ru-RU" sz="1800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75009" marR="75009" marT="37505" marB="3750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794">
                <a:tc>
                  <a:txBody>
                    <a:bodyPr/>
                    <a:lstStyle/>
                    <a:p>
                      <a:pPr fontAlgn="t"/>
                      <a:r>
                        <a:rPr lang="ru-RU" sz="18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Дата смерти:</a:t>
                      </a:r>
                    </a:p>
                  </a:txBody>
                  <a:tcPr marL="75009" marR="75009" marT="37505" marB="3750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800" u="none" strike="noStrike" dirty="0">
                          <a:solidFill>
                            <a:srgbClr val="0B008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25 сентября</a:t>
                      </a:r>
                      <a:r>
                        <a:rPr lang="ru-RU" sz="18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r>
                        <a:rPr lang="ru-RU" sz="1800" u="none" strike="noStrike" dirty="0">
                          <a:solidFill>
                            <a:srgbClr val="0B008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2001</a:t>
                      </a:r>
                      <a:r>
                        <a:rPr lang="ru-RU" sz="18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 (65 лет)</a:t>
                      </a:r>
                    </a:p>
                  </a:txBody>
                  <a:tcPr marL="75009" marR="75009" marT="37505" marB="3750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794">
                <a:tc>
                  <a:txBody>
                    <a:bodyPr/>
                    <a:lstStyle/>
                    <a:p>
                      <a:pPr fontAlgn="t"/>
                      <a:r>
                        <a:rPr lang="ru-RU" sz="1800">
                          <a:effectLst/>
                          <a:latin typeface="Calibri" pitchFamily="34" charset="0"/>
                          <a:cs typeface="Calibri" pitchFamily="34" charset="0"/>
                        </a:rPr>
                        <a:t>Место смерти:</a:t>
                      </a:r>
                    </a:p>
                  </a:txBody>
                  <a:tcPr marL="75009" marR="75009" marT="37505" marB="3750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800" u="none" strike="noStrike" dirty="0">
                          <a:solidFill>
                            <a:srgbClr val="0B008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Стэнфорд</a:t>
                      </a:r>
                      <a:endParaRPr lang="ru-RU" sz="1800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75009" marR="75009" marT="37505" marB="3750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8794">
                <a:tc>
                  <a:txBody>
                    <a:bodyPr/>
                    <a:lstStyle/>
                    <a:p>
                      <a:pPr fontAlgn="t"/>
                      <a:r>
                        <a:rPr lang="ru-RU" sz="18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Страна:</a:t>
                      </a:r>
                    </a:p>
                  </a:txBody>
                  <a:tcPr marL="75009" marR="75009" marT="37505" marB="3750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8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r>
                        <a:rPr lang="ru-RU" sz="1800" u="none" strike="noStrike" dirty="0">
                          <a:solidFill>
                            <a:srgbClr val="0B008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США</a:t>
                      </a:r>
                      <a:endParaRPr lang="ru-RU" sz="1800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75009" marR="75009" marT="37505" marB="3750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8794">
                <a:tc>
                  <a:txBody>
                    <a:bodyPr/>
                    <a:lstStyle/>
                    <a:p>
                      <a:pPr fontAlgn="t"/>
                      <a:r>
                        <a:rPr lang="ru-RU" sz="18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Научная сфера:</a:t>
                      </a:r>
                    </a:p>
                  </a:txBody>
                  <a:tcPr marL="75009" marR="75009" marT="37505" marB="3750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800" u="none" strike="noStrike" dirty="0">
                          <a:solidFill>
                            <a:srgbClr val="0B008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Информатика</a:t>
                      </a:r>
                      <a:endParaRPr lang="ru-RU" sz="1800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75009" marR="75009" marT="37505" marB="3750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11413">
                <a:tc>
                  <a:txBody>
                    <a:bodyPr/>
                    <a:lstStyle/>
                    <a:p>
                      <a:pPr fontAlgn="t"/>
                      <a:r>
                        <a:rPr lang="ru-RU" sz="18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Место работы:</a:t>
                      </a:r>
                    </a:p>
                  </a:txBody>
                  <a:tcPr marL="75009" marR="75009" marT="37505" marB="3750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800" u="none" strike="noStrike" dirty="0">
                          <a:solidFill>
                            <a:srgbClr val="0B008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Университет Карнеги — </a:t>
                      </a:r>
                      <a:r>
                        <a:rPr lang="ru-RU" sz="1800" u="none" strike="noStrike" dirty="0" err="1">
                          <a:solidFill>
                            <a:srgbClr val="0B008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Меллон</a:t>
                      </a:r>
                      <a:br>
                        <a:rPr lang="ru-RU" sz="1800" dirty="0">
                          <a:effectLst/>
                          <a:latin typeface="Calibri" pitchFamily="34" charset="0"/>
                          <a:cs typeface="Calibri" pitchFamily="34" charset="0"/>
                        </a:rPr>
                      </a:br>
                      <a:r>
                        <a:rPr lang="ru-RU" sz="1800" u="none" strike="noStrike" dirty="0" err="1">
                          <a:solidFill>
                            <a:srgbClr val="0B008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Стэнфордский</a:t>
                      </a:r>
                      <a:r>
                        <a:rPr lang="ru-RU" sz="1800" u="none" strike="noStrike" dirty="0">
                          <a:solidFill>
                            <a:srgbClr val="0B008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 университет</a:t>
                      </a:r>
                      <a:endParaRPr lang="ru-RU" sz="1800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75009" marR="75009" marT="37505" marB="3750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8794">
                <a:tc>
                  <a:txBody>
                    <a:bodyPr/>
                    <a:lstStyle/>
                    <a:p>
                      <a:pPr fontAlgn="t"/>
                      <a:r>
                        <a:rPr lang="ru-RU" sz="1800" u="none" strike="noStrike" dirty="0">
                          <a:solidFill>
                            <a:srgbClr val="0B0080"/>
                          </a:solidFill>
                          <a:effectLst/>
                          <a:latin typeface="Calibri" pitchFamily="34" charset="0"/>
                          <a:cs typeface="Calibri" pitchFamily="34" charset="0"/>
                          <a:hlinkClick r:id="rId2" tooltip="Альма-матер"/>
                        </a:rPr>
                        <a:t>Альма-матер</a:t>
                      </a:r>
                      <a:r>
                        <a:rPr lang="ru-RU" sz="18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:</a:t>
                      </a:r>
                    </a:p>
                  </a:txBody>
                  <a:tcPr marL="75009" marR="75009" marT="37505" marB="3750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800" u="none" strike="noStrike" dirty="0">
                          <a:solidFill>
                            <a:srgbClr val="0B008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Чикагский университет</a:t>
                      </a:r>
                      <a:endParaRPr lang="ru-RU" sz="1800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75009" marR="75009" marT="37505" marB="3750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8794">
                <a:tc>
                  <a:txBody>
                    <a:bodyPr/>
                    <a:lstStyle/>
                    <a:p>
                      <a:pPr fontAlgn="t"/>
                      <a:r>
                        <a:rPr lang="ru-RU" sz="1800">
                          <a:effectLst/>
                          <a:latin typeface="Calibri" pitchFamily="34" charset="0"/>
                          <a:cs typeface="Calibri" pitchFamily="34" charset="0"/>
                        </a:rPr>
                        <a:t>Известен как:</a:t>
                      </a:r>
                    </a:p>
                  </a:txBody>
                  <a:tcPr marL="75009" marR="75009" marT="37505" marB="3750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800" u="none" strike="noStrike" dirty="0">
                          <a:solidFill>
                            <a:srgbClr val="0B008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Алгоритм </a:t>
                      </a:r>
                      <a:r>
                        <a:rPr lang="ru-RU" sz="1800" u="none" strike="noStrike" dirty="0" err="1">
                          <a:solidFill>
                            <a:srgbClr val="0B008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Флойда</a:t>
                      </a:r>
                      <a:r>
                        <a:rPr lang="ru-RU" sz="1800" u="none" strike="noStrike" dirty="0">
                          <a:solidFill>
                            <a:srgbClr val="0B008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 — </a:t>
                      </a:r>
                      <a:r>
                        <a:rPr lang="ru-RU" sz="1800" u="none" strike="noStrike" dirty="0" err="1">
                          <a:solidFill>
                            <a:srgbClr val="0B008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Уоршелла</a:t>
                      </a:r>
                      <a:endParaRPr lang="ru-RU" sz="1800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75009" marR="75009" marT="37505" marB="3750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136653">
                <a:tc>
                  <a:txBody>
                    <a:bodyPr/>
                    <a:lstStyle/>
                    <a:p>
                      <a:pPr fontAlgn="t"/>
                      <a:r>
                        <a:rPr lang="ru-RU" sz="18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Награды и премии</a:t>
                      </a:r>
                    </a:p>
                  </a:txBody>
                  <a:tcPr marL="75009" marR="75009" marT="37505" marB="3750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800" u="none" strike="noStrike" dirty="0">
                          <a:solidFill>
                            <a:srgbClr val="0B008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Премия Тьюринга</a:t>
                      </a:r>
                      <a:r>
                        <a:rPr lang="ru-RU" sz="18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, Медаль «</a:t>
                      </a:r>
                      <a:r>
                        <a:rPr lang="ru-RU" sz="1800" u="none" strike="noStrike" dirty="0">
                          <a:solidFill>
                            <a:srgbClr val="0B008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Пионер компьютерной техники</a:t>
                      </a:r>
                      <a:r>
                        <a:rPr lang="ru-RU" sz="18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» (</a:t>
                      </a:r>
                      <a:r>
                        <a:rPr lang="ru-RU" sz="1800" u="none" strike="noStrike" dirty="0">
                          <a:solidFill>
                            <a:srgbClr val="0B008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1991</a:t>
                      </a:r>
                      <a:r>
                        <a:rPr lang="ru-RU" sz="18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</a:p>
                  </a:txBody>
                  <a:tcPr marL="75009" marR="75009" marT="37505" marB="3750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2050" name="Picture 2" descr="16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232737"/>
            <a:ext cx="2217613" cy="3340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Flag of the United States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968" y="2953712"/>
            <a:ext cx="190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123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57290" y="142852"/>
            <a:ext cx="7499350" cy="439718"/>
          </a:xfrm>
        </p:spPr>
        <p:txBody>
          <a:bodyPr>
            <a:normAutofit fontScale="90000"/>
          </a:bodyPr>
          <a:lstStyle/>
          <a:p>
            <a:r>
              <a:rPr lang="ru-RU" sz="3200" dirty="0"/>
              <a:t>Идея метода пирамидальной сортировки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142976" y="642918"/>
            <a:ext cx="7791474" cy="5738410"/>
          </a:xfrm>
        </p:spPr>
        <p:txBody>
          <a:bodyPr/>
          <a:lstStyle/>
          <a:p>
            <a:pPr marL="596900" indent="-514350">
              <a:buFont typeface="+mj-lt"/>
              <a:buAutoNum type="arabicPeriod"/>
            </a:pPr>
            <a:r>
              <a:rPr lang="ru-RU" sz="2000" dirty="0">
                <a:latin typeface="Calibri" pitchFamily="34" charset="0"/>
              </a:rPr>
              <a:t>Подготовка к сортировке: входная неупорядоченная последовательность перестраивается в пирамиду.</a:t>
            </a:r>
          </a:p>
          <a:p>
            <a:pPr marL="596900" indent="-514350">
              <a:buFont typeface="+mj-lt"/>
              <a:buAutoNum type="arabicPeriod"/>
            </a:pPr>
            <a:r>
              <a:rPr lang="ru-RU" sz="2000" dirty="0">
                <a:latin typeface="Calibri" pitchFamily="34" charset="0"/>
              </a:rPr>
              <a:t>Сортировка: входная и готовая последовательности хранятся в одном массиве, причем готовая последовательность формируется </a:t>
            </a:r>
            <a:r>
              <a:rPr lang="ru-RU" sz="2000" i="1" dirty="0">
                <a:latin typeface="Calibri" pitchFamily="34" charset="0"/>
              </a:rPr>
              <a:t>в хвосте </a:t>
            </a:r>
            <a:r>
              <a:rPr lang="ru-RU" sz="2000" dirty="0">
                <a:latin typeface="Calibri" pitchFamily="34" charset="0"/>
              </a:rPr>
              <a:t>массива, а входная остается в начале массива.</a:t>
            </a:r>
          </a:p>
          <a:p>
            <a:pPr marL="596900" indent="-514350">
              <a:buNone/>
            </a:pPr>
            <a:endParaRPr lang="ru-RU" sz="2000" dirty="0">
              <a:latin typeface="Calibri" pitchFamily="34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FF0000"/>
                </a:solidFill>
              </a:rPr>
              <a:t>1 этап: </a:t>
            </a:r>
            <a:r>
              <a:rPr lang="ru-RU" sz="2000" dirty="0"/>
              <a:t>построение пирамиды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FF0000"/>
                </a:solidFill>
              </a:rPr>
              <a:t>2 этап: </a:t>
            </a:r>
            <a:r>
              <a:rPr lang="ru-RU" sz="2000" dirty="0"/>
              <a:t>сортировка на пирамиде</a:t>
            </a:r>
          </a:p>
          <a:p>
            <a:pPr marL="596900" indent="-514350">
              <a:buNone/>
            </a:pPr>
            <a:endParaRPr lang="ru-RU" sz="2000" dirty="0">
              <a:latin typeface="Calibri" pitchFamily="34" charset="0"/>
            </a:endParaRPr>
          </a:p>
          <a:p>
            <a:pPr marL="596900" indent="-514350">
              <a:buFont typeface="+mj-lt"/>
              <a:buAutoNum type="arabicPeriod"/>
            </a:pPr>
            <a:endParaRPr lang="ru-RU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48072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ru-RU" dirty="0"/>
              <a:t>1 этап: построение пирамиды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6856" y="764704"/>
            <a:ext cx="8229600" cy="52894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Build_Max_Heap</a:t>
            </a:r>
            <a:r>
              <a:rPr lang="en-US" dirty="0"/>
              <a:t>(</a:t>
            </a:r>
            <a:r>
              <a:rPr lang="ru-RU" dirty="0"/>
              <a:t>А)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err="1"/>
              <a:t>heap_size</a:t>
            </a:r>
            <a:r>
              <a:rPr lang="en-US" dirty="0"/>
              <a:t>[A] </a:t>
            </a:r>
            <a:r>
              <a:rPr lang="en-US" dirty="0">
                <a:sym typeface="Symbol"/>
              </a:rPr>
              <a:t> length[A]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	for </a:t>
            </a:r>
            <a:r>
              <a:rPr lang="en-US" dirty="0" err="1">
                <a:sym typeface="Symbol"/>
              </a:rPr>
              <a:t>i</a:t>
            </a:r>
            <a:r>
              <a:rPr lang="en-US" dirty="0">
                <a:sym typeface="Symbol"/>
              </a:rPr>
              <a:t>  length[A]</a:t>
            </a:r>
            <a:r>
              <a:rPr lang="ru-RU" dirty="0">
                <a:sym typeface="Symbol"/>
              </a:rPr>
              <a:t> </a:t>
            </a:r>
            <a:r>
              <a:rPr lang="en-US" dirty="0">
                <a:sym typeface="Symbol"/>
              </a:rPr>
              <a:t>/</a:t>
            </a:r>
            <a:r>
              <a:rPr lang="ru-RU" dirty="0">
                <a:sym typeface="Symbol"/>
              </a:rPr>
              <a:t> </a:t>
            </a:r>
            <a:r>
              <a:rPr lang="en-US" dirty="0">
                <a:sym typeface="Symbol"/>
              </a:rPr>
              <a:t>2 </a:t>
            </a:r>
            <a:r>
              <a:rPr lang="en-US" dirty="0" err="1">
                <a:sym typeface="Symbol"/>
              </a:rPr>
              <a:t>downto</a:t>
            </a:r>
            <a:r>
              <a:rPr lang="en-US" dirty="0">
                <a:sym typeface="Symbol"/>
              </a:rPr>
              <a:t> 1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		do </a:t>
            </a:r>
            <a:r>
              <a:rPr lang="en-US" dirty="0" err="1">
                <a:sym typeface="Symbol"/>
              </a:rPr>
              <a:t>Sift_Down</a:t>
            </a:r>
            <a:r>
              <a:rPr lang="en-US" dirty="0">
                <a:sym typeface="Symbol"/>
              </a:rPr>
              <a:t>(A, </a:t>
            </a:r>
            <a:r>
              <a:rPr lang="en-US" dirty="0" err="1">
                <a:sym typeface="Symbol"/>
              </a:rPr>
              <a:t>i</a:t>
            </a:r>
            <a:r>
              <a:rPr lang="en-US" dirty="0">
                <a:sym typeface="Symbol"/>
              </a:rPr>
              <a:t>)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9435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432048"/>
          </a:xfrm>
        </p:spPr>
        <p:txBody>
          <a:bodyPr>
            <a:normAutofit fontScale="90000"/>
          </a:bodyPr>
          <a:lstStyle/>
          <a:p>
            <a:r>
              <a:rPr lang="ru-RU" dirty="0"/>
              <a:t>Анализ      </a:t>
            </a:r>
            <a:r>
              <a:rPr lang="en-US" dirty="0" err="1"/>
              <a:t>Build_Max_Heap</a:t>
            </a:r>
            <a:r>
              <a:rPr lang="ru-RU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692696"/>
                <a:ext cx="8229600" cy="6048672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ru-RU" dirty="0">
                    <a:sym typeface="Symbol"/>
                  </a:rPr>
                  <a:t>Т.к. высота </a:t>
                </a:r>
                <a:r>
                  <a:rPr lang="en-US" dirty="0">
                    <a:sym typeface="Symbol"/>
                  </a:rPr>
                  <a:t>n-</a:t>
                </a:r>
                <a:r>
                  <a:rPr lang="ru-RU" dirty="0">
                    <a:sym typeface="Symbol"/>
                  </a:rPr>
                  <a:t>элементной пирамиды = </a:t>
                </a:r>
                <a:r>
                  <a:rPr lang="en-US" dirty="0">
                    <a:sym typeface="Symbol"/>
                  </a:rPr>
                  <a:t>log</a:t>
                </a:r>
                <a:r>
                  <a:rPr lang="en-US" baseline="-25000" dirty="0">
                    <a:sym typeface="Symbol"/>
                  </a:rPr>
                  <a:t>2</a:t>
                </a:r>
                <a:r>
                  <a:rPr lang="en-US" dirty="0">
                    <a:sym typeface="Symbol"/>
                  </a:rPr>
                  <a:t> n</a:t>
                </a:r>
                <a:r>
                  <a:rPr lang="ru-RU" dirty="0">
                    <a:sym typeface="Symbol"/>
                  </a:rPr>
                  <a:t></a:t>
                </a:r>
                <a:endParaRPr lang="en-US" dirty="0">
                  <a:sym typeface="Symbol"/>
                </a:endParaRPr>
              </a:p>
              <a:p>
                <a:pPr marL="0" indent="0">
                  <a:buNone/>
                </a:pPr>
                <a:r>
                  <a:rPr lang="ru-RU" dirty="0">
                    <a:sym typeface="Symbol"/>
                  </a:rPr>
                  <a:t>а на высоте </a:t>
                </a:r>
                <a:r>
                  <a:rPr lang="en-US" i="1" dirty="0">
                    <a:sym typeface="Symbol"/>
                  </a:rPr>
                  <a:t>h</a:t>
                </a:r>
                <a:r>
                  <a:rPr lang="en-US" dirty="0">
                    <a:sym typeface="Symbol"/>
                  </a:rPr>
                  <a:t> </a:t>
                </a:r>
                <a:r>
                  <a:rPr lang="ru-RU" dirty="0">
                    <a:sym typeface="Symbol"/>
                  </a:rPr>
                  <a:t>находится не более </a:t>
                </a:r>
                <a:r>
                  <a:rPr lang="en-US" dirty="0">
                    <a:sym typeface="Symbol"/>
                  </a:rPr>
                  <a:t>n/2</a:t>
                </a:r>
                <a:r>
                  <a:rPr lang="en-US" baseline="30000" dirty="0">
                    <a:sym typeface="Symbol"/>
                  </a:rPr>
                  <a:t>h+1</a:t>
                </a:r>
                <a:r>
                  <a:rPr lang="ru-RU" dirty="0">
                    <a:sym typeface="Symbol"/>
                  </a:rPr>
                  <a:t></a:t>
                </a:r>
                <a:r>
                  <a:rPr lang="en-US" dirty="0">
                    <a:sym typeface="Symbol"/>
                  </a:rPr>
                  <a:t> </a:t>
                </a:r>
                <a:r>
                  <a:rPr lang="ru-RU" dirty="0">
                    <a:sym typeface="Symbol"/>
                  </a:rPr>
                  <a:t>узлов, то</a:t>
                </a:r>
                <a:endParaRPr lang="en-US" dirty="0">
                  <a:sym typeface="Symbol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h</m:t>
                          </m:r>
                          <m:r>
                            <a:rPr lang="en-US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d>
                            <m:dPr>
                              <m:begChr m:val="⌊"/>
                              <m:endChr m:val="⌋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func>
                            </m:e>
                          </m:d>
                        </m:sup>
                        <m:e>
                          <m:d>
                            <m:dPr>
                              <m:begChr m:val="⌈"/>
                              <m:endChr m:val="⌉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h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+1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𝑂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h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h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d>
                                <m:dPr>
                                  <m:begChr m:val="⌊"/>
                                  <m:endChr m:val="⌋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/>
                                            </a:rPr>
                                            <m:t>log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sup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h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h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nary>
                        </m:e>
                      </m:d>
                    </m:oMath>
                  </m:oMathPara>
                </a14:m>
                <a:endParaRPr lang="ru-RU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h</m:t>
                          </m:r>
                          <m:r>
                            <a:rPr lang="en-US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h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h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skw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num>
                        <m:den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1−</m:t>
                                  </m:r>
                                  <m:f>
                                    <m:fPr>
                                      <m:type m:val="skw"/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/>
                        </a:rPr>
                        <m:t>=2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h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d>
                                <m:dPr>
                                  <m:begChr m:val="⌊"/>
                                  <m:endChr m:val="⌋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/>
                                            </a:rPr>
                                            <m:t>log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sup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h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h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nary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h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∞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h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h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nary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𝑂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𝑛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692696"/>
                <a:ext cx="8229600" cy="6048672"/>
              </a:xfrm>
              <a:blipFill>
                <a:blip r:embed="rId2"/>
                <a:stretch>
                  <a:fillRect l="-1407" t="-19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2482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0"/>
            <a:ext cx="7890842" cy="576064"/>
          </a:xfrm>
        </p:spPr>
        <p:txBody>
          <a:bodyPr>
            <a:normAutofit fontScale="90000"/>
          </a:bodyPr>
          <a:lstStyle/>
          <a:p>
            <a:r>
              <a:rPr lang="ru-RU" dirty="0"/>
              <a:t>Построение пирамиды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43608" y="90872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691680" y="90872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339752" y="90872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987824" y="90872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3635896" y="90872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4283968" y="90872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4932040" y="90872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5580112" y="90872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6228184" y="90872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6876256" y="90872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7524328" y="90872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1043608" y="90872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339752" y="90872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91680" y="90872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12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987824" y="90872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21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635896" y="90872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7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11960" y="90872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932040" y="90872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13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580112" y="90872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16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28184" y="90872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876256" y="90872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10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524328" y="90872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79512" y="548680"/>
            <a:ext cx="2372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Исходный массив: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0" y="1484784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Шаг 1:</a:t>
            </a:r>
          </a:p>
        </p:txBody>
      </p:sp>
      <p:sp>
        <p:nvSpPr>
          <p:cNvPr id="51" name="Прямоугольник 50"/>
          <p:cNvSpPr/>
          <p:nvPr/>
        </p:nvSpPr>
        <p:spPr>
          <a:xfrm>
            <a:off x="1043608" y="1556792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Прямоугольник 51"/>
          <p:cNvSpPr/>
          <p:nvPr/>
        </p:nvSpPr>
        <p:spPr>
          <a:xfrm>
            <a:off x="1691680" y="1556792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Прямоугольник 52"/>
          <p:cNvSpPr/>
          <p:nvPr/>
        </p:nvSpPr>
        <p:spPr>
          <a:xfrm>
            <a:off x="2339752" y="1556792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Прямоугольник 53"/>
          <p:cNvSpPr/>
          <p:nvPr/>
        </p:nvSpPr>
        <p:spPr>
          <a:xfrm>
            <a:off x="2987824" y="1556792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3635896" y="1556792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4283968" y="1556792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Прямоугольник 56"/>
          <p:cNvSpPr/>
          <p:nvPr/>
        </p:nvSpPr>
        <p:spPr>
          <a:xfrm>
            <a:off x="4932040" y="1556792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5580112" y="1556792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>
            <a:off x="6228184" y="1556792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Прямоугольник 59"/>
          <p:cNvSpPr/>
          <p:nvPr/>
        </p:nvSpPr>
        <p:spPr>
          <a:xfrm>
            <a:off x="6876256" y="1556792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Прямоугольник 60"/>
          <p:cNvSpPr/>
          <p:nvPr/>
        </p:nvSpPr>
        <p:spPr>
          <a:xfrm>
            <a:off x="7524328" y="1556792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TextBox 61"/>
          <p:cNvSpPr txBox="1"/>
          <p:nvPr/>
        </p:nvSpPr>
        <p:spPr>
          <a:xfrm>
            <a:off x="1043608" y="1556792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339752" y="1556792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691680" y="1556792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12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987824" y="1556792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21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635896" y="1556792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7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211960" y="1556792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2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932040" y="1556792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13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580112" y="1556792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16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228184" y="1556792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876256" y="1556792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10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524328" y="1556792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3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0" y="2420888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Шаг 2:</a:t>
            </a:r>
          </a:p>
        </p:txBody>
      </p:sp>
      <p:sp>
        <p:nvSpPr>
          <p:cNvPr id="74" name="Прямоугольник 73"/>
          <p:cNvSpPr/>
          <p:nvPr/>
        </p:nvSpPr>
        <p:spPr>
          <a:xfrm>
            <a:off x="1043608" y="242088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Прямоугольник 74"/>
          <p:cNvSpPr/>
          <p:nvPr/>
        </p:nvSpPr>
        <p:spPr>
          <a:xfrm>
            <a:off x="1691680" y="242088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Прямоугольник 75"/>
          <p:cNvSpPr/>
          <p:nvPr/>
        </p:nvSpPr>
        <p:spPr>
          <a:xfrm>
            <a:off x="2339752" y="242088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Прямоугольник 76"/>
          <p:cNvSpPr/>
          <p:nvPr/>
        </p:nvSpPr>
        <p:spPr>
          <a:xfrm>
            <a:off x="2987824" y="242088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Прямоугольник 77"/>
          <p:cNvSpPr/>
          <p:nvPr/>
        </p:nvSpPr>
        <p:spPr>
          <a:xfrm>
            <a:off x="3635896" y="242088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Прямоугольник 78"/>
          <p:cNvSpPr/>
          <p:nvPr/>
        </p:nvSpPr>
        <p:spPr>
          <a:xfrm>
            <a:off x="4283968" y="242088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Прямоугольник 79"/>
          <p:cNvSpPr/>
          <p:nvPr/>
        </p:nvSpPr>
        <p:spPr>
          <a:xfrm>
            <a:off x="4932040" y="242088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Прямоугольник 80"/>
          <p:cNvSpPr/>
          <p:nvPr/>
        </p:nvSpPr>
        <p:spPr>
          <a:xfrm>
            <a:off x="5580112" y="242088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Прямоугольник 81"/>
          <p:cNvSpPr/>
          <p:nvPr/>
        </p:nvSpPr>
        <p:spPr>
          <a:xfrm>
            <a:off x="6228184" y="242088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Прямоугольник 82"/>
          <p:cNvSpPr/>
          <p:nvPr/>
        </p:nvSpPr>
        <p:spPr>
          <a:xfrm>
            <a:off x="6876256" y="242088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Прямоугольник 83"/>
          <p:cNvSpPr/>
          <p:nvPr/>
        </p:nvSpPr>
        <p:spPr>
          <a:xfrm>
            <a:off x="7524328" y="242088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TextBox 84"/>
          <p:cNvSpPr txBox="1"/>
          <p:nvPr/>
        </p:nvSpPr>
        <p:spPr>
          <a:xfrm>
            <a:off x="1043608" y="242088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5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339752" y="242088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4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691680" y="242088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12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987824" y="242088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21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635896" y="242088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10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211960" y="242088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2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932040" y="242088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13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580112" y="242088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16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228184" y="242088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1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876256" y="242088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7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524328" y="242088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3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0" y="3140968"/>
            <a:ext cx="9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Шаг 3:</a:t>
            </a:r>
          </a:p>
        </p:txBody>
      </p:sp>
      <p:sp>
        <p:nvSpPr>
          <p:cNvPr id="97" name="Прямоугольник 96"/>
          <p:cNvSpPr/>
          <p:nvPr/>
        </p:nvSpPr>
        <p:spPr>
          <a:xfrm>
            <a:off x="971600" y="321297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Прямоугольник 97"/>
          <p:cNvSpPr/>
          <p:nvPr/>
        </p:nvSpPr>
        <p:spPr>
          <a:xfrm>
            <a:off x="1619672" y="321297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Прямоугольник 98"/>
          <p:cNvSpPr/>
          <p:nvPr/>
        </p:nvSpPr>
        <p:spPr>
          <a:xfrm>
            <a:off x="2267744" y="321297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Прямоугольник 99"/>
          <p:cNvSpPr/>
          <p:nvPr/>
        </p:nvSpPr>
        <p:spPr>
          <a:xfrm>
            <a:off x="2915816" y="321297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Прямоугольник 100"/>
          <p:cNvSpPr/>
          <p:nvPr/>
        </p:nvSpPr>
        <p:spPr>
          <a:xfrm>
            <a:off x="3563888" y="321297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Прямоугольник 101"/>
          <p:cNvSpPr/>
          <p:nvPr/>
        </p:nvSpPr>
        <p:spPr>
          <a:xfrm>
            <a:off x="4211960" y="321297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Прямоугольник 102"/>
          <p:cNvSpPr/>
          <p:nvPr/>
        </p:nvSpPr>
        <p:spPr>
          <a:xfrm>
            <a:off x="4860032" y="321297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Прямоугольник 103"/>
          <p:cNvSpPr/>
          <p:nvPr/>
        </p:nvSpPr>
        <p:spPr>
          <a:xfrm>
            <a:off x="5508104" y="321297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Прямоугольник 104"/>
          <p:cNvSpPr/>
          <p:nvPr/>
        </p:nvSpPr>
        <p:spPr>
          <a:xfrm>
            <a:off x="6156176" y="321297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Прямоугольник 105"/>
          <p:cNvSpPr/>
          <p:nvPr/>
        </p:nvSpPr>
        <p:spPr>
          <a:xfrm>
            <a:off x="6804248" y="321297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Прямоугольник 106"/>
          <p:cNvSpPr/>
          <p:nvPr/>
        </p:nvSpPr>
        <p:spPr>
          <a:xfrm>
            <a:off x="7452320" y="321297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TextBox 107"/>
          <p:cNvSpPr txBox="1"/>
          <p:nvPr/>
        </p:nvSpPr>
        <p:spPr>
          <a:xfrm>
            <a:off x="971600" y="321297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5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2267744" y="321297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4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619672" y="321297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12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2915816" y="321297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21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3563888" y="321297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10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4139952" y="321297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2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860032" y="321297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13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508104" y="321297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16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156176" y="321297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1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804248" y="321297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7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452320" y="321297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3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0" y="393305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Шаг 4:</a:t>
            </a:r>
          </a:p>
        </p:txBody>
      </p:sp>
      <p:sp>
        <p:nvSpPr>
          <p:cNvPr id="120" name="Прямоугольник 119"/>
          <p:cNvSpPr/>
          <p:nvPr/>
        </p:nvSpPr>
        <p:spPr>
          <a:xfrm>
            <a:off x="971600" y="4077072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1" name="Прямоугольник 120"/>
          <p:cNvSpPr/>
          <p:nvPr/>
        </p:nvSpPr>
        <p:spPr>
          <a:xfrm>
            <a:off x="1619672" y="4077072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2" name="Прямоугольник 121"/>
          <p:cNvSpPr/>
          <p:nvPr/>
        </p:nvSpPr>
        <p:spPr>
          <a:xfrm>
            <a:off x="2267744" y="4077072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3" name="Прямоугольник 122"/>
          <p:cNvSpPr/>
          <p:nvPr/>
        </p:nvSpPr>
        <p:spPr>
          <a:xfrm>
            <a:off x="2915816" y="4077072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4" name="Прямоугольник 123"/>
          <p:cNvSpPr/>
          <p:nvPr/>
        </p:nvSpPr>
        <p:spPr>
          <a:xfrm>
            <a:off x="3563888" y="4077072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5" name="Прямоугольник 124"/>
          <p:cNvSpPr/>
          <p:nvPr/>
        </p:nvSpPr>
        <p:spPr>
          <a:xfrm>
            <a:off x="4211960" y="4077072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6" name="Прямоугольник 125"/>
          <p:cNvSpPr/>
          <p:nvPr/>
        </p:nvSpPr>
        <p:spPr>
          <a:xfrm>
            <a:off x="4860032" y="4077072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7" name="Прямоугольник 126"/>
          <p:cNvSpPr/>
          <p:nvPr/>
        </p:nvSpPr>
        <p:spPr>
          <a:xfrm>
            <a:off x="5508104" y="4077072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8" name="Прямоугольник 127"/>
          <p:cNvSpPr/>
          <p:nvPr/>
        </p:nvSpPr>
        <p:spPr>
          <a:xfrm>
            <a:off x="6156176" y="4077072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9" name="Прямоугольник 128"/>
          <p:cNvSpPr/>
          <p:nvPr/>
        </p:nvSpPr>
        <p:spPr>
          <a:xfrm>
            <a:off x="6804248" y="4077072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0" name="Прямоугольник 129"/>
          <p:cNvSpPr/>
          <p:nvPr/>
        </p:nvSpPr>
        <p:spPr>
          <a:xfrm>
            <a:off x="7452320" y="4077072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1" name="TextBox 130"/>
          <p:cNvSpPr txBox="1"/>
          <p:nvPr/>
        </p:nvSpPr>
        <p:spPr>
          <a:xfrm>
            <a:off x="971600" y="4077072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5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2267744" y="4077072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13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1619672" y="4077072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12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2915816" y="4077072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21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3563888" y="4077072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10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4139952" y="4077072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2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4860032" y="4077072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4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5508104" y="4077072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16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6156176" y="4077072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1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6804248" y="4077072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7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7452320" y="4077072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3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0" y="501317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Шаг 5:</a:t>
            </a:r>
          </a:p>
        </p:txBody>
      </p:sp>
      <p:sp>
        <p:nvSpPr>
          <p:cNvPr id="143" name="Прямоугольник 142"/>
          <p:cNvSpPr/>
          <p:nvPr/>
        </p:nvSpPr>
        <p:spPr>
          <a:xfrm>
            <a:off x="1043608" y="5085184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4" name="Прямоугольник 143"/>
          <p:cNvSpPr/>
          <p:nvPr/>
        </p:nvSpPr>
        <p:spPr>
          <a:xfrm>
            <a:off x="1691680" y="5085184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5" name="Прямоугольник 144"/>
          <p:cNvSpPr/>
          <p:nvPr/>
        </p:nvSpPr>
        <p:spPr>
          <a:xfrm>
            <a:off x="2339752" y="5085184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6" name="Прямоугольник 145"/>
          <p:cNvSpPr/>
          <p:nvPr/>
        </p:nvSpPr>
        <p:spPr>
          <a:xfrm>
            <a:off x="2987824" y="5085184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7" name="Прямоугольник 146"/>
          <p:cNvSpPr/>
          <p:nvPr/>
        </p:nvSpPr>
        <p:spPr>
          <a:xfrm>
            <a:off x="3635896" y="5085184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8" name="Прямоугольник 147"/>
          <p:cNvSpPr/>
          <p:nvPr/>
        </p:nvSpPr>
        <p:spPr>
          <a:xfrm>
            <a:off x="4283968" y="5085184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9" name="Прямоугольник 148"/>
          <p:cNvSpPr/>
          <p:nvPr/>
        </p:nvSpPr>
        <p:spPr>
          <a:xfrm>
            <a:off x="4932040" y="5085184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0" name="Прямоугольник 149"/>
          <p:cNvSpPr/>
          <p:nvPr/>
        </p:nvSpPr>
        <p:spPr>
          <a:xfrm>
            <a:off x="5580112" y="5085184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1" name="Прямоугольник 150"/>
          <p:cNvSpPr/>
          <p:nvPr/>
        </p:nvSpPr>
        <p:spPr>
          <a:xfrm>
            <a:off x="6228184" y="5085184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2" name="Прямоугольник 151"/>
          <p:cNvSpPr/>
          <p:nvPr/>
        </p:nvSpPr>
        <p:spPr>
          <a:xfrm>
            <a:off x="6876256" y="5085184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3" name="Прямоугольник 152"/>
          <p:cNvSpPr/>
          <p:nvPr/>
        </p:nvSpPr>
        <p:spPr>
          <a:xfrm>
            <a:off x="7524328" y="5085184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4" name="TextBox 153"/>
          <p:cNvSpPr txBox="1"/>
          <p:nvPr/>
        </p:nvSpPr>
        <p:spPr>
          <a:xfrm>
            <a:off x="1043608" y="5085184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5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2339752" y="5085184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13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1691680" y="5085184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21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2987824" y="5085184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16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3635896" y="5085184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10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4211960" y="5085184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2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4932040" y="5085184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4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5580112" y="5085184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12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6228184" y="5085184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1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6876256" y="5085184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7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7524328" y="5085184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6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281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5" presetClass="emph" presetSubtype="0" repeatCount="5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6281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1" presetID="35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2.73821E-6 C 0.00295 0.02359 0.00607 0.04718 -0.03855 0.06175 C -0.08299 0.07632 -0.21511 0.09852 -0.26702 0.08742 C -0.3191 0.07632 -0.33629 0.0111 -0.35035 -0.00417 " pathEditMode="relative" rAng="0" ptsTypes="aaaA">
                                      <p:cBhvr>
                                        <p:cTn id="116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00" y="4700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486 -0.03284 -0.00972 -0.06568 0.0467 -0.08302 C 0.10313 -0.10037 0.28577 -0.11702 0.33907 -0.10384 C 0.39236 -0.09066 0.36181 -0.02012 0.36632 -0.00347 " pathEditMode="relative" ptsTypes="aaaA">
                                      <p:cBhvr>
                                        <p:cTn id="118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2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281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35" presetClass="emph" presetSubtype="0" repeatCount="5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6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7" presetID="35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8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2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281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35" presetClass="emph" presetSubtype="0" repeatCount="5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6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7" presetID="35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8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6281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365 0.03723 -0.00729 0.07447 -0.0401 0.08996 C -0.07292 0.10546 -0.15677 0.11008 -0.1974 0.09343 C -0.23802 0.07678 -0.26997 0.00717 -0.28437 -0.01018 " pathEditMode="relative" ptsTypes="aaaA">
                                      <p:cBhvr>
                                        <p:cTn id="242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3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747 -0.03607 0.01511 -0.07192 0.05451 -0.08811 C 0.09392 -0.1043 0.19792 -0.11193 0.23646 -0.0969 C 0.275 -0.08186 0.27761 -0.01456 0.28576 0.00186 " pathEditMode="relative" ptsTypes="aaaA">
                                      <p:cBhvr>
                                        <p:cTn id="244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8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281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35" presetClass="emph" presetSubtype="0" repeatCount="5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2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6281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03" presetID="35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4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243 0.034 0.00486 0.06799 -0.01303 0.08464 C -0.03091 0.1013 -0.08681 0.11448 -0.10782 0.10037 C -0.12882 0.08626 -0.13386 0.04302 -0.13889 0 " pathEditMode="relative" ptsTypes="aaaA">
                                      <p:cBhvr>
                                        <p:cTn id="308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9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18 -0.02497 0.02378 -0.04995 0.04288 -0.06059 C 0.06198 -0.07123 0.09861 -0.07493 0.11441 -0.06406 C 0.1302 -0.05319 0.13385 -0.00647 0.13767 0.00509 " pathEditMode="relative" ptsTypes="aaaA">
                                      <p:cBhvr>
                                        <p:cTn id="310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35" presetClass="emph" presetSubtype="0" repeatCount="5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4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6281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5" presetID="35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6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2795 0.0296 -0.0559 0.05944 -0.1 0.07262 C -0.1441 0.0858 -0.23368 0.09251 -0.26493 0.07956 C -0.29618 0.0666 -0.28333 0.00879 -0.28698 -0.00532 " pathEditMode="relative" ptsTypes="aaaA">
                                      <p:cBhvr>
                                        <p:cTn id="320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767 0.00509 C 0.14427 -0.02729 0.15104 -0.05921 0.18958 -0.07239 C 0.22813 -0.08557 0.32847 -0.08603 0.36875 -0.07424 C 0.40903 -0.06198 0.42118 -0.01133 0.43108 0.00092 " pathEditMode="relative" rAng="0" ptsTypes="aaaA">
                                      <p:cBhvr>
                                        <p:cTn id="322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00" y="-4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6" dur="2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281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35" presetClass="emph" presetSubtype="0" repeatCount="5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0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6281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81" presetID="35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2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4.04255E-6 C -0.00243 0.02729 -0.00469 0.05481 -0.01441 0.068 C -0.02414 0.08095 -0.05087 0.09089 -0.05903 0.0784 C -0.06702 0.06638 -0.06268 0.00925 -0.06337 -0.00439 " pathEditMode="relative" rAng="0" ptsTypes="aaaA">
                                      <p:cBhvr>
                                        <p:cTn id="386" dur="2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00" y="4300"/>
                                    </p:animMotion>
                                  </p:childTnLst>
                                </p:cTn>
                              </p:par>
                              <p:par>
                                <p:cTn id="38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885 -0.03192 0.01788 -0.0636 0.02847 -0.07771 C 0.03906 -0.09182 0.05625 -0.09806 0.06354 -0.08465 C 0.07083 -0.07123 0.07118 -0.0111 0.07274 0.00347 " pathEditMode="relative" ptsTypes="aaaA">
                                      <p:cBhvr>
                                        <p:cTn id="388" dur="2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35" presetClass="emph" presetSubtype="0" repeatCount="5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2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6281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93" presetID="35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4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382 0.03446 -0.00764 0.06891 -0.03108 0.08302 C -0.05452 0.09713 -0.12118 0.09921 -0.14028 0.08487 C -0.15938 0.07053 -0.14462 0.01133 -0.14549 -0.00347 " pathEditMode="relative" ptsTypes="aaaA">
                                      <p:cBhvr>
                                        <p:cTn id="398" dur="2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274 0.00347 C 0.07101 -0.02475 0.06927 -0.05297 0.08837 -0.06477 C 0.10747 -0.07657 0.16493 -0.08004 0.18698 -0.06778 C 0.20903 -0.05529 0.21528 -0.00324 0.22083 0.00971 " pathEditMode="relative" rAng="0" ptsTypes="aaaA">
                                      <p:cBhvr>
                                        <p:cTn id="400" dur="2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00" y="-3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35" presetClass="emph" presetSubtype="0" repeatCount="5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4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6281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05" presetID="35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6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937 0.03609 0.01875 0.07217 -0.01737 0.08328 C -0.05348 0.09438 -0.17223 0.08073 -0.2165 0.06709 C -0.26077 0.05344 -0.27205 0.0273 -0.28334 0.00116 " pathEditMode="relative" ptsTypes="aaaA">
                                      <p:cBhvr>
                                        <p:cTn id="410" dur="2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1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084 0.00972 C 0.22292 -0.00672 0.22518 -0.02315 0.26493 -0.03264 C 0.30469 -0.04236 0.41927 -0.05533 0.45851 -0.04815 C 0.49775 -0.04074 0.49323 0.00231 0.50018 0.01273 " pathEditMode="relative" rAng="0" ptsTypes="aaaA">
                                      <p:cBhvr>
                                        <p:cTn id="412" dur="2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00" y="-3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50" grpId="0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/>
      <p:bldP spid="63" grpId="0"/>
      <p:bldP spid="64" grpId="0"/>
      <p:bldP spid="65" grpId="0"/>
      <p:bldP spid="66" grpId="0"/>
      <p:bldP spid="66" grpId="1"/>
      <p:bldP spid="66" grpId="2"/>
      <p:bldP spid="67" grpId="0"/>
      <p:bldP spid="68" grpId="0"/>
      <p:bldP spid="69" grpId="0"/>
      <p:bldP spid="70" grpId="0"/>
      <p:bldP spid="71" grpId="0"/>
      <p:bldP spid="71" grpId="1"/>
      <p:bldP spid="71" grpId="2"/>
      <p:bldP spid="72" grpId="0"/>
      <p:bldP spid="72" grpId="1"/>
      <p:bldP spid="73" grpId="0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/>
      <p:bldP spid="86" grpId="0"/>
      <p:bldP spid="87" grpId="0"/>
      <p:bldP spid="88" grpId="0"/>
      <p:bldP spid="88" grpId="1"/>
      <p:bldP spid="89" grpId="0"/>
      <p:bldP spid="90" grpId="0"/>
      <p:bldP spid="91" grpId="0"/>
      <p:bldP spid="92" grpId="0"/>
      <p:bldP spid="92" grpId="1"/>
      <p:bldP spid="93" grpId="0"/>
      <p:bldP spid="93" grpId="1"/>
      <p:bldP spid="94" grpId="0"/>
      <p:bldP spid="95" grpId="0"/>
      <p:bldP spid="96" grpId="0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/>
      <p:bldP spid="109" grpId="0"/>
      <p:bldP spid="109" grpId="1"/>
      <p:bldP spid="109" grpId="2"/>
      <p:bldP spid="110" grpId="0"/>
      <p:bldP spid="111" grpId="0"/>
      <p:bldP spid="112" grpId="0"/>
      <p:bldP spid="113" grpId="0"/>
      <p:bldP spid="113" grpId="1"/>
      <p:bldP spid="114" grpId="0"/>
      <p:bldP spid="114" grpId="1"/>
      <p:bldP spid="114" grpId="2"/>
      <p:bldP spid="115" grpId="0"/>
      <p:bldP spid="116" grpId="0"/>
      <p:bldP spid="117" grpId="0"/>
      <p:bldP spid="118" grpId="0"/>
      <p:bldP spid="119" grpId="0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/>
      <p:bldP spid="132" grpId="0"/>
      <p:bldP spid="133" grpId="0"/>
      <p:bldP spid="133" grpId="1"/>
      <p:bldP spid="133" grpId="2"/>
      <p:bldP spid="133" grpId="3"/>
      <p:bldP spid="134" grpId="0"/>
      <p:bldP spid="134" grpId="1"/>
      <p:bldP spid="134" grpId="2"/>
      <p:bldP spid="135" grpId="0"/>
      <p:bldP spid="135" grpId="1"/>
      <p:bldP spid="136" grpId="0"/>
      <p:bldP spid="137" grpId="0"/>
      <p:bldP spid="138" grpId="0"/>
      <p:bldP spid="138" grpId="1"/>
      <p:bldP spid="138" grpId="2"/>
      <p:bldP spid="139" grpId="0"/>
      <p:bldP spid="139" grpId="1"/>
      <p:bldP spid="140" grpId="0"/>
      <p:bldP spid="141" grpId="0"/>
      <p:bldP spid="142" grpId="0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/>
      <p:bldP spid="154" grpId="1"/>
      <p:bldP spid="154" grpId="2"/>
      <p:bldP spid="154" grpId="3"/>
      <p:bldP spid="154" grpId="4"/>
      <p:bldP spid="155" grpId="0"/>
      <p:bldP spid="155" grpId="1"/>
      <p:bldP spid="156" grpId="0"/>
      <p:bldP spid="156" grpId="1"/>
      <p:bldP spid="156" grpId="2"/>
      <p:bldP spid="157" grpId="0"/>
      <p:bldP spid="157" grpId="1"/>
      <p:bldP spid="157" grpId="2"/>
      <p:bldP spid="158" grpId="0"/>
      <p:bldP spid="158" grpId="1"/>
      <p:bldP spid="159" grpId="0"/>
      <p:bldP spid="160" grpId="0"/>
      <p:bldP spid="161" grpId="0"/>
      <p:bldP spid="161" grpId="1"/>
      <p:bldP spid="161" grpId="2"/>
      <p:bldP spid="162" grpId="0"/>
      <p:bldP spid="162" grpId="1"/>
      <p:bldP spid="163" grpId="0"/>
      <p:bldP spid="16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48072"/>
          </a:xfrm>
        </p:spPr>
        <p:txBody>
          <a:bodyPr>
            <a:normAutofit/>
          </a:bodyPr>
          <a:lstStyle/>
          <a:p>
            <a:r>
              <a:rPr lang="ru-RU" sz="3600" dirty="0"/>
              <a:t>Алгоритм пирамидальной сортировки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521744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Heapsort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  // 1 </a:t>
            </a:r>
            <a:r>
              <a:rPr lang="ru-RU" dirty="0">
                <a:solidFill>
                  <a:srgbClr val="00B050"/>
                </a:solidFill>
              </a:rPr>
              <a:t>этап: построение пирамиды</a:t>
            </a:r>
          </a:p>
          <a:p>
            <a:pPr marL="0" indent="0">
              <a:buNone/>
            </a:pPr>
            <a:r>
              <a:rPr lang="ru-RU" dirty="0"/>
              <a:t>    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Build_Max_Heap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>
                <a:sym typeface="Symbol"/>
              </a:rPr>
              <a:t>    </a:t>
            </a:r>
            <a:r>
              <a:rPr lang="en-US" dirty="0">
                <a:solidFill>
                  <a:srgbClr val="00B050"/>
                </a:solidFill>
                <a:sym typeface="Symbol"/>
              </a:rPr>
              <a:t>//2 </a:t>
            </a:r>
            <a:r>
              <a:rPr lang="ru-RU" dirty="0">
                <a:solidFill>
                  <a:srgbClr val="00B050"/>
                </a:solidFill>
                <a:sym typeface="Symbol"/>
              </a:rPr>
              <a:t>этап: сортировка на пирамиде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ru-RU" dirty="0"/>
              <a:t>      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 length[A]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downto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2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do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	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 Обменять А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[1] 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↔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A[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	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heap_size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[A]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heap_size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[A]–1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	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Sift_Down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(A,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1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)</a:t>
            </a:r>
          </a:p>
          <a:p>
            <a:pPr marL="0" indent="0">
              <a:buNone/>
            </a:pPr>
            <a:endParaRPr lang="en-US" dirty="0">
              <a:sym typeface="Symbol"/>
            </a:endParaRPr>
          </a:p>
          <a:p>
            <a:pPr marL="0" indent="0">
              <a:buNone/>
            </a:pPr>
            <a:r>
              <a:rPr lang="en-US" dirty="0">
                <a:sym typeface="Symbol"/>
              </a:rPr>
              <a:t>O(n log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n)</a:t>
            </a:r>
          </a:p>
          <a:p>
            <a:pPr marL="0" indent="0">
              <a:buNone/>
            </a:pPr>
            <a:endParaRPr lang="en-US" dirty="0">
              <a:sym typeface="Symbol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740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594"/>
          </a:xfrm>
        </p:spPr>
        <p:txBody>
          <a:bodyPr>
            <a:normAutofit fontScale="90000"/>
          </a:bodyPr>
          <a:lstStyle/>
          <a:p>
            <a:r>
              <a:rPr lang="ru-RU" dirty="0"/>
              <a:t>Анализ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43608" y="928670"/>
            <a:ext cx="7890842" cy="5319730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ru-RU" sz="2000" dirty="0">
                <a:latin typeface="Calibri" pitchFamily="34" charset="0"/>
                <a:cs typeface="Courier New" pitchFamily="49" charset="0"/>
              </a:rPr>
              <a:t>Число итераций цикла в процедуре просеивания не превосходит высоты пирамиды. </a:t>
            </a:r>
            <a:endParaRPr lang="en-US" sz="2000" dirty="0">
              <a:latin typeface="Calibri" pitchFamily="34" charset="0"/>
              <a:cs typeface="Courier New" pitchFamily="49" charset="0"/>
            </a:endParaRPr>
          </a:p>
          <a:p>
            <a:pPr>
              <a:buFont typeface="Arial" pitchFamily="34" charset="0"/>
              <a:buNone/>
            </a:pPr>
            <a:endParaRPr lang="ru-RU" sz="2000" dirty="0">
              <a:latin typeface="Calibri" pitchFamily="34" charset="0"/>
              <a:cs typeface="Courier New" pitchFamily="49" charset="0"/>
            </a:endParaRPr>
          </a:p>
          <a:p>
            <a:pPr>
              <a:buFont typeface="Arial" pitchFamily="34" charset="0"/>
              <a:buNone/>
            </a:pPr>
            <a:r>
              <a:rPr lang="ru-RU" sz="2000" dirty="0">
                <a:latin typeface="Calibri" pitchFamily="34" charset="0"/>
                <a:cs typeface="Courier New" pitchFamily="49" charset="0"/>
              </a:rPr>
              <a:t>Высота полного бинарного дерева из </a:t>
            </a:r>
            <a:r>
              <a:rPr lang="ru-RU" sz="2000" i="1" dirty="0">
                <a:latin typeface="Calibri" pitchFamily="34" charset="0"/>
                <a:cs typeface="Courier New" pitchFamily="49" charset="0"/>
              </a:rPr>
              <a:t>N </a:t>
            </a:r>
            <a:r>
              <a:rPr lang="ru-RU" sz="2000" dirty="0">
                <a:latin typeface="Calibri" pitchFamily="34" charset="0"/>
                <a:cs typeface="Courier New" pitchFamily="49" charset="0"/>
              </a:rPr>
              <a:t>узлов, каковым является пирамида, равна [</a:t>
            </a:r>
            <a:r>
              <a:rPr lang="en-US" sz="2000" i="1" dirty="0">
                <a:latin typeface="Calibri" pitchFamily="34" charset="0"/>
                <a:cs typeface="Courier New" pitchFamily="49" charset="0"/>
              </a:rPr>
              <a:t>log</a:t>
            </a:r>
            <a:r>
              <a:rPr lang="ru-RU" sz="2000" baseline="-25000" dirty="0">
                <a:latin typeface="Calibri" pitchFamily="34" charset="0"/>
                <a:cs typeface="Courier New" pitchFamily="49" charset="0"/>
              </a:rPr>
              <a:t>2</a:t>
            </a:r>
            <a:r>
              <a:rPr lang="ru-RU" sz="2000" dirty="0">
                <a:latin typeface="Calibri" pitchFamily="34" charset="0"/>
                <a:cs typeface="Courier New" pitchFamily="49" charset="0"/>
              </a:rPr>
              <a:t> </a:t>
            </a:r>
            <a:r>
              <a:rPr lang="en-US" sz="2000" i="1" dirty="0">
                <a:latin typeface="Calibri" pitchFamily="34" charset="0"/>
                <a:cs typeface="Courier New" pitchFamily="49" charset="0"/>
              </a:rPr>
              <a:t>N</a:t>
            </a:r>
            <a:r>
              <a:rPr lang="ru-RU" sz="2000" dirty="0">
                <a:latin typeface="Calibri" pitchFamily="34" charset="0"/>
                <a:cs typeface="Courier New" pitchFamily="49" charset="0"/>
              </a:rPr>
              <a:t>]</a:t>
            </a:r>
            <a:r>
              <a:rPr lang="ru-RU" sz="2000" i="1" dirty="0">
                <a:latin typeface="Calibri" pitchFamily="34" charset="0"/>
                <a:cs typeface="Courier New" pitchFamily="49" charset="0"/>
              </a:rPr>
              <a:t>. </a:t>
            </a:r>
            <a:endParaRPr lang="en-US" sz="2000" i="1" dirty="0">
              <a:latin typeface="Calibri" pitchFamily="34" charset="0"/>
              <a:cs typeface="Courier New" pitchFamily="49" charset="0"/>
            </a:endParaRPr>
          </a:p>
          <a:p>
            <a:pPr>
              <a:buFont typeface="Arial" pitchFamily="34" charset="0"/>
              <a:buNone/>
            </a:pPr>
            <a:r>
              <a:rPr lang="ru-RU" sz="2000" dirty="0">
                <a:latin typeface="Calibri" pitchFamily="34" charset="0"/>
                <a:cs typeface="Courier New" pitchFamily="49" charset="0"/>
              </a:rPr>
              <a:t>Просеивание имеет логарифмическую сложность.</a:t>
            </a:r>
            <a:endParaRPr lang="en-US" sz="2000" dirty="0">
              <a:latin typeface="Calibri" pitchFamily="34" charset="0"/>
              <a:cs typeface="Courier New" pitchFamily="49" charset="0"/>
            </a:endParaRPr>
          </a:p>
          <a:p>
            <a:pPr>
              <a:buFont typeface="Arial" pitchFamily="34" charset="0"/>
              <a:buNone/>
            </a:pPr>
            <a:endParaRPr lang="ru-RU" sz="2000" dirty="0">
              <a:latin typeface="Calibri" pitchFamily="34" charset="0"/>
              <a:cs typeface="Courier New" pitchFamily="49" charset="0"/>
            </a:endParaRPr>
          </a:p>
          <a:p>
            <a:pPr>
              <a:buFont typeface="Arial" pitchFamily="34" charset="0"/>
              <a:buNone/>
            </a:pPr>
            <a:r>
              <a:rPr lang="ru-RU" sz="2000" dirty="0">
                <a:latin typeface="Calibri" pitchFamily="34" charset="0"/>
                <a:cs typeface="Courier New" pitchFamily="49" charset="0"/>
              </a:rPr>
              <a:t>Итоговая сложность пирамидальной сортировки ~</a:t>
            </a:r>
            <a:r>
              <a:rPr lang="ru-RU" sz="2000" i="1" dirty="0">
                <a:latin typeface="Calibri" pitchFamily="34" charset="0"/>
                <a:cs typeface="Courier New" pitchFamily="49" charset="0"/>
              </a:rPr>
              <a:t>N </a:t>
            </a:r>
            <a:r>
              <a:rPr lang="ru-RU" sz="2000" i="1" dirty="0">
                <a:latin typeface="Calibri" pitchFamily="34" charset="0"/>
                <a:cs typeface="Courier New" pitchFamily="49" charset="0"/>
                <a:sym typeface="Symbol" pitchFamily="18" charset="2"/>
              </a:rPr>
              <a:t></a:t>
            </a:r>
            <a:r>
              <a:rPr lang="ru-RU" sz="2000" i="1" dirty="0">
                <a:latin typeface="Calibri" pitchFamily="34" charset="0"/>
                <a:cs typeface="Courier New" pitchFamily="49" charset="0"/>
              </a:rPr>
              <a:t> </a:t>
            </a:r>
            <a:r>
              <a:rPr lang="en-US" sz="2000" i="1" dirty="0">
                <a:latin typeface="Calibri" pitchFamily="34" charset="0"/>
                <a:cs typeface="Courier New" pitchFamily="49" charset="0"/>
              </a:rPr>
              <a:t>log</a:t>
            </a:r>
            <a:r>
              <a:rPr lang="ru-RU" sz="2000" baseline="-25000" dirty="0">
                <a:latin typeface="Calibri" pitchFamily="34" charset="0"/>
                <a:cs typeface="Courier New" pitchFamily="49" charset="0"/>
              </a:rPr>
              <a:t>2</a:t>
            </a:r>
            <a:r>
              <a:rPr lang="ru-RU" sz="2000" i="1" dirty="0">
                <a:latin typeface="Calibri" pitchFamily="34" charset="0"/>
                <a:cs typeface="Courier New" pitchFamily="49" charset="0"/>
              </a:rPr>
              <a:t> </a:t>
            </a:r>
            <a:r>
              <a:rPr lang="en-US" sz="2000" i="1" dirty="0">
                <a:latin typeface="Calibri" pitchFamily="34" charset="0"/>
                <a:cs typeface="Courier New" pitchFamily="49" charset="0"/>
              </a:rPr>
              <a:t>N.</a:t>
            </a:r>
            <a:endParaRPr lang="ru-RU" sz="2000" i="1" dirty="0">
              <a:latin typeface="Calibri" pitchFamily="34" charset="0"/>
              <a:cs typeface="Courier New" pitchFamily="49" charset="0"/>
            </a:endParaRPr>
          </a:p>
          <a:p>
            <a:pPr>
              <a:buFont typeface="Arial" pitchFamily="34" charset="0"/>
              <a:buNone/>
            </a:pPr>
            <a:endParaRPr lang="ru-RU" sz="2000" dirty="0">
              <a:latin typeface="Calibri" pitchFamily="34" charset="0"/>
              <a:cs typeface="Courier New" pitchFamily="49" charset="0"/>
            </a:endParaRPr>
          </a:p>
          <a:p>
            <a:pPr>
              <a:buFont typeface="Arial" pitchFamily="34" charset="0"/>
              <a:buNone/>
            </a:pPr>
            <a:r>
              <a:rPr lang="ru-RU" sz="2000" dirty="0">
                <a:latin typeface="Calibri" pitchFamily="34" charset="0"/>
                <a:cs typeface="Courier New" pitchFamily="49" charset="0"/>
              </a:rPr>
              <a:t>Наилучший случай – обратное упорядочение входной последовательности.</a:t>
            </a:r>
          </a:p>
          <a:p>
            <a:pPr>
              <a:buNone/>
            </a:pPr>
            <a:endParaRPr lang="ru-RU" sz="2000" dirty="0">
              <a:latin typeface="Calibri" pitchFamily="34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4082"/>
          </a:xfrm>
        </p:spPr>
        <p:txBody>
          <a:bodyPr>
            <a:noAutofit/>
          </a:bodyPr>
          <a:lstStyle/>
          <a:p>
            <a:r>
              <a:rPr lang="ru-RU" sz="3200" dirty="0"/>
              <a:t>Сортировка на пирамиде (продолжение примера)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0688"/>
            <a:ext cx="9716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Шаг 1:</a:t>
            </a:r>
          </a:p>
          <a:p>
            <a:r>
              <a:rPr lang="ru-RU" sz="1400" dirty="0"/>
              <a:t>обмен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043608" y="69269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691680" y="69269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339752" y="69269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2987824" y="69269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3635896" y="69269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4283968" y="69269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4932040" y="69269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5580112" y="69269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6228184" y="69269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6876256" y="69269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7524328" y="69269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1043608" y="69269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21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39752" y="69269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13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91680" y="69269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16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987824" y="69269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12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35896" y="69269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10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11960" y="69269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32040" y="69269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580112" y="69269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228184" y="69269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876256" y="69269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7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524328" y="69269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3</a:t>
            </a:r>
          </a:p>
        </p:txBody>
      </p:sp>
      <p:sp>
        <p:nvSpPr>
          <p:cNvPr id="28" name="Правая круглая скобка 27"/>
          <p:cNvSpPr/>
          <p:nvPr/>
        </p:nvSpPr>
        <p:spPr>
          <a:xfrm>
            <a:off x="7956376" y="476672"/>
            <a:ext cx="216024" cy="792088"/>
          </a:xfrm>
          <a:prstGeom prst="rightBracket">
            <a:avLst>
              <a:gd name="adj" fmla="val 100686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0" y="1412776"/>
            <a:ext cx="1403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Шаг 1:</a:t>
            </a:r>
          </a:p>
          <a:p>
            <a:endParaRPr lang="ru-RU" sz="1400" dirty="0"/>
          </a:p>
          <a:p>
            <a:r>
              <a:rPr lang="ru-RU" sz="1400" dirty="0"/>
              <a:t>просеивание</a:t>
            </a:r>
          </a:p>
        </p:txBody>
      </p:sp>
      <p:sp>
        <p:nvSpPr>
          <p:cNvPr id="30" name="Прямоугольник 29"/>
          <p:cNvSpPr/>
          <p:nvPr/>
        </p:nvSpPr>
        <p:spPr>
          <a:xfrm>
            <a:off x="1043608" y="1484784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/>
          <p:cNvSpPr/>
          <p:nvPr/>
        </p:nvSpPr>
        <p:spPr>
          <a:xfrm>
            <a:off x="1691680" y="1484784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2339752" y="1484784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/>
          <p:cNvSpPr/>
          <p:nvPr/>
        </p:nvSpPr>
        <p:spPr>
          <a:xfrm>
            <a:off x="2987824" y="1484784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/>
          <p:cNvSpPr/>
          <p:nvPr/>
        </p:nvSpPr>
        <p:spPr>
          <a:xfrm>
            <a:off x="3635896" y="1484784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/>
          <p:cNvSpPr/>
          <p:nvPr/>
        </p:nvSpPr>
        <p:spPr>
          <a:xfrm>
            <a:off x="4283968" y="1484784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/>
          <p:cNvSpPr/>
          <p:nvPr/>
        </p:nvSpPr>
        <p:spPr>
          <a:xfrm>
            <a:off x="4932040" y="1484784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/>
          <p:cNvSpPr/>
          <p:nvPr/>
        </p:nvSpPr>
        <p:spPr>
          <a:xfrm>
            <a:off x="5580112" y="1484784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рямоугольник 37"/>
          <p:cNvSpPr/>
          <p:nvPr/>
        </p:nvSpPr>
        <p:spPr>
          <a:xfrm>
            <a:off x="6228184" y="1484784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/>
          <p:cNvSpPr/>
          <p:nvPr/>
        </p:nvSpPr>
        <p:spPr>
          <a:xfrm>
            <a:off x="6876256" y="1484784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 39"/>
          <p:cNvSpPr/>
          <p:nvPr/>
        </p:nvSpPr>
        <p:spPr>
          <a:xfrm>
            <a:off x="7524328" y="1484784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/>
          <p:cNvSpPr txBox="1"/>
          <p:nvPr/>
        </p:nvSpPr>
        <p:spPr>
          <a:xfrm>
            <a:off x="1043608" y="1484784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339752" y="1484784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13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691680" y="1484784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16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987824" y="1484784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12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635896" y="1484784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10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211960" y="1484784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932040" y="1484784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4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580112" y="1484784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5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228184" y="1484784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876256" y="1484784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7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524328" y="1484784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0070C0"/>
                </a:solidFill>
              </a:rPr>
              <a:t>21</a:t>
            </a:r>
          </a:p>
        </p:txBody>
      </p:sp>
      <p:sp>
        <p:nvSpPr>
          <p:cNvPr id="52" name="Правая круглая скобка 51"/>
          <p:cNvSpPr/>
          <p:nvPr/>
        </p:nvSpPr>
        <p:spPr>
          <a:xfrm>
            <a:off x="7308304" y="1268760"/>
            <a:ext cx="216024" cy="792088"/>
          </a:xfrm>
          <a:prstGeom prst="rightBracket">
            <a:avLst>
              <a:gd name="adj" fmla="val 100686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TextBox 52"/>
          <p:cNvSpPr txBox="1"/>
          <p:nvPr/>
        </p:nvSpPr>
        <p:spPr>
          <a:xfrm>
            <a:off x="0" y="2276872"/>
            <a:ext cx="93610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Шаг 2:</a:t>
            </a:r>
          </a:p>
          <a:p>
            <a:r>
              <a:rPr lang="ru-RU" sz="1400" dirty="0"/>
              <a:t>обмен</a:t>
            </a:r>
          </a:p>
        </p:txBody>
      </p:sp>
      <p:sp>
        <p:nvSpPr>
          <p:cNvPr id="54" name="Прямоугольник 53"/>
          <p:cNvSpPr/>
          <p:nvPr/>
        </p:nvSpPr>
        <p:spPr>
          <a:xfrm>
            <a:off x="1043608" y="234888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1691680" y="234888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2339752" y="234888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Прямоугольник 56"/>
          <p:cNvSpPr/>
          <p:nvPr/>
        </p:nvSpPr>
        <p:spPr>
          <a:xfrm>
            <a:off x="2987824" y="234888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3635896" y="234888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>
            <a:off x="4283968" y="234888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Прямоугольник 59"/>
          <p:cNvSpPr/>
          <p:nvPr/>
        </p:nvSpPr>
        <p:spPr>
          <a:xfrm>
            <a:off x="4932040" y="234888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Прямоугольник 60"/>
          <p:cNvSpPr/>
          <p:nvPr/>
        </p:nvSpPr>
        <p:spPr>
          <a:xfrm>
            <a:off x="5580112" y="234888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Прямоугольник 61"/>
          <p:cNvSpPr/>
          <p:nvPr/>
        </p:nvSpPr>
        <p:spPr>
          <a:xfrm>
            <a:off x="6228184" y="234888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6876256" y="234888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Прямоугольник 63"/>
          <p:cNvSpPr/>
          <p:nvPr/>
        </p:nvSpPr>
        <p:spPr>
          <a:xfrm>
            <a:off x="7524328" y="234888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TextBox 64"/>
          <p:cNvSpPr txBox="1"/>
          <p:nvPr/>
        </p:nvSpPr>
        <p:spPr>
          <a:xfrm>
            <a:off x="1043608" y="234888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16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339752" y="234888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13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691680" y="234888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12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987824" y="234888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5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635896" y="234888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10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211960" y="234888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932040" y="234888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580112" y="234888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3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228184" y="234888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876256" y="234888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7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524328" y="234888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0099CC"/>
                </a:solidFill>
              </a:rPr>
              <a:t>21</a:t>
            </a:r>
          </a:p>
        </p:txBody>
      </p:sp>
      <p:sp>
        <p:nvSpPr>
          <p:cNvPr id="76" name="Правая круглая скобка 75"/>
          <p:cNvSpPr/>
          <p:nvPr/>
        </p:nvSpPr>
        <p:spPr>
          <a:xfrm>
            <a:off x="7308304" y="2132856"/>
            <a:ext cx="216024" cy="792088"/>
          </a:xfrm>
          <a:prstGeom prst="rightBracket">
            <a:avLst>
              <a:gd name="adj" fmla="val 100686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TextBox 99"/>
          <p:cNvSpPr txBox="1"/>
          <p:nvPr/>
        </p:nvSpPr>
        <p:spPr>
          <a:xfrm>
            <a:off x="0" y="3212976"/>
            <a:ext cx="1259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Шаг 2:</a:t>
            </a:r>
          </a:p>
          <a:p>
            <a:endParaRPr lang="ru-RU" sz="1400" dirty="0"/>
          </a:p>
          <a:p>
            <a:r>
              <a:rPr lang="ru-RU" sz="1400" dirty="0"/>
              <a:t>просеивание</a:t>
            </a:r>
          </a:p>
        </p:txBody>
      </p:sp>
      <p:sp>
        <p:nvSpPr>
          <p:cNvPr id="101" name="Прямоугольник 100"/>
          <p:cNvSpPr/>
          <p:nvPr/>
        </p:nvSpPr>
        <p:spPr>
          <a:xfrm>
            <a:off x="1043608" y="3284984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Прямоугольник 101"/>
          <p:cNvSpPr/>
          <p:nvPr/>
        </p:nvSpPr>
        <p:spPr>
          <a:xfrm>
            <a:off x="1691680" y="3284984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Прямоугольник 102"/>
          <p:cNvSpPr/>
          <p:nvPr/>
        </p:nvSpPr>
        <p:spPr>
          <a:xfrm>
            <a:off x="2339752" y="3284984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Прямоугольник 103"/>
          <p:cNvSpPr/>
          <p:nvPr/>
        </p:nvSpPr>
        <p:spPr>
          <a:xfrm>
            <a:off x="2987824" y="3284984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Прямоугольник 104"/>
          <p:cNvSpPr/>
          <p:nvPr/>
        </p:nvSpPr>
        <p:spPr>
          <a:xfrm>
            <a:off x="3635896" y="3284984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Прямоугольник 105"/>
          <p:cNvSpPr/>
          <p:nvPr/>
        </p:nvSpPr>
        <p:spPr>
          <a:xfrm>
            <a:off x="4283968" y="3284984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Прямоугольник 106"/>
          <p:cNvSpPr/>
          <p:nvPr/>
        </p:nvSpPr>
        <p:spPr>
          <a:xfrm>
            <a:off x="4932040" y="3284984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Прямоугольник 107"/>
          <p:cNvSpPr/>
          <p:nvPr/>
        </p:nvSpPr>
        <p:spPr>
          <a:xfrm>
            <a:off x="5580112" y="3284984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" name="Прямоугольник 108"/>
          <p:cNvSpPr/>
          <p:nvPr/>
        </p:nvSpPr>
        <p:spPr>
          <a:xfrm>
            <a:off x="6228184" y="3284984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0" name="Прямоугольник 109"/>
          <p:cNvSpPr/>
          <p:nvPr/>
        </p:nvSpPr>
        <p:spPr>
          <a:xfrm>
            <a:off x="6876256" y="3284984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1" name="Прямоугольник 110"/>
          <p:cNvSpPr/>
          <p:nvPr/>
        </p:nvSpPr>
        <p:spPr>
          <a:xfrm>
            <a:off x="7524328" y="3284984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2" name="TextBox 111"/>
          <p:cNvSpPr txBox="1"/>
          <p:nvPr/>
        </p:nvSpPr>
        <p:spPr>
          <a:xfrm>
            <a:off x="1043608" y="3284984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2339752" y="3284984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13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1691680" y="3284984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12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2987824" y="3284984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5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3635896" y="3284984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10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211960" y="3284984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2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932040" y="3284984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4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580112" y="3284984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3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6228184" y="3284984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1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6876256" y="3284984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0099CC"/>
                </a:solidFill>
              </a:rPr>
              <a:t>16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524328" y="3284984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0099CC"/>
                </a:solidFill>
              </a:rPr>
              <a:t>21</a:t>
            </a:r>
          </a:p>
        </p:txBody>
      </p:sp>
      <p:sp>
        <p:nvSpPr>
          <p:cNvPr id="123" name="Правая круглая скобка 122"/>
          <p:cNvSpPr/>
          <p:nvPr/>
        </p:nvSpPr>
        <p:spPr>
          <a:xfrm>
            <a:off x="6660232" y="3140968"/>
            <a:ext cx="216024" cy="792088"/>
          </a:xfrm>
          <a:prstGeom prst="rightBracket">
            <a:avLst>
              <a:gd name="adj" fmla="val 100686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4" name="TextBox 123"/>
          <p:cNvSpPr txBox="1"/>
          <p:nvPr/>
        </p:nvSpPr>
        <p:spPr>
          <a:xfrm>
            <a:off x="0" y="4221088"/>
            <a:ext cx="12596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Шаг 3:</a:t>
            </a:r>
          </a:p>
          <a:p>
            <a:r>
              <a:rPr lang="ru-RU" sz="1400" dirty="0"/>
              <a:t>обмен</a:t>
            </a:r>
          </a:p>
        </p:txBody>
      </p:sp>
      <p:sp>
        <p:nvSpPr>
          <p:cNvPr id="125" name="Прямоугольник 124"/>
          <p:cNvSpPr/>
          <p:nvPr/>
        </p:nvSpPr>
        <p:spPr>
          <a:xfrm>
            <a:off x="1043608" y="429309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6" name="Прямоугольник 125"/>
          <p:cNvSpPr/>
          <p:nvPr/>
        </p:nvSpPr>
        <p:spPr>
          <a:xfrm>
            <a:off x="1691680" y="429309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7" name="Прямоугольник 126"/>
          <p:cNvSpPr/>
          <p:nvPr/>
        </p:nvSpPr>
        <p:spPr>
          <a:xfrm>
            <a:off x="2339752" y="429309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8" name="Прямоугольник 127"/>
          <p:cNvSpPr/>
          <p:nvPr/>
        </p:nvSpPr>
        <p:spPr>
          <a:xfrm>
            <a:off x="2987824" y="429309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9" name="Прямоугольник 128"/>
          <p:cNvSpPr/>
          <p:nvPr/>
        </p:nvSpPr>
        <p:spPr>
          <a:xfrm>
            <a:off x="3635896" y="429309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0" name="Прямоугольник 129"/>
          <p:cNvSpPr/>
          <p:nvPr/>
        </p:nvSpPr>
        <p:spPr>
          <a:xfrm>
            <a:off x="4283968" y="429309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1" name="Прямоугольник 130"/>
          <p:cNvSpPr/>
          <p:nvPr/>
        </p:nvSpPr>
        <p:spPr>
          <a:xfrm>
            <a:off x="4932040" y="429309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2" name="Прямоугольник 131"/>
          <p:cNvSpPr/>
          <p:nvPr/>
        </p:nvSpPr>
        <p:spPr>
          <a:xfrm>
            <a:off x="5580112" y="429309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Прямоугольник 132"/>
          <p:cNvSpPr/>
          <p:nvPr/>
        </p:nvSpPr>
        <p:spPr>
          <a:xfrm>
            <a:off x="6228184" y="429309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4" name="Прямоугольник 133"/>
          <p:cNvSpPr/>
          <p:nvPr/>
        </p:nvSpPr>
        <p:spPr>
          <a:xfrm>
            <a:off x="6876256" y="429309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5" name="Прямоугольник 134"/>
          <p:cNvSpPr/>
          <p:nvPr/>
        </p:nvSpPr>
        <p:spPr>
          <a:xfrm>
            <a:off x="7524328" y="429309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6" name="TextBox 135"/>
          <p:cNvSpPr txBox="1"/>
          <p:nvPr/>
        </p:nvSpPr>
        <p:spPr>
          <a:xfrm>
            <a:off x="1043608" y="429309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13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2339752" y="429309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7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1691680" y="429309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12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2987824" y="429309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5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3635896" y="429309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10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4211960" y="429309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2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4932040" y="429309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4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5580112" y="429309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3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6228184" y="429309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1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6876256" y="429309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0099CC"/>
                </a:solidFill>
              </a:rPr>
              <a:t>16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7524328" y="429309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0099CC"/>
                </a:solidFill>
              </a:rPr>
              <a:t>21</a:t>
            </a:r>
          </a:p>
        </p:txBody>
      </p:sp>
      <p:sp>
        <p:nvSpPr>
          <p:cNvPr id="147" name="Правая круглая скобка 146"/>
          <p:cNvSpPr/>
          <p:nvPr/>
        </p:nvSpPr>
        <p:spPr>
          <a:xfrm>
            <a:off x="6660232" y="4149080"/>
            <a:ext cx="216024" cy="792088"/>
          </a:xfrm>
          <a:prstGeom prst="rightBracket">
            <a:avLst>
              <a:gd name="adj" fmla="val 100686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6" name="TextBox 195"/>
          <p:cNvSpPr txBox="1"/>
          <p:nvPr/>
        </p:nvSpPr>
        <p:spPr>
          <a:xfrm>
            <a:off x="0" y="5157192"/>
            <a:ext cx="1259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Шаг 3:</a:t>
            </a:r>
          </a:p>
          <a:p>
            <a:endParaRPr lang="ru-RU" sz="1400" dirty="0"/>
          </a:p>
          <a:p>
            <a:r>
              <a:rPr lang="ru-RU" sz="1400" dirty="0"/>
              <a:t>просеивание</a:t>
            </a:r>
          </a:p>
        </p:txBody>
      </p:sp>
      <p:sp>
        <p:nvSpPr>
          <p:cNvPr id="197" name="Прямоугольник 196"/>
          <p:cNvSpPr/>
          <p:nvPr/>
        </p:nvSpPr>
        <p:spPr>
          <a:xfrm>
            <a:off x="1043608" y="522920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8" name="Прямоугольник 197"/>
          <p:cNvSpPr/>
          <p:nvPr/>
        </p:nvSpPr>
        <p:spPr>
          <a:xfrm>
            <a:off x="1691680" y="522920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9" name="Прямоугольник 198"/>
          <p:cNvSpPr/>
          <p:nvPr/>
        </p:nvSpPr>
        <p:spPr>
          <a:xfrm>
            <a:off x="2339752" y="522920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0" name="Прямоугольник 199"/>
          <p:cNvSpPr/>
          <p:nvPr/>
        </p:nvSpPr>
        <p:spPr>
          <a:xfrm>
            <a:off x="2987824" y="522920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1" name="Прямоугольник 200"/>
          <p:cNvSpPr/>
          <p:nvPr/>
        </p:nvSpPr>
        <p:spPr>
          <a:xfrm>
            <a:off x="3635896" y="522920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2" name="Прямоугольник 201"/>
          <p:cNvSpPr/>
          <p:nvPr/>
        </p:nvSpPr>
        <p:spPr>
          <a:xfrm>
            <a:off x="4283968" y="522920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3" name="Прямоугольник 202"/>
          <p:cNvSpPr/>
          <p:nvPr/>
        </p:nvSpPr>
        <p:spPr>
          <a:xfrm>
            <a:off x="4932040" y="522920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4" name="Прямоугольник 203"/>
          <p:cNvSpPr/>
          <p:nvPr/>
        </p:nvSpPr>
        <p:spPr>
          <a:xfrm>
            <a:off x="5580112" y="522920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5" name="Прямоугольник 204"/>
          <p:cNvSpPr/>
          <p:nvPr/>
        </p:nvSpPr>
        <p:spPr>
          <a:xfrm>
            <a:off x="6228184" y="522920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6" name="Прямоугольник 205"/>
          <p:cNvSpPr/>
          <p:nvPr/>
        </p:nvSpPr>
        <p:spPr>
          <a:xfrm>
            <a:off x="6876256" y="522920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7" name="Прямоугольник 206"/>
          <p:cNvSpPr/>
          <p:nvPr/>
        </p:nvSpPr>
        <p:spPr>
          <a:xfrm>
            <a:off x="7524328" y="522920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8" name="TextBox 207"/>
          <p:cNvSpPr txBox="1"/>
          <p:nvPr/>
        </p:nvSpPr>
        <p:spPr>
          <a:xfrm>
            <a:off x="1043608" y="522920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2339752" y="522920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7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1691680" y="522920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12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2987824" y="522920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5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3635896" y="522920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10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4211960" y="522920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2</a:t>
            </a:r>
          </a:p>
        </p:txBody>
      </p:sp>
      <p:sp>
        <p:nvSpPr>
          <p:cNvPr id="214" name="TextBox 213"/>
          <p:cNvSpPr txBox="1"/>
          <p:nvPr/>
        </p:nvSpPr>
        <p:spPr>
          <a:xfrm>
            <a:off x="4932040" y="522920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4</a:t>
            </a:r>
          </a:p>
        </p:txBody>
      </p:sp>
      <p:sp>
        <p:nvSpPr>
          <p:cNvPr id="215" name="TextBox 214"/>
          <p:cNvSpPr txBox="1"/>
          <p:nvPr/>
        </p:nvSpPr>
        <p:spPr>
          <a:xfrm>
            <a:off x="5580112" y="522920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3</a:t>
            </a:r>
          </a:p>
        </p:txBody>
      </p:sp>
      <p:sp>
        <p:nvSpPr>
          <p:cNvPr id="216" name="TextBox 215"/>
          <p:cNvSpPr txBox="1"/>
          <p:nvPr/>
        </p:nvSpPr>
        <p:spPr>
          <a:xfrm>
            <a:off x="6228184" y="522920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0099CC"/>
                </a:solidFill>
              </a:rPr>
              <a:t>13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6876256" y="522920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0099CC"/>
                </a:solidFill>
              </a:rPr>
              <a:t>16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7524328" y="522920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0099CC"/>
                </a:solidFill>
              </a:rPr>
              <a:t>21</a:t>
            </a:r>
          </a:p>
        </p:txBody>
      </p:sp>
      <p:sp>
        <p:nvSpPr>
          <p:cNvPr id="219" name="Правая круглая скобка 218"/>
          <p:cNvSpPr/>
          <p:nvPr/>
        </p:nvSpPr>
        <p:spPr>
          <a:xfrm>
            <a:off x="6012160" y="5085184"/>
            <a:ext cx="216024" cy="792088"/>
          </a:xfrm>
          <a:prstGeom prst="rightBracket">
            <a:avLst>
              <a:gd name="adj" fmla="val 100686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281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3" presetClass="emph" presetSubtype="2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281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3056 0.02222 -0.06094 0.04445 0.00625 0.05417 C 0.07344 0.06389 0.30017 0.0581 0.40312 0.05834 C 0.50607 0.05857 0.57205 0.06528 0.62396 0.05556 C 0.67587 0.04584 0.69948 0.00926 0.71458 0 " pathEditMode="relative" ptsTypes="aaaaA">
                                      <p:cBhvr>
                                        <p:cTn id="6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712 -0.0243 0.01441 -0.04861 -0.09062 -0.05694 C -0.19566 -0.06527 -0.52604 -0.05972 -0.63021 -0.05 C -0.73437 -0.04027 -0.70139 -0.00717 -0.71562 0.00139 " pathEditMode="relative" ptsTypes="aaaA">
                                      <p:cBhvr>
                                        <p:cTn id="6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mph" presetSubtype="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99C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788 0.00741 L -0.07309 0.00741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99CC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99C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1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281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857 0.02893 0.03715 0.0581 0.04896 0.05833 C 0.06076 0.05856 0.06719 0.01088 0.07083 0.00139 " pathEditMode="relative" ptsTypes="aaA">
                                      <p:cBhvr>
                                        <p:cTn id="14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267 -0.03056 -0.02534 -0.06088 -0.0375 -0.06111 C -0.04965 -0.06134 -0.06701 -0.01134 -0.07291 -0.00139 " pathEditMode="relative" ptsTypes="aaA">
                                      <p:cBhvr>
                                        <p:cTn id="147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1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99CC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3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99C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281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424 -0.02754 -0.02847 -0.05486 -0.05208 -0.05416 C -0.07569 -0.05347 -0.12674 -0.00555 -0.14167 0.00417 " pathEditMode="relative" ptsTypes="aaA">
                                      <p:cBhvr>
                                        <p:cTn id="161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083 0.00139 C 0.09149 0.03032 0.11233 0.05926 0.13542 0.07083 C 0.15851 0.08241 0.19566 0.0831 0.20937 0.07083 C 0.22309 0.05856 0.21632 0.00949 0.21771 -0.00278 " pathEditMode="relative" rAng="0" ptsTypes="aaaA">
                                      <p:cBhvr>
                                        <p:cTn id="16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" y="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7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99CC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9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99C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3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281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407 -0.02477 -0.02813 -0.04931 -0.06042 -0.06111 C -0.09271 -0.07292 -0.15712 -0.08056 -0.19375 -0.07084 C -0.23039 -0.06111 -0.2658 -0.01412 -0.28021 -0.00278 " pathEditMode="relative" ptsTypes="aaaA">
                                      <p:cBhvr>
                                        <p:cTn id="177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771 -0.00278 C 0.21632 0.01991 0.2151 0.04259 0.25104 0.05556 C 0.28698 0.06852 0.39201 0.08496 0.43333 0.075 C 0.47465 0.06505 0.48802 0.00903 0.49896 -0.00417 " pathEditMode="relative" rAng="0" ptsTypes="aaaA">
                                      <p:cBhvr>
                                        <p:cTn id="17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" y="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7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281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8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9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712 -0.0229 0.01441 -0.04556 -0.07673 -0.05713 C -0.16788 -0.06869 -0.45451 -0.07956 -0.54687 -0.06915 C -0.63941 -0.05874 -0.63593 -0.02683 -0.63246 0.00532 " pathEditMode="relative" ptsTypes="aaaA">
                                      <p:cBhvr>
                                        <p:cTn id="243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2309 0.02289 -0.046 0.04579 0.02865 0.05712 C 0.1033 0.06845 0.34653 0.07701 0.44809 0.06753 C 0.54966 0.05805 0.60608 0.01133 0.63768 0 " pathEditMode="relative" ptsTypes="aaaA">
                                      <p:cBhvr>
                                        <p:cTn id="245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1.85185E-6 L -0.05902 -0.00533 " pathEditMode="relative" rAng="0" ptsTypes="AA">
                                      <p:cBhvr>
                                        <p:cTn id="249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" y="-3"/>
                                    </p:animMotion>
                                  </p:childTnLst>
                                </p:cTn>
                              </p:par>
                              <p:par>
                                <p:cTn id="250" presetID="3" presetClass="emph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1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99C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7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99CC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0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9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99C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3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281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504 -0.02567 -0.0099 -0.05111 -0.02726 -0.06221 C -0.04462 -0.07331 -0.08542 -0.07817 -0.104 -0.0673 C -0.12257 -0.05643 -0.13091 -0.0266 -0.13907 0.00347 " pathEditMode="relative" ptsTypes="aaaA">
                                      <p:cBhvr>
                                        <p:cTn id="317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573 0.04417 0.01146 0.08834 0.03507 0.08834 C 0.05868 0.08834 0.10017 0.04417 0.14167 0 " pathEditMode="relative" ptsTypes="aaA">
                                      <p:cBhvr>
                                        <p:cTn id="319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3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99CC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2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5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99C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1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281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8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3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281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927 -0.02521 0.03871 -0.05018 -0.05087 -0.06406 C -0.1401 -0.07794 -0.45104 -0.0932 -0.53646 -0.08302 C -0.62188 -0.07285 -0.5592 -0.01665 -0.56372 -0.00347 " pathEditMode="relative" ptsTypes="aaaA">
                                      <p:cBhvr>
                                        <p:cTn id="387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90472E-6 C -0.03073 0.01573 -0.06129 0.03169 0.01789 0.04302 C 0.0974 0.05412 0.38525 0.07563 0.47605 0.0673 C 0.56737 0.05944 0.56563 0.02729 0.56407 -0.00462 " pathEditMode="relative" rAng="0" ptsTypes="aaaA">
                                      <p:cBhvr>
                                        <p:cTn id="389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" y="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3" presetClass="emph" presetSubtype="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3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99C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2.59259E-6 L -0.07083 2.59259E-6 " pathEditMode="relative" rAng="0" ptsTypes="AA">
                                      <p:cBhvr>
                                        <p:cTn id="397" dur="2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0" fill="hold">
                      <p:stCondLst>
                        <p:cond delay="indefinite"/>
                      </p:stCondLst>
                      <p:childTnLst>
                        <p:par>
                          <p:cTn id="451" fill="hold">
                            <p:stCondLst>
                              <p:cond delay="0"/>
                            </p:stCondLst>
                            <p:childTnLst>
                              <p:par>
                                <p:cTn id="452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3" dur="2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99CC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5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5" dur="2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99C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6" fill="hold">
                      <p:stCondLst>
                        <p:cond delay="indefinite"/>
                      </p:stCondLst>
                      <p:childTnLst>
                        <p:par>
                          <p:cTn id="457" fill="hold">
                            <p:stCondLst>
                              <p:cond delay="0"/>
                            </p:stCondLst>
                            <p:childTnLst>
                              <p:par>
                                <p:cTn id="458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9" dur="2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281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0" fill="hold">
                      <p:stCondLst>
                        <p:cond delay="indefinite"/>
                      </p:stCondLst>
                      <p:childTnLst>
                        <p:par>
                          <p:cTn id="461" fill="hold">
                            <p:stCondLst>
                              <p:cond delay="0"/>
                            </p:stCondLst>
                            <p:childTnLst>
                              <p:par>
                                <p:cTn id="462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417 -0.03515 -0.00833 -0.0703 -0.02083 -0.07169 C -0.03333 -0.07308 -0.06563 -0.01873 -0.07465 -0.00809 " pathEditMode="relative" ptsTypes="aaA">
                                      <p:cBhvr>
                                        <p:cTn id="463" dur="2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6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625 0.04093 0.01267 0.0821 0.02534 0.0814 C 0.03802 0.08071 0.06753 0.01017 0.07604 -0.00393 " pathEditMode="relative" ptsTypes="aaA">
                                      <p:cBhvr>
                                        <p:cTn id="465" dur="2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6" fill="hold">
                      <p:stCondLst>
                        <p:cond delay="indefinite"/>
                      </p:stCondLst>
                      <p:childTnLst>
                        <p:par>
                          <p:cTn id="467" fill="hold">
                            <p:stCondLst>
                              <p:cond delay="0"/>
                            </p:stCondLst>
                            <p:childTnLst>
                              <p:par>
                                <p:cTn id="468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9" dur="2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99CC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7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1" dur="2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99C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2" fill="hold">
                      <p:stCondLst>
                        <p:cond delay="indefinite"/>
                      </p:stCondLst>
                      <p:childTnLst>
                        <p:par>
                          <p:cTn id="473" fill="hold">
                            <p:stCondLst>
                              <p:cond delay="0"/>
                            </p:stCondLst>
                            <p:childTnLst>
                              <p:par>
                                <p:cTn id="474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5" dur="2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281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6" fill="hold">
                      <p:stCondLst>
                        <p:cond delay="indefinite"/>
                      </p:stCondLst>
                      <p:childTnLst>
                        <p:par>
                          <p:cTn id="477" fill="hold">
                            <p:stCondLst>
                              <p:cond delay="0"/>
                            </p:stCondLst>
                            <p:childTnLst>
                              <p:par>
                                <p:cTn id="478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035 -0.02683 -0.00053 -0.05366 -0.0224 -0.06753 C -0.04428 -0.08141 -0.09914 -0.09482 -0.13143 -0.08349 C -0.16372 -0.07216 -0.20244 -0.01388 -0.2165 0 " pathEditMode="relative" ptsTypes="aaaA">
                                      <p:cBhvr>
                                        <p:cTn id="479" dur="2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8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604 -0.00393 C 0.07344 0.02752 0.07118 0.0592 0.09722 0.07169 C 0.12344 0.08418 0.20243 0.08534 0.23403 0.07169 C 0.26563 0.05805 0.27674 0.02405 0.28785 -0.00971 " pathEditMode="relative" rAng="0" ptsTypes="aaaA">
                                      <p:cBhvr>
                                        <p:cTn id="481" dur="2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" y="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6" grpId="1"/>
      <p:bldP spid="16" grpId="2"/>
      <p:bldP spid="16" grpId="3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6" grpId="1"/>
      <p:bldP spid="26" grpId="2"/>
      <p:bldP spid="28" grpId="0" animBg="1"/>
      <p:bldP spid="28" grpId="1" animBg="1"/>
      <p:bldP spid="29" grpId="0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 animBg="1"/>
      <p:bldP spid="53" grpId="0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/>
      <p:bldP spid="65" grpId="1"/>
      <p:bldP spid="65" grpId="2"/>
      <p:bldP spid="65" grpId="3"/>
      <p:bldP spid="74" grpId="0"/>
      <p:bldP spid="74" grpId="1"/>
      <p:bldP spid="74" grpId="2"/>
      <p:bldP spid="76" grpId="0" animBg="1"/>
      <p:bldP spid="76" grpId="1" animBg="1"/>
      <p:bldP spid="100" grpId="0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/>
      <p:bldP spid="112" grpId="1"/>
      <p:bldP spid="113" grpId="0"/>
      <p:bldP spid="113" grpId="1"/>
      <p:bldP spid="113" grpId="2"/>
      <p:bldP spid="114" grpId="0"/>
      <p:bldP spid="117" grpId="0"/>
      <p:bldP spid="118" grpId="0"/>
      <p:bldP spid="124" grpId="0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/>
      <p:bldP spid="136" grpId="1"/>
      <p:bldP spid="136" grpId="2"/>
      <p:bldP spid="136" grpId="3"/>
      <p:bldP spid="144" grpId="0"/>
      <p:bldP spid="144" grpId="1"/>
      <p:bldP spid="147" grpId="0" animBg="1"/>
      <p:bldP spid="196" grpId="0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207" grpId="0" animBg="1"/>
      <p:bldP spid="208" grpId="0"/>
      <p:bldP spid="208" grpId="1"/>
      <p:bldP spid="208" grpId="2"/>
      <p:bldP spid="209" grpId="0"/>
      <p:bldP spid="210" grpId="0"/>
      <p:bldP spid="210" grpId="1"/>
      <p:bldP spid="210" grpId="2"/>
      <p:bldP spid="211" grpId="0"/>
      <p:bldP spid="212" grpId="0"/>
      <p:bldP spid="212" grpId="1"/>
      <p:bldP spid="212" grpId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79512" y="0"/>
            <a:ext cx="8964488" cy="548680"/>
          </a:xfrm>
        </p:spPr>
        <p:txBody>
          <a:bodyPr>
            <a:noAutofit/>
          </a:bodyPr>
          <a:lstStyle/>
          <a:p>
            <a:r>
              <a:rPr lang="ru-RU" sz="3200" dirty="0"/>
              <a:t>Сортировка на пирамиде (продолжение примера)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20688"/>
            <a:ext cx="12596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Шаг 4:</a:t>
            </a:r>
          </a:p>
          <a:p>
            <a:r>
              <a:rPr lang="ru-RU" sz="1400" dirty="0"/>
              <a:t>обмен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043608" y="69269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691680" y="69269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2339752" y="69269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2987824" y="69269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3635896" y="69269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4283968" y="69269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4932040" y="69269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5580112" y="69269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6228184" y="69269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6876256" y="69269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7524328" y="69269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1043608" y="69269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12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39752" y="69269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691680" y="69269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10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987824" y="69269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635896" y="69269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211960" y="69269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932040" y="69269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580112" y="69269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228184" y="69269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0099CC"/>
                </a:solidFill>
              </a:rPr>
              <a:t>13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876256" y="69269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0099CC"/>
                </a:solidFill>
              </a:rPr>
              <a:t>16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524328" y="69269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0099CC"/>
                </a:solidFill>
              </a:rPr>
              <a:t>21</a:t>
            </a:r>
          </a:p>
        </p:txBody>
      </p:sp>
      <p:sp>
        <p:nvSpPr>
          <p:cNvPr id="28" name="Правая круглая скобка 27"/>
          <p:cNvSpPr/>
          <p:nvPr/>
        </p:nvSpPr>
        <p:spPr>
          <a:xfrm>
            <a:off x="6012160" y="548680"/>
            <a:ext cx="216024" cy="792088"/>
          </a:xfrm>
          <a:prstGeom prst="rightBracket">
            <a:avLst>
              <a:gd name="adj" fmla="val 100686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0" y="1340768"/>
            <a:ext cx="1259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Шаг 4:</a:t>
            </a:r>
          </a:p>
          <a:p>
            <a:endParaRPr lang="ru-RU" sz="1400" dirty="0"/>
          </a:p>
          <a:p>
            <a:r>
              <a:rPr lang="ru-RU" sz="1400" dirty="0"/>
              <a:t>просеивание</a:t>
            </a:r>
          </a:p>
        </p:txBody>
      </p:sp>
      <p:sp>
        <p:nvSpPr>
          <p:cNvPr id="30" name="Прямоугольник 29"/>
          <p:cNvSpPr/>
          <p:nvPr/>
        </p:nvSpPr>
        <p:spPr>
          <a:xfrm>
            <a:off x="1043608" y="141277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/>
          <p:cNvSpPr/>
          <p:nvPr/>
        </p:nvSpPr>
        <p:spPr>
          <a:xfrm>
            <a:off x="1691680" y="141277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2339752" y="141277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/>
          <p:cNvSpPr/>
          <p:nvPr/>
        </p:nvSpPr>
        <p:spPr>
          <a:xfrm>
            <a:off x="2987824" y="141277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/>
          <p:cNvSpPr/>
          <p:nvPr/>
        </p:nvSpPr>
        <p:spPr>
          <a:xfrm>
            <a:off x="3635896" y="141277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/>
          <p:cNvSpPr/>
          <p:nvPr/>
        </p:nvSpPr>
        <p:spPr>
          <a:xfrm>
            <a:off x="4283968" y="141277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/>
          <p:cNvSpPr/>
          <p:nvPr/>
        </p:nvSpPr>
        <p:spPr>
          <a:xfrm>
            <a:off x="4932040" y="141277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/>
          <p:cNvSpPr/>
          <p:nvPr/>
        </p:nvSpPr>
        <p:spPr>
          <a:xfrm>
            <a:off x="5580112" y="141277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рямоугольник 37"/>
          <p:cNvSpPr/>
          <p:nvPr/>
        </p:nvSpPr>
        <p:spPr>
          <a:xfrm>
            <a:off x="6228184" y="141277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/>
          <p:cNvSpPr/>
          <p:nvPr/>
        </p:nvSpPr>
        <p:spPr>
          <a:xfrm>
            <a:off x="6876256" y="141277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 39"/>
          <p:cNvSpPr/>
          <p:nvPr/>
        </p:nvSpPr>
        <p:spPr>
          <a:xfrm>
            <a:off x="7524328" y="141277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/>
          <p:cNvSpPr txBox="1"/>
          <p:nvPr/>
        </p:nvSpPr>
        <p:spPr>
          <a:xfrm>
            <a:off x="1043608" y="141277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339752" y="141277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7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691680" y="141277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10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987824" y="141277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635896" y="141277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211960" y="141277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932040" y="141277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4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580112" y="141277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0099CC"/>
                </a:solidFill>
              </a:rPr>
              <a:t>12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228184" y="141277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0099CC"/>
                </a:solidFill>
              </a:rPr>
              <a:t>13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876256" y="141277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0099CC"/>
                </a:solidFill>
              </a:rPr>
              <a:t>16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524328" y="141277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0099CC"/>
                </a:solidFill>
              </a:rPr>
              <a:t>21</a:t>
            </a:r>
          </a:p>
        </p:txBody>
      </p:sp>
      <p:sp>
        <p:nvSpPr>
          <p:cNvPr id="52" name="Правая круглая скобка 51"/>
          <p:cNvSpPr/>
          <p:nvPr/>
        </p:nvSpPr>
        <p:spPr>
          <a:xfrm>
            <a:off x="5364088" y="1268760"/>
            <a:ext cx="216024" cy="792088"/>
          </a:xfrm>
          <a:prstGeom prst="rightBracket">
            <a:avLst>
              <a:gd name="adj" fmla="val 100686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TextBox 52"/>
          <p:cNvSpPr txBox="1"/>
          <p:nvPr/>
        </p:nvSpPr>
        <p:spPr>
          <a:xfrm>
            <a:off x="0" y="2348880"/>
            <a:ext cx="12596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Шаг 5:</a:t>
            </a:r>
          </a:p>
          <a:p>
            <a:r>
              <a:rPr lang="ru-RU" sz="1400" dirty="0"/>
              <a:t>обмен</a:t>
            </a:r>
          </a:p>
        </p:txBody>
      </p:sp>
      <p:sp>
        <p:nvSpPr>
          <p:cNvPr id="54" name="Прямоугольник 53"/>
          <p:cNvSpPr/>
          <p:nvPr/>
        </p:nvSpPr>
        <p:spPr>
          <a:xfrm>
            <a:off x="1043608" y="242088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1691680" y="242088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2339752" y="242088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Прямоугольник 56"/>
          <p:cNvSpPr/>
          <p:nvPr/>
        </p:nvSpPr>
        <p:spPr>
          <a:xfrm>
            <a:off x="2987824" y="242088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3635896" y="242088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>
            <a:off x="4283968" y="242088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Прямоугольник 59"/>
          <p:cNvSpPr/>
          <p:nvPr/>
        </p:nvSpPr>
        <p:spPr>
          <a:xfrm>
            <a:off x="4932040" y="242088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Прямоугольник 60"/>
          <p:cNvSpPr/>
          <p:nvPr/>
        </p:nvSpPr>
        <p:spPr>
          <a:xfrm>
            <a:off x="5580112" y="242088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Прямоугольник 61"/>
          <p:cNvSpPr/>
          <p:nvPr/>
        </p:nvSpPr>
        <p:spPr>
          <a:xfrm>
            <a:off x="6228184" y="242088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6876256" y="242088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Прямоугольник 63"/>
          <p:cNvSpPr/>
          <p:nvPr/>
        </p:nvSpPr>
        <p:spPr>
          <a:xfrm>
            <a:off x="7524328" y="242088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TextBox 64"/>
          <p:cNvSpPr txBox="1"/>
          <p:nvPr/>
        </p:nvSpPr>
        <p:spPr>
          <a:xfrm>
            <a:off x="1043608" y="242088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10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339752" y="242088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7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691680" y="242088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5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987824" y="242088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635896" y="242088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211960" y="242088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932040" y="242088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580112" y="242088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0099CC"/>
                </a:solidFill>
              </a:rPr>
              <a:t>12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228184" y="242088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0099CC"/>
                </a:solidFill>
              </a:rPr>
              <a:t>13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876256" y="242088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0099CC"/>
                </a:solidFill>
              </a:rPr>
              <a:t>16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524328" y="242088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0099CC"/>
                </a:solidFill>
              </a:rPr>
              <a:t>21</a:t>
            </a:r>
          </a:p>
        </p:txBody>
      </p:sp>
      <p:sp>
        <p:nvSpPr>
          <p:cNvPr id="76" name="Правая круглая скобка 75"/>
          <p:cNvSpPr/>
          <p:nvPr/>
        </p:nvSpPr>
        <p:spPr>
          <a:xfrm>
            <a:off x="5364088" y="2204864"/>
            <a:ext cx="216024" cy="792088"/>
          </a:xfrm>
          <a:prstGeom prst="rightBracket">
            <a:avLst>
              <a:gd name="adj" fmla="val 100686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TextBox 76"/>
          <p:cNvSpPr txBox="1"/>
          <p:nvPr/>
        </p:nvSpPr>
        <p:spPr>
          <a:xfrm>
            <a:off x="0" y="3068960"/>
            <a:ext cx="1259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Шаг 5:</a:t>
            </a:r>
          </a:p>
          <a:p>
            <a:endParaRPr lang="ru-RU" sz="1400" dirty="0"/>
          </a:p>
          <a:p>
            <a:r>
              <a:rPr lang="ru-RU" sz="1400" dirty="0"/>
              <a:t>просеивание</a:t>
            </a:r>
          </a:p>
        </p:txBody>
      </p:sp>
      <p:sp>
        <p:nvSpPr>
          <p:cNvPr id="78" name="Прямоугольник 77"/>
          <p:cNvSpPr/>
          <p:nvPr/>
        </p:nvSpPr>
        <p:spPr>
          <a:xfrm>
            <a:off x="1043608" y="314096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Прямоугольник 78"/>
          <p:cNvSpPr/>
          <p:nvPr/>
        </p:nvSpPr>
        <p:spPr>
          <a:xfrm>
            <a:off x="1691680" y="314096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Прямоугольник 79"/>
          <p:cNvSpPr/>
          <p:nvPr/>
        </p:nvSpPr>
        <p:spPr>
          <a:xfrm>
            <a:off x="2339752" y="314096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Прямоугольник 80"/>
          <p:cNvSpPr/>
          <p:nvPr/>
        </p:nvSpPr>
        <p:spPr>
          <a:xfrm>
            <a:off x="2987824" y="314096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Прямоугольник 81"/>
          <p:cNvSpPr/>
          <p:nvPr/>
        </p:nvSpPr>
        <p:spPr>
          <a:xfrm>
            <a:off x="3635896" y="314096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Прямоугольник 82"/>
          <p:cNvSpPr/>
          <p:nvPr/>
        </p:nvSpPr>
        <p:spPr>
          <a:xfrm>
            <a:off x="4283968" y="314096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Прямоугольник 83"/>
          <p:cNvSpPr/>
          <p:nvPr/>
        </p:nvSpPr>
        <p:spPr>
          <a:xfrm>
            <a:off x="4932040" y="314096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Прямоугольник 84"/>
          <p:cNvSpPr/>
          <p:nvPr/>
        </p:nvSpPr>
        <p:spPr>
          <a:xfrm>
            <a:off x="5580112" y="314096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Прямоугольник 85"/>
          <p:cNvSpPr/>
          <p:nvPr/>
        </p:nvSpPr>
        <p:spPr>
          <a:xfrm>
            <a:off x="6228184" y="314096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Прямоугольник 86"/>
          <p:cNvSpPr/>
          <p:nvPr/>
        </p:nvSpPr>
        <p:spPr>
          <a:xfrm>
            <a:off x="6876256" y="314096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Прямоугольник 87"/>
          <p:cNvSpPr/>
          <p:nvPr/>
        </p:nvSpPr>
        <p:spPr>
          <a:xfrm>
            <a:off x="7524328" y="314096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TextBox 88"/>
          <p:cNvSpPr txBox="1"/>
          <p:nvPr/>
        </p:nvSpPr>
        <p:spPr>
          <a:xfrm>
            <a:off x="1043608" y="314096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339752" y="314096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7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691680" y="314096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5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987824" y="314096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3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635896" y="314096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1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211960" y="314096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2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932040" y="314096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0099CC"/>
                </a:solidFill>
              </a:rPr>
              <a:t>10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5580112" y="314096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0099CC"/>
                </a:solidFill>
              </a:rPr>
              <a:t>12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228184" y="314096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0099CC"/>
                </a:solidFill>
              </a:rPr>
              <a:t>13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6876256" y="314096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0099CC"/>
                </a:solidFill>
              </a:rPr>
              <a:t>16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524328" y="314096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0099CC"/>
                </a:solidFill>
              </a:rPr>
              <a:t>21</a:t>
            </a:r>
          </a:p>
        </p:txBody>
      </p:sp>
      <p:sp>
        <p:nvSpPr>
          <p:cNvPr id="100" name="Правая круглая скобка 99"/>
          <p:cNvSpPr/>
          <p:nvPr/>
        </p:nvSpPr>
        <p:spPr>
          <a:xfrm>
            <a:off x="4716016" y="2996952"/>
            <a:ext cx="216024" cy="792088"/>
          </a:xfrm>
          <a:prstGeom prst="rightBracket">
            <a:avLst>
              <a:gd name="adj" fmla="val 100686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TextBox 100"/>
          <p:cNvSpPr txBox="1"/>
          <p:nvPr/>
        </p:nvSpPr>
        <p:spPr>
          <a:xfrm>
            <a:off x="0" y="4077072"/>
            <a:ext cx="12596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Шаг 6:</a:t>
            </a:r>
          </a:p>
          <a:p>
            <a:r>
              <a:rPr lang="ru-RU" sz="1400" dirty="0"/>
              <a:t>обмен</a:t>
            </a:r>
          </a:p>
        </p:txBody>
      </p:sp>
      <p:sp>
        <p:nvSpPr>
          <p:cNvPr id="102" name="Прямоугольник 101"/>
          <p:cNvSpPr/>
          <p:nvPr/>
        </p:nvSpPr>
        <p:spPr>
          <a:xfrm>
            <a:off x="1043608" y="414908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Прямоугольник 102"/>
          <p:cNvSpPr/>
          <p:nvPr/>
        </p:nvSpPr>
        <p:spPr>
          <a:xfrm>
            <a:off x="1691680" y="414908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Прямоугольник 103"/>
          <p:cNvSpPr/>
          <p:nvPr/>
        </p:nvSpPr>
        <p:spPr>
          <a:xfrm>
            <a:off x="2339752" y="414908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Прямоугольник 104"/>
          <p:cNvSpPr/>
          <p:nvPr/>
        </p:nvSpPr>
        <p:spPr>
          <a:xfrm>
            <a:off x="2987824" y="414908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Прямоугольник 105"/>
          <p:cNvSpPr/>
          <p:nvPr/>
        </p:nvSpPr>
        <p:spPr>
          <a:xfrm>
            <a:off x="3635896" y="414908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Прямоугольник 106"/>
          <p:cNvSpPr/>
          <p:nvPr/>
        </p:nvSpPr>
        <p:spPr>
          <a:xfrm>
            <a:off x="4283968" y="414908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Прямоугольник 107"/>
          <p:cNvSpPr/>
          <p:nvPr/>
        </p:nvSpPr>
        <p:spPr>
          <a:xfrm>
            <a:off x="4932040" y="414908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" name="Прямоугольник 108"/>
          <p:cNvSpPr/>
          <p:nvPr/>
        </p:nvSpPr>
        <p:spPr>
          <a:xfrm>
            <a:off x="5580112" y="414908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0" name="Прямоугольник 109"/>
          <p:cNvSpPr/>
          <p:nvPr/>
        </p:nvSpPr>
        <p:spPr>
          <a:xfrm>
            <a:off x="6228184" y="414908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1" name="Прямоугольник 110"/>
          <p:cNvSpPr/>
          <p:nvPr/>
        </p:nvSpPr>
        <p:spPr>
          <a:xfrm>
            <a:off x="6876256" y="414908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2" name="Прямоугольник 111"/>
          <p:cNvSpPr/>
          <p:nvPr/>
        </p:nvSpPr>
        <p:spPr>
          <a:xfrm>
            <a:off x="7524328" y="414908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TextBox 112"/>
          <p:cNvSpPr txBox="1"/>
          <p:nvPr/>
        </p:nvSpPr>
        <p:spPr>
          <a:xfrm>
            <a:off x="1043608" y="414908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7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339752" y="414908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4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691680" y="414908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5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2987824" y="414908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3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3635896" y="414908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1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211960" y="414908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2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4932040" y="414908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0099CC"/>
                </a:solidFill>
              </a:rPr>
              <a:t>10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5580112" y="414908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0099CC"/>
                </a:solidFill>
              </a:rPr>
              <a:t>12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6228184" y="414908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0099CC"/>
                </a:solidFill>
              </a:rPr>
              <a:t>13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6876256" y="414908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0099CC"/>
                </a:solidFill>
              </a:rPr>
              <a:t>16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7524328" y="414908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0099CC"/>
                </a:solidFill>
              </a:rPr>
              <a:t>21</a:t>
            </a:r>
          </a:p>
        </p:txBody>
      </p:sp>
      <p:sp>
        <p:nvSpPr>
          <p:cNvPr id="124" name="Правая круглая скобка 123"/>
          <p:cNvSpPr/>
          <p:nvPr/>
        </p:nvSpPr>
        <p:spPr>
          <a:xfrm>
            <a:off x="4716016" y="3933056"/>
            <a:ext cx="216024" cy="792088"/>
          </a:xfrm>
          <a:prstGeom prst="rightBracket">
            <a:avLst>
              <a:gd name="adj" fmla="val 100686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5" name="TextBox 124"/>
          <p:cNvSpPr txBox="1"/>
          <p:nvPr/>
        </p:nvSpPr>
        <p:spPr>
          <a:xfrm>
            <a:off x="0" y="4797152"/>
            <a:ext cx="1259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Шаг 6:</a:t>
            </a:r>
          </a:p>
          <a:p>
            <a:endParaRPr lang="ru-RU" sz="1400" dirty="0"/>
          </a:p>
          <a:p>
            <a:r>
              <a:rPr lang="ru-RU" sz="1400" dirty="0"/>
              <a:t>просеивание</a:t>
            </a:r>
          </a:p>
        </p:txBody>
      </p:sp>
      <p:sp>
        <p:nvSpPr>
          <p:cNvPr id="126" name="Прямоугольник 125"/>
          <p:cNvSpPr/>
          <p:nvPr/>
        </p:nvSpPr>
        <p:spPr>
          <a:xfrm>
            <a:off x="1043608" y="486916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7" name="Прямоугольник 126"/>
          <p:cNvSpPr/>
          <p:nvPr/>
        </p:nvSpPr>
        <p:spPr>
          <a:xfrm>
            <a:off x="1691680" y="486916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8" name="Прямоугольник 127"/>
          <p:cNvSpPr/>
          <p:nvPr/>
        </p:nvSpPr>
        <p:spPr>
          <a:xfrm>
            <a:off x="2339752" y="486916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9" name="Прямоугольник 128"/>
          <p:cNvSpPr/>
          <p:nvPr/>
        </p:nvSpPr>
        <p:spPr>
          <a:xfrm>
            <a:off x="2987824" y="486916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0" name="Прямоугольник 129"/>
          <p:cNvSpPr/>
          <p:nvPr/>
        </p:nvSpPr>
        <p:spPr>
          <a:xfrm>
            <a:off x="3635896" y="486916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1" name="Прямоугольник 130"/>
          <p:cNvSpPr/>
          <p:nvPr/>
        </p:nvSpPr>
        <p:spPr>
          <a:xfrm>
            <a:off x="4283968" y="486916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2" name="Прямоугольник 131"/>
          <p:cNvSpPr/>
          <p:nvPr/>
        </p:nvSpPr>
        <p:spPr>
          <a:xfrm>
            <a:off x="4932040" y="486916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Прямоугольник 132"/>
          <p:cNvSpPr/>
          <p:nvPr/>
        </p:nvSpPr>
        <p:spPr>
          <a:xfrm>
            <a:off x="5580112" y="486916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4" name="Прямоугольник 133"/>
          <p:cNvSpPr/>
          <p:nvPr/>
        </p:nvSpPr>
        <p:spPr>
          <a:xfrm>
            <a:off x="6228184" y="486916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5" name="Прямоугольник 134"/>
          <p:cNvSpPr/>
          <p:nvPr/>
        </p:nvSpPr>
        <p:spPr>
          <a:xfrm>
            <a:off x="6876256" y="486916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6" name="Прямоугольник 135"/>
          <p:cNvSpPr/>
          <p:nvPr/>
        </p:nvSpPr>
        <p:spPr>
          <a:xfrm>
            <a:off x="7524328" y="486916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7" name="TextBox 136"/>
          <p:cNvSpPr txBox="1"/>
          <p:nvPr/>
        </p:nvSpPr>
        <p:spPr>
          <a:xfrm>
            <a:off x="1043608" y="486916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2339752" y="486916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4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1691680" y="486916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5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2987824" y="486916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3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3635896" y="486916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1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4211960" y="486916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0099CC"/>
                </a:solidFill>
              </a:rPr>
              <a:t>7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4932040" y="486916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0099CC"/>
                </a:solidFill>
              </a:rPr>
              <a:t>10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5580112" y="486916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0099CC"/>
                </a:solidFill>
              </a:rPr>
              <a:t>12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6228184" y="486916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0099CC"/>
                </a:solidFill>
              </a:rPr>
              <a:t>13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6876256" y="486916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0099CC"/>
                </a:solidFill>
              </a:rPr>
              <a:t>16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7524328" y="486916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0099CC"/>
                </a:solidFill>
              </a:rPr>
              <a:t>21</a:t>
            </a:r>
          </a:p>
        </p:txBody>
      </p:sp>
      <p:sp>
        <p:nvSpPr>
          <p:cNvPr id="148" name="Правая круглая скобка 147"/>
          <p:cNvSpPr/>
          <p:nvPr/>
        </p:nvSpPr>
        <p:spPr>
          <a:xfrm>
            <a:off x="4067944" y="4725144"/>
            <a:ext cx="216024" cy="792088"/>
          </a:xfrm>
          <a:prstGeom prst="rightBracket">
            <a:avLst>
              <a:gd name="adj" fmla="val 100686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7639 -0.02384 -0.1526 -0.04768 -0.23385 -0.04791 C -0.3151 -0.04815 -0.44514 -0.00902 -0.48733 -0.00139 " pathEditMode="relative" ptsTypes="aaA">
                                      <p:cBhvr>
                                        <p:cTn id="6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9496 0.03449 0.1901 0.06922 0.27222 0.06968 C 0.35434 0.07014 0.42361 0.03658 0.49305 0.00301 " pathEditMode="relative" ptsTypes="aaA">
                                      <p:cBhvr>
                                        <p:cTn id="6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59259E-6 L -0.06302 2.59259E-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" y="0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3" presetClass="emph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99CC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99C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281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798 -0.0375 0.01597 -0.07477 0.02777 -0.07431 C 0.03958 -0.07385 0.0552 -0.03542 0.07083 0.00301 " pathEditMode="relative" ptsTypes="aaA">
                                      <p:cBhvr>
                                        <p:cTn id="13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354 0.04143 -0.02708 0.08287 -0.03958 0.08217 C -0.05208 0.08148 -0.06388 0.03842 -0.07552 -0.00463 " pathEditMode="relative" ptsTypes="aaA">
                                      <p:cBhvr>
                                        <p:cTn id="14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563 0.0456 -0.03125 0.0912 -0.05469 0.09143 C -0.07813 0.09166 -0.12639 0.01666 -0.1408 0.00162 " pathEditMode="relative" ptsTypes="aaA">
                                      <p:cBhvr>
                                        <p:cTn id="15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083 0.00301 C 0.0901 -0.03889 0.10955 -0.08056 0.13368 -0.08079 C 0.15781 -0.08102 0.18698 -0.03981 0.21615 0.00139 " pathEditMode="relative" rAng="0" ptsTypes="aaA">
                                      <p:cBhvr>
                                        <p:cTn id="15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" y="-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2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4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99 0.00046 C 0.0868 0.03542 0.16979 0.07083 0.24149 0.0713 C 0.31302 0.07199 0.37343 0.0375 0.4342 0.00324 " pathEditMode="relative" rAng="0" ptsTypes="aaA">
                                      <p:cBhvr>
                                        <p:cTn id="218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" y="36"/>
                                    </p:animMotion>
                                  </p:childTnLst>
                                </p:cTn>
                              </p:par>
                              <p:par>
                                <p:cTn id="21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7.40741E-7 C -0.07257 -0.02755 -0.14479 -0.05486 -0.21788 -0.05486 C -0.29097 -0.05486 -0.40139 -0.01065 -0.43802 -0.00162 " pathEditMode="relative" rAng="0" ptsTypes="aaA">
                                      <p:cBhvr>
                                        <p:cTn id="220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" y="-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59259E-6 L -0.06302 2.59259E-6 " pathEditMode="relative" rAng="0" ptsTypes="AA">
                                      <p:cBhvr>
                                        <p:cTn id="224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" y="0"/>
                                    </p:animMotion>
                                  </p:childTnLst>
                                </p:cTn>
                              </p:par>
                              <p:par>
                                <p:cTn id="225" presetID="3" presetClass="emph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6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2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99CC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8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4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99C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8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719 -0.02801 0.03455 -0.05602 0.05816 -0.05741 C 0.08177 -0.0588 0.11181 -0.03334 0.14184 -0.00787 " pathEditMode="relative" ptsTypes="aaA">
                                      <p:cBhvr>
                                        <p:cTn id="292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3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615 0.04328 -0.03229 0.08657 -0.05573 0.08842 C -0.07917 0.09027 -0.12656 0.02384 -0.14063 0.01088 " pathEditMode="relative" ptsTypes="aaA">
                                      <p:cBhvr>
                                        <p:cTn id="294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8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0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4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0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6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2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3664 -0.0382 0.07344 -0.07639 0.13143 -0.07593 C 0.18941 -0.07546 0.26858 -0.03634 0.34775 0.00301 " pathEditMode="relative" ptsTypes="aaA">
                                      <p:cBhvr>
                                        <p:cTn id="366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5052 0.02569 -0.10087 0.05162 -0.16041 0.05116 C -0.21996 0.05069 -0.28854 0.02384 -0.35694 -0.00301 " pathEditMode="relative" ptsTypes="aaA">
                                      <p:cBhvr>
                                        <p:cTn id="368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59259E-6 L -0.06302 2.59259E-6 " pathEditMode="relative" rAng="0" ptsTypes="AA">
                                      <p:cBhvr>
                                        <p:cTn id="372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" y="0"/>
                                    </p:animMotion>
                                  </p:childTnLst>
                                </p:cTn>
                              </p:par>
                              <p:par>
                                <p:cTn id="373" presetID="3" presetClass="emph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4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0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99CC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2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99C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6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>
                      <p:stCondLst>
                        <p:cond delay="indefinite"/>
                      </p:stCondLst>
                      <p:childTnLst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302 -0.03102 0.02604 -0.06203 0.03837 -0.06203 C 0.0507 -0.06203 0.06893 -0.01041 0.07448 0 " pathEditMode="relative" ptsTypes="aaA">
                                      <p:cBhvr>
                                        <p:cTn id="440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4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684 0.03935 -0.0335 0.07894 -0.04531 0.07894 C -0.05711 0.07894 -0.06666 0.0132 -0.07083 0 " pathEditMode="relative" ptsTypes="aaA">
                                      <p:cBhvr>
                                        <p:cTn id="442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6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4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8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>
                      <p:stCondLst>
                        <p:cond delay="indefinite"/>
                      </p:stCondLst>
                      <p:childTnLst>
                        <p:par>
                          <p:cTn id="450" fill="hold">
                            <p:stCondLst>
                              <p:cond delay="0"/>
                            </p:stCondLst>
                            <p:childTnLst>
                              <p:par>
                                <p:cTn id="45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2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>
                      <p:stCondLst>
                        <p:cond delay="indefinite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448 2.59259E-6 C 0.11164 -0.02778 0.14896 -0.05556 0.17223 -0.05579 C 0.19549 -0.05602 0.20469 -0.02894 0.21407 -0.00162 " pathEditMode="relative" rAng="0" ptsTypes="aaA">
                                      <p:cBhvr>
                                        <p:cTn id="456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" y="-28"/>
                                    </p:animMotion>
                                  </p:childTnLst>
                                </p:cTn>
                              </p:par>
                              <p:par>
                                <p:cTn id="45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416 0.0426 -0.00816 0.08542 -0.03142 0.08519 C -0.05469 0.08496 -0.12153 0.01273 -0.13958 -0.00162 " pathEditMode="relative" ptsTypes="aaA">
                                      <p:cBhvr>
                                        <p:cTn id="458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7" grpId="1"/>
      <p:bldP spid="17" grpId="2"/>
      <p:bldP spid="17" grpId="3"/>
      <p:bldP spid="24" grpId="0"/>
      <p:bldP spid="24" grpId="1"/>
      <p:bldP spid="28" grpId="0" animBg="1"/>
      <p:bldP spid="29" grpId="0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/>
      <p:bldP spid="41" grpId="1"/>
      <p:bldP spid="41" grpId="2"/>
      <p:bldP spid="42" grpId="0"/>
      <p:bldP spid="43" grpId="0"/>
      <p:bldP spid="43" grpId="1"/>
      <p:bldP spid="43" grpId="2"/>
      <p:bldP spid="44" grpId="0"/>
      <p:bldP spid="44" grpId="1"/>
      <p:bldP spid="44" grpId="2"/>
      <p:bldP spid="45" grpId="0"/>
      <p:bldP spid="53" grpId="0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/>
      <p:bldP spid="65" grpId="1"/>
      <p:bldP spid="65" grpId="2"/>
      <p:bldP spid="65" grpId="3"/>
      <p:bldP spid="71" grpId="0"/>
      <p:bldP spid="71" grpId="1"/>
      <p:bldP spid="76" grpId="0" animBg="1"/>
      <p:bldP spid="77" grpId="0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/>
      <p:bldP spid="89" grpId="1"/>
      <p:bldP spid="90" grpId="0"/>
      <p:bldP spid="90" grpId="1"/>
      <p:bldP spid="90" grpId="2"/>
      <p:bldP spid="91" grpId="0"/>
      <p:bldP spid="92" grpId="0"/>
      <p:bldP spid="92" grpId="1"/>
      <p:bldP spid="93" grpId="0"/>
      <p:bldP spid="101" grpId="0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/>
      <p:bldP spid="113" grpId="1"/>
      <p:bldP spid="113" grpId="2"/>
      <p:bldP spid="113" grpId="3"/>
      <p:bldP spid="118" grpId="0"/>
      <p:bldP spid="118" grpId="1"/>
      <p:bldP spid="124" grpId="0" animBg="1"/>
      <p:bldP spid="125" grpId="0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/>
      <p:bldP spid="137" grpId="1"/>
      <p:bldP spid="137" grpId="2"/>
      <p:bldP spid="138" grpId="0"/>
      <p:bldP spid="139" grpId="0"/>
      <p:bldP spid="139" grpId="1"/>
      <p:bldP spid="139" grpId="2"/>
      <p:bldP spid="140" grpId="0"/>
      <p:bldP spid="140" grpId="1"/>
      <p:bldP spid="140" grpId="2"/>
      <p:bldP spid="14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/>
              <a:t>Бинарные кучи (пирамиды)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51454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C00000"/>
                </a:solidFill>
              </a:rPr>
              <a:t>Пирамида</a:t>
            </a:r>
            <a:r>
              <a:rPr lang="ru-RU" dirty="0"/>
              <a:t> – это структура данных, представляющая собой объект-массив, который можно рассматривать как почти полное бинарное дерево</a:t>
            </a:r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7462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</p:spPr>
        <p:txBody>
          <a:bodyPr>
            <a:noAutofit/>
          </a:bodyPr>
          <a:lstStyle/>
          <a:p>
            <a:r>
              <a:rPr lang="ru-RU" sz="3200" dirty="0"/>
              <a:t>Сортировка на пирамиде (продолжение примера)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20688"/>
            <a:ext cx="12596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Шаг 7:</a:t>
            </a:r>
          </a:p>
          <a:p>
            <a:r>
              <a:rPr lang="ru-RU" sz="1400" dirty="0"/>
              <a:t>обмен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043608" y="69269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691680" y="69269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2339752" y="69269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2987824" y="69269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3635896" y="69269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4283968" y="69269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4932040" y="69269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5580112" y="69269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6228184" y="69269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6876256" y="69269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7524328" y="69269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1043608" y="69269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39752" y="69269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691680" y="69269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987824" y="69269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635896" y="69269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211960" y="69269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0099CC"/>
                </a:solidFill>
              </a:rPr>
              <a:t>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932040" y="69269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0099CC"/>
                </a:solidFill>
              </a:rPr>
              <a:t>10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580112" y="69269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0099CC"/>
                </a:solidFill>
              </a:rPr>
              <a:t>12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228184" y="69269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0099CC"/>
                </a:solidFill>
              </a:rPr>
              <a:t>13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876256" y="69269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0099CC"/>
                </a:solidFill>
              </a:rPr>
              <a:t>16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524328" y="69269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0099CC"/>
                </a:solidFill>
              </a:rPr>
              <a:t>21</a:t>
            </a:r>
          </a:p>
        </p:txBody>
      </p:sp>
      <p:sp>
        <p:nvSpPr>
          <p:cNvPr id="28" name="Правая круглая скобка 27"/>
          <p:cNvSpPr/>
          <p:nvPr/>
        </p:nvSpPr>
        <p:spPr>
          <a:xfrm>
            <a:off x="4067944" y="476672"/>
            <a:ext cx="216024" cy="792088"/>
          </a:xfrm>
          <a:prstGeom prst="rightBracket">
            <a:avLst>
              <a:gd name="adj" fmla="val 100686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0" y="1340768"/>
            <a:ext cx="1259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Шаг 7:</a:t>
            </a:r>
          </a:p>
          <a:p>
            <a:endParaRPr lang="ru-RU" sz="1400" dirty="0"/>
          </a:p>
          <a:p>
            <a:r>
              <a:rPr lang="ru-RU" sz="1400" dirty="0"/>
              <a:t>просеивание</a:t>
            </a:r>
          </a:p>
        </p:txBody>
      </p:sp>
      <p:sp>
        <p:nvSpPr>
          <p:cNvPr id="30" name="Прямоугольник 29"/>
          <p:cNvSpPr/>
          <p:nvPr/>
        </p:nvSpPr>
        <p:spPr>
          <a:xfrm>
            <a:off x="1043608" y="141277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/>
          <p:cNvSpPr/>
          <p:nvPr/>
        </p:nvSpPr>
        <p:spPr>
          <a:xfrm>
            <a:off x="1691680" y="141277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2339752" y="141277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/>
          <p:cNvSpPr/>
          <p:nvPr/>
        </p:nvSpPr>
        <p:spPr>
          <a:xfrm>
            <a:off x="2987824" y="141277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/>
          <p:cNvSpPr/>
          <p:nvPr/>
        </p:nvSpPr>
        <p:spPr>
          <a:xfrm>
            <a:off x="3635896" y="141277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/>
          <p:cNvSpPr/>
          <p:nvPr/>
        </p:nvSpPr>
        <p:spPr>
          <a:xfrm>
            <a:off x="4283968" y="141277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/>
          <p:cNvSpPr/>
          <p:nvPr/>
        </p:nvSpPr>
        <p:spPr>
          <a:xfrm>
            <a:off x="4932040" y="141277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/>
          <p:cNvSpPr/>
          <p:nvPr/>
        </p:nvSpPr>
        <p:spPr>
          <a:xfrm>
            <a:off x="5580112" y="141277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рямоугольник 37"/>
          <p:cNvSpPr/>
          <p:nvPr/>
        </p:nvSpPr>
        <p:spPr>
          <a:xfrm>
            <a:off x="6228184" y="141277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/>
          <p:cNvSpPr/>
          <p:nvPr/>
        </p:nvSpPr>
        <p:spPr>
          <a:xfrm>
            <a:off x="6876256" y="141277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 39"/>
          <p:cNvSpPr/>
          <p:nvPr/>
        </p:nvSpPr>
        <p:spPr>
          <a:xfrm>
            <a:off x="7524328" y="141277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/>
          <p:cNvSpPr txBox="1"/>
          <p:nvPr/>
        </p:nvSpPr>
        <p:spPr>
          <a:xfrm>
            <a:off x="1043608" y="141277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339752" y="141277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691680" y="141277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987824" y="141277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635896" y="141277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0099CC"/>
                </a:solidFill>
              </a:rPr>
              <a:t>5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211960" y="141277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0099CC"/>
                </a:solidFill>
              </a:rPr>
              <a:t>7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932040" y="141277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0099CC"/>
                </a:solidFill>
              </a:rPr>
              <a:t>10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580112" y="141277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0099CC"/>
                </a:solidFill>
              </a:rPr>
              <a:t>12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228184" y="141277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0099CC"/>
                </a:solidFill>
              </a:rPr>
              <a:t>13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876256" y="141277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0099CC"/>
                </a:solidFill>
              </a:rPr>
              <a:t>16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524328" y="141277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0099CC"/>
                </a:solidFill>
              </a:rPr>
              <a:t>21</a:t>
            </a:r>
          </a:p>
        </p:txBody>
      </p:sp>
      <p:sp>
        <p:nvSpPr>
          <p:cNvPr id="52" name="Правая круглая скобка 51"/>
          <p:cNvSpPr/>
          <p:nvPr/>
        </p:nvSpPr>
        <p:spPr>
          <a:xfrm>
            <a:off x="3419872" y="1196752"/>
            <a:ext cx="216024" cy="792088"/>
          </a:xfrm>
          <a:prstGeom prst="rightBracket">
            <a:avLst>
              <a:gd name="adj" fmla="val 100686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TextBox 52"/>
          <p:cNvSpPr txBox="1"/>
          <p:nvPr/>
        </p:nvSpPr>
        <p:spPr>
          <a:xfrm>
            <a:off x="0" y="2420888"/>
            <a:ext cx="12596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Шаг 8:</a:t>
            </a:r>
          </a:p>
          <a:p>
            <a:r>
              <a:rPr lang="ru-RU" sz="1400" dirty="0"/>
              <a:t>обмен</a:t>
            </a:r>
          </a:p>
        </p:txBody>
      </p:sp>
      <p:sp>
        <p:nvSpPr>
          <p:cNvPr id="54" name="Прямоугольник 53"/>
          <p:cNvSpPr/>
          <p:nvPr/>
        </p:nvSpPr>
        <p:spPr>
          <a:xfrm>
            <a:off x="1043608" y="249289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1691680" y="249289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2339752" y="249289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Прямоугольник 56"/>
          <p:cNvSpPr/>
          <p:nvPr/>
        </p:nvSpPr>
        <p:spPr>
          <a:xfrm>
            <a:off x="2987824" y="249289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3635896" y="249289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>
            <a:off x="4283968" y="249289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Прямоугольник 59"/>
          <p:cNvSpPr/>
          <p:nvPr/>
        </p:nvSpPr>
        <p:spPr>
          <a:xfrm>
            <a:off x="4932040" y="249289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Прямоугольник 60"/>
          <p:cNvSpPr/>
          <p:nvPr/>
        </p:nvSpPr>
        <p:spPr>
          <a:xfrm>
            <a:off x="5580112" y="249289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Прямоугольник 61"/>
          <p:cNvSpPr/>
          <p:nvPr/>
        </p:nvSpPr>
        <p:spPr>
          <a:xfrm>
            <a:off x="6228184" y="249289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6876256" y="249289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Прямоугольник 63"/>
          <p:cNvSpPr/>
          <p:nvPr/>
        </p:nvSpPr>
        <p:spPr>
          <a:xfrm>
            <a:off x="7524328" y="249289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TextBox 64"/>
          <p:cNvSpPr txBox="1"/>
          <p:nvPr/>
        </p:nvSpPr>
        <p:spPr>
          <a:xfrm>
            <a:off x="1043608" y="249289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4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339752" y="249289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691680" y="249289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3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987824" y="249289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2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635896" y="249289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0099CC"/>
                </a:solidFill>
              </a:rPr>
              <a:t>5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211960" y="249289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0099CC"/>
                </a:solidFill>
              </a:rPr>
              <a:t>7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932040" y="249289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0099CC"/>
                </a:solidFill>
              </a:rPr>
              <a:t>10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580112" y="249289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0099CC"/>
                </a:solidFill>
              </a:rPr>
              <a:t>12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228184" y="249289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0099CC"/>
                </a:solidFill>
              </a:rPr>
              <a:t>13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876256" y="249289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0099CC"/>
                </a:solidFill>
              </a:rPr>
              <a:t>16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524328" y="249289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0099CC"/>
                </a:solidFill>
              </a:rPr>
              <a:t>21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0" y="3140968"/>
            <a:ext cx="1259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Шаг 8:</a:t>
            </a:r>
          </a:p>
          <a:p>
            <a:endParaRPr lang="ru-RU" sz="1400" dirty="0"/>
          </a:p>
          <a:p>
            <a:r>
              <a:rPr lang="ru-RU" sz="1400" dirty="0"/>
              <a:t>просеивание</a:t>
            </a:r>
          </a:p>
        </p:txBody>
      </p:sp>
      <p:sp>
        <p:nvSpPr>
          <p:cNvPr id="77" name="Прямоугольник 76"/>
          <p:cNvSpPr/>
          <p:nvPr/>
        </p:nvSpPr>
        <p:spPr>
          <a:xfrm>
            <a:off x="1043608" y="321297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Прямоугольник 77"/>
          <p:cNvSpPr/>
          <p:nvPr/>
        </p:nvSpPr>
        <p:spPr>
          <a:xfrm>
            <a:off x="1691680" y="321297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Прямоугольник 78"/>
          <p:cNvSpPr/>
          <p:nvPr/>
        </p:nvSpPr>
        <p:spPr>
          <a:xfrm>
            <a:off x="2339752" y="321297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Прямоугольник 79"/>
          <p:cNvSpPr/>
          <p:nvPr/>
        </p:nvSpPr>
        <p:spPr>
          <a:xfrm>
            <a:off x="2987824" y="321297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Прямоугольник 80"/>
          <p:cNvSpPr/>
          <p:nvPr/>
        </p:nvSpPr>
        <p:spPr>
          <a:xfrm>
            <a:off x="3635896" y="321297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Прямоугольник 81"/>
          <p:cNvSpPr/>
          <p:nvPr/>
        </p:nvSpPr>
        <p:spPr>
          <a:xfrm>
            <a:off x="4283968" y="321297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Прямоугольник 82"/>
          <p:cNvSpPr/>
          <p:nvPr/>
        </p:nvSpPr>
        <p:spPr>
          <a:xfrm>
            <a:off x="4932040" y="321297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Прямоугольник 83"/>
          <p:cNvSpPr/>
          <p:nvPr/>
        </p:nvSpPr>
        <p:spPr>
          <a:xfrm>
            <a:off x="5580112" y="321297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Прямоугольник 84"/>
          <p:cNvSpPr/>
          <p:nvPr/>
        </p:nvSpPr>
        <p:spPr>
          <a:xfrm>
            <a:off x="6228184" y="321297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Прямоугольник 85"/>
          <p:cNvSpPr/>
          <p:nvPr/>
        </p:nvSpPr>
        <p:spPr>
          <a:xfrm>
            <a:off x="6876256" y="321297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Прямоугольник 86"/>
          <p:cNvSpPr/>
          <p:nvPr/>
        </p:nvSpPr>
        <p:spPr>
          <a:xfrm>
            <a:off x="7524328" y="321297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TextBox 87"/>
          <p:cNvSpPr txBox="1"/>
          <p:nvPr/>
        </p:nvSpPr>
        <p:spPr>
          <a:xfrm>
            <a:off x="1043608" y="321297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2339752" y="321297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691680" y="321297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3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987824" y="321297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0099CC"/>
                </a:solidFill>
              </a:rPr>
              <a:t>4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635896" y="321297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0099CC"/>
                </a:solidFill>
              </a:rPr>
              <a:t>5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211960" y="321297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0099CC"/>
                </a:solidFill>
              </a:rPr>
              <a:t>7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932040" y="321297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0099CC"/>
                </a:solidFill>
              </a:rPr>
              <a:t>10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580112" y="321297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0099CC"/>
                </a:solidFill>
              </a:rPr>
              <a:t>12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228184" y="321297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0099CC"/>
                </a:solidFill>
              </a:rPr>
              <a:t>13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876256" y="321297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0099CC"/>
                </a:solidFill>
              </a:rPr>
              <a:t>16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7524328" y="321297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0099CC"/>
                </a:solidFill>
              </a:rPr>
              <a:t>21</a:t>
            </a:r>
          </a:p>
        </p:txBody>
      </p:sp>
      <p:sp>
        <p:nvSpPr>
          <p:cNvPr id="99" name="Правая круглая скобка 98"/>
          <p:cNvSpPr/>
          <p:nvPr/>
        </p:nvSpPr>
        <p:spPr>
          <a:xfrm>
            <a:off x="2771800" y="2996952"/>
            <a:ext cx="216024" cy="792088"/>
          </a:xfrm>
          <a:prstGeom prst="rightBracket">
            <a:avLst>
              <a:gd name="adj" fmla="val 100686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Правая круглая скобка 99"/>
          <p:cNvSpPr/>
          <p:nvPr/>
        </p:nvSpPr>
        <p:spPr>
          <a:xfrm>
            <a:off x="3419872" y="2276872"/>
            <a:ext cx="216024" cy="792088"/>
          </a:xfrm>
          <a:prstGeom prst="rightBracket">
            <a:avLst>
              <a:gd name="adj" fmla="val 100686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TextBox 100"/>
          <p:cNvSpPr txBox="1"/>
          <p:nvPr/>
        </p:nvSpPr>
        <p:spPr>
          <a:xfrm>
            <a:off x="0" y="4149080"/>
            <a:ext cx="12596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Шаг 9:</a:t>
            </a:r>
          </a:p>
          <a:p>
            <a:r>
              <a:rPr lang="ru-RU" sz="1400" dirty="0"/>
              <a:t>обмен</a:t>
            </a:r>
          </a:p>
        </p:txBody>
      </p:sp>
      <p:sp>
        <p:nvSpPr>
          <p:cNvPr id="102" name="Прямоугольник 101"/>
          <p:cNvSpPr/>
          <p:nvPr/>
        </p:nvSpPr>
        <p:spPr>
          <a:xfrm>
            <a:off x="1043608" y="422108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Прямоугольник 102"/>
          <p:cNvSpPr/>
          <p:nvPr/>
        </p:nvSpPr>
        <p:spPr>
          <a:xfrm>
            <a:off x="1691680" y="422108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Прямоугольник 103"/>
          <p:cNvSpPr/>
          <p:nvPr/>
        </p:nvSpPr>
        <p:spPr>
          <a:xfrm>
            <a:off x="2339752" y="422108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Прямоугольник 104"/>
          <p:cNvSpPr/>
          <p:nvPr/>
        </p:nvSpPr>
        <p:spPr>
          <a:xfrm>
            <a:off x="2987824" y="422108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Прямоугольник 105"/>
          <p:cNvSpPr/>
          <p:nvPr/>
        </p:nvSpPr>
        <p:spPr>
          <a:xfrm>
            <a:off x="3635896" y="422108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Прямоугольник 106"/>
          <p:cNvSpPr/>
          <p:nvPr/>
        </p:nvSpPr>
        <p:spPr>
          <a:xfrm>
            <a:off x="4283968" y="422108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Прямоугольник 107"/>
          <p:cNvSpPr/>
          <p:nvPr/>
        </p:nvSpPr>
        <p:spPr>
          <a:xfrm>
            <a:off x="4932040" y="422108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" name="Прямоугольник 108"/>
          <p:cNvSpPr/>
          <p:nvPr/>
        </p:nvSpPr>
        <p:spPr>
          <a:xfrm>
            <a:off x="5580112" y="422108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0" name="Прямоугольник 109"/>
          <p:cNvSpPr/>
          <p:nvPr/>
        </p:nvSpPr>
        <p:spPr>
          <a:xfrm>
            <a:off x="6228184" y="422108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1" name="Прямоугольник 110"/>
          <p:cNvSpPr/>
          <p:nvPr/>
        </p:nvSpPr>
        <p:spPr>
          <a:xfrm>
            <a:off x="6876256" y="422108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2" name="Прямоугольник 111"/>
          <p:cNvSpPr/>
          <p:nvPr/>
        </p:nvSpPr>
        <p:spPr>
          <a:xfrm>
            <a:off x="7524328" y="422108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TextBox 112"/>
          <p:cNvSpPr txBox="1"/>
          <p:nvPr/>
        </p:nvSpPr>
        <p:spPr>
          <a:xfrm>
            <a:off x="1043608" y="422108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3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339752" y="422108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1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691680" y="422108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2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2987824" y="422108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0099CC"/>
                </a:solidFill>
              </a:rPr>
              <a:t>4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3635896" y="422108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0099CC"/>
                </a:solidFill>
              </a:rPr>
              <a:t>5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211960" y="422108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0099CC"/>
                </a:solidFill>
              </a:rPr>
              <a:t>7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4932040" y="422108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0099CC"/>
                </a:solidFill>
              </a:rPr>
              <a:t>10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5580112" y="422108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0099CC"/>
                </a:solidFill>
              </a:rPr>
              <a:t>12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6228184" y="422108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0099CC"/>
                </a:solidFill>
              </a:rPr>
              <a:t>13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6876256" y="422108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0099CC"/>
                </a:solidFill>
              </a:rPr>
              <a:t>16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7524328" y="422108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0099CC"/>
                </a:solidFill>
              </a:rPr>
              <a:t>21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0" y="4869160"/>
            <a:ext cx="1259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Шаг 9:</a:t>
            </a:r>
          </a:p>
          <a:p>
            <a:endParaRPr lang="ru-RU" sz="1400" dirty="0"/>
          </a:p>
          <a:p>
            <a:r>
              <a:rPr lang="ru-RU" sz="1400" dirty="0"/>
              <a:t>просеивание</a:t>
            </a:r>
          </a:p>
        </p:txBody>
      </p:sp>
      <p:sp>
        <p:nvSpPr>
          <p:cNvPr id="125" name="Прямоугольник 124"/>
          <p:cNvSpPr/>
          <p:nvPr/>
        </p:nvSpPr>
        <p:spPr>
          <a:xfrm>
            <a:off x="1043608" y="494116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6" name="Прямоугольник 125"/>
          <p:cNvSpPr/>
          <p:nvPr/>
        </p:nvSpPr>
        <p:spPr>
          <a:xfrm>
            <a:off x="1691680" y="494116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7" name="Прямоугольник 126"/>
          <p:cNvSpPr/>
          <p:nvPr/>
        </p:nvSpPr>
        <p:spPr>
          <a:xfrm>
            <a:off x="2339752" y="494116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8" name="Прямоугольник 127"/>
          <p:cNvSpPr/>
          <p:nvPr/>
        </p:nvSpPr>
        <p:spPr>
          <a:xfrm>
            <a:off x="2987824" y="494116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9" name="Прямоугольник 128"/>
          <p:cNvSpPr/>
          <p:nvPr/>
        </p:nvSpPr>
        <p:spPr>
          <a:xfrm>
            <a:off x="3635896" y="494116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0" name="Прямоугольник 129"/>
          <p:cNvSpPr/>
          <p:nvPr/>
        </p:nvSpPr>
        <p:spPr>
          <a:xfrm>
            <a:off x="4283968" y="494116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1" name="Прямоугольник 130"/>
          <p:cNvSpPr/>
          <p:nvPr/>
        </p:nvSpPr>
        <p:spPr>
          <a:xfrm>
            <a:off x="4932040" y="494116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2" name="Прямоугольник 131"/>
          <p:cNvSpPr/>
          <p:nvPr/>
        </p:nvSpPr>
        <p:spPr>
          <a:xfrm>
            <a:off x="5580112" y="494116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Прямоугольник 132"/>
          <p:cNvSpPr/>
          <p:nvPr/>
        </p:nvSpPr>
        <p:spPr>
          <a:xfrm>
            <a:off x="6228184" y="494116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4" name="Прямоугольник 133"/>
          <p:cNvSpPr/>
          <p:nvPr/>
        </p:nvSpPr>
        <p:spPr>
          <a:xfrm>
            <a:off x="6876256" y="494116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5" name="Прямоугольник 134"/>
          <p:cNvSpPr/>
          <p:nvPr/>
        </p:nvSpPr>
        <p:spPr>
          <a:xfrm>
            <a:off x="7524328" y="494116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6" name="TextBox 135"/>
          <p:cNvSpPr txBox="1"/>
          <p:nvPr/>
        </p:nvSpPr>
        <p:spPr>
          <a:xfrm>
            <a:off x="1043608" y="494116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2339752" y="494116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0099CC"/>
                </a:solidFill>
              </a:rPr>
              <a:t>3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1691680" y="494116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2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2987824" y="494116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0099CC"/>
                </a:solidFill>
              </a:rPr>
              <a:t>4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3635896" y="494116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0099CC"/>
                </a:solidFill>
              </a:rPr>
              <a:t>5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4211960" y="494116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0099CC"/>
                </a:solidFill>
              </a:rPr>
              <a:t>7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4932040" y="494116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0099CC"/>
                </a:solidFill>
              </a:rPr>
              <a:t>10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5580112" y="494116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0099CC"/>
                </a:solidFill>
              </a:rPr>
              <a:t>12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6228184" y="494116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0099CC"/>
                </a:solidFill>
              </a:rPr>
              <a:t>13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6876256" y="494116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0099CC"/>
                </a:solidFill>
              </a:rPr>
              <a:t>16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7524328" y="494116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0099CC"/>
                </a:solidFill>
              </a:rPr>
              <a:t>21</a:t>
            </a:r>
          </a:p>
        </p:txBody>
      </p:sp>
      <p:sp>
        <p:nvSpPr>
          <p:cNvPr id="147" name="Правая круглая скобка 146"/>
          <p:cNvSpPr/>
          <p:nvPr/>
        </p:nvSpPr>
        <p:spPr>
          <a:xfrm>
            <a:off x="2123728" y="4797152"/>
            <a:ext cx="216024" cy="792088"/>
          </a:xfrm>
          <a:prstGeom prst="rightBracket">
            <a:avLst>
              <a:gd name="adj" fmla="val 100686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8" name="Правая круглая скобка 147"/>
          <p:cNvSpPr/>
          <p:nvPr/>
        </p:nvSpPr>
        <p:spPr>
          <a:xfrm>
            <a:off x="2771800" y="4005064"/>
            <a:ext cx="216024" cy="792088"/>
          </a:xfrm>
          <a:prstGeom prst="rightBracket">
            <a:avLst>
              <a:gd name="adj" fmla="val 100686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9" name="TextBox 148"/>
          <p:cNvSpPr txBox="1"/>
          <p:nvPr/>
        </p:nvSpPr>
        <p:spPr>
          <a:xfrm>
            <a:off x="0" y="5805264"/>
            <a:ext cx="1259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Шаг 10:</a:t>
            </a:r>
          </a:p>
          <a:p>
            <a:r>
              <a:rPr lang="ru-RU" sz="1400" dirty="0"/>
              <a:t>обмен  и</a:t>
            </a:r>
          </a:p>
          <a:p>
            <a:r>
              <a:rPr lang="ru-RU" sz="1400" dirty="0"/>
              <a:t>просеивание</a:t>
            </a:r>
          </a:p>
        </p:txBody>
      </p:sp>
      <p:sp>
        <p:nvSpPr>
          <p:cNvPr id="150" name="Прямоугольник 149"/>
          <p:cNvSpPr/>
          <p:nvPr/>
        </p:nvSpPr>
        <p:spPr>
          <a:xfrm>
            <a:off x="1043608" y="5877272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1" name="Прямоугольник 150"/>
          <p:cNvSpPr/>
          <p:nvPr/>
        </p:nvSpPr>
        <p:spPr>
          <a:xfrm>
            <a:off x="1691680" y="5877272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2" name="Прямоугольник 151"/>
          <p:cNvSpPr/>
          <p:nvPr/>
        </p:nvSpPr>
        <p:spPr>
          <a:xfrm>
            <a:off x="2339752" y="5877272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3" name="Прямоугольник 152"/>
          <p:cNvSpPr/>
          <p:nvPr/>
        </p:nvSpPr>
        <p:spPr>
          <a:xfrm>
            <a:off x="2987824" y="5877272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4" name="Прямоугольник 153"/>
          <p:cNvSpPr/>
          <p:nvPr/>
        </p:nvSpPr>
        <p:spPr>
          <a:xfrm>
            <a:off x="3635896" y="5877272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5" name="Прямоугольник 154"/>
          <p:cNvSpPr/>
          <p:nvPr/>
        </p:nvSpPr>
        <p:spPr>
          <a:xfrm>
            <a:off x="4283968" y="5877272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6" name="Прямоугольник 155"/>
          <p:cNvSpPr/>
          <p:nvPr/>
        </p:nvSpPr>
        <p:spPr>
          <a:xfrm>
            <a:off x="4932040" y="5877272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7" name="Прямоугольник 156"/>
          <p:cNvSpPr/>
          <p:nvPr/>
        </p:nvSpPr>
        <p:spPr>
          <a:xfrm>
            <a:off x="5580112" y="5877272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8" name="Прямоугольник 157"/>
          <p:cNvSpPr/>
          <p:nvPr/>
        </p:nvSpPr>
        <p:spPr>
          <a:xfrm>
            <a:off x="6228184" y="5877272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9" name="Прямоугольник 158"/>
          <p:cNvSpPr/>
          <p:nvPr/>
        </p:nvSpPr>
        <p:spPr>
          <a:xfrm>
            <a:off x="6876256" y="5877272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0" name="Прямоугольник 159"/>
          <p:cNvSpPr/>
          <p:nvPr/>
        </p:nvSpPr>
        <p:spPr>
          <a:xfrm>
            <a:off x="7524328" y="5877272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1" name="TextBox 160"/>
          <p:cNvSpPr txBox="1"/>
          <p:nvPr/>
        </p:nvSpPr>
        <p:spPr>
          <a:xfrm>
            <a:off x="1043608" y="5877272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2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2339752" y="5877272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0099CC"/>
                </a:solidFill>
              </a:rPr>
              <a:t>3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1691680" y="5877272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1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2987824" y="5877272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0099CC"/>
                </a:solidFill>
              </a:rPr>
              <a:t>4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3635896" y="5877272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0099CC"/>
                </a:solidFill>
              </a:rPr>
              <a:t>5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4211960" y="5877272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0099CC"/>
                </a:solidFill>
              </a:rPr>
              <a:t>7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4932040" y="5877272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0099CC"/>
                </a:solidFill>
              </a:rPr>
              <a:t>10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5580112" y="5877272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0099CC"/>
                </a:solidFill>
              </a:rPr>
              <a:t>12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6228184" y="5877272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0099CC"/>
                </a:solidFill>
              </a:rPr>
              <a:t>13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6876256" y="5877272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0099CC"/>
                </a:solidFill>
              </a:rPr>
              <a:t>16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7524328" y="5877272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0099CC"/>
                </a:solidFill>
              </a:rPr>
              <a:t>21</a:t>
            </a:r>
          </a:p>
        </p:txBody>
      </p:sp>
      <p:sp>
        <p:nvSpPr>
          <p:cNvPr id="172" name="Правая круглая скобка 171"/>
          <p:cNvSpPr/>
          <p:nvPr/>
        </p:nvSpPr>
        <p:spPr>
          <a:xfrm>
            <a:off x="2123728" y="5661248"/>
            <a:ext cx="216024" cy="792088"/>
          </a:xfrm>
          <a:prstGeom prst="rightBracket">
            <a:avLst>
              <a:gd name="adj" fmla="val 100686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9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4079 0.02662 -0.08142 0.05324 -0.12795 0.05278 C -0.17448 0.05232 -0.22673 0.02454 -0.27899 -0.00301 " pathEditMode="relative" ptsTypes="aaA">
                                      <p:cBhvr>
                                        <p:cTn id="6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3263 -0.03634 0.06527 -0.07268 0.11163 -0.07268 C 0.15798 -0.07268 0.21788 -0.03634 0.27777 0 " pathEditMode="relative" ptsTypes="aaA">
                                      <p:cBhvr>
                                        <p:cTn id="6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59259E-6 L -0.06302 2.59259E-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" y="0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99CC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99C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2916 -0.03287 -0.05833 -0.06574 -0.08142 -0.06667 C -0.10451 -0.06759 -0.12152 -0.03704 -0.13836 -0.00625 " pathEditMode="relative" ptsTypes="aaA">
                                      <p:cBhvr>
                                        <p:cTn id="13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2743 0.03819 0.05503 0.07662 0.07795 0.07754 C 0.10087 0.07847 0.12743 0.01805 0.13732 0.00625 " pathEditMode="relative" ptsTypes="aaA">
                                      <p:cBhvr>
                                        <p:cTn id="14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6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8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3525 -0.0456 0.07049 -0.09097 0.10695 -0.09144 C 0.14341 -0.0919 0.19983 -0.01782 0.21858 -0.00301 " pathEditMode="relative" ptsTypes="aaA">
                                      <p:cBhvr>
                                        <p:cTn id="202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4341 0.02708 -0.08664 0.0544 -0.12205 0.05417 C -0.15747 0.05394 -0.18507 0.02616 -0.21268 -0.00162 " pathEditMode="relative" ptsTypes="aaA">
                                      <p:cBhvr>
                                        <p:cTn id="204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59259E-6 L -0.06302 2.59259E-6 " pathEditMode="relative" rAng="0" ptsTypes="AA">
                                      <p:cBhvr>
                                        <p:cTn id="208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" y="0"/>
                                    </p:animMotion>
                                  </p:childTnLst>
                                </p:cTn>
                              </p:par>
                              <p:par>
                                <p:cTn id="20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0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6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99CC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6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8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2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563 -0.03149 -0.03125 -0.06274 -0.04306 -0.06204 C -0.05486 -0.06135 -0.06302 -0.02848 -0.07101 0.00463 " pathEditMode="relative" ptsTypes="aaA">
                                      <p:cBhvr>
                                        <p:cTn id="276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025 0.04004 0.02049 0.08009 0.03247 0.08055 C 0.04445 0.08101 0.05816 0.04189 0.07205 0.003 " pathEditMode="relative" ptsTypes="aaA">
                                      <p:cBhvr>
                                        <p:cTn id="278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4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6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667 -0.03681 -0.03316 -0.07338 -0.05573 -0.07292 C -0.0783 -0.07246 -0.10712 -0.03472 -0.13594 0.00301 " pathEditMode="relative" ptsTypes="aaA">
                                      <p:cBhvr>
                                        <p:cTn id="340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4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2013 0.02477 0.04045 0.04953 0.06388 0.04791 C 0.08732 0.04629 0.11388 0.01852 0.14062 -0.00926 " pathEditMode="relative" ptsTypes="aaA">
                                      <p:cBhvr>
                                        <p:cTn id="342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59259E-6 L -0.06302 2.59259E-6 " pathEditMode="relative" rAng="0" ptsTypes="AA">
                                      <p:cBhvr>
                                        <p:cTn id="346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" y="0"/>
                                    </p:animMotion>
                                  </p:childTnLst>
                                </p:cTn>
                              </p:par>
                              <p:par>
                                <p:cTn id="34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8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4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99C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8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563 -0.03217 -0.03125 -0.06412 -0.04306 -0.06342 C -0.05486 -0.06273 -0.06615 -0.00671 -0.07083 0.00463 " pathEditMode="relative" ptsTypes="aaA">
                                      <p:cBhvr>
                                        <p:cTn id="412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625 0.04051 0.01267 0.08102 0.02448 0.08218 C 0.03628 0.08334 0.05365 0.04537 0.07101 0.00764 " pathEditMode="relative" ptsTypes="aaA">
                                      <p:cBhvr>
                                        <p:cTn id="414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>
                      <p:stCondLst>
                        <p:cond delay="indefinite"/>
                      </p:stCondLst>
                      <p:childTnLst>
                        <p:par>
                          <p:cTn id="468" fill="hold">
                            <p:stCondLst>
                              <p:cond delay="0"/>
                            </p:stCondLst>
                            <p:childTnLst>
                              <p:par>
                                <p:cTn id="469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0" dur="2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7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2" dur="2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>
                      <p:stCondLst>
                        <p:cond delay="indefinite"/>
                      </p:stCondLst>
                      <p:childTnLst>
                        <p:par>
                          <p:cTn id="474" fill="hold">
                            <p:stCondLst>
                              <p:cond delay="0"/>
                            </p:stCondLst>
                            <p:childTnLst>
                              <p:par>
                                <p:cTn id="47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511 -0.03055 -0.03021 -0.06111 -0.04184 -0.0618 C -0.05347 -0.0625 -0.06511 -0.01412 -0.06979 -0.00462 " pathEditMode="relative" ptsTypes="aaA">
                                      <p:cBhvr>
                                        <p:cTn id="476" dur="2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747 0.0405 0.01493 0.08101 0.02778 0.08055 C 0.04063 0.08009 0.05868 0.03842 0.07674 -0.00301 " pathEditMode="relative" ptsTypes="aaA">
                                      <p:cBhvr>
                                        <p:cTn id="478" dur="2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>
                      <p:stCondLst>
                        <p:cond delay="indefinite"/>
                      </p:stCondLst>
                      <p:childTnLst>
                        <p:par>
                          <p:cTn id="480" fill="hold">
                            <p:stCondLst>
                              <p:cond delay="0"/>
                            </p:stCondLst>
                            <p:childTnLst>
                              <p:par>
                                <p:cTn id="481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59259E-6 L -0.06302 2.59259E-6 " pathEditMode="relative" rAng="0" ptsTypes="AA">
                                      <p:cBhvr>
                                        <p:cTn id="482" dur="2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" y="0"/>
                                    </p:animMotion>
                                  </p:childTnLst>
                                </p:cTn>
                              </p:par>
                              <p:par>
                                <p:cTn id="48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4" dur="2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7" grpId="1"/>
      <p:bldP spid="17" grpId="2"/>
      <p:bldP spid="17" grpId="3"/>
      <p:bldP spid="21" grpId="0"/>
      <p:bldP spid="21" grpId="1"/>
      <p:bldP spid="28" grpId="0" animBg="1"/>
      <p:bldP spid="29" grpId="0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/>
      <p:bldP spid="41" grpId="1"/>
      <p:bldP spid="42" grpId="0"/>
      <p:bldP spid="42" grpId="1"/>
      <p:bldP spid="42" grpId="2"/>
      <p:bldP spid="43" grpId="0"/>
      <p:bldP spid="53" grpId="0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/>
      <p:bldP spid="65" grpId="1"/>
      <p:bldP spid="65" grpId="2"/>
      <p:bldP spid="65" grpId="3"/>
      <p:bldP spid="68" grpId="0"/>
      <p:bldP spid="68" grpId="1"/>
      <p:bldP spid="76" grpId="0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/>
      <p:bldP spid="88" grpId="1"/>
      <p:bldP spid="89" grpId="0"/>
      <p:bldP spid="89" grpId="1"/>
      <p:bldP spid="90" grpId="0"/>
      <p:bldP spid="90" grpId="1"/>
      <p:bldP spid="90" grpId="2"/>
      <p:bldP spid="100" grpId="0" animBg="1"/>
      <p:bldP spid="101" grpId="0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/>
      <p:bldP spid="113" grpId="1"/>
      <p:bldP spid="113" grpId="2"/>
      <p:bldP spid="113" grpId="3"/>
      <p:bldP spid="114" grpId="0"/>
      <p:bldP spid="114" grpId="1"/>
      <p:bldP spid="124" grpId="0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/>
      <p:bldP spid="136" grpId="1"/>
      <p:bldP spid="137" grpId="0"/>
      <p:bldP spid="138" grpId="0"/>
      <p:bldP spid="138" grpId="1"/>
      <p:bldP spid="138" grpId="2"/>
      <p:bldP spid="148" grpId="0" animBg="1"/>
      <p:bldP spid="149" grpId="0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/>
      <p:bldP spid="161" grpId="1"/>
      <p:bldP spid="161" grpId="2"/>
      <p:bldP spid="161" grpId="3"/>
      <p:bldP spid="163" grpId="0"/>
      <p:bldP spid="163" grpId="1"/>
      <p:bldP spid="17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7890"/>
            <a:ext cx="8229600" cy="432798"/>
          </a:xfrm>
        </p:spPr>
        <p:txBody>
          <a:bodyPr>
            <a:normAutofit fontScale="90000"/>
          </a:bodyPr>
          <a:lstStyle/>
          <a:p>
            <a:r>
              <a:rPr lang="ru-RU" dirty="0"/>
              <a:t>Очереди с приоритетами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620688"/>
            <a:ext cx="8229600" cy="597666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>
                <a:solidFill>
                  <a:srgbClr val="C00000"/>
                </a:solidFill>
              </a:rPr>
              <a:t>Очередь с приоритетами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ru-RU" dirty="0">
                <a:solidFill>
                  <a:srgbClr val="C00000"/>
                </a:solidFill>
              </a:rPr>
              <a:t>(</a:t>
            </a:r>
            <a:r>
              <a:rPr lang="en-US" dirty="0">
                <a:solidFill>
                  <a:srgbClr val="C00000"/>
                </a:solidFill>
              </a:rPr>
              <a:t>priority queue) </a:t>
            </a:r>
            <a:r>
              <a:rPr lang="en-US" dirty="0"/>
              <a:t>–</a:t>
            </a:r>
            <a:r>
              <a:rPr lang="ru-RU" dirty="0"/>
              <a:t> это структура данных, предназначенная для обслуживание множества </a:t>
            </a:r>
            <a:r>
              <a:rPr lang="en-US" dirty="0"/>
              <a:t>S, </a:t>
            </a:r>
            <a:r>
              <a:rPr lang="ru-RU" dirty="0"/>
              <a:t>с каждым элементов которого связано определенное значение, называющееся ключом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dirty="0"/>
              <a:t>key).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В </a:t>
            </a:r>
            <a:r>
              <a:rPr lang="ru-RU" dirty="0">
                <a:solidFill>
                  <a:srgbClr val="C00000"/>
                </a:solidFill>
              </a:rPr>
              <a:t>невозрастающей </a:t>
            </a:r>
            <a:r>
              <a:rPr lang="ru-RU" dirty="0"/>
              <a:t>очереди с приоритетами поддерживаются следующие </a:t>
            </a:r>
            <a:r>
              <a:rPr lang="ru-RU" dirty="0">
                <a:solidFill>
                  <a:srgbClr val="C00000"/>
                </a:solidFill>
              </a:rPr>
              <a:t>операции</a:t>
            </a:r>
            <a:r>
              <a:rPr lang="ru-RU" dirty="0"/>
              <a:t>:</a:t>
            </a:r>
          </a:p>
          <a:p>
            <a:r>
              <a:rPr lang="en-US" dirty="0"/>
              <a:t>Insert(S, x)    		 S </a:t>
            </a:r>
            <a:r>
              <a:rPr lang="en-US" dirty="0">
                <a:sym typeface="Symbol"/>
              </a:rPr>
              <a:t> S  {x}</a:t>
            </a:r>
          </a:p>
          <a:p>
            <a:r>
              <a:rPr lang="en-US" dirty="0">
                <a:sym typeface="Symbol"/>
              </a:rPr>
              <a:t>Maximum(S)</a:t>
            </a:r>
          </a:p>
          <a:p>
            <a:r>
              <a:rPr lang="en-US" dirty="0" err="1">
                <a:sym typeface="Symbol"/>
              </a:rPr>
              <a:t>Extract_Max</a:t>
            </a:r>
            <a:r>
              <a:rPr lang="en-US" dirty="0">
                <a:sym typeface="Symbol"/>
              </a:rPr>
              <a:t>(S)</a:t>
            </a:r>
          </a:p>
          <a:p>
            <a:r>
              <a:rPr lang="en-US" dirty="0" err="1">
                <a:sym typeface="Symbol"/>
              </a:rPr>
              <a:t>Increase_Key</a:t>
            </a:r>
            <a:r>
              <a:rPr lang="en-US" dirty="0">
                <a:sym typeface="Symbol"/>
              </a:rPr>
              <a:t>(S, x, k)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В </a:t>
            </a:r>
            <a:r>
              <a:rPr lang="ru-RU" dirty="0">
                <a:solidFill>
                  <a:srgbClr val="C00000"/>
                </a:solidFill>
              </a:rPr>
              <a:t>неубывающей </a:t>
            </a:r>
            <a:r>
              <a:rPr lang="ru-RU" dirty="0"/>
              <a:t>очереди с приоритетами поддерживаются следующие </a:t>
            </a:r>
            <a:r>
              <a:rPr lang="ru-RU" dirty="0">
                <a:solidFill>
                  <a:srgbClr val="C00000"/>
                </a:solidFill>
              </a:rPr>
              <a:t>операции</a:t>
            </a:r>
            <a:r>
              <a:rPr lang="ru-RU" dirty="0"/>
              <a:t>:</a:t>
            </a:r>
          </a:p>
          <a:p>
            <a:r>
              <a:rPr lang="en-US" dirty="0"/>
              <a:t>Insert(S, x)    		</a:t>
            </a:r>
          </a:p>
          <a:p>
            <a:r>
              <a:rPr lang="en-US" dirty="0">
                <a:sym typeface="Symbol"/>
              </a:rPr>
              <a:t>Minimum(S)</a:t>
            </a:r>
          </a:p>
          <a:p>
            <a:r>
              <a:rPr lang="en-US" dirty="0" err="1">
                <a:sym typeface="Symbol"/>
              </a:rPr>
              <a:t>Extract_Min</a:t>
            </a:r>
            <a:r>
              <a:rPr lang="en-US" dirty="0">
                <a:sym typeface="Symbol"/>
              </a:rPr>
              <a:t>(S)</a:t>
            </a:r>
          </a:p>
          <a:p>
            <a:r>
              <a:rPr lang="en-US" dirty="0" err="1">
                <a:sym typeface="Symbol"/>
              </a:rPr>
              <a:t>Decrease_Key</a:t>
            </a:r>
            <a:r>
              <a:rPr lang="en-US" dirty="0">
                <a:sym typeface="Symbol"/>
              </a:rPr>
              <a:t>(S, x, k)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5406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84976" cy="562074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Реализация очереди с приоритетами с помощью пирамиды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Heap_Maximum</a:t>
            </a:r>
            <a:r>
              <a:rPr lang="en-US" dirty="0"/>
              <a:t>(A)</a:t>
            </a:r>
          </a:p>
          <a:p>
            <a:pPr marL="0" indent="0">
              <a:buNone/>
            </a:pPr>
            <a:r>
              <a:rPr lang="en-US" dirty="0"/>
              <a:t>	return A[1]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Heap_Extract_Max</a:t>
            </a:r>
            <a:r>
              <a:rPr lang="en-US" dirty="0"/>
              <a:t>(A)</a:t>
            </a:r>
          </a:p>
          <a:p>
            <a:pPr marL="0" indent="0">
              <a:buNone/>
            </a:pPr>
            <a:r>
              <a:rPr lang="en-US" dirty="0"/>
              <a:t>	if </a:t>
            </a:r>
            <a:r>
              <a:rPr lang="en-US" dirty="0" err="1"/>
              <a:t>heap_size</a:t>
            </a:r>
            <a:r>
              <a:rPr lang="en-US" dirty="0"/>
              <a:t>[A] &lt; 1</a:t>
            </a:r>
          </a:p>
          <a:p>
            <a:pPr marL="0" indent="0">
              <a:buNone/>
            </a:pPr>
            <a:r>
              <a:rPr lang="en-US" dirty="0"/>
              <a:t>		then error “</a:t>
            </a:r>
            <a:r>
              <a:rPr lang="ru-RU" dirty="0"/>
              <a:t>Очередь пуста</a:t>
            </a:r>
            <a:r>
              <a:rPr lang="en-US" dirty="0"/>
              <a:t>”</a:t>
            </a:r>
          </a:p>
          <a:p>
            <a:pPr marL="0" indent="0">
              <a:buNone/>
            </a:pPr>
            <a:r>
              <a:rPr lang="en-US" dirty="0"/>
              <a:t>	max </a:t>
            </a:r>
            <a:r>
              <a:rPr lang="en-US" dirty="0">
                <a:sym typeface="Symbol"/>
              </a:rPr>
              <a:t> A[1]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	A[1]  A[</a:t>
            </a:r>
            <a:r>
              <a:rPr lang="en-US" dirty="0" err="1">
                <a:sym typeface="Symbol"/>
              </a:rPr>
              <a:t>heap_size</a:t>
            </a:r>
            <a:r>
              <a:rPr lang="en-US" dirty="0">
                <a:sym typeface="Symbol"/>
              </a:rPr>
              <a:t>[A]]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	</a:t>
            </a:r>
            <a:r>
              <a:rPr lang="en-US" dirty="0" err="1">
                <a:sym typeface="Symbol"/>
              </a:rPr>
              <a:t>heap_size</a:t>
            </a:r>
            <a:r>
              <a:rPr lang="en-US" dirty="0">
                <a:sym typeface="Symbol"/>
              </a:rPr>
              <a:t>[A]  </a:t>
            </a:r>
            <a:r>
              <a:rPr lang="en-US" dirty="0" err="1">
                <a:sym typeface="Symbol"/>
              </a:rPr>
              <a:t>heap_size</a:t>
            </a:r>
            <a:r>
              <a:rPr lang="en-US" dirty="0">
                <a:sym typeface="Symbol"/>
              </a:rPr>
              <a:t>[A] – 1 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	</a:t>
            </a:r>
            <a:r>
              <a:rPr lang="en-US" dirty="0" err="1">
                <a:sym typeface="Symbol"/>
              </a:rPr>
              <a:t>Sift_Down</a:t>
            </a:r>
            <a:r>
              <a:rPr lang="en-US" dirty="0">
                <a:sym typeface="Symbol"/>
              </a:rPr>
              <a:t>(A, </a:t>
            </a:r>
            <a:r>
              <a:rPr lang="ru-RU" dirty="0">
                <a:sym typeface="Symbol"/>
              </a:rPr>
              <a:t>1</a:t>
            </a:r>
            <a:r>
              <a:rPr lang="en-US" dirty="0">
                <a:sym typeface="Symbol"/>
              </a:rPr>
              <a:t>)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	return max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0610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Реализация очереди с приоритетами с помощью пирамиды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ru-RU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продолжение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196752"/>
            <a:ext cx="8856984" cy="49294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i="1" dirty="0" err="1">
                <a:cs typeface="Arial" pitchFamily="34" charset="0"/>
              </a:rPr>
              <a:t>Heap_Increase_Key</a:t>
            </a:r>
            <a:r>
              <a:rPr lang="en-US" sz="2800" i="1" dirty="0">
                <a:cs typeface="Arial" pitchFamily="34" charset="0"/>
              </a:rPr>
              <a:t> </a:t>
            </a:r>
            <a:r>
              <a:rPr lang="en-US" sz="2800" dirty="0">
                <a:cs typeface="Arial" pitchFamily="34" charset="0"/>
              </a:rPr>
              <a:t>(</a:t>
            </a:r>
            <a:r>
              <a:rPr lang="en-US" sz="2800" i="1" dirty="0">
                <a:cs typeface="Arial" pitchFamily="34" charset="0"/>
              </a:rPr>
              <a:t>a</a:t>
            </a:r>
            <a:r>
              <a:rPr lang="en-US" sz="2800" dirty="0">
                <a:cs typeface="Arial" pitchFamily="34" charset="0"/>
              </a:rPr>
              <a:t>,  </a:t>
            </a:r>
            <a:r>
              <a:rPr lang="en-US" sz="2800" i="1" dirty="0" err="1">
                <a:cs typeface="Arial" pitchFamily="34" charset="0"/>
              </a:rPr>
              <a:t>i</a:t>
            </a:r>
            <a:r>
              <a:rPr lang="en-US" sz="2800" dirty="0">
                <a:cs typeface="Arial" pitchFamily="34" charset="0"/>
              </a:rPr>
              <a:t>, </a:t>
            </a:r>
            <a:r>
              <a:rPr lang="en-US" sz="2800" i="1" dirty="0">
                <a:cs typeface="Arial" pitchFamily="34" charset="0"/>
              </a:rPr>
              <a:t>key</a:t>
            </a:r>
            <a:r>
              <a:rPr lang="en-US" sz="2800" dirty="0">
                <a:cs typeface="Arial" pitchFamily="34" charset="0"/>
              </a:rPr>
              <a:t>)</a:t>
            </a:r>
            <a:endParaRPr lang="ru-RU" sz="2800" dirty="0">
              <a:cs typeface="Arial" pitchFamily="34" charset="0"/>
            </a:endParaRPr>
          </a:p>
          <a:p>
            <a:pPr>
              <a:buNone/>
            </a:pPr>
            <a:r>
              <a:rPr lang="en-US" sz="2800" b="1" dirty="0">
                <a:cs typeface="Arial" pitchFamily="34" charset="0"/>
              </a:rPr>
              <a:t>{</a:t>
            </a:r>
            <a:r>
              <a:rPr lang="ru-RU" sz="2800" b="1" dirty="0">
                <a:cs typeface="Arial" pitchFamily="34" charset="0"/>
              </a:rPr>
              <a:t>	</a:t>
            </a:r>
            <a:endParaRPr lang="en-US" sz="2800" b="1" dirty="0">
              <a:cs typeface="Arial" pitchFamily="34" charset="0"/>
            </a:endParaRPr>
          </a:p>
          <a:p>
            <a:pPr>
              <a:buNone/>
            </a:pPr>
            <a:r>
              <a:rPr lang="en-US" sz="2800" b="1" dirty="0">
                <a:cs typeface="Arial" pitchFamily="34" charset="0"/>
              </a:rPr>
              <a:t>	if </a:t>
            </a:r>
            <a:r>
              <a:rPr lang="en-US" sz="2800" i="1" dirty="0">
                <a:cs typeface="Arial" pitchFamily="34" charset="0"/>
              </a:rPr>
              <a:t>key</a:t>
            </a:r>
            <a:r>
              <a:rPr lang="ru-RU" sz="2800" dirty="0">
                <a:cs typeface="Arial" pitchFamily="34" charset="0"/>
              </a:rPr>
              <a:t> ≤ </a:t>
            </a:r>
            <a:r>
              <a:rPr lang="en-US" sz="2800" i="1" dirty="0">
                <a:cs typeface="Arial" pitchFamily="34" charset="0"/>
              </a:rPr>
              <a:t>a</a:t>
            </a:r>
            <a:r>
              <a:rPr lang="ru-RU" sz="2800" dirty="0">
                <a:cs typeface="Arial" pitchFamily="34" charset="0"/>
              </a:rPr>
              <a:t>[ </a:t>
            </a:r>
            <a:r>
              <a:rPr lang="en-US" sz="2800" i="1" dirty="0" err="1">
                <a:cs typeface="Arial" pitchFamily="34" charset="0"/>
              </a:rPr>
              <a:t>i</a:t>
            </a:r>
            <a:r>
              <a:rPr lang="en-US" sz="2800" i="1" dirty="0">
                <a:cs typeface="Arial" pitchFamily="34" charset="0"/>
              </a:rPr>
              <a:t> </a:t>
            </a:r>
            <a:r>
              <a:rPr lang="ru-RU" sz="2800" dirty="0">
                <a:cs typeface="Arial" pitchFamily="34" charset="0"/>
              </a:rPr>
              <a:t>] </a:t>
            </a:r>
          </a:p>
          <a:p>
            <a:pPr>
              <a:buNone/>
            </a:pPr>
            <a:r>
              <a:rPr lang="ru-RU" sz="2800" b="1" dirty="0">
                <a:cs typeface="Arial" pitchFamily="34" charset="0"/>
              </a:rPr>
              <a:t>		</a:t>
            </a:r>
            <a:r>
              <a:rPr lang="en-US" sz="2800" b="1" dirty="0">
                <a:cs typeface="Arial" pitchFamily="34" charset="0"/>
              </a:rPr>
              <a:t>return error	</a:t>
            </a:r>
            <a:r>
              <a:rPr lang="ru-RU" sz="2800" dirty="0">
                <a:cs typeface="Arial" pitchFamily="34" charset="0"/>
              </a:rPr>
              <a:t>| </a:t>
            </a:r>
            <a:r>
              <a:rPr lang="ru-RU" sz="2800" i="1" dirty="0">
                <a:cs typeface="Arial" pitchFamily="34" charset="0"/>
              </a:rPr>
              <a:t>Новый ключ меньше текущего</a:t>
            </a:r>
            <a:endParaRPr lang="ru-RU" sz="2800" dirty="0">
              <a:cs typeface="Arial" pitchFamily="34" charset="0"/>
            </a:endParaRPr>
          </a:p>
          <a:p>
            <a:pPr>
              <a:buNone/>
            </a:pPr>
            <a:r>
              <a:rPr lang="ru-RU" sz="2800" i="1" dirty="0">
                <a:cs typeface="Arial" pitchFamily="34" charset="0"/>
              </a:rPr>
              <a:t>	</a:t>
            </a:r>
            <a:r>
              <a:rPr lang="en-US" sz="2800" i="1" dirty="0">
                <a:cs typeface="Arial" pitchFamily="34" charset="0"/>
              </a:rPr>
              <a:t>a</a:t>
            </a:r>
            <a:r>
              <a:rPr lang="en-US" sz="2800" dirty="0">
                <a:cs typeface="Arial" pitchFamily="34" charset="0"/>
              </a:rPr>
              <a:t>[ </a:t>
            </a:r>
            <a:r>
              <a:rPr lang="en-US" sz="2800" i="1" dirty="0" err="1">
                <a:cs typeface="Arial" pitchFamily="34" charset="0"/>
              </a:rPr>
              <a:t>i</a:t>
            </a:r>
            <a:r>
              <a:rPr lang="en-US" sz="2800" dirty="0">
                <a:cs typeface="Arial" pitchFamily="34" charset="0"/>
              </a:rPr>
              <a:t> ] </a:t>
            </a:r>
            <a:r>
              <a:rPr lang="ru-RU" sz="2800" dirty="0">
                <a:cs typeface="Arial" pitchFamily="34" charset="0"/>
                <a:sym typeface="Symbol"/>
              </a:rPr>
              <a:t></a:t>
            </a:r>
            <a:r>
              <a:rPr lang="ru-RU" sz="2800" dirty="0">
                <a:cs typeface="Arial" pitchFamily="34" charset="0"/>
              </a:rPr>
              <a:t> </a:t>
            </a:r>
            <a:r>
              <a:rPr lang="en-US" sz="2800" i="1" dirty="0">
                <a:cs typeface="Arial" pitchFamily="34" charset="0"/>
              </a:rPr>
              <a:t>key</a:t>
            </a:r>
            <a:r>
              <a:rPr lang="en-US" sz="2800" dirty="0">
                <a:cs typeface="Arial" pitchFamily="34" charset="0"/>
              </a:rPr>
              <a:t>;	| </a:t>
            </a:r>
            <a:r>
              <a:rPr lang="ru-RU" sz="2800" i="1" dirty="0">
                <a:cs typeface="Arial" pitchFamily="34" charset="0"/>
              </a:rPr>
              <a:t>обновление ключа</a:t>
            </a:r>
            <a:endParaRPr lang="ru-RU" sz="2800" dirty="0">
              <a:cs typeface="Arial" pitchFamily="34" charset="0"/>
            </a:endParaRPr>
          </a:p>
          <a:p>
            <a:pPr>
              <a:buNone/>
            </a:pPr>
            <a:r>
              <a:rPr lang="ru-RU" sz="2800" b="1" dirty="0">
                <a:cs typeface="Arial" pitchFamily="34" charset="0"/>
              </a:rPr>
              <a:t>	</a:t>
            </a:r>
            <a:r>
              <a:rPr lang="en-US" sz="2800" b="1" dirty="0">
                <a:cs typeface="Arial" pitchFamily="34" charset="0"/>
              </a:rPr>
              <a:t>while </a:t>
            </a:r>
            <a:r>
              <a:rPr lang="en-US" sz="2800" i="1" dirty="0" err="1">
                <a:cs typeface="Arial" pitchFamily="34" charset="0"/>
              </a:rPr>
              <a:t>i</a:t>
            </a:r>
            <a:r>
              <a:rPr lang="en-US" sz="2800" dirty="0">
                <a:cs typeface="Arial" pitchFamily="34" charset="0"/>
              </a:rPr>
              <a:t> &gt; 1 </a:t>
            </a:r>
            <a:r>
              <a:rPr lang="en-US" sz="2800" b="1" dirty="0">
                <a:cs typeface="Arial" pitchFamily="34" charset="0"/>
              </a:rPr>
              <a:t>&amp;</a:t>
            </a:r>
            <a:r>
              <a:rPr lang="ru-RU" sz="2800" dirty="0">
                <a:cs typeface="Arial" pitchFamily="34" charset="0"/>
              </a:rPr>
              <a:t> </a:t>
            </a:r>
            <a:r>
              <a:rPr lang="en-US" sz="2800" i="1" dirty="0">
                <a:cs typeface="Arial" pitchFamily="34" charset="0"/>
              </a:rPr>
              <a:t>a</a:t>
            </a:r>
            <a:r>
              <a:rPr lang="en-US" sz="2800" dirty="0">
                <a:cs typeface="Arial" pitchFamily="34" charset="0"/>
              </a:rPr>
              <a:t>[ </a:t>
            </a:r>
            <a:r>
              <a:rPr lang="en-US" sz="2800" i="1" dirty="0">
                <a:cs typeface="Arial" pitchFamily="34" charset="0"/>
              </a:rPr>
              <a:t>parent</a:t>
            </a:r>
            <a:r>
              <a:rPr lang="en-US" sz="2800" dirty="0">
                <a:cs typeface="Arial" pitchFamily="34" charset="0"/>
              </a:rPr>
              <a:t>( </a:t>
            </a:r>
            <a:r>
              <a:rPr lang="en-US" sz="2800" i="1" dirty="0" err="1">
                <a:cs typeface="Arial" pitchFamily="34" charset="0"/>
              </a:rPr>
              <a:t>i</a:t>
            </a:r>
            <a:r>
              <a:rPr lang="en-US" sz="2800" i="1" dirty="0">
                <a:cs typeface="Arial" pitchFamily="34" charset="0"/>
              </a:rPr>
              <a:t> </a:t>
            </a:r>
            <a:r>
              <a:rPr lang="en-US" sz="2800" dirty="0">
                <a:cs typeface="Arial" pitchFamily="34" charset="0"/>
              </a:rPr>
              <a:t>) ] &lt; </a:t>
            </a:r>
            <a:r>
              <a:rPr lang="en-US" sz="2800" i="1" dirty="0">
                <a:cs typeface="Arial" pitchFamily="34" charset="0"/>
              </a:rPr>
              <a:t>a</a:t>
            </a:r>
            <a:r>
              <a:rPr lang="en-US" sz="2800" dirty="0">
                <a:cs typeface="Arial" pitchFamily="34" charset="0"/>
              </a:rPr>
              <a:t>[ </a:t>
            </a:r>
            <a:r>
              <a:rPr lang="en-US" sz="2800" i="1" dirty="0" err="1">
                <a:cs typeface="Arial" pitchFamily="34" charset="0"/>
              </a:rPr>
              <a:t>i</a:t>
            </a:r>
            <a:r>
              <a:rPr lang="en-US" sz="2800" dirty="0">
                <a:cs typeface="Arial" pitchFamily="34" charset="0"/>
              </a:rPr>
              <a:t> ]</a:t>
            </a:r>
            <a:endParaRPr lang="ru-RU" sz="2800" dirty="0">
              <a:cs typeface="Arial" pitchFamily="34" charset="0"/>
            </a:endParaRPr>
          </a:p>
          <a:p>
            <a:pPr>
              <a:buNone/>
            </a:pPr>
            <a:r>
              <a:rPr lang="ru-RU" sz="2800" i="1" dirty="0">
                <a:cs typeface="Arial" pitchFamily="34" charset="0"/>
              </a:rPr>
              <a:t>		</a:t>
            </a:r>
            <a:r>
              <a:rPr lang="en-US" sz="2800" b="1" i="1" dirty="0">
                <a:cs typeface="Arial" pitchFamily="34" charset="0"/>
              </a:rPr>
              <a:t>do</a:t>
            </a:r>
            <a:r>
              <a:rPr lang="en-US" sz="2800" i="1" dirty="0">
                <a:cs typeface="Arial" pitchFamily="34" charset="0"/>
              </a:rPr>
              <a:t> 	a</a:t>
            </a:r>
            <a:r>
              <a:rPr lang="en-US" sz="2800" dirty="0">
                <a:cs typeface="Arial" pitchFamily="34" charset="0"/>
              </a:rPr>
              <a:t>[ </a:t>
            </a:r>
            <a:r>
              <a:rPr lang="en-US" sz="2800" i="1" dirty="0" err="1">
                <a:cs typeface="Arial" pitchFamily="34" charset="0"/>
              </a:rPr>
              <a:t>i</a:t>
            </a:r>
            <a:r>
              <a:rPr lang="en-US" sz="2800" i="1" dirty="0">
                <a:cs typeface="Arial" pitchFamily="34" charset="0"/>
              </a:rPr>
              <a:t> </a:t>
            </a:r>
            <a:r>
              <a:rPr lang="en-US" sz="2800" dirty="0">
                <a:cs typeface="Arial" pitchFamily="34" charset="0"/>
              </a:rPr>
              <a:t>] ↔ </a:t>
            </a:r>
            <a:r>
              <a:rPr lang="en-US" sz="2800" i="1" dirty="0">
                <a:cs typeface="Arial" pitchFamily="34" charset="0"/>
              </a:rPr>
              <a:t>a</a:t>
            </a:r>
            <a:r>
              <a:rPr lang="en-US" sz="2800" dirty="0">
                <a:cs typeface="Arial" pitchFamily="34" charset="0"/>
              </a:rPr>
              <a:t>[ </a:t>
            </a:r>
            <a:r>
              <a:rPr lang="en-US" sz="2800" i="1" dirty="0">
                <a:cs typeface="Arial" pitchFamily="34" charset="0"/>
              </a:rPr>
              <a:t>parent</a:t>
            </a:r>
            <a:r>
              <a:rPr lang="en-US" sz="2800" dirty="0">
                <a:cs typeface="Arial" pitchFamily="34" charset="0"/>
              </a:rPr>
              <a:t>( </a:t>
            </a:r>
            <a:r>
              <a:rPr lang="en-US" sz="2800" i="1" dirty="0" err="1">
                <a:cs typeface="Arial" pitchFamily="34" charset="0"/>
              </a:rPr>
              <a:t>i</a:t>
            </a:r>
            <a:r>
              <a:rPr lang="en-US" sz="2800" i="1" dirty="0">
                <a:cs typeface="Arial" pitchFamily="34" charset="0"/>
              </a:rPr>
              <a:t> </a:t>
            </a:r>
            <a:r>
              <a:rPr lang="en-US" sz="2800" dirty="0">
                <a:cs typeface="Arial" pitchFamily="34" charset="0"/>
              </a:rPr>
              <a:t>) ]	</a:t>
            </a:r>
            <a:endParaRPr lang="ru-RU" sz="2800" dirty="0">
              <a:cs typeface="Arial" pitchFamily="34" charset="0"/>
            </a:endParaRPr>
          </a:p>
          <a:p>
            <a:pPr>
              <a:buNone/>
            </a:pPr>
            <a:r>
              <a:rPr lang="en-US" sz="2800" i="1" dirty="0">
                <a:cs typeface="Arial" pitchFamily="34" charset="0"/>
              </a:rPr>
              <a:t>	</a:t>
            </a:r>
            <a:r>
              <a:rPr lang="ru-RU" sz="2800" i="1" dirty="0">
                <a:cs typeface="Arial" pitchFamily="34" charset="0"/>
              </a:rPr>
              <a:t>		</a:t>
            </a:r>
            <a:r>
              <a:rPr lang="en-US" sz="2800" i="1" dirty="0" err="1">
                <a:cs typeface="Arial" pitchFamily="34" charset="0"/>
              </a:rPr>
              <a:t>i</a:t>
            </a:r>
            <a:r>
              <a:rPr lang="en-US" sz="2800" dirty="0">
                <a:cs typeface="Arial" pitchFamily="34" charset="0"/>
              </a:rPr>
              <a:t> </a:t>
            </a:r>
            <a:r>
              <a:rPr lang="ru-RU" sz="2800" dirty="0">
                <a:cs typeface="Arial" pitchFamily="34" charset="0"/>
                <a:sym typeface="Symbol"/>
              </a:rPr>
              <a:t></a:t>
            </a:r>
            <a:r>
              <a:rPr lang="ru-RU" sz="2800" dirty="0">
                <a:cs typeface="Arial" pitchFamily="34" charset="0"/>
              </a:rPr>
              <a:t> </a:t>
            </a:r>
            <a:r>
              <a:rPr lang="en-US" sz="2800" i="1" dirty="0">
                <a:cs typeface="Arial" pitchFamily="34" charset="0"/>
              </a:rPr>
              <a:t>parent</a:t>
            </a:r>
            <a:r>
              <a:rPr lang="ru-RU" sz="2800" dirty="0">
                <a:cs typeface="Arial" pitchFamily="34" charset="0"/>
              </a:rPr>
              <a:t>( </a:t>
            </a:r>
            <a:r>
              <a:rPr lang="en-US" sz="2800" i="1" dirty="0" err="1">
                <a:cs typeface="Arial" pitchFamily="34" charset="0"/>
              </a:rPr>
              <a:t>i</a:t>
            </a:r>
            <a:r>
              <a:rPr lang="en-US" sz="2800" i="1" dirty="0">
                <a:cs typeface="Arial" pitchFamily="34" charset="0"/>
              </a:rPr>
              <a:t> </a:t>
            </a:r>
            <a:r>
              <a:rPr lang="ru-RU" sz="2800" dirty="0">
                <a:cs typeface="Arial" pitchFamily="34" charset="0"/>
              </a:rPr>
              <a:t>)</a:t>
            </a:r>
          </a:p>
          <a:p>
            <a:pPr>
              <a:buNone/>
            </a:pPr>
            <a:r>
              <a:rPr lang="en-US" sz="2800" b="1" dirty="0">
                <a:cs typeface="Arial" pitchFamily="34" charset="0"/>
              </a:rPr>
              <a:t>}</a:t>
            </a:r>
            <a:r>
              <a:rPr lang="ru-RU" sz="2800" b="1" dirty="0">
                <a:cs typeface="Arial" pitchFamily="34" charset="0"/>
              </a:rPr>
              <a:t>	</a:t>
            </a:r>
            <a:endParaRPr lang="ru-RU" sz="2800" dirty="0"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ru-RU" dirty="0"/>
              <a:t>Вставка элемента в очередь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i="1" dirty="0" err="1"/>
              <a:t>Max_Heap_Insert</a:t>
            </a:r>
            <a:r>
              <a:rPr lang="en-US" dirty="0"/>
              <a:t>(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key </a:t>
            </a:r>
            <a:r>
              <a:rPr lang="en-US" dirty="0"/>
              <a:t>)</a:t>
            </a:r>
            <a:endParaRPr lang="ru-RU" dirty="0"/>
          </a:p>
          <a:p>
            <a:pPr>
              <a:buNone/>
            </a:pPr>
            <a:r>
              <a:rPr lang="ru-RU" i="1" dirty="0"/>
              <a:t>		</a:t>
            </a:r>
            <a:r>
              <a:rPr lang="en-US" i="1" dirty="0" err="1"/>
              <a:t>heap_size</a:t>
            </a:r>
            <a:r>
              <a:rPr lang="en-US" dirty="0"/>
              <a:t>[</a:t>
            </a:r>
            <a:r>
              <a:rPr lang="en-US" i="1" dirty="0"/>
              <a:t>a</a:t>
            </a:r>
            <a:r>
              <a:rPr lang="en-US" dirty="0"/>
              <a:t>] </a:t>
            </a:r>
            <a:r>
              <a:rPr lang="ru-RU" dirty="0">
                <a:sym typeface="Symbol"/>
              </a:rPr>
              <a:t></a:t>
            </a:r>
            <a:r>
              <a:rPr lang="ru-RU" dirty="0"/>
              <a:t> </a:t>
            </a:r>
            <a:r>
              <a:rPr lang="en-US" i="1" dirty="0" err="1"/>
              <a:t>heap_size</a:t>
            </a:r>
            <a:r>
              <a:rPr lang="en-US" dirty="0"/>
              <a:t>[ </a:t>
            </a:r>
            <a:r>
              <a:rPr lang="en-US" i="1" dirty="0"/>
              <a:t>a </a:t>
            </a:r>
            <a:r>
              <a:rPr lang="en-US" dirty="0"/>
              <a:t>] + 1;</a:t>
            </a:r>
            <a:endParaRPr lang="ru-RU" dirty="0"/>
          </a:p>
          <a:p>
            <a:pPr>
              <a:buNone/>
            </a:pPr>
            <a:r>
              <a:rPr lang="ru-RU" i="1" dirty="0"/>
              <a:t>		a</a:t>
            </a:r>
            <a:r>
              <a:rPr lang="ru-RU" dirty="0"/>
              <a:t>[</a:t>
            </a:r>
            <a:r>
              <a:rPr lang="ru-RU" i="1" dirty="0" err="1"/>
              <a:t>heap_size</a:t>
            </a:r>
            <a:r>
              <a:rPr lang="ru-RU" dirty="0"/>
              <a:t>[ </a:t>
            </a:r>
            <a:r>
              <a:rPr lang="ru-RU" i="1" dirty="0"/>
              <a:t>a </a:t>
            </a:r>
            <a:r>
              <a:rPr lang="ru-RU" dirty="0"/>
              <a:t>]] </a:t>
            </a:r>
            <a:r>
              <a:rPr lang="ru-RU" dirty="0">
                <a:sym typeface="Symbol"/>
              </a:rPr>
              <a:t></a:t>
            </a:r>
            <a:r>
              <a:rPr lang="ru-RU" dirty="0"/>
              <a:t> MINVALUE		</a:t>
            </a:r>
          </a:p>
          <a:p>
            <a:pPr>
              <a:buNone/>
            </a:pPr>
            <a:r>
              <a:rPr lang="ru-RU" i="1" dirty="0"/>
              <a:t>		</a:t>
            </a:r>
            <a:r>
              <a:rPr lang="en-US" i="1" dirty="0" err="1"/>
              <a:t>Heap_Increase_Key</a:t>
            </a:r>
            <a:r>
              <a:rPr lang="en-US" dirty="0"/>
              <a:t> (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 err="1"/>
              <a:t>heap_size</a:t>
            </a:r>
            <a:r>
              <a:rPr lang="en-US" dirty="0"/>
              <a:t> [</a:t>
            </a:r>
            <a:r>
              <a:rPr lang="en-US" i="1" dirty="0"/>
              <a:t>a</a:t>
            </a:r>
            <a:r>
              <a:rPr lang="en-US" dirty="0"/>
              <a:t>], </a:t>
            </a:r>
            <a:r>
              <a:rPr lang="en-US" i="1" dirty="0"/>
              <a:t>key</a:t>
            </a:r>
            <a:r>
              <a:rPr lang="en-US" dirty="0"/>
              <a:t>);</a:t>
            </a:r>
            <a:endParaRPr lang="ru-RU" dirty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Пример: увеличение ключа</a:t>
            </a:r>
          </a:p>
        </p:txBody>
      </p:sp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124744"/>
            <a:ext cx="6408712" cy="5112568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299606"/>
            <a:ext cx="7020272" cy="420132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dirty="0"/>
              <a:t>K-</a:t>
            </a:r>
            <a:r>
              <a:rPr lang="ru-RU" dirty="0" err="1"/>
              <a:t>ичные</a:t>
            </a:r>
            <a:r>
              <a:rPr lang="ru-RU" dirty="0"/>
              <a:t> кучи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692697"/>
            <a:ext cx="8229600" cy="3312367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k</a:t>
            </a:r>
            <a:r>
              <a:rPr lang="ru-RU" dirty="0">
                <a:solidFill>
                  <a:srgbClr val="FF0000"/>
                </a:solidFill>
              </a:rPr>
              <a:t>-</a:t>
            </a:r>
            <a:r>
              <a:rPr lang="ru-RU" dirty="0" err="1">
                <a:solidFill>
                  <a:srgbClr val="FF0000"/>
                </a:solidFill>
              </a:rPr>
              <a:t>ичная</a:t>
            </a:r>
            <a:r>
              <a:rPr lang="ru-RU" dirty="0">
                <a:solidFill>
                  <a:srgbClr val="FF0000"/>
                </a:solidFill>
              </a:rPr>
              <a:t> куча </a:t>
            </a:r>
            <a:r>
              <a:rPr lang="ru-RU" dirty="0"/>
              <a:t>– это массив, который можно рассматривать как почти полное дерево, где у каждой вершины, кроме, может быть, одной, ровно </a:t>
            </a:r>
            <a:r>
              <a:rPr lang="en-US" i="1" dirty="0"/>
              <a:t>k</a:t>
            </a:r>
            <a:r>
              <a:rPr lang="en-US" dirty="0"/>
              <a:t> </a:t>
            </a:r>
            <a:r>
              <a:rPr lang="ru-RU" dirty="0"/>
              <a:t>сыновей.</a:t>
            </a:r>
          </a:p>
          <a:p>
            <a:pPr>
              <a:buNone/>
            </a:pPr>
            <a:r>
              <a:rPr lang="ru-RU" dirty="0"/>
              <a:t>Если </a:t>
            </a:r>
            <a:r>
              <a:rPr lang="en-US" dirty="0"/>
              <a:t>k = 3, </a:t>
            </a:r>
            <a:r>
              <a:rPr lang="ru-RU" dirty="0"/>
              <a:t>то сыновья</a:t>
            </a:r>
            <a:r>
              <a:rPr lang="en-US" dirty="0"/>
              <a:t> </a:t>
            </a:r>
            <a:r>
              <a:rPr lang="ru-RU" dirty="0"/>
              <a:t>вершины с номером </a:t>
            </a:r>
            <a:r>
              <a:rPr lang="en-US" dirty="0" err="1"/>
              <a:t>i</a:t>
            </a:r>
            <a:r>
              <a:rPr lang="ru-RU" dirty="0"/>
              <a:t>:</a:t>
            </a:r>
          </a:p>
          <a:p>
            <a:pPr>
              <a:buNone/>
            </a:pPr>
            <a:r>
              <a:rPr lang="en-US" i="1" dirty="0">
                <a:cs typeface="Times New Roman" panose="02020603050405020304" pitchFamily="18" charset="0"/>
              </a:rPr>
              <a:t>k</a:t>
            </a:r>
            <a:r>
              <a:rPr lang="en-US" i="1" dirty="0">
                <a:cs typeface="Times New Roman" panose="02020603050405020304" pitchFamily="18" charset="0"/>
                <a:sym typeface="Symbol"/>
              </a:rPr>
              <a:t></a:t>
            </a:r>
            <a:r>
              <a:rPr lang="ru-RU" i="1" dirty="0">
                <a:cs typeface="Times New Roman" panose="02020603050405020304" pitchFamily="18" charset="0"/>
                <a:sym typeface="Symbol"/>
              </a:rPr>
              <a:t> </a:t>
            </a:r>
            <a:r>
              <a:rPr lang="en-US" i="1" dirty="0" err="1">
                <a:cs typeface="Times New Roman" panose="02020603050405020304" pitchFamily="18" charset="0"/>
                <a:sym typeface="Symbol"/>
              </a:rPr>
              <a:t>i</a:t>
            </a:r>
            <a:r>
              <a:rPr lang="en-US" i="1" dirty="0">
                <a:cs typeface="Times New Roman" panose="02020603050405020304" pitchFamily="18" charset="0"/>
                <a:sym typeface="Symbol"/>
              </a:rPr>
              <a:t> </a:t>
            </a:r>
            <a:r>
              <a:rPr lang="en-US" dirty="0">
                <a:cs typeface="Times New Roman" panose="02020603050405020304" pitchFamily="18" charset="0"/>
                <a:sym typeface="Symbol"/>
              </a:rPr>
              <a:t>+ 1</a:t>
            </a:r>
          </a:p>
          <a:p>
            <a:pPr>
              <a:buNone/>
            </a:pPr>
            <a:r>
              <a:rPr lang="en-US" i="1" dirty="0">
                <a:cs typeface="Times New Roman" panose="02020603050405020304" pitchFamily="18" charset="0"/>
              </a:rPr>
              <a:t>k</a:t>
            </a:r>
            <a:r>
              <a:rPr lang="en-US" i="1" dirty="0">
                <a:cs typeface="Times New Roman" panose="02020603050405020304" pitchFamily="18" charset="0"/>
                <a:sym typeface="Symbol"/>
              </a:rPr>
              <a:t></a:t>
            </a:r>
            <a:r>
              <a:rPr lang="ru-RU" i="1" dirty="0">
                <a:cs typeface="Times New Roman" panose="02020603050405020304" pitchFamily="18" charset="0"/>
                <a:sym typeface="Symbol"/>
              </a:rPr>
              <a:t> </a:t>
            </a:r>
            <a:r>
              <a:rPr lang="en-US" i="1" dirty="0" err="1">
                <a:cs typeface="Times New Roman" panose="02020603050405020304" pitchFamily="18" charset="0"/>
                <a:sym typeface="Symbol"/>
              </a:rPr>
              <a:t>i</a:t>
            </a:r>
            <a:r>
              <a:rPr lang="en-US" i="1" dirty="0">
                <a:cs typeface="Times New Roman" panose="02020603050405020304" pitchFamily="18" charset="0"/>
                <a:sym typeface="Symbol"/>
              </a:rPr>
              <a:t> </a:t>
            </a:r>
            <a:r>
              <a:rPr lang="en-US" dirty="0">
                <a:cs typeface="Times New Roman" panose="02020603050405020304" pitchFamily="18" charset="0"/>
                <a:sym typeface="Symbol"/>
              </a:rPr>
              <a:t>+ 2</a:t>
            </a:r>
          </a:p>
          <a:p>
            <a:pPr>
              <a:buNone/>
            </a:pPr>
            <a:r>
              <a:rPr lang="en-US" i="1" dirty="0">
                <a:cs typeface="Times New Roman" panose="02020603050405020304" pitchFamily="18" charset="0"/>
              </a:rPr>
              <a:t>k</a:t>
            </a:r>
            <a:r>
              <a:rPr lang="en-US" i="1" dirty="0">
                <a:cs typeface="Times New Roman" panose="02020603050405020304" pitchFamily="18" charset="0"/>
                <a:sym typeface="Symbol"/>
              </a:rPr>
              <a:t></a:t>
            </a:r>
            <a:r>
              <a:rPr lang="ru-RU" i="1" dirty="0">
                <a:cs typeface="Times New Roman" panose="02020603050405020304" pitchFamily="18" charset="0"/>
                <a:sym typeface="Symbol"/>
              </a:rPr>
              <a:t> </a:t>
            </a:r>
            <a:r>
              <a:rPr lang="en-US" i="1" dirty="0" err="1">
                <a:cs typeface="Times New Roman" panose="02020603050405020304" pitchFamily="18" charset="0"/>
                <a:sym typeface="Symbol"/>
              </a:rPr>
              <a:t>i</a:t>
            </a:r>
            <a:r>
              <a:rPr lang="en-US" i="1" dirty="0">
                <a:cs typeface="Times New Roman" panose="02020603050405020304" pitchFamily="18" charset="0"/>
                <a:sym typeface="Symbol"/>
              </a:rPr>
              <a:t> </a:t>
            </a:r>
            <a:r>
              <a:rPr lang="en-US" dirty="0">
                <a:cs typeface="Times New Roman" panose="02020603050405020304" pitchFamily="18" charset="0"/>
                <a:sym typeface="Symbol"/>
              </a:rPr>
              <a:t>+ </a:t>
            </a:r>
            <a:r>
              <a:rPr lang="ru-RU" dirty="0">
                <a:cs typeface="Times New Roman" panose="02020603050405020304" pitchFamily="18" charset="0"/>
                <a:sym typeface="Symbol"/>
              </a:rPr>
              <a:t>3</a:t>
            </a:r>
            <a:endParaRPr lang="en-US" dirty="0">
              <a:cs typeface="Times New Roman" panose="02020603050405020304" pitchFamily="18" charset="0"/>
              <a:sym typeface="Symbol"/>
            </a:endParaRPr>
          </a:p>
          <a:p>
            <a:pPr>
              <a:buNone/>
            </a:pPr>
            <a:r>
              <a:rPr lang="ru-RU" dirty="0">
                <a:sym typeface="Symbol"/>
              </a:rPr>
              <a:t>Корень имеет номер 0</a:t>
            </a:r>
          </a:p>
          <a:p>
            <a:pPr>
              <a:buNone/>
            </a:pPr>
            <a:r>
              <a:rPr lang="ru-RU" dirty="0">
                <a:sym typeface="Symbol"/>
              </a:rPr>
              <a:t>Отец вершины с номером </a:t>
            </a:r>
            <a:r>
              <a:rPr lang="en-US" dirty="0">
                <a:sym typeface="Symbol"/>
              </a:rPr>
              <a:t>i:</a:t>
            </a:r>
          </a:p>
          <a:p>
            <a:pPr>
              <a:buNone/>
            </a:pPr>
            <a:r>
              <a:rPr lang="en-US" dirty="0">
                <a:sym typeface="Symbol"/>
              </a:rPr>
              <a:t> </a:t>
            </a:r>
            <a:r>
              <a:rPr lang="ru-RU" dirty="0">
                <a:sym typeface="Symbol"/>
              </a:rPr>
              <a:t>(</a:t>
            </a:r>
            <a:r>
              <a:rPr lang="en-US" dirty="0" err="1">
                <a:sym typeface="Symbol"/>
              </a:rPr>
              <a:t>i</a:t>
            </a:r>
            <a:r>
              <a:rPr lang="ru-RU" dirty="0">
                <a:sym typeface="Symbol"/>
              </a:rPr>
              <a:t> - 1)</a:t>
            </a:r>
            <a:r>
              <a:rPr lang="en-US" dirty="0">
                <a:sym typeface="Symbol"/>
              </a:rPr>
              <a:t> / k 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на </a:t>
            </a:r>
            <a:r>
              <a:rPr lang="en-US" dirty="0"/>
              <a:t>k-</a:t>
            </a:r>
            <a:r>
              <a:rPr lang="ru-RU" dirty="0" err="1"/>
              <a:t>ичных</a:t>
            </a:r>
            <a:r>
              <a:rPr lang="ru-RU" dirty="0"/>
              <a:t> кучах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2746648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err="1">
                <a:solidFill>
                  <a:srgbClr val="FF0000"/>
                </a:solidFill>
              </a:rPr>
              <a:t>MinHeap</a:t>
            </a:r>
            <a:endParaRPr lang="en-US" sz="2800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sz="2800" dirty="0"/>
              <a:t>Insert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err="1"/>
              <a:t>Extract_Min</a:t>
            </a:r>
            <a:endParaRPr lang="en-US" sz="2800" dirty="0"/>
          </a:p>
          <a:p>
            <a:pPr>
              <a:spcBef>
                <a:spcPts val="0"/>
              </a:spcBef>
              <a:buNone/>
            </a:pPr>
            <a:r>
              <a:rPr lang="en-US" sz="2800" dirty="0" err="1"/>
              <a:t>Decrease_Key</a:t>
            </a:r>
            <a:endParaRPr lang="en-US" sz="2800" dirty="0"/>
          </a:p>
          <a:p>
            <a:pPr>
              <a:spcBef>
                <a:spcPts val="0"/>
              </a:spcBef>
              <a:buNone/>
            </a:pPr>
            <a:r>
              <a:rPr lang="en-US" sz="2800" dirty="0" err="1"/>
              <a:t>Increase_Key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923928" y="2060848"/>
            <a:ext cx="38164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O(</a:t>
            </a:r>
            <a:r>
              <a:rPr lang="en-US" sz="2800" dirty="0" err="1"/>
              <a:t>log</a:t>
            </a:r>
            <a:r>
              <a:rPr lang="en-US" sz="2800" baseline="-25000" dirty="0" err="1"/>
              <a:t>k</a:t>
            </a:r>
            <a:r>
              <a:rPr lang="en-US" sz="2800" dirty="0" err="1"/>
              <a:t>n</a:t>
            </a:r>
            <a:r>
              <a:rPr lang="en-US" sz="2800" dirty="0"/>
              <a:t>)</a:t>
            </a:r>
          </a:p>
          <a:p>
            <a:r>
              <a:rPr lang="en-US" sz="2800" dirty="0"/>
              <a:t>O(</a:t>
            </a:r>
            <a:r>
              <a:rPr lang="en-US" sz="2800" dirty="0" err="1"/>
              <a:t>k</a:t>
            </a:r>
            <a:r>
              <a:rPr lang="en-US" sz="2800" dirty="0" err="1">
                <a:sym typeface="Symbol"/>
              </a:rPr>
              <a:t></a:t>
            </a:r>
            <a:r>
              <a:rPr lang="en-US" sz="2800" dirty="0" err="1"/>
              <a:t>log</a:t>
            </a:r>
            <a:r>
              <a:rPr lang="en-US" sz="2800" baseline="-25000" dirty="0" err="1"/>
              <a:t>k</a:t>
            </a:r>
            <a:r>
              <a:rPr lang="en-US" sz="2800" dirty="0" err="1"/>
              <a:t>n</a:t>
            </a:r>
            <a:r>
              <a:rPr lang="en-US" sz="2800" dirty="0"/>
              <a:t>)</a:t>
            </a:r>
          </a:p>
          <a:p>
            <a:r>
              <a:rPr lang="en-US" sz="2800" dirty="0"/>
              <a:t>O(</a:t>
            </a:r>
            <a:r>
              <a:rPr lang="en-US" sz="2800" dirty="0" err="1"/>
              <a:t>log</a:t>
            </a:r>
            <a:r>
              <a:rPr lang="en-US" sz="2800" baseline="-25000" dirty="0" err="1"/>
              <a:t>k</a:t>
            </a:r>
            <a:r>
              <a:rPr lang="en-US" sz="2800" dirty="0" err="1"/>
              <a:t>n</a:t>
            </a:r>
            <a:r>
              <a:rPr lang="en-US" sz="2800" dirty="0"/>
              <a:t>)</a:t>
            </a:r>
          </a:p>
          <a:p>
            <a:r>
              <a:rPr lang="en-US" sz="2800" dirty="0"/>
              <a:t>O(</a:t>
            </a:r>
            <a:r>
              <a:rPr lang="en-US" sz="2800" dirty="0" err="1"/>
              <a:t>k</a:t>
            </a:r>
            <a:r>
              <a:rPr lang="en-US" sz="2800" dirty="0" err="1">
                <a:sym typeface="Symbol"/>
              </a:rPr>
              <a:t></a:t>
            </a:r>
            <a:r>
              <a:rPr lang="en-US" sz="2800" dirty="0" err="1"/>
              <a:t>log</a:t>
            </a:r>
            <a:r>
              <a:rPr lang="en-US" sz="2800" baseline="-25000" dirty="0" err="1"/>
              <a:t>k</a:t>
            </a:r>
            <a:r>
              <a:rPr lang="en-US" sz="2800" dirty="0" err="1"/>
              <a:t>n</a:t>
            </a:r>
            <a:r>
              <a:rPr lang="en-US" sz="2800" dirty="0"/>
              <a:t>)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/>
              <a:t>Биномиальные деревья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836712"/>
            <a:ext cx="6480720" cy="3888431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dirty="0">
                <a:solidFill>
                  <a:srgbClr val="FF0000"/>
                </a:solidFill>
              </a:rPr>
              <a:t>Биномиальное дерево </a:t>
            </a:r>
            <a:r>
              <a:rPr lang="ru-RU" dirty="0"/>
              <a:t>(</a:t>
            </a:r>
            <a:r>
              <a:rPr lang="en-US" i="1" dirty="0"/>
              <a:t>binomial tree</a:t>
            </a:r>
            <a:r>
              <a:rPr lang="en-US" dirty="0"/>
              <a:t>) </a:t>
            </a:r>
            <a:r>
              <a:rPr lang="en-US" i="1" dirty="0" err="1"/>
              <a:t>B</a:t>
            </a:r>
            <a:r>
              <a:rPr lang="en-US" i="1" baseline="-25000" dirty="0" err="1"/>
              <a:t>k</a:t>
            </a:r>
            <a:r>
              <a:rPr lang="en-US" dirty="0"/>
              <a:t> </a:t>
            </a:r>
            <a:r>
              <a:rPr lang="ru-RU" dirty="0"/>
              <a:t>представляет собой рекурсивно определенное упорядоченное дерево:</a:t>
            </a:r>
          </a:p>
          <a:p>
            <a:r>
              <a:rPr lang="ru-RU" dirty="0"/>
              <a:t>Биномиальное дерево </a:t>
            </a:r>
            <a:r>
              <a:rPr lang="en-US" i="1" dirty="0"/>
              <a:t>B</a:t>
            </a:r>
            <a:r>
              <a:rPr lang="en-US" i="1" baseline="-25000" dirty="0"/>
              <a:t>0</a:t>
            </a:r>
            <a:r>
              <a:rPr lang="en-US" i="1" dirty="0"/>
              <a:t> </a:t>
            </a:r>
            <a:r>
              <a:rPr lang="ru-RU" dirty="0"/>
              <a:t>состоит из одного узла</a:t>
            </a:r>
            <a:endParaRPr lang="en-US" dirty="0"/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Биномиальное дерево </a:t>
            </a:r>
            <a:r>
              <a:rPr lang="en-US" i="1" dirty="0" err="1"/>
              <a:t>B</a:t>
            </a:r>
            <a:r>
              <a:rPr lang="en-US" i="1" baseline="-25000" dirty="0" err="1"/>
              <a:t>k</a:t>
            </a:r>
            <a:r>
              <a:rPr lang="en-US" i="1" dirty="0"/>
              <a:t> </a:t>
            </a:r>
            <a:r>
              <a:rPr lang="ru-RU" dirty="0"/>
              <a:t>состоит из двух биномиальных деревьев </a:t>
            </a:r>
            <a:r>
              <a:rPr lang="en-US" i="1" dirty="0"/>
              <a:t>B</a:t>
            </a:r>
            <a:r>
              <a:rPr lang="en-US" i="1" baseline="-25000" dirty="0"/>
              <a:t>k</a:t>
            </a:r>
            <a:r>
              <a:rPr lang="en-US" baseline="-25000" dirty="0"/>
              <a:t>-1</a:t>
            </a:r>
            <a:r>
              <a:rPr lang="en-US" dirty="0"/>
              <a:t>, </a:t>
            </a:r>
            <a:r>
              <a:rPr lang="ru-RU" dirty="0"/>
              <a:t>связанных вместе: корень одного из них является крайним левым сыном корня второго дерева. 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7259637" y="196179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7853312" y="1844205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</a:t>
            </a:r>
            <a:r>
              <a:rPr lang="en-US" sz="2800" baseline="-25000" dirty="0"/>
              <a:t>0</a:t>
            </a:r>
            <a:endParaRPr lang="ru-RU" sz="2800" baseline="-25000" dirty="0"/>
          </a:p>
        </p:txBody>
      </p:sp>
      <p:sp>
        <p:nvSpPr>
          <p:cNvPr id="6" name="Овал 5"/>
          <p:cNvSpPr/>
          <p:nvPr/>
        </p:nvSpPr>
        <p:spPr>
          <a:xfrm>
            <a:off x="6408485" y="4080235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7271777" y="364818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Равнобедренный треугольник 7"/>
          <p:cNvSpPr/>
          <p:nvPr/>
        </p:nvSpPr>
        <p:spPr>
          <a:xfrm>
            <a:off x="6107509" y="4368267"/>
            <a:ext cx="864096" cy="11521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Равнобедренный треугольник 8"/>
          <p:cNvSpPr/>
          <p:nvPr/>
        </p:nvSpPr>
        <p:spPr>
          <a:xfrm>
            <a:off x="6989216" y="3944603"/>
            <a:ext cx="864096" cy="11521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6197519" y="5570144"/>
            <a:ext cx="684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</a:t>
            </a:r>
            <a:r>
              <a:rPr lang="en-US" sz="2800" baseline="-25000" dirty="0"/>
              <a:t>k-1</a:t>
            </a:r>
            <a:endParaRPr lang="ru-RU" sz="2800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7079226" y="5096731"/>
            <a:ext cx="684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</a:t>
            </a:r>
            <a:r>
              <a:rPr lang="en-US" sz="2800" baseline="-25000" dirty="0"/>
              <a:t>k-1</a:t>
            </a:r>
            <a:endParaRPr lang="ru-RU" sz="2800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7874751" y="3701031"/>
            <a:ext cx="684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B</a:t>
            </a:r>
            <a:r>
              <a:rPr lang="en-US" sz="2800" baseline="-25000" dirty="0" err="1"/>
              <a:t>k</a:t>
            </a:r>
            <a:endParaRPr lang="ru-RU" sz="2800" baseline="-25000" dirty="0"/>
          </a:p>
        </p:txBody>
      </p:sp>
      <p:cxnSp>
        <p:nvCxnSpPr>
          <p:cNvPr id="14" name="Прямая соединительная линия 13"/>
          <p:cNvCxnSpPr>
            <a:stCxn id="7" idx="2"/>
            <a:endCxn id="6" idx="7"/>
          </p:cNvCxnSpPr>
          <p:nvPr/>
        </p:nvCxnSpPr>
        <p:spPr>
          <a:xfrm flipH="1">
            <a:off x="6654336" y="3792203"/>
            <a:ext cx="617441" cy="33021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/>
              <a:t>Свойства биномиальных деревьев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836712"/>
            <a:ext cx="8435280" cy="5472608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dirty="0">
                <a:solidFill>
                  <a:srgbClr val="FF0000"/>
                </a:solidFill>
              </a:rPr>
              <a:t>Биномиальное дерево </a:t>
            </a:r>
            <a:r>
              <a:rPr lang="en-US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i="1" baseline="-25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dirty="0">
                <a:solidFill>
                  <a:srgbClr val="FF0000"/>
                </a:solidFill>
                <a:cs typeface="Times New Roman" pitchFamily="18" charset="0"/>
              </a:rPr>
              <a:t>:</a:t>
            </a:r>
          </a:p>
          <a:p>
            <a:pPr marL="514350" indent="-514350">
              <a:buAutoNum type="arabicPeriod"/>
            </a:pPr>
            <a:r>
              <a:rPr lang="ru-RU" dirty="0"/>
              <a:t>имеет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/>
              <a:t>узлов</a:t>
            </a:r>
          </a:p>
          <a:p>
            <a:pPr marL="514350" indent="-514350">
              <a:buAutoNum type="arabicPeriod"/>
            </a:pPr>
            <a:r>
              <a:rPr lang="ru-RU" dirty="0"/>
              <a:t>имеет высоту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</a:p>
          <a:p>
            <a:pPr marL="514350" indent="-514350">
              <a:buAutoNum type="arabicPeriod"/>
            </a:pPr>
            <a:r>
              <a:rPr lang="ru-RU" dirty="0"/>
              <a:t>имеет ровно       узлов на глубине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/>
              <a:t>=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0, 1, …,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</a:p>
          <a:p>
            <a:pPr marL="514350" indent="-514350">
              <a:buAutoNum type="arabicPeriod"/>
            </a:pPr>
            <a:r>
              <a:rPr lang="ru-RU" dirty="0"/>
              <a:t>имеет корень степени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/>
              <a:t>; </a:t>
            </a:r>
            <a:r>
              <a:rPr lang="ru-RU" dirty="0"/>
              <a:t>степень остальных вершин меньше степени корня. Кроме того, если перенумеровать сыновей  корня слева направо числами от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/>
              <a:t> –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dirty="0"/>
              <a:t> до </a:t>
            </a:r>
            <a:r>
              <a:rPr lang="en-US" dirty="0"/>
              <a:t> </a:t>
            </a:r>
            <a:r>
              <a:rPr lang="ru-RU" dirty="0"/>
              <a:t>0, то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/>
              <a:t> –</a:t>
            </a:r>
            <a:r>
              <a:rPr lang="ru-RU" dirty="0" err="1"/>
              <a:t>й</a:t>
            </a:r>
            <a:r>
              <a:rPr lang="ru-RU" dirty="0"/>
              <a:t> сын корня будет корнем биномиального дерева 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i</a:t>
            </a:r>
          </a:p>
          <a:p>
            <a:pPr marL="514350" indent="-514350">
              <a:buNone/>
            </a:pPr>
            <a:r>
              <a:rPr lang="ru-RU" i="1" dirty="0">
                <a:cs typeface="Times New Roman" pitchFamily="18" charset="0"/>
              </a:rPr>
              <a:t>Доказательство: </a:t>
            </a:r>
            <a:r>
              <a:rPr lang="ru-RU" dirty="0">
                <a:cs typeface="Times New Roman" pitchFamily="18" charset="0"/>
              </a:rPr>
              <a:t>по индукции</a:t>
            </a:r>
          </a:p>
          <a:p>
            <a:pPr marL="514350" indent="-514350">
              <a:buNone/>
            </a:pPr>
            <a:endParaRPr lang="en-US" dirty="0">
              <a:solidFill>
                <a:srgbClr val="FF0000"/>
              </a:solidFill>
              <a:cs typeface="Times New Roman" pitchFamily="18" charset="0"/>
            </a:endParaRPr>
          </a:p>
          <a:p>
            <a:pPr marL="1797050" indent="-1797050">
              <a:buNone/>
            </a:pPr>
            <a:r>
              <a:rPr lang="ru-RU" dirty="0">
                <a:solidFill>
                  <a:srgbClr val="FF0000"/>
                </a:solidFill>
                <a:cs typeface="Times New Roman" pitchFamily="18" charset="0"/>
              </a:rPr>
              <a:t>Следствие:  </a:t>
            </a:r>
            <a:r>
              <a:rPr lang="ru-RU" dirty="0">
                <a:cs typeface="Times New Roman" pitchFamily="18" charset="0"/>
              </a:rPr>
              <a:t>максимальная степень произвольного узла в биномиальном дереве с </a:t>
            </a:r>
            <a:r>
              <a:rPr lang="en-US" dirty="0">
                <a:cs typeface="Times New Roman" pitchFamily="18" charset="0"/>
              </a:rPr>
              <a:t>n </a:t>
            </a:r>
            <a:r>
              <a:rPr lang="ru-RU" dirty="0">
                <a:cs typeface="Times New Roman" pitchFamily="18" charset="0"/>
              </a:rPr>
              <a:t>узлами равна </a:t>
            </a:r>
            <a:r>
              <a:rPr lang="en-US" dirty="0">
                <a:cs typeface="Times New Roman" pitchFamily="18" charset="0"/>
              </a:rPr>
              <a:t>log</a:t>
            </a:r>
            <a:r>
              <a:rPr lang="en-US" baseline="-25000" dirty="0">
                <a:cs typeface="Times New Roman" pitchFamily="18" charset="0"/>
              </a:rPr>
              <a:t>2</a:t>
            </a:r>
            <a:r>
              <a:rPr lang="en-US" dirty="0">
                <a:cs typeface="Times New Roman" pitchFamily="18" charset="0"/>
              </a:rPr>
              <a:t>n</a:t>
            </a:r>
            <a:endParaRPr lang="ru-RU" dirty="0">
              <a:cs typeface="Times New Roman" pitchFamily="18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87824" y="1988840"/>
            <a:ext cx="402158" cy="576064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962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0100" y="142852"/>
            <a:ext cx="7862912" cy="582594"/>
          </a:xfrm>
        </p:spPr>
        <p:txBody>
          <a:bodyPr>
            <a:normAutofit fontScale="90000"/>
          </a:bodyPr>
          <a:lstStyle/>
          <a:p>
            <a:r>
              <a:rPr lang="ru-RU" dirty="0"/>
              <a:t>Полная пирамида при </a:t>
            </a:r>
            <a:r>
              <a:rPr lang="en-US" i="1" dirty="0"/>
              <a:t>n</a:t>
            </a:r>
            <a:r>
              <a:rPr lang="en-US" dirty="0"/>
              <a:t>=15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55576" y="714356"/>
            <a:ext cx="8388424" cy="20002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ru-RU" sz="2000" dirty="0">
                <a:latin typeface="Calibri" pitchFamily="34" charset="0"/>
              </a:rPr>
              <a:t>Пусть дан массив элементов </a:t>
            </a:r>
            <a:r>
              <a:rPr lang="en-US" sz="2000" dirty="0">
                <a:latin typeface="Calibri" pitchFamily="34" charset="0"/>
              </a:rPr>
              <a:t>h[1..15]</a:t>
            </a:r>
            <a:endParaRPr lang="ru-RU" sz="2000" dirty="0">
              <a:latin typeface="Calibri" pitchFamily="34" charset="0"/>
            </a:endParaRP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ru-RU" sz="2000" dirty="0">
                <a:latin typeface="Calibri" pitchFamily="34" charset="0"/>
              </a:rPr>
              <a:t>Полная пирамида может быть изображена в виде корневого бинарного дерева, в котором элементы </a:t>
            </a:r>
            <a:r>
              <a:rPr lang="en-US" sz="2000" i="1" dirty="0">
                <a:latin typeface="Calibri" pitchFamily="34" charset="0"/>
              </a:rPr>
              <a:t>h</a:t>
            </a:r>
            <a:r>
              <a:rPr lang="ru-RU" sz="2000" baseline="-25000" dirty="0">
                <a:latin typeface="Calibri" pitchFamily="34" charset="0"/>
              </a:rPr>
              <a:t>2</a:t>
            </a:r>
            <a:r>
              <a:rPr lang="en-US" sz="2000" i="1" baseline="-25000" dirty="0" err="1">
                <a:latin typeface="Calibri" pitchFamily="34" charset="0"/>
              </a:rPr>
              <a:t>i</a:t>
            </a:r>
            <a:r>
              <a:rPr lang="en-US" sz="2000" i="1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и </a:t>
            </a:r>
            <a:r>
              <a:rPr lang="en-US" sz="2000" i="1" dirty="0">
                <a:latin typeface="Calibri" pitchFamily="34" charset="0"/>
              </a:rPr>
              <a:t>h</a:t>
            </a:r>
            <a:r>
              <a:rPr lang="ru-RU" sz="2000" baseline="-25000" dirty="0">
                <a:latin typeface="Calibri" pitchFamily="34" charset="0"/>
              </a:rPr>
              <a:t>2</a:t>
            </a:r>
            <a:r>
              <a:rPr lang="en-US" sz="2000" i="1" baseline="-25000" dirty="0" err="1">
                <a:latin typeface="Calibri" pitchFamily="34" charset="0"/>
              </a:rPr>
              <a:t>i</a:t>
            </a:r>
            <a:r>
              <a:rPr lang="ru-RU" sz="2000" i="1" baseline="-25000" dirty="0">
                <a:latin typeface="Calibri" pitchFamily="34" charset="0"/>
              </a:rPr>
              <a:t>+</a:t>
            </a:r>
            <a:r>
              <a:rPr lang="ru-RU" sz="2000" baseline="-25000" dirty="0">
                <a:latin typeface="Calibri" pitchFamily="34" charset="0"/>
              </a:rPr>
              <a:t>1</a:t>
            </a:r>
            <a:r>
              <a:rPr lang="ru-RU" sz="2000" dirty="0">
                <a:latin typeface="Calibri" pitchFamily="34" charset="0"/>
              </a:rPr>
              <a:t> являются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сыновьями элемента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i="1" dirty="0">
                <a:latin typeface="Calibri" pitchFamily="34" charset="0"/>
              </a:rPr>
              <a:t>h</a:t>
            </a:r>
            <a:r>
              <a:rPr lang="en-US" sz="2000" i="1" baseline="-25000" dirty="0">
                <a:latin typeface="Calibri" pitchFamily="34" charset="0"/>
              </a:rPr>
              <a:t>i</a:t>
            </a:r>
            <a:r>
              <a:rPr lang="ru-RU" sz="2000" i="1" dirty="0">
                <a:latin typeface="Calibri" pitchFamily="34" charset="0"/>
              </a:rPr>
              <a:t>. </a:t>
            </a:r>
            <a:endParaRPr lang="en-US" sz="2000" i="1" dirty="0">
              <a:latin typeface="Calibri" pitchFamily="34" charset="0"/>
            </a:endParaRP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ru-RU" sz="2000" dirty="0">
                <a:latin typeface="Calibri" pitchFamily="34" charset="0"/>
              </a:rPr>
              <a:t>Элемент в любом узле численно не меньше всех своих потомков, а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вершина полной пирамиды </a:t>
            </a:r>
            <a:r>
              <a:rPr lang="en-US" sz="2000" i="1" dirty="0">
                <a:latin typeface="Calibri" pitchFamily="34" charset="0"/>
              </a:rPr>
              <a:t>h</a:t>
            </a:r>
            <a:r>
              <a:rPr lang="ru-RU" sz="2000" baseline="-25000" dirty="0">
                <a:latin typeface="Calibri" pitchFamily="34" charset="0"/>
              </a:rPr>
              <a:t>1</a:t>
            </a:r>
            <a:r>
              <a:rPr lang="ru-RU" sz="2000" i="1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содержит максимальный элемент всей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последовательности. 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4500562" y="3214686"/>
            <a:ext cx="500066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</a:t>
            </a:r>
            <a:r>
              <a:rPr lang="en-US" baseline="-25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6000760" y="6000768"/>
            <a:ext cx="500066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</a:t>
            </a:r>
            <a:r>
              <a:rPr lang="en-US" baseline="-25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14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5500694" y="6000768"/>
            <a:ext cx="500066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</a:t>
            </a:r>
            <a:r>
              <a:rPr lang="en-US" baseline="-25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13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4786314" y="6000768"/>
            <a:ext cx="500066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</a:t>
            </a:r>
            <a:r>
              <a:rPr lang="en-US" baseline="-25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12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4214810" y="6000768"/>
            <a:ext cx="500066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</a:t>
            </a:r>
            <a:r>
              <a:rPr lang="en-US" baseline="-25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11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3500430" y="6000768"/>
            <a:ext cx="500066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36000" bIns="3600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</a:t>
            </a:r>
            <a:r>
              <a:rPr lang="en-US" baseline="-25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10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2643174" y="6000768"/>
            <a:ext cx="500066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</a:t>
            </a:r>
            <a:r>
              <a:rPr lang="en-US" baseline="-25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9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6715140" y="6000768"/>
            <a:ext cx="500066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</a:t>
            </a:r>
            <a:r>
              <a:rPr lang="en-US" baseline="-25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15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1857356" y="6000768"/>
            <a:ext cx="500066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</a:t>
            </a:r>
            <a:r>
              <a:rPr lang="en-US" baseline="-25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8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6357950" y="5000636"/>
            <a:ext cx="500066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</a:t>
            </a:r>
            <a:r>
              <a:rPr lang="en-US" baseline="-25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7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5143504" y="5000636"/>
            <a:ext cx="500066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</a:t>
            </a:r>
            <a:r>
              <a:rPr lang="en-US" baseline="-25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6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Овал 14"/>
          <p:cNvSpPr/>
          <p:nvPr/>
        </p:nvSpPr>
        <p:spPr>
          <a:xfrm>
            <a:off x="3857620" y="5000636"/>
            <a:ext cx="500066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</a:t>
            </a:r>
            <a:r>
              <a:rPr lang="en-US" baseline="-25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5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Овал 15"/>
          <p:cNvSpPr/>
          <p:nvPr/>
        </p:nvSpPr>
        <p:spPr>
          <a:xfrm>
            <a:off x="2357422" y="5000636"/>
            <a:ext cx="500066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</a:t>
            </a:r>
            <a:r>
              <a:rPr lang="en-US" baseline="-25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4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5643570" y="4143380"/>
            <a:ext cx="500066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</a:t>
            </a:r>
            <a:r>
              <a:rPr lang="en-US" baseline="-25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3286116" y="4071942"/>
            <a:ext cx="500066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</a:t>
            </a:r>
            <a:r>
              <a:rPr lang="en-US" baseline="-25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" name="Прямая соединительная линия 19"/>
          <p:cNvCxnSpPr>
            <a:stCxn id="16" idx="3"/>
            <a:endCxn id="12" idx="0"/>
          </p:cNvCxnSpPr>
          <p:nvPr/>
        </p:nvCxnSpPr>
        <p:spPr>
          <a:xfrm rot="5400000">
            <a:off x="1921397" y="5491509"/>
            <a:ext cx="695251" cy="323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4" idx="3"/>
            <a:endCxn id="18" idx="7"/>
          </p:cNvCxnSpPr>
          <p:nvPr/>
        </p:nvCxnSpPr>
        <p:spPr>
          <a:xfrm rot="5400000">
            <a:off x="3841030" y="3391486"/>
            <a:ext cx="604684" cy="860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stCxn id="15" idx="3"/>
            <a:endCxn id="9" idx="0"/>
          </p:cNvCxnSpPr>
          <p:nvPr/>
        </p:nvCxnSpPr>
        <p:spPr>
          <a:xfrm rot="5400000">
            <a:off x="3493033" y="5562947"/>
            <a:ext cx="695251" cy="180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16" idx="5"/>
            <a:endCxn id="10" idx="0"/>
          </p:cNvCxnSpPr>
          <p:nvPr/>
        </p:nvCxnSpPr>
        <p:spPr>
          <a:xfrm rot="16200000" flipH="1">
            <a:off x="2491106" y="5598666"/>
            <a:ext cx="695251" cy="108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>
            <a:stCxn id="15" idx="5"/>
            <a:endCxn id="8" idx="0"/>
          </p:cNvCxnSpPr>
          <p:nvPr/>
        </p:nvCxnSpPr>
        <p:spPr>
          <a:xfrm rot="16200000" flipH="1">
            <a:off x="4027023" y="5562947"/>
            <a:ext cx="695251" cy="180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>
            <a:stCxn id="18" idx="3"/>
            <a:endCxn id="16" idx="0"/>
          </p:cNvCxnSpPr>
          <p:nvPr/>
        </p:nvCxnSpPr>
        <p:spPr>
          <a:xfrm rot="5400000">
            <a:off x="2671496" y="4312782"/>
            <a:ext cx="623813" cy="751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8" idx="5"/>
            <a:endCxn id="15" idx="0"/>
          </p:cNvCxnSpPr>
          <p:nvPr/>
        </p:nvCxnSpPr>
        <p:spPr>
          <a:xfrm rot="16200000" flipH="1">
            <a:off x="3598395" y="4491377"/>
            <a:ext cx="623813" cy="394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>
            <a:stCxn id="13" idx="5"/>
            <a:endCxn id="11" idx="0"/>
          </p:cNvCxnSpPr>
          <p:nvPr/>
        </p:nvCxnSpPr>
        <p:spPr>
          <a:xfrm rot="16200000" flipH="1">
            <a:off x="6527353" y="5562947"/>
            <a:ext cx="695251" cy="180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>
            <a:stCxn id="17" idx="5"/>
            <a:endCxn id="13" idx="0"/>
          </p:cNvCxnSpPr>
          <p:nvPr/>
        </p:nvCxnSpPr>
        <p:spPr>
          <a:xfrm rot="16200000" flipH="1">
            <a:off x="6063006" y="4455658"/>
            <a:ext cx="552375" cy="537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>
            <a:stCxn id="13" idx="3"/>
            <a:endCxn id="5" idx="0"/>
          </p:cNvCxnSpPr>
          <p:nvPr/>
        </p:nvCxnSpPr>
        <p:spPr>
          <a:xfrm rot="5400000">
            <a:off x="5993363" y="5562947"/>
            <a:ext cx="695251" cy="180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>
            <a:stCxn id="14" idx="5"/>
            <a:endCxn id="6" idx="0"/>
          </p:cNvCxnSpPr>
          <p:nvPr/>
        </p:nvCxnSpPr>
        <p:spPr>
          <a:xfrm rot="16200000" flipH="1">
            <a:off x="5312907" y="5562947"/>
            <a:ext cx="695251" cy="180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>
            <a:stCxn id="14" idx="3"/>
            <a:endCxn id="7" idx="0"/>
          </p:cNvCxnSpPr>
          <p:nvPr/>
        </p:nvCxnSpPr>
        <p:spPr>
          <a:xfrm rot="5400000">
            <a:off x="4778917" y="5562947"/>
            <a:ext cx="695251" cy="180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>
            <a:stCxn id="17" idx="3"/>
            <a:endCxn id="14" idx="0"/>
          </p:cNvCxnSpPr>
          <p:nvPr/>
        </p:nvCxnSpPr>
        <p:spPr>
          <a:xfrm rot="5400000">
            <a:off x="5278983" y="4562815"/>
            <a:ext cx="552375" cy="323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>
            <a:stCxn id="4" idx="5"/>
            <a:endCxn id="17" idx="1"/>
          </p:cNvCxnSpPr>
          <p:nvPr/>
        </p:nvCxnSpPr>
        <p:spPr>
          <a:xfrm rot="16200000" flipH="1">
            <a:off x="4984038" y="3462924"/>
            <a:ext cx="676122" cy="78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54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Примеры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700807"/>
            <a:ext cx="8712968" cy="2448273"/>
          </a:xfrm>
        </p:spPr>
      </p:pic>
    </p:spTree>
    <p:extLst>
      <p:ext uri="{BB962C8B-B14F-4D97-AF65-F5344CB8AC3E}">
        <p14:creationId xmlns:p14="http://schemas.microsoft.com/office/powerpoint/2010/main" val="17354792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ru-RU" dirty="0"/>
              <a:t>Биномиальная куча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(</a:t>
            </a:r>
            <a:r>
              <a:rPr lang="en-US" i="1" dirty="0"/>
              <a:t>binomial heap</a:t>
            </a:r>
            <a:r>
              <a:rPr lang="en-US" dirty="0"/>
              <a:t>) </a:t>
            </a:r>
            <a:r>
              <a:rPr lang="en-US" i="1" dirty="0"/>
              <a:t>H</a:t>
            </a:r>
            <a:r>
              <a:rPr lang="en-US" dirty="0"/>
              <a:t> </a:t>
            </a:r>
            <a:r>
              <a:rPr lang="ru-RU" dirty="0"/>
              <a:t>представляет собой множество биномиальных деревьев, которые удовлетворяют следующим свойствам биномиальных куч:</a:t>
            </a:r>
          </a:p>
          <a:p>
            <a:pPr marL="514350" indent="-514350">
              <a:buAutoNum type="arabicPeriod"/>
            </a:pPr>
            <a:r>
              <a:rPr lang="ru-RU" dirty="0"/>
              <a:t>Каждое биномиальное дерево в </a:t>
            </a:r>
            <a:r>
              <a:rPr lang="en-US" i="1" dirty="0"/>
              <a:t>H</a:t>
            </a:r>
            <a:r>
              <a:rPr lang="en-US" dirty="0"/>
              <a:t> </a:t>
            </a:r>
            <a:r>
              <a:rPr lang="ru-RU" dirty="0"/>
              <a:t>подчиняется свойству неубывающей пирамиды (</a:t>
            </a:r>
            <a:r>
              <a:rPr lang="en-US" i="1" dirty="0"/>
              <a:t>min-heap property</a:t>
            </a:r>
            <a:r>
              <a:rPr lang="en-US" dirty="0"/>
              <a:t>): </a:t>
            </a:r>
            <a:r>
              <a:rPr lang="ru-RU" dirty="0"/>
              <a:t>ключ узла не меньше ключа его родительского узла</a:t>
            </a:r>
          </a:p>
          <a:p>
            <a:pPr marL="514350" indent="-514350">
              <a:buAutoNum type="arabicPeriod"/>
            </a:pPr>
            <a:r>
              <a:rPr lang="ru-RU" dirty="0"/>
              <a:t>Для любого неотрицательного целого </a:t>
            </a:r>
            <a:r>
              <a:rPr lang="en-US" i="1" dirty="0"/>
              <a:t>k</a:t>
            </a:r>
            <a:r>
              <a:rPr lang="en-US" dirty="0"/>
              <a:t> </a:t>
            </a:r>
            <a:r>
              <a:rPr lang="ru-RU" dirty="0"/>
              <a:t> имеется не более одного биномиального дерева в </a:t>
            </a:r>
            <a:r>
              <a:rPr lang="en-US" i="1" dirty="0"/>
              <a:t>H</a:t>
            </a:r>
            <a:r>
              <a:rPr lang="en-US" dirty="0"/>
              <a:t>, </a:t>
            </a:r>
            <a:r>
              <a:rPr lang="ru-RU" dirty="0"/>
              <a:t>чей корень имеет степень </a:t>
            </a:r>
            <a:r>
              <a:rPr lang="en-US" i="1" dirty="0"/>
              <a:t>k</a:t>
            </a:r>
            <a:r>
              <a:rPr lang="en-US" dirty="0"/>
              <a:t>.</a:t>
            </a:r>
          </a:p>
          <a:p>
            <a:pPr marL="514350" indent="-514350">
              <a:buNone/>
            </a:pPr>
            <a:endParaRPr lang="ru-RU" dirty="0"/>
          </a:p>
          <a:p>
            <a:pPr marL="514350" indent="-514350">
              <a:buNone/>
            </a:pPr>
            <a:r>
              <a:rPr lang="ru-RU" dirty="0"/>
              <a:t>Свойство 1 </a:t>
            </a:r>
            <a:r>
              <a:rPr lang="ru-RU" dirty="0">
                <a:sym typeface="Symbol"/>
              </a:rPr>
              <a:t> корень в таком дереве содержит наименьший ключ</a:t>
            </a:r>
          </a:p>
          <a:p>
            <a:pPr marL="514350" indent="-514350">
              <a:buNone/>
            </a:pPr>
            <a:endParaRPr lang="ru-RU" dirty="0">
              <a:sym typeface="Symbol"/>
            </a:endParaRPr>
          </a:p>
          <a:p>
            <a:pPr marL="514350" indent="-514350">
              <a:buNone/>
            </a:pPr>
            <a:r>
              <a:rPr lang="ru-RU" dirty="0">
                <a:sym typeface="Symbol"/>
              </a:rPr>
              <a:t>Свойство 2  биномиальная пирамида </a:t>
            </a:r>
            <a:r>
              <a:rPr lang="en-US" i="1" dirty="0">
                <a:sym typeface="Symbol"/>
              </a:rPr>
              <a:t>H</a:t>
            </a:r>
            <a:r>
              <a:rPr lang="en-US" dirty="0">
                <a:sym typeface="Symbol"/>
              </a:rPr>
              <a:t>, </a:t>
            </a:r>
            <a:r>
              <a:rPr lang="ru-RU" dirty="0">
                <a:sym typeface="Symbol"/>
              </a:rPr>
              <a:t>содержащая </a:t>
            </a:r>
            <a:r>
              <a:rPr lang="en-US" i="1" dirty="0">
                <a:sym typeface="Symbol"/>
              </a:rPr>
              <a:t>n</a:t>
            </a:r>
            <a:r>
              <a:rPr lang="en-US" dirty="0">
                <a:sym typeface="Symbol"/>
              </a:rPr>
              <a:t> </a:t>
            </a:r>
            <a:r>
              <a:rPr lang="ru-RU" dirty="0">
                <a:sym typeface="Symbol"/>
              </a:rPr>
              <a:t> узлов, состоит не более чем  из </a:t>
            </a:r>
            <a:r>
              <a:rPr lang="en-US" dirty="0">
                <a:sym typeface="Symbol"/>
              </a:rPr>
              <a:t>log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n</a:t>
            </a:r>
            <a:r>
              <a:rPr lang="ru-RU" dirty="0">
                <a:sym typeface="Symbol"/>
              </a:rPr>
              <a:t></a:t>
            </a:r>
            <a:r>
              <a:rPr lang="en-US" dirty="0">
                <a:sym typeface="Symbol"/>
              </a:rPr>
              <a:t> </a:t>
            </a:r>
            <a:r>
              <a:rPr lang="ru-RU" dirty="0">
                <a:sym typeface="Symbol"/>
              </a:rPr>
              <a:t>+ 1 биномиальных деревьев.</a:t>
            </a:r>
          </a:p>
          <a:p>
            <a:pPr marL="514350" indent="-514350">
              <a:buNone/>
            </a:pPr>
            <a:r>
              <a:rPr lang="ru-RU" dirty="0">
                <a:sym typeface="Symbol"/>
              </a:rPr>
              <a:t>Это следует из свойства единственности разложения любого числа по степеням другого числа ( в данном случае – по степеням 2).</a:t>
            </a:r>
          </a:p>
          <a:p>
            <a:pPr marL="514350" indent="-514350">
              <a:buNone/>
            </a:pPr>
            <a:r>
              <a:rPr lang="ru-RU" dirty="0">
                <a:sym typeface="Symbol"/>
              </a:rPr>
              <a:t>Например, 13 = 8 + 4 +1 = 2</a:t>
            </a:r>
            <a:r>
              <a:rPr lang="ru-RU" baseline="30000" dirty="0">
                <a:sym typeface="Symbol"/>
              </a:rPr>
              <a:t>3 </a:t>
            </a:r>
            <a:r>
              <a:rPr lang="ru-RU" dirty="0">
                <a:sym typeface="Symbol"/>
              </a:rPr>
              <a:t>+ 2</a:t>
            </a:r>
            <a:r>
              <a:rPr lang="ru-RU" baseline="30000" dirty="0">
                <a:sym typeface="Symbol"/>
              </a:rPr>
              <a:t>2</a:t>
            </a:r>
            <a:r>
              <a:rPr lang="ru-RU" dirty="0">
                <a:sym typeface="Symbol"/>
              </a:rPr>
              <a:t> + 2</a:t>
            </a:r>
            <a:r>
              <a:rPr lang="ru-RU" baseline="30000" dirty="0">
                <a:sym typeface="Symbol"/>
              </a:rPr>
              <a:t>0</a:t>
            </a:r>
            <a:r>
              <a:rPr lang="ru-RU" dirty="0">
                <a:sym typeface="Symbol"/>
              </a:rPr>
              <a:t> = 1101</a:t>
            </a:r>
            <a:r>
              <a:rPr lang="ru-RU" baseline="-25000" dirty="0">
                <a:sym typeface="Symbol"/>
              </a:rPr>
              <a:t>2</a:t>
            </a:r>
            <a:endParaRPr lang="ru-RU" dirty="0">
              <a:sym typeface="Symbol"/>
            </a:endParaRPr>
          </a:p>
          <a:p>
            <a:pPr marL="514350" indent="-514350"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Пример биномиальной кучи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29446"/>
            <a:ext cx="8229600" cy="3592808"/>
          </a:xfrm>
        </p:spPr>
      </p:pic>
    </p:spTree>
    <p:extLst>
      <p:ext uri="{BB962C8B-B14F-4D97-AF65-F5344CB8AC3E}">
        <p14:creationId xmlns:p14="http://schemas.microsoft.com/office/powerpoint/2010/main" val="8741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-16043"/>
            <a:ext cx="8229600" cy="636731"/>
          </a:xfrm>
        </p:spPr>
        <p:txBody>
          <a:bodyPr>
            <a:normAutofit fontScale="90000"/>
          </a:bodyPr>
          <a:lstStyle/>
          <a:p>
            <a:r>
              <a:rPr lang="ru-RU" dirty="0"/>
              <a:t>Реализация биномиальных куч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12" y="692695"/>
            <a:ext cx="8540944" cy="6103689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892480" cy="562074"/>
          </a:xfrm>
        </p:spPr>
        <p:txBody>
          <a:bodyPr>
            <a:noAutofit/>
          </a:bodyPr>
          <a:lstStyle/>
          <a:p>
            <a:r>
              <a:rPr lang="ru-RU" sz="3200" dirty="0"/>
              <a:t>Операции над биномиальными пирамидами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76064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AutoNum type="arabicPeriod"/>
            </a:pPr>
            <a:r>
              <a:rPr lang="ru-RU" dirty="0">
                <a:solidFill>
                  <a:srgbClr val="FF0000"/>
                </a:solidFill>
              </a:rPr>
              <a:t>Создание новой биномиальной кучи</a:t>
            </a:r>
            <a:r>
              <a:rPr lang="en-US" dirty="0">
                <a:solidFill>
                  <a:srgbClr val="FF0000"/>
                </a:solidFill>
              </a:rPr>
              <a:t> O(1)</a:t>
            </a:r>
            <a:endParaRPr lang="ru-RU" dirty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en-US" dirty="0" err="1"/>
              <a:t>Make_Binomial_Heap</a:t>
            </a:r>
            <a:r>
              <a:rPr lang="en-US" dirty="0"/>
              <a:t>()</a:t>
            </a:r>
          </a:p>
          <a:p>
            <a:pPr marL="514350" indent="-514350">
              <a:buNone/>
            </a:pPr>
            <a:r>
              <a:rPr lang="ru-RU" dirty="0"/>
              <a:t>	выделить  память под </a:t>
            </a:r>
            <a:r>
              <a:rPr lang="en-US" dirty="0"/>
              <a:t>H</a:t>
            </a:r>
          </a:p>
          <a:p>
            <a:pPr marL="514350" indent="-514350">
              <a:buNone/>
            </a:pPr>
            <a:r>
              <a:rPr lang="en-US" dirty="0"/>
              <a:t>	head[H] = NIL</a:t>
            </a:r>
          </a:p>
          <a:p>
            <a:pPr marL="514350" indent="-514350">
              <a:buNone/>
            </a:pPr>
            <a:r>
              <a:rPr lang="en-US" dirty="0">
                <a:solidFill>
                  <a:srgbClr val="FF0000"/>
                </a:solidFill>
              </a:rPr>
              <a:t>2. </a:t>
            </a:r>
            <a:r>
              <a:rPr lang="ru-RU" dirty="0">
                <a:solidFill>
                  <a:srgbClr val="FF0000"/>
                </a:solidFill>
              </a:rPr>
              <a:t>Поиск минимального ключа О(</a:t>
            </a:r>
            <a:r>
              <a:rPr lang="en-US" dirty="0">
                <a:solidFill>
                  <a:srgbClr val="FF0000"/>
                </a:solidFill>
              </a:rPr>
              <a:t>log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ru-RU" dirty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en-US" dirty="0" err="1"/>
              <a:t>Binomial_Heap_Minimum</a:t>
            </a:r>
            <a:r>
              <a:rPr lang="en-US" dirty="0"/>
              <a:t>(H)</a:t>
            </a:r>
          </a:p>
          <a:p>
            <a:pPr marL="514350" indent="-514350">
              <a:buNone/>
            </a:pPr>
            <a:r>
              <a:rPr lang="en-US" dirty="0"/>
              <a:t>	y </a:t>
            </a:r>
            <a:r>
              <a:rPr lang="en-US" dirty="0">
                <a:sym typeface="Symbol"/>
              </a:rPr>
              <a:t> </a:t>
            </a:r>
            <a:r>
              <a:rPr lang="en-US" dirty="0"/>
              <a:t>NIL</a:t>
            </a:r>
          </a:p>
          <a:p>
            <a:pPr marL="514350" indent="-514350">
              <a:buNone/>
            </a:pPr>
            <a:r>
              <a:rPr lang="en-US" dirty="0"/>
              <a:t>	x </a:t>
            </a:r>
            <a:r>
              <a:rPr lang="en-US" dirty="0">
                <a:sym typeface="Symbol"/>
              </a:rPr>
              <a:t> head[H]</a:t>
            </a:r>
          </a:p>
          <a:p>
            <a:pPr marL="514350" indent="-514350">
              <a:buNone/>
            </a:pPr>
            <a:r>
              <a:rPr lang="en-US" dirty="0">
                <a:sym typeface="Symbol"/>
              </a:rPr>
              <a:t>	min  </a:t>
            </a:r>
          </a:p>
          <a:p>
            <a:pPr marL="514350" indent="-514350">
              <a:buNone/>
            </a:pPr>
            <a:r>
              <a:rPr lang="en-US" dirty="0">
                <a:sym typeface="Symbol"/>
              </a:rPr>
              <a:t>	while x </a:t>
            </a:r>
            <a:r>
              <a:rPr lang="en-US" dirty="0">
                <a:latin typeface="Times New Roman"/>
                <a:cs typeface="Times New Roman"/>
                <a:sym typeface="Symbol"/>
              </a:rPr>
              <a:t>≠</a:t>
            </a:r>
            <a:r>
              <a:rPr lang="en-US" dirty="0"/>
              <a:t> NIL</a:t>
            </a:r>
          </a:p>
          <a:p>
            <a:pPr marL="514350" indent="-514350">
              <a:buNone/>
            </a:pPr>
            <a:r>
              <a:rPr lang="en-US" dirty="0"/>
              <a:t>		do  if key[x] &lt; min</a:t>
            </a:r>
          </a:p>
          <a:p>
            <a:pPr marL="514350" indent="-514350">
              <a:buNone/>
            </a:pPr>
            <a:r>
              <a:rPr lang="en-US" dirty="0"/>
              <a:t>			then 	min </a:t>
            </a:r>
            <a:r>
              <a:rPr lang="en-US" dirty="0">
                <a:sym typeface="Symbol"/>
              </a:rPr>
              <a:t> key[x]</a:t>
            </a:r>
          </a:p>
          <a:p>
            <a:pPr marL="514350" indent="-514350">
              <a:buNone/>
            </a:pPr>
            <a:r>
              <a:rPr lang="en-US" dirty="0">
                <a:sym typeface="Symbol"/>
              </a:rPr>
              <a:t>				y  x</a:t>
            </a:r>
          </a:p>
          <a:p>
            <a:pPr marL="514350" indent="-514350">
              <a:buNone/>
            </a:pPr>
            <a:r>
              <a:rPr lang="en-US" dirty="0">
                <a:sym typeface="Symbol"/>
              </a:rPr>
              <a:t>		       x  sibling[x]</a:t>
            </a:r>
          </a:p>
          <a:p>
            <a:pPr marL="514350" indent="-514350">
              <a:buNone/>
            </a:pPr>
            <a:r>
              <a:rPr lang="en-US" dirty="0">
                <a:sym typeface="Symbol"/>
              </a:rPr>
              <a:t>	return y</a:t>
            </a:r>
          </a:p>
          <a:p>
            <a:pPr marL="514350" indent="-514350"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авнобедренный треугольник 25"/>
          <p:cNvSpPr/>
          <p:nvPr/>
        </p:nvSpPr>
        <p:spPr>
          <a:xfrm>
            <a:off x="2419792" y="4439178"/>
            <a:ext cx="1024880" cy="2114195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Равнобедренный треугольник 27"/>
          <p:cNvSpPr/>
          <p:nvPr/>
        </p:nvSpPr>
        <p:spPr>
          <a:xfrm>
            <a:off x="3901688" y="4484221"/>
            <a:ext cx="1024880" cy="2114195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3. </a:t>
            </a:r>
            <a:r>
              <a:rPr lang="ru-RU" dirty="0">
                <a:solidFill>
                  <a:srgbClr val="FF0000"/>
                </a:solidFill>
              </a:rPr>
              <a:t>Слияние двух биномиальных куч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16198" y="764704"/>
            <a:ext cx="8229600" cy="2016224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ru-RU" dirty="0">
                <a:solidFill>
                  <a:srgbClr val="FF0000"/>
                </a:solidFill>
              </a:rPr>
              <a:t>Слияние двух деревьев одинаковой размерности</a:t>
            </a:r>
          </a:p>
          <a:p>
            <a:pPr>
              <a:buNone/>
            </a:pPr>
            <a:r>
              <a:rPr lang="en-US" dirty="0" err="1"/>
              <a:t>Binomial_Link</a:t>
            </a:r>
            <a:r>
              <a:rPr lang="en-US" dirty="0"/>
              <a:t> (y, z)</a:t>
            </a:r>
          </a:p>
          <a:p>
            <a:pPr>
              <a:buNone/>
            </a:pPr>
            <a:r>
              <a:rPr lang="en-US" dirty="0"/>
              <a:t>	p[y] </a:t>
            </a:r>
            <a:r>
              <a:rPr lang="pt-BR" dirty="0">
                <a:sym typeface="Symbol"/>
              </a:rPr>
              <a:t> z</a:t>
            </a:r>
          </a:p>
          <a:p>
            <a:pPr>
              <a:buNone/>
            </a:pPr>
            <a:r>
              <a:rPr lang="pt-BR" dirty="0">
                <a:sym typeface="Symbol"/>
              </a:rPr>
              <a:t>	sibling[y]  child[z]</a:t>
            </a:r>
          </a:p>
          <a:p>
            <a:pPr>
              <a:buNone/>
            </a:pPr>
            <a:r>
              <a:rPr lang="pt-BR" dirty="0">
                <a:sym typeface="Symbol"/>
              </a:rPr>
              <a:t>	child[z]  y</a:t>
            </a:r>
          </a:p>
          <a:p>
            <a:pPr>
              <a:buNone/>
            </a:pPr>
            <a:r>
              <a:rPr lang="pt-BR" dirty="0">
                <a:sym typeface="Symbol"/>
              </a:rPr>
              <a:t>	degree[z]  degree[z] + 1</a:t>
            </a:r>
          </a:p>
        </p:txBody>
      </p:sp>
      <p:sp>
        <p:nvSpPr>
          <p:cNvPr id="4" name="Овал 3"/>
          <p:cNvSpPr/>
          <p:nvPr/>
        </p:nvSpPr>
        <p:spPr>
          <a:xfrm>
            <a:off x="2356520" y="3284984"/>
            <a:ext cx="432048" cy="43204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4198950" y="4250131"/>
            <a:ext cx="432048" cy="43204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2724790" y="4223154"/>
            <a:ext cx="432048" cy="43204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 стрелкой 9"/>
          <p:cNvCxnSpPr>
            <a:stCxn id="4" idx="3"/>
            <a:endCxn id="8" idx="0"/>
          </p:cNvCxnSpPr>
          <p:nvPr/>
        </p:nvCxnSpPr>
        <p:spPr>
          <a:xfrm flipH="1">
            <a:off x="1763688" y="3653760"/>
            <a:ext cx="656104" cy="54136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3178161" y="4484221"/>
            <a:ext cx="266511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8" idx="6"/>
            <a:endCxn id="7" idx="2"/>
          </p:cNvCxnSpPr>
          <p:nvPr/>
        </p:nvCxnSpPr>
        <p:spPr>
          <a:xfrm>
            <a:off x="1979712" y="4411149"/>
            <a:ext cx="745078" cy="2802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3837020" y="4480017"/>
            <a:ext cx="360040" cy="420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389600" y="3989469"/>
            <a:ext cx="5120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…</a:t>
            </a:r>
          </a:p>
        </p:txBody>
      </p:sp>
      <p:sp>
        <p:nvSpPr>
          <p:cNvPr id="25" name="Равнобедренный треугольник 24"/>
          <p:cNvSpPr/>
          <p:nvPr/>
        </p:nvSpPr>
        <p:spPr>
          <a:xfrm>
            <a:off x="1251248" y="4438652"/>
            <a:ext cx="1024880" cy="2114195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1547664" y="4195125"/>
            <a:ext cx="432048" cy="43204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/>
          <p:cNvSpPr txBox="1"/>
          <p:nvPr/>
        </p:nvSpPr>
        <p:spPr>
          <a:xfrm>
            <a:off x="1979712" y="3049395"/>
            <a:ext cx="368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y</a:t>
            </a:r>
            <a:endParaRPr lang="ru-RU" sz="4000" dirty="0"/>
          </a:p>
        </p:txBody>
      </p:sp>
      <p:sp>
        <p:nvSpPr>
          <p:cNvPr id="32" name="Равнобедренный треугольник 31"/>
          <p:cNvSpPr/>
          <p:nvPr/>
        </p:nvSpPr>
        <p:spPr>
          <a:xfrm>
            <a:off x="6252644" y="3653760"/>
            <a:ext cx="1024880" cy="2114195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Равнобедренный треугольник 32"/>
          <p:cNvSpPr/>
          <p:nvPr/>
        </p:nvSpPr>
        <p:spPr>
          <a:xfrm>
            <a:off x="7734540" y="3698803"/>
            <a:ext cx="1024880" cy="2114195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/>
          <p:cNvSpPr/>
          <p:nvPr/>
        </p:nvSpPr>
        <p:spPr>
          <a:xfrm>
            <a:off x="6189372" y="2499566"/>
            <a:ext cx="432048" cy="43204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8031802" y="3464713"/>
            <a:ext cx="432048" cy="43204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/>
          <p:cNvSpPr/>
          <p:nvPr/>
        </p:nvSpPr>
        <p:spPr>
          <a:xfrm>
            <a:off x="6557642" y="3437736"/>
            <a:ext cx="432048" cy="43204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7" name="Прямая со стрелкой 36"/>
          <p:cNvCxnSpPr>
            <a:stCxn id="34" idx="3"/>
            <a:endCxn id="43" idx="0"/>
          </p:cNvCxnSpPr>
          <p:nvPr/>
        </p:nvCxnSpPr>
        <p:spPr>
          <a:xfrm flipH="1">
            <a:off x="5596540" y="2868342"/>
            <a:ext cx="656104" cy="54136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>
            <a:off x="7011013" y="3698803"/>
            <a:ext cx="266511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stCxn id="43" idx="6"/>
            <a:endCxn id="36" idx="2"/>
          </p:cNvCxnSpPr>
          <p:nvPr/>
        </p:nvCxnSpPr>
        <p:spPr>
          <a:xfrm>
            <a:off x="5812564" y="3625731"/>
            <a:ext cx="745078" cy="2802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>
            <a:off x="7669872" y="3694599"/>
            <a:ext cx="360040" cy="420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222452" y="3204051"/>
            <a:ext cx="5120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…</a:t>
            </a:r>
          </a:p>
        </p:txBody>
      </p:sp>
      <p:sp>
        <p:nvSpPr>
          <p:cNvPr id="42" name="Равнобедренный треугольник 41"/>
          <p:cNvSpPr/>
          <p:nvPr/>
        </p:nvSpPr>
        <p:spPr>
          <a:xfrm>
            <a:off x="5084100" y="3653234"/>
            <a:ext cx="1024880" cy="2114195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/>
          <p:cNvSpPr/>
          <p:nvPr/>
        </p:nvSpPr>
        <p:spPr>
          <a:xfrm>
            <a:off x="5380516" y="3409707"/>
            <a:ext cx="432048" cy="43204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/>
          <p:cNvSpPr txBox="1"/>
          <p:nvPr/>
        </p:nvSpPr>
        <p:spPr>
          <a:xfrm>
            <a:off x="5812564" y="2263977"/>
            <a:ext cx="368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z</a:t>
            </a:r>
            <a:endParaRPr lang="ru-RU" sz="4000" dirty="0"/>
          </a:p>
        </p:txBody>
      </p:sp>
      <p:cxnSp>
        <p:nvCxnSpPr>
          <p:cNvPr id="45" name="Прямая со стрелкой 44"/>
          <p:cNvCxnSpPr>
            <a:endCxn id="4" idx="7"/>
          </p:cNvCxnSpPr>
          <p:nvPr/>
        </p:nvCxnSpPr>
        <p:spPr>
          <a:xfrm flipH="1">
            <a:off x="2725296" y="2715590"/>
            <a:ext cx="3455340" cy="63266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4" idx="6"/>
            <a:endCxn id="43" idx="2"/>
          </p:cNvCxnSpPr>
          <p:nvPr/>
        </p:nvCxnSpPr>
        <p:spPr>
          <a:xfrm>
            <a:off x="2788568" y="3501008"/>
            <a:ext cx="2591948" cy="12472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 animBg="1"/>
      <p:bldP spid="3" grpId="0" build="p"/>
      <p:bldP spid="4" grpId="0" animBg="1"/>
      <p:bldP spid="5" grpId="0" animBg="1"/>
      <p:bldP spid="7" grpId="0" animBg="1"/>
      <p:bldP spid="24" grpId="0"/>
      <p:bldP spid="25" grpId="0" animBg="1"/>
      <p:bldP spid="8" grpId="0" animBg="1"/>
      <p:bldP spid="31" grpId="0"/>
      <p:bldP spid="32" grpId="0" animBg="1"/>
      <p:bldP spid="33" grpId="0" animBg="1"/>
      <p:bldP spid="34" grpId="0" animBg="1"/>
      <p:bldP spid="35" grpId="0" animBg="1"/>
      <p:bldP spid="36" grpId="0" animBg="1"/>
      <p:bldP spid="41" grpId="0"/>
      <p:bldP spid="42" grpId="0" animBg="1"/>
      <p:bldP spid="43" grpId="0" animBg="1"/>
      <p:bldP spid="4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288032"/>
          </a:xfrm>
        </p:spPr>
        <p:txBody>
          <a:bodyPr>
            <a:noAutofit/>
          </a:bodyPr>
          <a:lstStyle/>
          <a:p>
            <a:r>
              <a:rPr lang="ru-RU" sz="3200" dirty="0"/>
              <a:t>Объединение биномиальных куч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3760" y="476672"/>
            <a:ext cx="8373616" cy="612068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 sz="1600" dirty="0">
                <a:cs typeface="Courier New" panose="02070309020205020404" pitchFamily="49" charset="0"/>
                <a:sym typeface="Symbol"/>
              </a:rPr>
              <a:t>Binomial_Heap_Union(H</a:t>
            </a:r>
            <a:r>
              <a:rPr lang="pt-BR" sz="1600" baseline="-25000" dirty="0">
                <a:cs typeface="Courier New" panose="02070309020205020404" pitchFamily="49" charset="0"/>
                <a:sym typeface="Symbol"/>
              </a:rPr>
              <a:t>1</a:t>
            </a:r>
            <a:r>
              <a:rPr lang="pt-BR" sz="1600" dirty="0">
                <a:cs typeface="Courier New" panose="02070309020205020404" pitchFamily="49" charset="0"/>
                <a:sym typeface="Symbol"/>
              </a:rPr>
              <a:t>, H</a:t>
            </a:r>
            <a:r>
              <a:rPr lang="pt-BR" sz="1600" baseline="-25000" dirty="0">
                <a:cs typeface="Courier New" panose="02070309020205020404" pitchFamily="49" charset="0"/>
                <a:sym typeface="Symbol"/>
              </a:rPr>
              <a:t>2</a:t>
            </a:r>
            <a:r>
              <a:rPr lang="pt-BR" sz="1600" dirty="0">
                <a:cs typeface="Courier New" panose="02070309020205020404" pitchFamily="49" charset="0"/>
                <a:sym typeface="Symbol"/>
              </a:rPr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pt-BR" sz="1600" dirty="0">
                <a:cs typeface="Courier New" panose="02070309020205020404" pitchFamily="49" charset="0"/>
                <a:sym typeface="Symbol"/>
              </a:rPr>
              <a:t>	H  Make_Binomial_Heap()</a:t>
            </a:r>
          </a:p>
          <a:p>
            <a:pPr>
              <a:spcBef>
                <a:spcPts val="0"/>
              </a:spcBef>
              <a:buNone/>
            </a:pPr>
            <a:r>
              <a:rPr lang="pt-BR" sz="1600" dirty="0">
                <a:cs typeface="Courier New" panose="02070309020205020404" pitchFamily="49" charset="0"/>
                <a:sym typeface="Symbol"/>
              </a:rPr>
              <a:t>	head[H]  Binomial Heap_Merge(H</a:t>
            </a:r>
            <a:r>
              <a:rPr lang="pt-BR" sz="1600" baseline="-25000" dirty="0">
                <a:cs typeface="Courier New" panose="02070309020205020404" pitchFamily="49" charset="0"/>
                <a:sym typeface="Symbol"/>
              </a:rPr>
              <a:t>1</a:t>
            </a:r>
            <a:r>
              <a:rPr lang="pt-BR" sz="1600" dirty="0">
                <a:cs typeface="Courier New" panose="02070309020205020404" pitchFamily="49" charset="0"/>
                <a:sym typeface="Symbol"/>
              </a:rPr>
              <a:t>, H</a:t>
            </a:r>
            <a:r>
              <a:rPr lang="pt-BR" sz="1600" baseline="-25000" dirty="0">
                <a:cs typeface="Courier New" panose="02070309020205020404" pitchFamily="49" charset="0"/>
                <a:sym typeface="Symbol"/>
              </a:rPr>
              <a:t>2</a:t>
            </a:r>
            <a:r>
              <a:rPr lang="pt-BR" sz="1600" dirty="0">
                <a:cs typeface="Courier New" panose="02070309020205020404" pitchFamily="49" charset="0"/>
                <a:sym typeface="Symbol"/>
              </a:rPr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pt-BR" sz="1600" dirty="0">
                <a:cs typeface="Courier New" panose="02070309020205020404" pitchFamily="49" charset="0"/>
                <a:sym typeface="Symbol"/>
              </a:rPr>
              <a:t>	</a:t>
            </a:r>
            <a:r>
              <a:rPr lang="ru-RU" sz="1600" dirty="0">
                <a:cs typeface="Courier New" panose="02070309020205020404" pitchFamily="49" charset="0"/>
                <a:sym typeface="Symbol"/>
              </a:rPr>
              <a:t>Освобождение объектов </a:t>
            </a:r>
            <a:r>
              <a:rPr lang="pt-BR" sz="1600" dirty="0">
                <a:cs typeface="Courier New" panose="02070309020205020404" pitchFamily="49" charset="0"/>
                <a:sym typeface="Symbol"/>
              </a:rPr>
              <a:t>H</a:t>
            </a:r>
            <a:r>
              <a:rPr lang="pt-BR" sz="1600" baseline="-25000" dirty="0">
                <a:cs typeface="Courier New" panose="02070309020205020404" pitchFamily="49" charset="0"/>
                <a:sym typeface="Symbol"/>
              </a:rPr>
              <a:t>1</a:t>
            </a:r>
            <a:r>
              <a:rPr lang="ru-RU" sz="1600" baseline="-25000" dirty="0">
                <a:cs typeface="Courier New" panose="02070309020205020404" pitchFamily="49" charset="0"/>
                <a:sym typeface="Symbol"/>
              </a:rPr>
              <a:t> </a:t>
            </a:r>
            <a:r>
              <a:rPr lang="ru-RU" sz="1600" dirty="0">
                <a:cs typeface="Courier New" panose="02070309020205020404" pitchFamily="49" charset="0"/>
                <a:sym typeface="Symbol"/>
              </a:rPr>
              <a:t>и</a:t>
            </a:r>
            <a:r>
              <a:rPr lang="pt-BR" sz="1600" dirty="0">
                <a:cs typeface="Courier New" panose="02070309020205020404" pitchFamily="49" charset="0"/>
                <a:sym typeface="Symbol"/>
              </a:rPr>
              <a:t> H</a:t>
            </a:r>
            <a:r>
              <a:rPr lang="pt-BR" sz="1600" baseline="-25000" dirty="0">
                <a:cs typeface="Courier New" panose="02070309020205020404" pitchFamily="49" charset="0"/>
                <a:sym typeface="Symbol"/>
              </a:rPr>
              <a:t>2</a:t>
            </a:r>
            <a:r>
              <a:rPr lang="ru-RU" sz="1600" dirty="0">
                <a:cs typeface="Courier New" panose="02070309020205020404" pitchFamily="49" charset="0"/>
                <a:sym typeface="Symbol"/>
              </a:rPr>
              <a:t>, но не списков, на которые они указывают</a:t>
            </a:r>
          </a:p>
          <a:p>
            <a:pPr>
              <a:spcBef>
                <a:spcPts val="0"/>
              </a:spcBef>
              <a:buNone/>
            </a:pPr>
            <a:r>
              <a:rPr lang="ru-RU" sz="1600" dirty="0">
                <a:cs typeface="Courier New" panose="02070309020205020404" pitchFamily="49" charset="0"/>
                <a:sym typeface="Symbol"/>
              </a:rPr>
              <a:t>	</a:t>
            </a:r>
            <a:r>
              <a:rPr lang="en-US" sz="1600" dirty="0">
                <a:cs typeface="Courier New" panose="02070309020205020404" pitchFamily="49" charset="0"/>
                <a:sym typeface="Symbol"/>
              </a:rPr>
              <a:t>if head [H] = NIL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cs typeface="Courier New" panose="02070309020205020404" pitchFamily="49" charset="0"/>
                <a:sym typeface="Symbol"/>
              </a:rPr>
              <a:t>		then return H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cs typeface="Courier New" panose="02070309020205020404" pitchFamily="49" charset="0"/>
                <a:sym typeface="Symbol"/>
              </a:rPr>
              <a:t>	</a:t>
            </a:r>
            <a:r>
              <a:rPr lang="en-US" sz="1600" dirty="0" err="1">
                <a:cs typeface="Courier New" panose="02070309020205020404" pitchFamily="49" charset="0"/>
                <a:sym typeface="Symbol"/>
              </a:rPr>
              <a:t>prev</a:t>
            </a:r>
            <a:r>
              <a:rPr lang="en-US" sz="1600" dirty="0">
                <a:cs typeface="Courier New" panose="02070309020205020404" pitchFamily="49" charset="0"/>
                <a:sym typeface="Symbol"/>
              </a:rPr>
              <a:t>-x </a:t>
            </a:r>
            <a:r>
              <a:rPr lang="pt-BR" sz="1600" dirty="0">
                <a:cs typeface="Courier New" panose="02070309020205020404" pitchFamily="49" charset="0"/>
                <a:sym typeface="Symbol"/>
              </a:rPr>
              <a:t> NIL</a:t>
            </a:r>
          </a:p>
          <a:p>
            <a:pPr>
              <a:spcBef>
                <a:spcPts val="0"/>
              </a:spcBef>
              <a:buNone/>
            </a:pPr>
            <a:r>
              <a:rPr lang="pt-BR" sz="1600" dirty="0">
                <a:cs typeface="Courier New" panose="02070309020205020404" pitchFamily="49" charset="0"/>
                <a:sym typeface="Symbol"/>
              </a:rPr>
              <a:t>	x   head[H]</a:t>
            </a:r>
          </a:p>
          <a:p>
            <a:pPr>
              <a:spcBef>
                <a:spcPts val="0"/>
              </a:spcBef>
              <a:buNone/>
            </a:pPr>
            <a:r>
              <a:rPr lang="pt-BR" sz="1600" dirty="0">
                <a:cs typeface="Courier New" panose="02070309020205020404" pitchFamily="49" charset="0"/>
                <a:sym typeface="Symbol"/>
              </a:rPr>
              <a:t>	next-x  sibling [x]</a:t>
            </a:r>
          </a:p>
          <a:p>
            <a:pPr>
              <a:spcBef>
                <a:spcPts val="0"/>
              </a:spcBef>
              <a:buNone/>
            </a:pPr>
            <a:r>
              <a:rPr lang="pt-BR" sz="1600" dirty="0">
                <a:cs typeface="Courier New" panose="02070309020205020404" pitchFamily="49" charset="0"/>
                <a:sym typeface="Symbol"/>
              </a:rPr>
              <a:t>	while next-x ≠ NIL</a:t>
            </a:r>
          </a:p>
          <a:p>
            <a:pPr>
              <a:spcBef>
                <a:spcPts val="0"/>
              </a:spcBef>
              <a:buNone/>
            </a:pPr>
            <a:r>
              <a:rPr lang="pt-BR" sz="1600" dirty="0">
                <a:cs typeface="Courier New" panose="02070309020205020404" pitchFamily="49" charset="0"/>
                <a:sym typeface="Symbol"/>
              </a:rPr>
              <a:t>		do if     (degree[x] ≠ degree[next-x] </a:t>
            </a:r>
            <a:r>
              <a:rPr lang="ru-RU" sz="1600" dirty="0">
                <a:cs typeface="Courier New" panose="02070309020205020404" pitchFamily="49" charset="0"/>
                <a:sym typeface="Symbol"/>
              </a:rPr>
              <a:t>или</a:t>
            </a:r>
          </a:p>
          <a:p>
            <a:pPr>
              <a:spcBef>
                <a:spcPts val="0"/>
              </a:spcBef>
              <a:buNone/>
            </a:pPr>
            <a:r>
              <a:rPr lang="ru-RU" sz="1600" dirty="0">
                <a:cs typeface="Courier New" panose="02070309020205020404" pitchFamily="49" charset="0"/>
                <a:sym typeface="Symbol"/>
              </a:rPr>
              <a:t>		</a:t>
            </a:r>
            <a:r>
              <a:rPr lang="en-US" sz="1600" dirty="0">
                <a:cs typeface="Courier New" panose="02070309020205020404" pitchFamily="49" charset="0"/>
                <a:sym typeface="Symbol"/>
              </a:rPr>
              <a:t>          </a:t>
            </a:r>
            <a:r>
              <a:rPr lang="ru-RU" sz="1600" dirty="0">
                <a:cs typeface="Courier New" panose="02070309020205020404" pitchFamily="49" charset="0"/>
                <a:sym typeface="Symbol"/>
              </a:rPr>
              <a:t>(</a:t>
            </a:r>
            <a:r>
              <a:rPr lang="en-US" sz="1600" dirty="0">
                <a:cs typeface="Courier New" panose="02070309020205020404" pitchFamily="49" charset="0"/>
                <a:sym typeface="Symbol"/>
              </a:rPr>
              <a:t>sibling[next-x] </a:t>
            </a:r>
            <a:r>
              <a:rPr lang="pt-BR" sz="1600" dirty="0">
                <a:cs typeface="Courier New" panose="02070309020205020404" pitchFamily="49" charset="0"/>
                <a:sym typeface="Symbol"/>
              </a:rPr>
              <a:t>≠ NIL </a:t>
            </a:r>
            <a:r>
              <a:rPr lang="ru-RU" sz="1600" dirty="0">
                <a:cs typeface="Courier New" panose="02070309020205020404" pitchFamily="49" charset="0"/>
                <a:sym typeface="Symbol"/>
              </a:rPr>
              <a:t>и </a:t>
            </a:r>
            <a:r>
              <a:rPr lang="en-US" sz="1600" dirty="0">
                <a:cs typeface="Courier New" panose="02070309020205020404" pitchFamily="49" charset="0"/>
                <a:sym typeface="Symbol"/>
              </a:rPr>
              <a:t>degree [sibling[next-x]] = degree[x])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cs typeface="Courier New" panose="02070309020205020404" pitchFamily="49" charset="0"/>
                <a:sym typeface="Symbol"/>
              </a:rPr>
              <a:t>		       then 	</a:t>
            </a:r>
            <a:r>
              <a:rPr lang="en-US" sz="1600" dirty="0" err="1">
                <a:cs typeface="Courier New" panose="02070309020205020404" pitchFamily="49" charset="0"/>
                <a:sym typeface="Symbol"/>
              </a:rPr>
              <a:t>prev</a:t>
            </a:r>
            <a:r>
              <a:rPr lang="en-US" sz="1600" dirty="0">
                <a:cs typeface="Courier New" panose="02070309020205020404" pitchFamily="49" charset="0"/>
                <a:sym typeface="Symbol"/>
              </a:rPr>
              <a:t>-x</a:t>
            </a:r>
            <a:r>
              <a:rPr lang="pt-BR" sz="1600" dirty="0">
                <a:cs typeface="Courier New" panose="02070309020205020404" pitchFamily="49" charset="0"/>
                <a:sym typeface="Symbol"/>
              </a:rPr>
              <a:t>  x</a:t>
            </a:r>
          </a:p>
          <a:p>
            <a:pPr>
              <a:spcBef>
                <a:spcPts val="0"/>
              </a:spcBef>
              <a:buNone/>
            </a:pPr>
            <a:r>
              <a:rPr lang="pt-BR" sz="1600" dirty="0">
                <a:cs typeface="Courier New" panose="02070309020205020404" pitchFamily="49" charset="0"/>
                <a:sym typeface="Symbol"/>
              </a:rPr>
              <a:t>			x  next-x</a:t>
            </a:r>
          </a:p>
          <a:p>
            <a:pPr>
              <a:spcBef>
                <a:spcPts val="0"/>
              </a:spcBef>
              <a:buNone/>
            </a:pPr>
            <a:r>
              <a:rPr lang="pt-BR" sz="1600" dirty="0">
                <a:cs typeface="Courier New" panose="02070309020205020404" pitchFamily="49" charset="0"/>
                <a:sym typeface="Symbol"/>
              </a:rPr>
              <a:t>		        else if key[y] ≤ key[next-x]</a:t>
            </a:r>
          </a:p>
          <a:p>
            <a:pPr>
              <a:spcBef>
                <a:spcPts val="0"/>
              </a:spcBef>
              <a:buNone/>
            </a:pPr>
            <a:r>
              <a:rPr lang="pt-BR" sz="1600" dirty="0">
                <a:cs typeface="Courier New" panose="02070309020205020404" pitchFamily="49" charset="0"/>
                <a:sym typeface="Symbol"/>
              </a:rPr>
              <a:t>			then  sibling[x]  sibling[next-x]</a:t>
            </a:r>
          </a:p>
          <a:p>
            <a:pPr>
              <a:spcBef>
                <a:spcPts val="0"/>
              </a:spcBef>
              <a:buNone/>
            </a:pPr>
            <a:r>
              <a:rPr lang="pt-BR" sz="1600" dirty="0">
                <a:cs typeface="Courier New" panose="02070309020205020404" pitchFamily="49" charset="0"/>
                <a:sym typeface="Symbol"/>
              </a:rPr>
              <a:t>			           Binomial_Link{next-x, x)</a:t>
            </a:r>
          </a:p>
          <a:p>
            <a:pPr>
              <a:spcBef>
                <a:spcPts val="0"/>
              </a:spcBef>
              <a:buNone/>
            </a:pPr>
            <a:r>
              <a:rPr lang="pt-BR" sz="1600" dirty="0">
                <a:cs typeface="Courier New" panose="02070309020205020404" pitchFamily="49" charset="0"/>
                <a:sym typeface="Symbol"/>
              </a:rPr>
              <a:t>			else if prev-x = NIL</a:t>
            </a:r>
          </a:p>
          <a:p>
            <a:pPr>
              <a:spcBef>
                <a:spcPts val="0"/>
              </a:spcBef>
              <a:buNone/>
            </a:pPr>
            <a:r>
              <a:rPr lang="pt-BR" sz="1600" dirty="0">
                <a:cs typeface="Courier New" panose="02070309020205020404" pitchFamily="49" charset="0"/>
                <a:sym typeface="Symbol"/>
              </a:rPr>
              <a:t>			        then head[H]  next-x</a:t>
            </a:r>
          </a:p>
          <a:p>
            <a:pPr>
              <a:spcBef>
                <a:spcPts val="0"/>
              </a:spcBef>
              <a:buNone/>
            </a:pPr>
            <a:r>
              <a:rPr lang="pt-BR" sz="1600" dirty="0">
                <a:cs typeface="Courier New" panose="02070309020205020404" pitchFamily="49" charset="0"/>
                <a:sym typeface="Symbol"/>
              </a:rPr>
              <a:t>			        else sibling[prev-x]  next-x</a:t>
            </a:r>
          </a:p>
          <a:p>
            <a:pPr>
              <a:spcBef>
                <a:spcPts val="0"/>
              </a:spcBef>
              <a:buNone/>
            </a:pPr>
            <a:r>
              <a:rPr lang="pt-BR" sz="1600" dirty="0">
                <a:cs typeface="Courier New" panose="02070309020205020404" pitchFamily="49" charset="0"/>
                <a:sym typeface="Symbol"/>
              </a:rPr>
              <a:t>			       Binomial_Link(x, next-x)</a:t>
            </a:r>
          </a:p>
          <a:p>
            <a:pPr>
              <a:spcBef>
                <a:spcPts val="0"/>
              </a:spcBef>
              <a:buNone/>
            </a:pPr>
            <a:r>
              <a:rPr lang="pt-BR" sz="1600" dirty="0">
                <a:cs typeface="Courier New" panose="02070309020205020404" pitchFamily="49" charset="0"/>
                <a:sym typeface="Symbol"/>
              </a:rPr>
              <a:t>			       x  next-x</a:t>
            </a:r>
          </a:p>
          <a:p>
            <a:pPr>
              <a:spcBef>
                <a:spcPts val="0"/>
              </a:spcBef>
              <a:buNone/>
            </a:pPr>
            <a:r>
              <a:rPr lang="pt-BR" sz="1600" dirty="0">
                <a:cs typeface="Courier New" panose="02070309020205020404" pitchFamily="49" charset="0"/>
                <a:sym typeface="Symbol"/>
              </a:rPr>
              <a:t>		next-x  sibling[x]</a:t>
            </a:r>
          </a:p>
          <a:p>
            <a:pPr>
              <a:spcBef>
                <a:spcPts val="0"/>
              </a:spcBef>
              <a:buNone/>
            </a:pPr>
            <a:r>
              <a:rPr lang="pt-BR" sz="1600" dirty="0">
                <a:cs typeface="Courier New" panose="02070309020205020404" pitchFamily="49" charset="0"/>
                <a:sym typeface="Symbol"/>
              </a:rPr>
              <a:t>	return H</a:t>
            </a:r>
            <a:endParaRPr lang="ru-RU" sz="16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4912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432048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Пример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19" y="908720"/>
            <a:ext cx="8708581" cy="2232248"/>
          </a:xfr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005064"/>
            <a:ext cx="7488832" cy="245419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3568" y="2558237"/>
            <a:ext cx="10081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10011</a:t>
            </a:r>
          </a:p>
          <a:p>
            <a:r>
              <a:rPr lang="ru-RU" sz="2400" dirty="0"/>
              <a:t>    111</a:t>
            </a:r>
          </a:p>
          <a:p>
            <a:r>
              <a:rPr lang="ru-RU" sz="2400" dirty="0"/>
              <a:t>11000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683568" y="3356992"/>
            <a:ext cx="81436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88554" y="2698071"/>
            <a:ext cx="28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46496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sz="3200" dirty="0"/>
              <a:t>Пример, продолжение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3" y="836712"/>
            <a:ext cx="8349671" cy="2736304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789040"/>
            <a:ext cx="8569396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5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Пример, окончание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00" y="1484784"/>
            <a:ext cx="9008856" cy="2952328"/>
          </a:xfrm>
        </p:spPr>
      </p:pic>
    </p:spTree>
    <p:extLst>
      <p:ext uri="{BB962C8B-B14F-4D97-AF65-F5344CB8AC3E}">
        <p14:creationId xmlns:p14="http://schemas.microsoft.com/office/powerpoint/2010/main" val="1635942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0100" y="0"/>
            <a:ext cx="7934350" cy="511156"/>
          </a:xfrm>
        </p:spPr>
        <p:txBody>
          <a:bodyPr>
            <a:noAutofit/>
          </a:bodyPr>
          <a:lstStyle/>
          <a:p>
            <a:r>
              <a:rPr lang="ru-RU" sz="3200" dirty="0"/>
              <a:t>Пример полной пирамиды при </a:t>
            </a:r>
            <a:r>
              <a:rPr lang="en-US" sz="3200" i="1" dirty="0"/>
              <a:t>n</a:t>
            </a:r>
            <a:r>
              <a:rPr lang="ru-RU" sz="3200" i="1" dirty="0"/>
              <a:t> </a:t>
            </a:r>
            <a:r>
              <a:rPr lang="en-US" sz="3200" dirty="0"/>
              <a:t>=12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500042"/>
            <a:ext cx="8322890" cy="3429024"/>
          </a:xfrm>
        </p:spPr>
        <p:txBody>
          <a:bodyPr/>
          <a:lstStyle/>
          <a:p>
            <a:pPr>
              <a:buNone/>
            </a:pPr>
            <a:r>
              <a:rPr lang="ru-RU" sz="2000" dirty="0">
                <a:latin typeface="Calibri" pitchFamily="34" charset="0"/>
              </a:rPr>
              <a:t>Если число элементов в полной пирамиде не равно 2</a:t>
            </a:r>
            <a:r>
              <a:rPr lang="en-US" sz="2000" i="1" dirty="0">
                <a:latin typeface="Calibri" pitchFamily="34" charset="0"/>
              </a:rPr>
              <a:t>k</a:t>
            </a:r>
            <a:r>
              <a:rPr lang="ru-RU" sz="2000" i="1" dirty="0">
                <a:latin typeface="Calibri" pitchFamily="34" charset="0"/>
              </a:rPr>
              <a:t> – </a:t>
            </a:r>
            <a:r>
              <a:rPr lang="ru-RU" sz="2000" dirty="0">
                <a:latin typeface="Calibri" pitchFamily="34" charset="0"/>
              </a:rPr>
              <a:t>1,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самый нижний уровень дерева будет неполным: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недостающих сыновей можно достроить, добавив в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пирамиду несколько заключительных «минимальных»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элементов «</a:t>
            </a:r>
            <a:r>
              <a:rPr lang="en-US" sz="2000" dirty="0">
                <a:latin typeface="Calibri" pitchFamily="34" charset="0"/>
              </a:rPr>
              <a:t>0</a:t>
            </a:r>
            <a:r>
              <a:rPr lang="ru-RU" sz="2000" dirty="0">
                <a:latin typeface="Calibri" pitchFamily="34" charset="0"/>
              </a:rPr>
              <a:t>», не нарушающих условия пирамиды</a:t>
            </a:r>
            <a:r>
              <a:rPr lang="en-US" sz="2000" dirty="0">
                <a:latin typeface="Calibri" pitchFamily="34" charset="0"/>
              </a:rPr>
              <a:t>.</a:t>
            </a:r>
          </a:p>
          <a:p>
            <a:pPr>
              <a:buNone/>
            </a:pPr>
            <a:r>
              <a:rPr lang="ru-RU" sz="2000" dirty="0">
                <a:latin typeface="Calibri" pitchFamily="34" charset="0"/>
              </a:rPr>
              <a:t>Последовательность, упорядоченная по убыванию, является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полной пирамидой.</a:t>
            </a:r>
          </a:p>
          <a:p>
            <a:pPr>
              <a:buNone/>
            </a:pPr>
            <a:r>
              <a:rPr lang="ru-RU" sz="2000" dirty="0">
                <a:latin typeface="Calibri" pitchFamily="34" charset="0"/>
              </a:rPr>
              <a:t>Например, последовательность из 12 элементов </a:t>
            </a:r>
            <a:endParaRPr lang="en-US" sz="2000" dirty="0">
              <a:latin typeface="Calibri" pitchFamily="34" charset="0"/>
            </a:endParaRPr>
          </a:p>
          <a:p>
            <a:pPr>
              <a:buNone/>
            </a:pPr>
            <a:r>
              <a:rPr lang="en-US" sz="2000" dirty="0">
                <a:latin typeface="Calibri" pitchFamily="34" charset="0"/>
              </a:rPr>
              <a:t>		</a:t>
            </a:r>
            <a:r>
              <a:rPr lang="ru-RU" sz="2000" dirty="0">
                <a:latin typeface="Calibri" pitchFamily="34" charset="0"/>
              </a:rPr>
              <a:t>12, 11, 7, 8, 10, 6, 3, 2, 1, 5, 9, 4 </a:t>
            </a:r>
            <a:endParaRPr lang="en-US" sz="2000" dirty="0">
              <a:latin typeface="Calibri" pitchFamily="34" charset="0"/>
            </a:endParaRPr>
          </a:p>
          <a:p>
            <a:pPr>
              <a:buNone/>
            </a:pPr>
            <a:r>
              <a:rPr lang="ru-RU" sz="2000" dirty="0">
                <a:latin typeface="Calibri" pitchFamily="34" charset="0"/>
              </a:rPr>
              <a:t>является полной пирамидой с вершиной 12. </a:t>
            </a:r>
            <a:endParaRPr lang="en-US" sz="2000" dirty="0">
              <a:latin typeface="Calibri" pitchFamily="34" charset="0"/>
            </a:endParaRPr>
          </a:p>
          <a:p>
            <a:pPr>
              <a:buNone/>
            </a:pPr>
            <a:endParaRPr lang="ru-RU" sz="2000" dirty="0">
              <a:latin typeface="Calibri" pitchFamily="34" charset="0"/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4500562" y="3857628"/>
            <a:ext cx="500066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12</a:t>
            </a:r>
          </a:p>
        </p:txBody>
      </p:sp>
      <p:sp>
        <p:nvSpPr>
          <p:cNvPr id="5" name="Овал 4"/>
          <p:cNvSpPr/>
          <p:nvPr/>
        </p:nvSpPr>
        <p:spPr>
          <a:xfrm>
            <a:off x="6143636" y="6072206"/>
            <a:ext cx="500066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6" name="Овал 5"/>
          <p:cNvSpPr/>
          <p:nvPr/>
        </p:nvSpPr>
        <p:spPr>
          <a:xfrm>
            <a:off x="5500694" y="6000768"/>
            <a:ext cx="500066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7" name="Овал 6"/>
          <p:cNvSpPr/>
          <p:nvPr/>
        </p:nvSpPr>
        <p:spPr>
          <a:xfrm>
            <a:off x="4786314" y="6000768"/>
            <a:ext cx="500066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8" name="Овал 7"/>
          <p:cNvSpPr/>
          <p:nvPr/>
        </p:nvSpPr>
        <p:spPr>
          <a:xfrm>
            <a:off x="4214810" y="6000768"/>
            <a:ext cx="500066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9</a:t>
            </a:r>
          </a:p>
        </p:txBody>
      </p:sp>
      <p:sp>
        <p:nvSpPr>
          <p:cNvPr id="9" name="Овал 8"/>
          <p:cNvSpPr/>
          <p:nvPr/>
        </p:nvSpPr>
        <p:spPr>
          <a:xfrm>
            <a:off x="3500430" y="6000768"/>
            <a:ext cx="500066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36000" bIns="36000"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10" name="Овал 9"/>
          <p:cNvSpPr/>
          <p:nvPr/>
        </p:nvSpPr>
        <p:spPr>
          <a:xfrm>
            <a:off x="2786050" y="6000768"/>
            <a:ext cx="500066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1" name="Овал 10"/>
          <p:cNvSpPr/>
          <p:nvPr/>
        </p:nvSpPr>
        <p:spPr>
          <a:xfrm>
            <a:off x="6858016" y="6072206"/>
            <a:ext cx="500066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12" name="Овал 11"/>
          <p:cNvSpPr/>
          <p:nvPr/>
        </p:nvSpPr>
        <p:spPr>
          <a:xfrm>
            <a:off x="2000232" y="6000768"/>
            <a:ext cx="500066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13" name="Овал 12"/>
          <p:cNvSpPr/>
          <p:nvPr/>
        </p:nvSpPr>
        <p:spPr>
          <a:xfrm>
            <a:off x="6429388" y="5214950"/>
            <a:ext cx="500066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14" name="Овал 13"/>
          <p:cNvSpPr/>
          <p:nvPr/>
        </p:nvSpPr>
        <p:spPr>
          <a:xfrm>
            <a:off x="5286380" y="5214950"/>
            <a:ext cx="500066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6</a:t>
            </a:r>
          </a:p>
        </p:txBody>
      </p:sp>
      <p:sp>
        <p:nvSpPr>
          <p:cNvPr id="15" name="Овал 14"/>
          <p:cNvSpPr/>
          <p:nvPr/>
        </p:nvSpPr>
        <p:spPr>
          <a:xfrm>
            <a:off x="3857620" y="5143512"/>
            <a:ext cx="500066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10</a:t>
            </a:r>
          </a:p>
        </p:txBody>
      </p:sp>
      <p:sp>
        <p:nvSpPr>
          <p:cNvPr id="16" name="Овал 15"/>
          <p:cNvSpPr/>
          <p:nvPr/>
        </p:nvSpPr>
        <p:spPr>
          <a:xfrm>
            <a:off x="2571736" y="5143512"/>
            <a:ext cx="500066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8</a:t>
            </a:r>
          </a:p>
        </p:txBody>
      </p:sp>
      <p:sp>
        <p:nvSpPr>
          <p:cNvPr id="17" name="Овал 16"/>
          <p:cNvSpPr/>
          <p:nvPr/>
        </p:nvSpPr>
        <p:spPr>
          <a:xfrm>
            <a:off x="5715008" y="4286256"/>
            <a:ext cx="500066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7</a:t>
            </a:r>
          </a:p>
        </p:txBody>
      </p:sp>
      <p:sp>
        <p:nvSpPr>
          <p:cNvPr id="18" name="Овал 17"/>
          <p:cNvSpPr/>
          <p:nvPr/>
        </p:nvSpPr>
        <p:spPr>
          <a:xfrm>
            <a:off x="3357554" y="4357694"/>
            <a:ext cx="500066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11</a:t>
            </a:r>
          </a:p>
        </p:txBody>
      </p:sp>
      <p:cxnSp>
        <p:nvCxnSpPr>
          <p:cNvPr id="19" name="Прямая соединительная линия 18"/>
          <p:cNvCxnSpPr>
            <a:stCxn id="16" idx="3"/>
            <a:endCxn id="12" idx="0"/>
          </p:cNvCxnSpPr>
          <p:nvPr/>
        </p:nvCxnSpPr>
        <p:spPr>
          <a:xfrm rot="5400000">
            <a:off x="2171430" y="5527228"/>
            <a:ext cx="552375" cy="394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4" idx="3"/>
            <a:endCxn id="18" idx="7"/>
          </p:cNvCxnSpPr>
          <p:nvPr/>
        </p:nvCxnSpPr>
        <p:spPr>
          <a:xfrm rot="5400000">
            <a:off x="4055344" y="3891552"/>
            <a:ext cx="247494" cy="78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15" idx="3"/>
            <a:endCxn id="9" idx="0"/>
          </p:cNvCxnSpPr>
          <p:nvPr/>
        </p:nvCxnSpPr>
        <p:spPr>
          <a:xfrm rot="5400000">
            <a:off x="3594959" y="5664873"/>
            <a:ext cx="491399" cy="180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stCxn id="16" idx="5"/>
            <a:endCxn id="10" idx="0"/>
          </p:cNvCxnSpPr>
          <p:nvPr/>
        </p:nvCxnSpPr>
        <p:spPr>
          <a:xfrm rot="16200000" flipH="1">
            <a:off x="2741139" y="5705823"/>
            <a:ext cx="552375" cy="37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15" idx="5"/>
            <a:endCxn id="8" idx="0"/>
          </p:cNvCxnSpPr>
          <p:nvPr/>
        </p:nvCxnSpPr>
        <p:spPr>
          <a:xfrm rot="16200000" flipH="1">
            <a:off x="4128949" y="5664873"/>
            <a:ext cx="491399" cy="180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>
            <a:stCxn id="18" idx="3"/>
            <a:endCxn id="16" idx="0"/>
          </p:cNvCxnSpPr>
          <p:nvPr/>
        </p:nvCxnSpPr>
        <p:spPr>
          <a:xfrm rot="5400000">
            <a:off x="2885810" y="4598534"/>
            <a:ext cx="480937" cy="609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>
            <a:stCxn id="18" idx="5"/>
            <a:endCxn id="15" idx="0"/>
          </p:cNvCxnSpPr>
          <p:nvPr/>
        </p:nvCxnSpPr>
        <p:spPr>
          <a:xfrm rot="16200000" flipH="1">
            <a:off x="3705552" y="4741410"/>
            <a:ext cx="480937" cy="323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13" idx="5"/>
            <a:endCxn id="11" idx="0"/>
          </p:cNvCxnSpPr>
          <p:nvPr/>
        </p:nvCxnSpPr>
        <p:spPr>
          <a:xfrm rot="16200000" flipH="1">
            <a:off x="6736436" y="5700592"/>
            <a:ext cx="491399" cy="251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>
            <a:stCxn id="17" idx="5"/>
            <a:endCxn id="13" idx="0"/>
          </p:cNvCxnSpPr>
          <p:nvPr/>
        </p:nvCxnSpPr>
        <p:spPr>
          <a:xfrm rot="16200000" flipH="1">
            <a:off x="6159701" y="4695229"/>
            <a:ext cx="501861" cy="537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13" idx="3"/>
            <a:endCxn id="5" idx="0"/>
          </p:cNvCxnSpPr>
          <p:nvPr/>
        </p:nvCxnSpPr>
        <p:spPr>
          <a:xfrm rot="5400000">
            <a:off x="6202446" y="5772030"/>
            <a:ext cx="491399" cy="108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>
            <a:stCxn id="14" idx="5"/>
            <a:endCxn id="6" idx="0"/>
          </p:cNvCxnSpPr>
          <p:nvPr/>
        </p:nvCxnSpPr>
        <p:spPr>
          <a:xfrm rot="16200000" flipH="1">
            <a:off x="5521990" y="5772030"/>
            <a:ext cx="419961" cy="37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>
            <a:stCxn id="14" idx="3"/>
            <a:endCxn id="7" idx="0"/>
          </p:cNvCxnSpPr>
          <p:nvPr/>
        </p:nvCxnSpPr>
        <p:spPr>
          <a:xfrm rot="5400000">
            <a:off x="4988000" y="5629154"/>
            <a:ext cx="419961" cy="323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>
            <a:stCxn id="17" idx="3"/>
            <a:endCxn id="14" idx="0"/>
          </p:cNvCxnSpPr>
          <p:nvPr/>
        </p:nvCxnSpPr>
        <p:spPr>
          <a:xfrm rot="5400000">
            <a:off x="5411397" y="4838105"/>
            <a:ext cx="501861" cy="251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>
            <a:stCxn id="4" idx="5"/>
            <a:endCxn id="17" idx="1"/>
          </p:cNvCxnSpPr>
          <p:nvPr/>
        </p:nvCxnSpPr>
        <p:spPr>
          <a:xfrm rot="16200000" flipH="1">
            <a:off x="5259328" y="3830576"/>
            <a:ext cx="196980" cy="860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40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432048"/>
          </a:xfrm>
        </p:spPr>
        <p:txBody>
          <a:bodyPr>
            <a:normAutofit fontScale="90000"/>
          </a:bodyPr>
          <a:lstStyle/>
          <a:p>
            <a:r>
              <a:rPr lang="ru-RU" dirty="0"/>
              <a:t>Вставка в биномиальную кучу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836713"/>
            <a:ext cx="7499176" cy="453650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err="1"/>
              <a:t>Binomial_Heap_Insert</a:t>
            </a:r>
            <a:r>
              <a:rPr lang="en-US" dirty="0"/>
              <a:t>(H, x)</a:t>
            </a:r>
          </a:p>
          <a:p>
            <a:pPr marL="0" indent="0">
              <a:buNone/>
            </a:pPr>
            <a:r>
              <a:rPr lang="en-US" dirty="0"/>
              <a:t>	H’ </a:t>
            </a:r>
            <a:r>
              <a:rPr lang="en-US" dirty="0">
                <a:sym typeface="Symbol"/>
              </a:rPr>
              <a:t> </a:t>
            </a:r>
            <a:r>
              <a:rPr lang="en-US" dirty="0" err="1">
                <a:sym typeface="Symbol"/>
              </a:rPr>
              <a:t>Make_Binomial_Heap</a:t>
            </a:r>
            <a:r>
              <a:rPr lang="en-US" dirty="0">
                <a:sym typeface="Symbol"/>
              </a:rPr>
              <a:t>()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	p[x]  NIL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	child[x]  NIL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	sibling[x]  NIL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	degree[x]  0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	head[H’]  x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	H  </a:t>
            </a:r>
            <a:r>
              <a:rPr lang="en-US" dirty="0" err="1">
                <a:sym typeface="Symbol"/>
              </a:rPr>
              <a:t>Binomial_Heap_Union</a:t>
            </a:r>
            <a:r>
              <a:rPr lang="en-US" dirty="0">
                <a:sym typeface="Symbol"/>
              </a:rPr>
              <a:t>(H, H’)</a:t>
            </a:r>
          </a:p>
          <a:p>
            <a:pPr marL="0" indent="0">
              <a:buNone/>
            </a:pPr>
            <a:endParaRPr lang="en-US" dirty="0">
              <a:sym typeface="Symbol"/>
            </a:endParaRPr>
          </a:p>
          <a:p>
            <a:pPr marL="0" indent="0">
              <a:buNone/>
            </a:pPr>
            <a:r>
              <a:rPr lang="en-US" dirty="0">
                <a:sym typeface="Symbol"/>
              </a:rPr>
              <a:t>O(log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n)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4830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435280" cy="490066"/>
          </a:xfrm>
        </p:spPr>
        <p:txBody>
          <a:bodyPr>
            <a:noAutofit/>
          </a:bodyPr>
          <a:lstStyle/>
          <a:p>
            <a:r>
              <a:rPr lang="ru-RU" sz="3200" dirty="0"/>
              <a:t>Извлечение вершины с минимальным ключом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/>
              <a:t>Binomial_Heap_Extract_Min</a:t>
            </a:r>
            <a:r>
              <a:rPr lang="en-US" sz="2800" dirty="0"/>
              <a:t>(H)</a:t>
            </a:r>
          </a:p>
          <a:p>
            <a:pPr marL="514350" indent="-514350">
              <a:buAutoNum type="arabicPeriod"/>
            </a:pPr>
            <a:r>
              <a:rPr lang="ru-RU" sz="2800" dirty="0"/>
              <a:t>Поиск корня </a:t>
            </a:r>
            <a:r>
              <a:rPr lang="en-US" sz="2800" dirty="0"/>
              <a:t>x c </a:t>
            </a:r>
            <a:r>
              <a:rPr lang="ru-RU" sz="2800" dirty="0"/>
              <a:t>минимальным значением ключа в списке корней </a:t>
            </a:r>
            <a:r>
              <a:rPr lang="en-US" sz="2800" dirty="0"/>
              <a:t>H </a:t>
            </a:r>
            <a:r>
              <a:rPr lang="ru-RU" sz="2800" dirty="0"/>
              <a:t>и удаление </a:t>
            </a:r>
            <a:r>
              <a:rPr lang="en-US" sz="2800" dirty="0"/>
              <a:t>x </a:t>
            </a:r>
            <a:r>
              <a:rPr lang="ru-RU" sz="2800" dirty="0"/>
              <a:t>из списка корней </a:t>
            </a:r>
            <a:r>
              <a:rPr lang="en-US" sz="2800" dirty="0"/>
              <a:t>H</a:t>
            </a:r>
          </a:p>
          <a:p>
            <a:pPr marL="514350" indent="-514350">
              <a:buAutoNum type="arabicPeriod"/>
            </a:pPr>
            <a:r>
              <a:rPr lang="en-US" sz="2800" dirty="0"/>
              <a:t>H’</a:t>
            </a:r>
            <a:r>
              <a:rPr lang="en-US" sz="2800" dirty="0">
                <a:sym typeface="Symbol"/>
              </a:rPr>
              <a:t>  </a:t>
            </a:r>
            <a:r>
              <a:rPr lang="en-US" sz="2800" dirty="0" err="1">
                <a:sym typeface="Symbol"/>
              </a:rPr>
              <a:t>Make_Binomial_Heap</a:t>
            </a:r>
            <a:r>
              <a:rPr lang="en-US" sz="2800" dirty="0">
                <a:sym typeface="Symbol"/>
              </a:rPr>
              <a:t>()</a:t>
            </a:r>
          </a:p>
          <a:p>
            <a:pPr marL="514350" indent="-514350">
              <a:buAutoNum type="arabicPeriod"/>
            </a:pPr>
            <a:r>
              <a:rPr lang="ru-RU" sz="2800" dirty="0">
                <a:sym typeface="Symbol"/>
              </a:rPr>
              <a:t>Обращение порядка связанного списка сыновей </a:t>
            </a:r>
            <a:r>
              <a:rPr lang="en-US" sz="2800" dirty="0">
                <a:sym typeface="Symbol"/>
              </a:rPr>
              <a:t>x </a:t>
            </a:r>
            <a:r>
              <a:rPr lang="ru-RU" sz="2800" dirty="0">
                <a:sym typeface="Symbol"/>
              </a:rPr>
              <a:t>и установка поля </a:t>
            </a:r>
            <a:r>
              <a:rPr lang="en-US" sz="2800" dirty="0">
                <a:sym typeface="Symbol"/>
              </a:rPr>
              <a:t>p </a:t>
            </a:r>
            <a:r>
              <a:rPr lang="ru-RU" sz="2800" dirty="0">
                <a:sym typeface="Symbol"/>
              </a:rPr>
              <a:t>каждого сына равным </a:t>
            </a:r>
            <a:r>
              <a:rPr lang="en-US" sz="2800" dirty="0">
                <a:sym typeface="Symbol"/>
              </a:rPr>
              <a:t>NIL </a:t>
            </a:r>
            <a:r>
              <a:rPr lang="ru-RU" sz="2800" dirty="0">
                <a:sym typeface="Symbol"/>
              </a:rPr>
              <a:t>и присвоение указателю </a:t>
            </a:r>
            <a:r>
              <a:rPr lang="en-US" sz="2800" i="1" dirty="0">
                <a:sym typeface="Symbol"/>
              </a:rPr>
              <a:t>head</a:t>
            </a:r>
            <a:r>
              <a:rPr lang="en-US" sz="2800" dirty="0">
                <a:sym typeface="Symbol"/>
              </a:rPr>
              <a:t>[H’] </a:t>
            </a:r>
            <a:r>
              <a:rPr lang="ru-RU" sz="2800" dirty="0">
                <a:sym typeface="Symbol"/>
              </a:rPr>
              <a:t>адреса заголовка получающегося списка</a:t>
            </a:r>
          </a:p>
          <a:p>
            <a:pPr marL="514350" indent="-514350">
              <a:buAutoNum type="arabicPeriod"/>
            </a:pPr>
            <a:r>
              <a:rPr lang="en-US" sz="2800" dirty="0">
                <a:sym typeface="Symbol"/>
              </a:rPr>
              <a:t>H   </a:t>
            </a:r>
            <a:r>
              <a:rPr lang="en-US" sz="2800" dirty="0" err="1">
                <a:sym typeface="Symbol"/>
              </a:rPr>
              <a:t>Binomial_Heap_Union</a:t>
            </a:r>
            <a:r>
              <a:rPr lang="en-US" sz="2800" dirty="0">
                <a:sym typeface="Symbol"/>
              </a:rPr>
              <a:t>(H, H’)</a:t>
            </a:r>
          </a:p>
          <a:p>
            <a:pPr marL="514350" indent="-514350">
              <a:buAutoNum type="arabicPeriod"/>
            </a:pPr>
            <a:r>
              <a:rPr lang="en-US" sz="2800" dirty="0">
                <a:sym typeface="Symbol"/>
              </a:rPr>
              <a:t>return x</a:t>
            </a:r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013068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432048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Пример, начало</a:t>
            </a: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548680"/>
            <a:ext cx="7920880" cy="3011812"/>
          </a:xfr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663918"/>
            <a:ext cx="8064896" cy="319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50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Пример, окончание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908720"/>
            <a:ext cx="8229600" cy="2204563"/>
          </a:xfr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627" y="3573016"/>
            <a:ext cx="6917758" cy="286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360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ru-RU" dirty="0"/>
              <a:t>Уменьшение ключа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980728"/>
            <a:ext cx="8568952" cy="554461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err="1"/>
              <a:t>Binomial_Heap_Decrease_Key</a:t>
            </a:r>
            <a:r>
              <a:rPr lang="en-US" dirty="0"/>
              <a:t>(H, x, k)</a:t>
            </a:r>
          </a:p>
          <a:p>
            <a:pPr marL="0" indent="0">
              <a:buNone/>
            </a:pPr>
            <a:r>
              <a:rPr lang="en-US" dirty="0"/>
              <a:t>	if k &gt; key[x]</a:t>
            </a:r>
          </a:p>
          <a:p>
            <a:pPr marL="0" indent="0">
              <a:buNone/>
            </a:pPr>
            <a:r>
              <a:rPr lang="en-US" dirty="0"/>
              <a:t>		then error “ </a:t>
            </a:r>
            <a:r>
              <a:rPr lang="ru-RU" dirty="0"/>
              <a:t>Новый ключ больше текущего</a:t>
            </a:r>
            <a:r>
              <a:rPr lang="en-US" dirty="0"/>
              <a:t>“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/>
              <a:t>key[x] </a:t>
            </a:r>
            <a:r>
              <a:rPr lang="en-US" dirty="0">
                <a:sym typeface="Symbol"/>
              </a:rPr>
              <a:t> k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	y  x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	z  p[y]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	while z ≠ NIL </a:t>
            </a:r>
            <a:r>
              <a:rPr lang="ru-RU" dirty="0">
                <a:sym typeface="Symbol"/>
              </a:rPr>
              <a:t>и </a:t>
            </a:r>
            <a:r>
              <a:rPr lang="en-US" dirty="0">
                <a:sym typeface="Symbol"/>
              </a:rPr>
              <a:t>key[y] &lt; key[z]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		do </a:t>
            </a:r>
            <a:r>
              <a:rPr lang="ru-RU" dirty="0">
                <a:sym typeface="Symbol"/>
              </a:rPr>
              <a:t>Обменять </a:t>
            </a:r>
            <a:r>
              <a:rPr lang="en-US" dirty="0">
                <a:sym typeface="Symbol"/>
              </a:rPr>
              <a:t>key[y] ↔ key[z]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		     </a:t>
            </a:r>
            <a:r>
              <a:rPr lang="ru-RU" dirty="0">
                <a:sym typeface="Symbol"/>
              </a:rPr>
              <a:t>Если </a:t>
            </a:r>
            <a:r>
              <a:rPr lang="en-US" dirty="0">
                <a:sym typeface="Symbol"/>
              </a:rPr>
              <a:t>y </a:t>
            </a:r>
            <a:r>
              <a:rPr lang="ru-RU" dirty="0">
                <a:sym typeface="Symbol"/>
              </a:rPr>
              <a:t>и </a:t>
            </a:r>
            <a:r>
              <a:rPr lang="en-US" dirty="0">
                <a:sym typeface="Symbol"/>
              </a:rPr>
              <a:t> z </a:t>
            </a:r>
            <a:r>
              <a:rPr lang="ru-RU" dirty="0">
                <a:sym typeface="Symbol"/>
              </a:rPr>
              <a:t>содержат сопутствующую</a:t>
            </a:r>
            <a:endParaRPr lang="en-US" dirty="0">
              <a:sym typeface="Symbol"/>
            </a:endParaRPr>
          </a:p>
          <a:p>
            <a:pPr marL="0" indent="0">
              <a:buNone/>
            </a:pPr>
            <a:r>
              <a:rPr lang="en-US" dirty="0">
                <a:sym typeface="Symbol"/>
              </a:rPr>
              <a:t>		    </a:t>
            </a:r>
            <a:r>
              <a:rPr lang="ru-RU" dirty="0">
                <a:sym typeface="Symbol"/>
              </a:rPr>
              <a:t> информацию, то обменять также и ее</a:t>
            </a:r>
          </a:p>
          <a:p>
            <a:pPr marL="0" indent="0">
              <a:buNone/>
            </a:pPr>
            <a:r>
              <a:rPr lang="ru-RU" dirty="0">
                <a:sym typeface="Symbol"/>
              </a:rPr>
              <a:t>		   </a:t>
            </a:r>
            <a:r>
              <a:rPr lang="en-US" dirty="0">
                <a:sym typeface="Symbol"/>
              </a:rPr>
              <a:t>  </a:t>
            </a:r>
            <a:r>
              <a:rPr lang="ru-RU" dirty="0">
                <a:sym typeface="Symbol"/>
              </a:rPr>
              <a:t>у</a:t>
            </a:r>
            <a:r>
              <a:rPr lang="en-US" dirty="0">
                <a:sym typeface="Symbol"/>
              </a:rPr>
              <a:t>  z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		     z  p[y]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8228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Пример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03" y="836712"/>
            <a:ext cx="6840760" cy="2833944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4005064"/>
            <a:ext cx="6605070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01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ru-RU" dirty="0"/>
              <a:t>Удаление ключа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836713"/>
            <a:ext cx="8229600" cy="16561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Binomial_Heap_Delete</a:t>
            </a:r>
            <a:r>
              <a:rPr lang="en-US" dirty="0"/>
              <a:t>(H, x)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Binomial_Heap_Decrease_Key</a:t>
            </a:r>
            <a:r>
              <a:rPr lang="en-US" dirty="0"/>
              <a:t>( H, x, -∞)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Binomial_Heap_Extract_Min</a:t>
            </a:r>
            <a:r>
              <a:rPr lang="en-US" dirty="0"/>
              <a:t>(H)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115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ru-RU" dirty="0"/>
              <a:t>Левацкие кучи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636912"/>
            <a:ext cx="4133703" cy="3195241"/>
          </a:xfrm>
          <a:prstGeom prst="rect">
            <a:avLst/>
          </a:prstGeom>
        </p:spPr>
      </p:pic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692697"/>
            <a:ext cx="5266928" cy="172819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Ранг вершины</a:t>
            </a:r>
            <a:r>
              <a:rPr lang="en-US" dirty="0"/>
              <a:t> v</a:t>
            </a:r>
            <a:r>
              <a:rPr lang="ru-RU" dirty="0"/>
              <a:t>:</a:t>
            </a:r>
          </a:p>
          <a:p>
            <a:r>
              <a:rPr lang="en-US" dirty="0"/>
              <a:t>r(NULL) = 0</a:t>
            </a:r>
          </a:p>
          <a:p>
            <a:r>
              <a:rPr lang="en-US" dirty="0"/>
              <a:t>r( v)= 1 + min (r( </a:t>
            </a:r>
            <a:r>
              <a:rPr lang="el-GR" dirty="0"/>
              <a:t>α</a:t>
            </a:r>
            <a:r>
              <a:rPr lang="en-US" dirty="0"/>
              <a:t> ), r( </a:t>
            </a:r>
            <a:r>
              <a:rPr lang="el-GR" dirty="0"/>
              <a:t>β</a:t>
            </a:r>
            <a:r>
              <a:rPr lang="en-US" dirty="0"/>
              <a:t> )),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ru-RU" dirty="0"/>
              <a:t>где </a:t>
            </a:r>
            <a:r>
              <a:rPr lang="el-GR" dirty="0"/>
              <a:t>α</a:t>
            </a:r>
            <a:r>
              <a:rPr lang="en-US" dirty="0"/>
              <a:t> = left(v), </a:t>
            </a:r>
            <a:r>
              <a:rPr lang="el-GR" dirty="0"/>
              <a:t>β</a:t>
            </a:r>
            <a:r>
              <a:rPr lang="en-US" dirty="0"/>
              <a:t> = right(v)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2852936"/>
            <a:ext cx="44644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Дерево называется </a:t>
            </a:r>
            <a:r>
              <a:rPr lang="ru-RU" sz="2000" dirty="0">
                <a:solidFill>
                  <a:srgbClr val="FF0000"/>
                </a:solidFill>
              </a:rPr>
              <a:t>левацким</a:t>
            </a:r>
            <a:r>
              <a:rPr lang="en-US" sz="2000" dirty="0">
                <a:solidFill>
                  <a:srgbClr val="FF0000"/>
                </a:solidFill>
              </a:rPr>
              <a:t> (leftish)</a:t>
            </a:r>
            <a:r>
              <a:rPr lang="ru-RU" sz="2000" dirty="0"/>
              <a:t>, если для любой вершины </a:t>
            </a:r>
            <a:r>
              <a:rPr lang="en-US" sz="2000" dirty="0"/>
              <a:t>v </a:t>
            </a:r>
            <a:r>
              <a:rPr lang="ru-RU" sz="2000" dirty="0"/>
              <a:t>выполнено:</a:t>
            </a:r>
            <a:endParaRPr lang="en-US" sz="2000" dirty="0"/>
          </a:p>
          <a:p>
            <a:endParaRPr lang="ru-RU" sz="2000" dirty="0"/>
          </a:p>
          <a:p>
            <a:r>
              <a:rPr lang="en-US" sz="2000" dirty="0"/>
              <a:t>r (left(v) ) ≥ r ( right (v) )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ru-RU" dirty="0"/>
              <a:t>Свойства левацких куч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Ранг правого сына всегда на 1 меньше, чем ранг родителя: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/>
              <a:t>r(v)= 1 + r( </a:t>
            </a:r>
            <a:r>
              <a:rPr lang="el-GR" dirty="0"/>
              <a:t>β</a:t>
            </a:r>
            <a:r>
              <a:rPr lang="en-US" dirty="0"/>
              <a:t> ), </a:t>
            </a:r>
            <a:r>
              <a:rPr lang="ru-RU" dirty="0"/>
              <a:t>	где </a:t>
            </a:r>
            <a:r>
              <a:rPr lang="el-GR" dirty="0"/>
              <a:t>β</a:t>
            </a:r>
            <a:r>
              <a:rPr lang="en-US" dirty="0"/>
              <a:t> = right(v)</a:t>
            </a:r>
            <a:endParaRPr lang="ru-RU" dirty="0"/>
          </a:p>
          <a:p>
            <a:pPr marL="0" indent="0">
              <a:buNone/>
            </a:pPr>
            <a:endParaRPr lang="ru-RU" i="1" dirty="0"/>
          </a:p>
          <a:p>
            <a:pPr marL="0" indent="0">
              <a:buNone/>
            </a:pPr>
            <a:r>
              <a:rPr lang="ru-RU" i="1" dirty="0"/>
              <a:t>Лемма</a:t>
            </a:r>
            <a:r>
              <a:rPr lang="ru-RU" dirty="0"/>
              <a:t>:  </a:t>
            </a:r>
            <a:r>
              <a:rPr lang="en-US" dirty="0"/>
              <a:t>r = O(log</a:t>
            </a:r>
            <a:r>
              <a:rPr lang="en-US" baseline="-25000" dirty="0"/>
              <a:t>2</a:t>
            </a:r>
            <a:r>
              <a:rPr lang="en-US" dirty="0"/>
              <a:t> n)</a:t>
            </a:r>
          </a:p>
          <a:p>
            <a:pPr marL="2062163" indent="-2062163">
              <a:buNone/>
            </a:pPr>
            <a:endParaRPr lang="ru-RU" i="1" dirty="0"/>
          </a:p>
          <a:p>
            <a:pPr marL="2062163" indent="-2062163">
              <a:buNone/>
            </a:pPr>
            <a:r>
              <a:rPr lang="ru-RU" i="1" dirty="0"/>
              <a:t>Следствие</a:t>
            </a:r>
            <a:r>
              <a:rPr lang="ru-RU" dirty="0"/>
              <a:t>: в любой левацкой куче пути направо всегда короче</a:t>
            </a:r>
          </a:p>
          <a:p>
            <a:pPr marL="2062163" indent="-2062163">
              <a:buNone/>
            </a:pPr>
            <a:endParaRPr lang="ru-RU" dirty="0"/>
          </a:p>
          <a:p>
            <a:pPr marL="2062163" indent="-2062163">
              <a:buNone/>
            </a:pPr>
            <a:r>
              <a:rPr lang="ru-RU" dirty="0"/>
              <a:t>Любое бинарное дерево можно сделать левацким</a:t>
            </a:r>
          </a:p>
          <a:p>
            <a:pPr marL="2062163" indent="-2062163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0010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ru-RU" dirty="0"/>
              <a:t>Слияние левацких куч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Meld (NULL, </a:t>
            </a:r>
            <a:r>
              <a:rPr lang="el-GR" dirty="0"/>
              <a:t>α</a:t>
            </a:r>
            <a:r>
              <a:rPr lang="en-US" dirty="0"/>
              <a:t>) = </a:t>
            </a:r>
            <a:r>
              <a:rPr lang="el-GR" dirty="0"/>
              <a:t>α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Meld (</a:t>
            </a:r>
            <a:r>
              <a:rPr lang="el-GR" dirty="0"/>
              <a:t>α</a:t>
            </a:r>
            <a:r>
              <a:rPr lang="en-US" dirty="0"/>
              <a:t>, NULL) = </a:t>
            </a:r>
            <a:r>
              <a:rPr lang="el-GR" dirty="0"/>
              <a:t>α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Meld (   x ,       y    ) =             x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l-GR" dirty="0"/>
              <a:t>α</a:t>
            </a:r>
            <a:r>
              <a:rPr lang="en-US" dirty="0"/>
              <a:t>      </a:t>
            </a:r>
            <a:r>
              <a:rPr lang="el-GR" dirty="0"/>
              <a:t>β</a:t>
            </a:r>
            <a:r>
              <a:rPr lang="en-US" dirty="0"/>
              <a:t> </a:t>
            </a:r>
            <a:r>
              <a:rPr lang="el-GR" dirty="0"/>
              <a:t>γ</a:t>
            </a:r>
            <a:r>
              <a:rPr lang="en-US" dirty="0"/>
              <a:t>      </a:t>
            </a:r>
            <a:r>
              <a:rPr lang="el-GR" dirty="0"/>
              <a:t>δ</a:t>
            </a:r>
            <a:r>
              <a:rPr lang="en-US" dirty="0"/>
              <a:t>	   </a:t>
            </a:r>
            <a:r>
              <a:rPr lang="el-GR" dirty="0"/>
              <a:t>α</a:t>
            </a:r>
            <a:r>
              <a:rPr lang="en-US" dirty="0"/>
              <a:t>     Meld(</a:t>
            </a:r>
            <a:r>
              <a:rPr lang="el-GR" dirty="0"/>
              <a:t>β</a:t>
            </a:r>
            <a:r>
              <a:rPr lang="en-US" dirty="0"/>
              <a:t>, y)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		</a:t>
            </a:r>
            <a:r>
              <a:rPr lang="el-GR" dirty="0"/>
              <a:t>γ</a:t>
            </a:r>
            <a:r>
              <a:rPr lang="en-US" dirty="0"/>
              <a:t>      </a:t>
            </a:r>
            <a:r>
              <a:rPr lang="el-GR" dirty="0"/>
              <a:t>δ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key (x) ≤ key (y)</a:t>
            </a:r>
            <a:endParaRPr lang="ru-RU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 flipH="1">
            <a:off x="1403648" y="2708920"/>
            <a:ext cx="504056" cy="7920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>
            <a:off x="2060104" y="2708920"/>
            <a:ext cx="103820" cy="72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2446057" y="2708920"/>
            <a:ext cx="432048" cy="7920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030505" y="2708920"/>
            <a:ext cx="207640" cy="72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flipH="1">
            <a:off x="4563616" y="2708920"/>
            <a:ext cx="504056" cy="7920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5220072" y="2708920"/>
            <a:ext cx="648072" cy="72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 flipH="1">
            <a:off x="6147792" y="3861048"/>
            <a:ext cx="432048" cy="7920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6732240" y="3861048"/>
            <a:ext cx="207640" cy="72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107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D5C3F8-631F-4E12-9027-EFDE51538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634082"/>
          </a:xfrm>
        </p:spPr>
        <p:txBody>
          <a:bodyPr>
            <a:noAutofit/>
          </a:bodyPr>
          <a:lstStyle/>
          <a:p>
            <a:r>
              <a:rPr lang="ru-RU" sz="3200" dirty="0"/>
              <a:t>Основные операции над элементами пирамиды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6F0830-FC39-4ABA-8C66-E4C0ECC6C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07342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Пусть</a:t>
            </a:r>
            <a:r>
              <a:rPr lang="ru-RU" i="1" dirty="0"/>
              <a:t> А – </a:t>
            </a:r>
            <a:r>
              <a:rPr lang="ru-RU" dirty="0"/>
              <a:t>массив, на котором построена куча (пирамида)</a:t>
            </a:r>
          </a:p>
          <a:p>
            <a:pPr marL="0" indent="0">
              <a:buNone/>
            </a:pPr>
            <a:endParaRPr lang="ru-RU" i="1" dirty="0"/>
          </a:p>
          <a:p>
            <a:pPr marL="0" indent="0">
              <a:buNone/>
            </a:pPr>
            <a:r>
              <a:rPr lang="en-US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/>
              <a:t> </a:t>
            </a:r>
            <a:r>
              <a:rPr lang="ru-RU" dirty="0"/>
              <a:t>          </a:t>
            </a:r>
            <a:r>
              <a:rPr lang="en-US" dirty="0"/>
              <a:t>– </a:t>
            </a:r>
            <a:r>
              <a:rPr lang="ru-RU" dirty="0"/>
              <a:t>количество элементов массива</a:t>
            </a:r>
          </a:p>
          <a:p>
            <a:pPr marL="2330450" indent="-2330450">
              <a:buNone/>
            </a:pPr>
            <a:r>
              <a:rPr lang="en-US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</a:t>
            </a:r>
            <a:r>
              <a:rPr lang="ru-RU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dirty="0"/>
              <a:t>– </a:t>
            </a:r>
            <a:r>
              <a:rPr lang="ru-RU" dirty="0"/>
              <a:t>количество элементов пирамиды, </a:t>
            </a:r>
          </a:p>
          <a:p>
            <a:pPr marL="2330450" indent="-2330450">
              <a:buNone/>
            </a:pPr>
            <a:r>
              <a:rPr lang="ru-RU" dirty="0"/>
              <a:t>                                      содержащиеся в массиве А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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/2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</a:t>
            </a:r>
          </a:p>
          <a:p>
            <a:pPr marL="0" indent="0">
              <a:buNone/>
            </a:pPr>
            <a:endParaRPr lang="ru-RU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 2i</a:t>
            </a:r>
          </a:p>
          <a:p>
            <a:pPr marL="0" indent="0">
              <a:buNone/>
            </a:pPr>
            <a:endParaRPr lang="ru-RU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 2i+1</a:t>
            </a:r>
          </a:p>
        </p:txBody>
      </p:sp>
    </p:spTree>
    <p:extLst>
      <p:ext uri="{BB962C8B-B14F-4D97-AF65-F5344CB8AC3E}">
        <p14:creationId xmlns:p14="http://schemas.microsoft.com/office/powerpoint/2010/main" val="33854393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435280" cy="432048"/>
          </a:xfrm>
        </p:spPr>
        <p:txBody>
          <a:bodyPr>
            <a:normAutofit fontScale="90000"/>
          </a:bodyPr>
          <a:lstStyle/>
          <a:p>
            <a:r>
              <a:rPr lang="ru-RU" dirty="0"/>
              <a:t>Слияние левацких куч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692696"/>
            <a:ext cx="6203032" cy="3065260"/>
          </a:xfrm>
        </p:spPr>
      </p:pic>
      <p:sp>
        <p:nvSpPr>
          <p:cNvPr id="5" name="TextBox 4"/>
          <p:cNvSpPr txBox="1"/>
          <p:nvPr/>
        </p:nvSpPr>
        <p:spPr>
          <a:xfrm>
            <a:off x="827584" y="4149080"/>
            <a:ext cx="70567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Слияние двух упорядоченных списков </a:t>
            </a:r>
          </a:p>
          <a:p>
            <a:r>
              <a:rPr lang="ru-RU" dirty="0"/>
              <a:t>О</a:t>
            </a:r>
            <a:r>
              <a:rPr lang="en-US" dirty="0"/>
              <a:t>(log</a:t>
            </a:r>
            <a:r>
              <a:rPr lang="en-US" baseline="-25000" dirty="0"/>
              <a:t>2</a:t>
            </a:r>
            <a:r>
              <a:rPr lang="en-US" dirty="0"/>
              <a:t>n)</a:t>
            </a:r>
          </a:p>
          <a:p>
            <a:endParaRPr lang="ru-RU" dirty="0"/>
          </a:p>
          <a:p>
            <a:r>
              <a:rPr lang="ru-RU" dirty="0"/>
              <a:t>Нет гарантии, что после слияния получится левацкая куча</a:t>
            </a:r>
          </a:p>
          <a:p>
            <a:pPr marL="265113" indent="-265113"/>
            <a:r>
              <a:rPr lang="ru-RU" dirty="0">
                <a:sym typeface="Symbol"/>
              </a:rPr>
              <a:t> Возвращать ранг из рекурсии и переворачивать при необходимости левое и правое поддеревья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35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ru-RU" dirty="0"/>
              <a:t>Операции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Get_Min</a:t>
            </a:r>
            <a:r>
              <a:rPr lang="en-US" dirty="0"/>
              <a:t> ()       	O(1)</a:t>
            </a:r>
          </a:p>
          <a:p>
            <a:pPr marL="0" indent="0">
              <a:buNone/>
            </a:pPr>
            <a:r>
              <a:rPr lang="en-US" dirty="0" err="1"/>
              <a:t>Extract_Min</a:t>
            </a:r>
            <a:r>
              <a:rPr lang="en-US" dirty="0"/>
              <a:t> ()  	O(log</a:t>
            </a:r>
            <a:r>
              <a:rPr lang="en-US" baseline="-25000" dirty="0"/>
              <a:t>2</a:t>
            </a:r>
            <a:r>
              <a:rPr lang="en-US" dirty="0"/>
              <a:t> n)</a:t>
            </a:r>
          </a:p>
          <a:p>
            <a:pPr marL="0" indent="0">
              <a:buNone/>
            </a:pPr>
            <a:r>
              <a:rPr lang="en-US" dirty="0"/>
              <a:t>Insert (x)</a:t>
            </a:r>
          </a:p>
          <a:p>
            <a:pPr marL="0" indent="0">
              <a:buNone/>
            </a:pPr>
            <a:r>
              <a:rPr lang="en-US" dirty="0" err="1"/>
              <a:t>Decrease_Key</a:t>
            </a:r>
            <a:r>
              <a:rPr lang="en-US" dirty="0"/>
              <a:t> – </a:t>
            </a:r>
            <a:r>
              <a:rPr lang="ru-RU" dirty="0"/>
              <a:t>не поддерживается</a:t>
            </a:r>
          </a:p>
        </p:txBody>
      </p:sp>
    </p:spTree>
    <p:extLst>
      <p:ext uri="{BB962C8B-B14F-4D97-AF65-F5344CB8AC3E}">
        <p14:creationId xmlns:p14="http://schemas.microsoft.com/office/powerpoint/2010/main" val="183357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ru-RU" dirty="0"/>
              <a:t>Косые кучи (</a:t>
            </a:r>
            <a:r>
              <a:rPr lang="en-US" dirty="0"/>
              <a:t>Skew Heaps)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836713"/>
            <a:ext cx="8229600" cy="42484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i="1" dirty="0"/>
              <a:t>Определение</a:t>
            </a:r>
          </a:p>
          <a:p>
            <a:r>
              <a:rPr lang="ru-RU" sz="2800" dirty="0"/>
              <a:t>Куча из одного элемента – косая</a:t>
            </a:r>
          </a:p>
          <a:p>
            <a:r>
              <a:rPr lang="ru-RU" sz="2800" dirty="0"/>
              <a:t>Результат «косого» слияния двух косых куч – косая куча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Слияние косых куч</a:t>
            </a:r>
          </a:p>
          <a:p>
            <a:pPr marL="514350" indent="-514350">
              <a:buAutoNum type="arabicPeriod"/>
            </a:pPr>
            <a:r>
              <a:rPr lang="ru-RU" sz="3000" dirty="0"/>
              <a:t>Слить кучи</a:t>
            </a:r>
            <a:r>
              <a:rPr lang="en-US" sz="3000" dirty="0"/>
              <a:t> </a:t>
            </a:r>
            <a:r>
              <a:rPr lang="ru-RU" sz="3000" dirty="0"/>
              <a:t>по правым путям</a:t>
            </a:r>
          </a:p>
          <a:p>
            <a:pPr marL="514350" indent="-514350">
              <a:buAutoNum type="arabicPeriod"/>
            </a:pPr>
            <a:r>
              <a:rPr lang="ru-RU" sz="3000" dirty="0"/>
              <a:t>Обернуть левое и правое поддеревья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360040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Пример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692696"/>
            <a:ext cx="5266928" cy="2263564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108005"/>
            <a:ext cx="4058000" cy="371703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716469"/>
            <a:ext cx="4243507" cy="413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32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ru-RU" dirty="0"/>
              <a:t>Слияние косых куч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620688"/>
            <a:ext cx="6768752" cy="3511457"/>
          </a:xfrm>
        </p:spPr>
      </p:pic>
      <p:sp>
        <p:nvSpPr>
          <p:cNvPr id="5" name="TextBox 4"/>
          <p:cNvSpPr txBox="1"/>
          <p:nvPr/>
        </p:nvSpPr>
        <p:spPr>
          <a:xfrm>
            <a:off x="1115616" y="4653136"/>
            <a:ext cx="73448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Определения</a:t>
            </a:r>
          </a:p>
          <a:p>
            <a:r>
              <a:rPr lang="ru-RU" dirty="0"/>
              <a:t>Вес вершины </a:t>
            </a:r>
            <a:r>
              <a:rPr lang="en-US" dirty="0"/>
              <a:t>w(v) </a:t>
            </a:r>
            <a:r>
              <a:rPr lang="ru-RU" dirty="0"/>
              <a:t>– количество элементов в поддереве, включая </a:t>
            </a:r>
            <a:r>
              <a:rPr lang="en-US" dirty="0"/>
              <a:t>v</a:t>
            </a:r>
          </a:p>
          <a:p>
            <a:endParaRPr lang="en-US" dirty="0"/>
          </a:p>
          <a:p>
            <a:r>
              <a:rPr lang="en-US" dirty="0"/>
              <a:t>v – </a:t>
            </a:r>
            <a:r>
              <a:rPr lang="ru-RU" dirty="0"/>
              <a:t>тяжелый сын, если </a:t>
            </a:r>
            <a:r>
              <a:rPr lang="en-US" dirty="0"/>
              <a:t>w(v) ≥  w(x)/2, </a:t>
            </a:r>
            <a:r>
              <a:rPr lang="ru-RU" dirty="0"/>
              <a:t>где </a:t>
            </a:r>
            <a:r>
              <a:rPr lang="en-US" dirty="0"/>
              <a:t>v – </a:t>
            </a:r>
            <a:r>
              <a:rPr lang="ru-RU" dirty="0"/>
              <a:t>сын вершины </a:t>
            </a:r>
            <a:r>
              <a:rPr lang="en-US" dirty="0"/>
              <a:t>x</a:t>
            </a:r>
          </a:p>
          <a:p>
            <a:endParaRPr lang="en-US" dirty="0"/>
          </a:p>
          <a:p>
            <a:r>
              <a:rPr lang="en-US" dirty="0"/>
              <a:t>x – </a:t>
            </a:r>
            <a:r>
              <a:rPr lang="ru-RU" dirty="0"/>
              <a:t>плохая вершина (</a:t>
            </a:r>
            <a:r>
              <a:rPr lang="en-US" i="1" dirty="0"/>
              <a:t>bad</a:t>
            </a:r>
            <a:r>
              <a:rPr lang="ru-RU" dirty="0"/>
              <a:t>), если она является тяжелым правым сыном</a:t>
            </a:r>
          </a:p>
        </p:txBody>
      </p:sp>
    </p:spTree>
    <p:extLst>
      <p:ext uri="{BB962C8B-B14F-4D97-AF65-F5344CB8AC3E}">
        <p14:creationId xmlns:p14="http://schemas.microsoft.com/office/powerpoint/2010/main" val="5304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Фибоначчиевы</a:t>
            </a:r>
            <a:r>
              <a:rPr lang="ru-RU" dirty="0"/>
              <a:t> кучи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Get_Min</a:t>
            </a:r>
            <a:r>
              <a:rPr lang="en-US" dirty="0"/>
              <a:t> 		O(1)</a:t>
            </a:r>
          </a:p>
          <a:p>
            <a:pPr marL="0" indent="0">
              <a:buNone/>
            </a:pPr>
            <a:r>
              <a:rPr lang="en-US" dirty="0"/>
              <a:t>Insert		O(1)</a:t>
            </a:r>
          </a:p>
          <a:p>
            <a:pPr marL="0" indent="0">
              <a:buNone/>
            </a:pPr>
            <a:r>
              <a:rPr lang="en-US" dirty="0" err="1"/>
              <a:t>Extract_Min</a:t>
            </a:r>
            <a:r>
              <a:rPr lang="en-US" dirty="0"/>
              <a:t> 	O(log</a:t>
            </a:r>
            <a:r>
              <a:rPr lang="en-US" baseline="-25000" dirty="0"/>
              <a:t>2</a:t>
            </a:r>
            <a:r>
              <a:rPr lang="en-US" dirty="0"/>
              <a:t> n)</a:t>
            </a:r>
          </a:p>
          <a:p>
            <a:pPr marL="0" indent="0">
              <a:buNone/>
            </a:pPr>
            <a:r>
              <a:rPr lang="en-US" dirty="0" err="1"/>
              <a:t>Decrease_Key</a:t>
            </a:r>
            <a:r>
              <a:rPr lang="en-US" dirty="0"/>
              <a:t>	O(1)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1585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/>
              <a:t>Свойство пирамиды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83" y="692696"/>
            <a:ext cx="8229600" cy="3549711"/>
          </a:xfrm>
        </p:spPr>
      </p:pic>
      <p:sp>
        <p:nvSpPr>
          <p:cNvPr id="5" name="TextBox 4"/>
          <p:cNvSpPr txBox="1"/>
          <p:nvPr/>
        </p:nvSpPr>
        <p:spPr>
          <a:xfrm>
            <a:off x="315083" y="4524518"/>
            <a:ext cx="84969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Свойство </a:t>
            </a:r>
            <a:r>
              <a:rPr lang="ru-RU" sz="2400" dirty="0">
                <a:solidFill>
                  <a:srgbClr val="C00000"/>
                </a:solidFill>
              </a:rPr>
              <a:t>невозрастающих пирамид </a:t>
            </a:r>
            <a:r>
              <a:rPr lang="ru-RU" sz="2400" dirty="0"/>
              <a:t>(</a:t>
            </a:r>
            <a:r>
              <a:rPr lang="en-US" sz="2400" dirty="0"/>
              <a:t>max-heap property)</a:t>
            </a:r>
          </a:p>
          <a:p>
            <a:pPr algn="ctr"/>
            <a:r>
              <a:rPr lang="en-US" sz="2400" dirty="0"/>
              <a:t>A[Parent(</a:t>
            </a:r>
            <a:r>
              <a:rPr lang="ru-RU" sz="2400" dirty="0"/>
              <a:t> </a:t>
            </a:r>
            <a:r>
              <a:rPr lang="en-US" sz="2400" dirty="0" err="1"/>
              <a:t>i</a:t>
            </a:r>
            <a:r>
              <a:rPr lang="ru-RU" sz="2400" dirty="0"/>
              <a:t> </a:t>
            </a:r>
            <a:r>
              <a:rPr lang="en-US" sz="2400" dirty="0"/>
              <a:t>)] ≥ A[</a:t>
            </a:r>
            <a:r>
              <a:rPr lang="ru-RU" sz="2400" dirty="0"/>
              <a:t> </a:t>
            </a:r>
            <a:r>
              <a:rPr lang="en-US" sz="2400" dirty="0" err="1"/>
              <a:t>i</a:t>
            </a:r>
            <a:r>
              <a:rPr lang="ru-RU" sz="2400" dirty="0"/>
              <a:t> </a:t>
            </a:r>
            <a:r>
              <a:rPr lang="en-US" sz="2400" dirty="0"/>
              <a:t>]</a:t>
            </a:r>
          </a:p>
          <a:p>
            <a:endParaRPr lang="en-US" sz="2400" dirty="0"/>
          </a:p>
          <a:p>
            <a:r>
              <a:rPr lang="ru-RU" sz="2400" dirty="0"/>
              <a:t>Свойство </a:t>
            </a:r>
            <a:r>
              <a:rPr lang="ru-RU" sz="2400" dirty="0">
                <a:solidFill>
                  <a:srgbClr val="C00000"/>
                </a:solidFill>
              </a:rPr>
              <a:t>неубывающих пирамид </a:t>
            </a:r>
            <a:r>
              <a:rPr lang="ru-RU" sz="2400" dirty="0"/>
              <a:t>(</a:t>
            </a:r>
            <a:r>
              <a:rPr lang="en-US" sz="2400" dirty="0"/>
              <a:t>min-heap property)</a:t>
            </a:r>
          </a:p>
          <a:p>
            <a:pPr algn="ctr"/>
            <a:r>
              <a:rPr lang="en-US" sz="2400" dirty="0"/>
              <a:t>A[</a:t>
            </a:r>
            <a:r>
              <a:rPr lang="ru-RU" sz="2400" dirty="0"/>
              <a:t> </a:t>
            </a:r>
            <a:r>
              <a:rPr lang="en-US" sz="2400" dirty="0"/>
              <a:t>Parent(</a:t>
            </a:r>
            <a:r>
              <a:rPr lang="ru-RU" sz="2400" dirty="0"/>
              <a:t> </a:t>
            </a:r>
            <a:r>
              <a:rPr lang="en-US" sz="2400" dirty="0" err="1"/>
              <a:t>i</a:t>
            </a:r>
            <a:r>
              <a:rPr lang="ru-RU" sz="2400" dirty="0"/>
              <a:t> </a:t>
            </a:r>
            <a:r>
              <a:rPr lang="en-US" sz="2400" dirty="0"/>
              <a:t>)] ≤ A[</a:t>
            </a:r>
            <a:r>
              <a:rPr lang="ru-RU" sz="2400" dirty="0"/>
              <a:t> </a:t>
            </a:r>
            <a:r>
              <a:rPr lang="en-US" sz="2400" dirty="0" err="1"/>
              <a:t>i</a:t>
            </a:r>
            <a:r>
              <a:rPr lang="ru-RU" sz="2400" dirty="0"/>
              <a:t> </a:t>
            </a:r>
            <a:r>
              <a:rPr lang="en-US" sz="2400" dirty="0"/>
              <a:t>]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42980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/>
              <a:t>Операция вставки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0" y="620630"/>
            <a:ext cx="7560840" cy="3230192"/>
          </a:xfrm>
        </p:spPr>
      </p:pic>
      <p:sp>
        <p:nvSpPr>
          <p:cNvPr id="5" name="TextBox 4"/>
          <p:cNvSpPr txBox="1"/>
          <p:nvPr/>
        </p:nvSpPr>
        <p:spPr>
          <a:xfrm>
            <a:off x="0" y="3861048"/>
            <a:ext cx="55801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Heap_Insert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(x)</a:t>
            </a:r>
          </a:p>
          <a:p>
            <a:r>
              <a:rPr lang="en-US" sz="2000" b="1" i="1" dirty="0">
                <a:latin typeface="Courier New" pitchFamily="49" charset="0"/>
                <a:cs typeface="Courier New" pitchFamily="49" charset="0"/>
              </a:rPr>
              <a:t>  heap</a:t>
            </a:r>
            <a:r>
              <a:rPr lang="ru-RU" sz="2000" b="1" i="1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b="1" i="1" dirty="0"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 i="1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Symbol"/>
              </a:rPr>
              <a:t> </a:t>
            </a:r>
            <a:r>
              <a:rPr lang="en-US" sz="2000" b="1" i="1" dirty="0">
                <a:latin typeface="Courier New" pitchFamily="49" charset="0"/>
                <a:cs typeface="Courier New" pitchFamily="49" charset="0"/>
              </a:rPr>
              <a:t>heap</a:t>
            </a:r>
            <a:r>
              <a:rPr lang="ru-RU" sz="2000" b="1" i="1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b="1" i="1" dirty="0"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 i="1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]+1;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Symbol"/>
              </a:rPr>
              <a:t> 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i="1" dirty="0">
                <a:latin typeface="Courier New" pitchFamily="49" charset="0"/>
                <a:cs typeface="Courier New" pitchFamily="49" charset="0"/>
              </a:rPr>
              <a:t>heap</a:t>
            </a:r>
            <a:r>
              <a:rPr lang="ru-RU" sz="2000" b="1" i="1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b="1" i="1" dirty="0"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 i="1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A[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Symbol"/>
              </a:rPr>
              <a:t> x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Sift_Up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0" y="5085184"/>
            <a:ext cx="40324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Sift_Up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1 return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if A[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 &gt; A[Parent(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)]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Swap(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Parent(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Sift_Up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(Parent(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))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43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ym typeface="Symbol"/>
              </a:rPr>
              <a:t>Extract_Max</a:t>
            </a:r>
            <a:r>
              <a:rPr lang="en-US" dirty="0">
                <a:sym typeface="Symbol"/>
              </a:rPr>
              <a:t>()   </a:t>
            </a:r>
            <a:r>
              <a:rPr lang="en-US" dirty="0">
                <a:latin typeface="Times New Roman"/>
                <a:cs typeface="Times New Roman"/>
                <a:sym typeface="Symbol"/>
              </a:rPr>
              <a:t>–</a:t>
            </a:r>
            <a:r>
              <a:rPr lang="en-US" dirty="0">
                <a:sym typeface="Symbol"/>
              </a:rPr>
              <a:t> O(log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N) 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99" y="764704"/>
            <a:ext cx="8229600" cy="3469858"/>
          </a:xfrm>
        </p:spPr>
      </p:pic>
    </p:spTree>
    <p:extLst>
      <p:ext uri="{BB962C8B-B14F-4D97-AF65-F5344CB8AC3E}">
        <p14:creationId xmlns:p14="http://schemas.microsoft.com/office/powerpoint/2010/main" val="2732489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931224" cy="850106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err="1">
                <a:latin typeface="Courier New" pitchFamily="49" charset="0"/>
                <a:cs typeface="Courier New" pitchFamily="49" charset="0"/>
              </a:rPr>
              <a:t>Sift_Down</a:t>
            </a:r>
            <a:r>
              <a:rPr lang="en-US" sz="4000" b="1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en-US" sz="4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4000" b="1" dirty="0">
                <a:latin typeface="Courier New" pitchFamily="49" charset="0"/>
                <a:cs typeface="Courier New" pitchFamily="49" charset="0"/>
              </a:rPr>
              <a:t>)</a:t>
            </a:r>
            <a:endParaRPr lang="ru-RU" sz="4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1232756"/>
            <a:ext cx="7776864" cy="439248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Symbol"/>
              </a:rPr>
              <a:t> Left(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Symbol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Symbol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Symbol"/>
              </a:rPr>
              <a:t>r  Right(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Symbol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Symbol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Symbol"/>
              </a:rPr>
              <a:t>if l ≤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Symbol"/>
              </a:rPr>
              <a:t>heap_size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Symbol"/>
              </a:rPr>
              <a:t>[A] </a:t>
            </a:r>
            <a:r>
              <a:rPr lang="ru-RU" b="1" dirty="0">
                <a:latin typeface="Courier New" pitchFamily="49" charset="0"/>
                <a:cs typeface="Courier New" pitchFamily="49" charset="0"/>
                <a:sym typeface="Symbol"/>
              </a:rPr>
              <a:t>и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Symbol"/>
              </a:rPr>
              <a:t>A[l] &gt; A[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Symbol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Symbol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Symbol"/>
              </a:rPr>
              <a:t>	then largest  l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Symbol"/>
              </a:rPr>
              <a:t>	else largest 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Symbol"/>
              </a:rPr>
              <a:t>i</a:t>
            </a:r>
            <a:endParaRPr lang="en-US" b="1" dirty="0">
              <a:latin typeface="Courier New" pitchFamily="49" charset="0"/>
              <a:cs typeface="Courier New" pitchFamily="49" charset="0"/>
              <a:sym typeface="Symbol"/>
            </a:endParaRP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Symbol"/>
              </a:rPr>
              <a:t>if r ≤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Symbol"/>
              </a:rPr>
              <a:t>heap_size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Symbol"/>
              </a:rPr>
              <a:t>[A] </a:t>
            </a:r>
            <a:r>
              <a:rPr lang="ru-RU" b="1" dirty="0">
                <a:latin typeface="Courier New" pitchFamily="49" charset="0"/>
                <a:cs typeface="Courier New" pitchFamily="49" charset="0"/>
                <a:sym typeface="Symbol"/>
              </a:rPr>
              <a:t>и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Symbol"/>
              </a:rPr>
              <a:t>A[r] &gt; A[largest]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Symbol"/>
              </a:rPr>
              <a:t>	then largest  r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Symbol"/>
              </a:rPr>
              <a:t>if largest ≠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Symbol"/>
              </a:rPr>
              <a:t>i</a:t>
            </a:r>
            <a:endParaRPr lang="en-US" b="1" dirty="0">
              <a:latin typeface="Courier New" pitchFamily="49" charset="0"/>
              <a:cs typeface="Courier New" pitchFamily="49" charset="0"/>
              <a:sym typeface="Symbol"/>
            </a:endParaRP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Symbol"/>
              </a:rPr>
              <a:t>	then </a:t>
            </a:r>
            <a:r>
              <a:rPr lang="ru-RU" b="1" dirty="0">
                <a:latin typeface="Courier New" pitchFamily="49" charset="0"/>
                <a:cs typeface="Courier New" pitchFamily="49" charset="0"/>
                <a:sym typeface="Symbol"/>
              </a:rPr>
              <a:t>Обменять А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Symbol"/>
              </a:rPr>
              <a:t>[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Symbol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Symbol"/>
              </a:rPr>
              <a:t>] </a:t>
            </a:r>
            <a:r>
              <a:rPr lang="en-US" sz="4700" b="1" dirty="0">
                <a:latin typeface="Courier New" pitchFamily="49" charset="0"/>
                <a:cs typeface="Courier New" pitchFamily="49" charset="0"/>
                <a:sym typeface="Symbol"/>
              </a:rPr>
              <a:t>↔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Symbol"/>
              </a:rPr>
              <a:t> A[largest]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Symbol"/>
              </a:rPr>
              <a:t>		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Symbol"/>
              </a:rPr>
              <a:t>Sift_Down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Symbol"/>
              </a:rPr>
              <a:t>(A, largest)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9499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2577</TotalTime>
  <Words>3318</Words>
  <Application>Microsoft Office PowerPoint</Application>
  <PresentationFormat>Экран (4:3)</PresentationFormat>
  <Paragraphs>744</Paragraphs>
  <Slides>55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55</vt:i4>
      </vt:variant>
    </vt:vector>
  </HeadingPairs>
  <TitlesOfParts>
    <vt:vector size="61" baseType="lpstr">
      <vt:lpstr>Arial</vt:lpstr>
      <vt:lpstr>Calibri</vt:lpstr>
      <vt:lpstr>Cambria Math</vt:lpstr>
      <vt:lpstr>Courier New</vt:lpstr>
      <vt:lpstr>Times New Roman</vt:lpstr>
      <vt:lpstr>Тема Office</vt:lpstr>
      <vt:lpstr>Кучи</vt:lpstr>
      <vt:lpstr>Бинарные кучи (пирамиды)</vt:lpstr>
      <vt:lpstr>Полная пирамида при n=15</vt:lpstr>
      <vt:lpstr>Пример полной пирамиды при n =12</vt:lpstr>
      <vt:lpstr>Основные операции над элементами пирамиды</vt:lpstr>
      <vt:lpstr>Свойство пирамиды</vt:lpstr>
      <vt:lpstr>Операция вставки</vt:lpstr>
      <vt:lpstr>Extract_Max()   – O(log2 N) </vt:lpstr>
      <vt:lpstr>Sift_Down(A, i)</vt:lpstr>
      <vt:lpstr>Пирамидальная сортировка</vt:lpstr>
      <vt:lpstr>Презентация PowerPoint</vt:lpstr>
      <vt:lpstr>Идея метода пирамидальной сортировки</vt:lpstr>
      <vt:lpstr>1 этап: построение пирамиды</vt:lpstr>
      <vt:lpstr>Анализ      Build_Max_Heap </vt:lpstr>
      <vt:lpstr>Построение пирамиды</vt:lpstr>
      <vt:lpstr>Алгоритм пирамидальной сортировки</vt:lpstr>
      <vt:lpstr>Анализ</vt:lpstr>
      <vt:lpstr>Сортировка на пирамиде (продолжение примера)</vt:lpstr>
      <vt:lpstr>Сортировка на пирамиде (продолжение примера)</vt:lpstr>
      <vt:lpstr>Сортировка на пирамиде (продолжение примера)</vt:lpstr>
      <vt:lpstr>Очереди с приоритетами</vt:lpstr>
      <vt:lpstr>Реализация очереди с приоритетами с помощью пирамиды</vt:lpstr>
      <vt:lpstr>Реализация очереди с приоритетами с помощью пирамиды (продолжение)</vt:lpstr>
      <vt:lpstr>Вставка элемента в очередь</vt:lpstr>
      <vt:lpstr>Пример: увеличение ключа</vt:lpstr>
      <vt:lpstr>K-ичные кучи</vt:lpstr>
      <vt:lpstr>Операции на k-ичных кучах</vt:lpstr>
      <vt:lpstr>Биномиальные деревья</vt:lpstr>
      <vt:lpstr>Свойства биномиальных деревьев</vt:lpstr>
      <vt:lpstr>Примеры</vt:lpstr>
      <vt:lpstr>Биномиальная куча</vt:lpstr>
      <vt:lpstr>Пример биномиальной кучи</vt:lpstr>
      <vt:lpstr>Реализация биномиальных куч</vt:lpstr>
      <vt:lpstr>Операции над биномиальными пирамидами</vt:lpstr>
      <vt:lpstr>3. Слияние двух биномиальных куч</vt:lpstr>
      <vt:lpstr>Объединение биномиальных куч</vt:lpstr>
      <vt:lpstr>Пример</vt:lpstr>
      <vt:lpstr>Пример, продолжение</vt:lpstr>
      <vt:lpstr>Пример, окончание</vt:lpstr>
      <vt:lpstr>Вставка в биномиальную кучу</vt:lpstr>
      <vt:lpstr>Извлечение вершины с минимальным ключом</vt:lpstr>
      <vt:lpstr>Пример, начало</vt:lpstr>
      <vt:lpstr>Пример, окончание</vt:lpstr>
      <vt:lpstr>Уменьшение ключа</vt:lpstr>
      <vt:lpstr>Пример</vt:lpstr>
      <vt:lpstr>Удаление ключа</vt:lpstr>
      <vt:lpstr>Левацкие кучи</vt:lpstr>
      <vt:lpstr>Свойства левацких куч</vt:lpstr>
      <vt:lpstr>Слияние левацких куч</vt:lpstr>
      <vt:lpstr>Слияние левацких куч</vt:lpstr>
      <vt:lpstr>Операции</vt:lpstr>
      <vt:lpstr>Косые кучи (Skew Heaps)</vt:lpstr>
      <vt:lpstr>Пример</vt:lpstr>
      <vt:lpstr>Слияние косых куч</vt:lpstr>
      <vt:lpstr>Фибоначчиевы кучи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и структуры данных поиска</dc:title>
  <dc:creator>nest</dc:creator>
  <cp:lastModifiedBy>Татьяна Нестеренко</cp:lastModifiedBy>
  <cp:revision>94</cp:revision>
  <dcterms:created xsi:type="dcterms:W3CDTF">2013-10-11T10:04:10Z</dcterms:created>
  <dcterms:modified xsi:type="dcterms:W3CDTF">2021-02-12T10:34:46Z</dcterms:modified>
</cp:coreProperties>
</file>