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28" autoAdjust="0"/>
  </p:normalViewPr>
  <p:slideViewPr>
    <p:cSldViewPr>
      <p:cViewPr varScale="1">
        <p:scale>
          <a:sx n="78" d="100"/>
          <a:sy n="78" d="100"/>
        </p:scale>
        <p:origin x="12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1867-6EBD-47E6-A593-E58B3D904536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6DF11-8B44-4262-8324-7E2CFB363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DF11-8B44-4262-8324-7E2CFB3639A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DF11-8B44-4262-8324-7E2CFB3639AE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файле задан частичный</a:t>
            </a:r>
            <a:r>
              <a:rPr lang="ru-RU" baseline="0" dirty="0"/>
              <a:t> порядок  в виде последовательности пар вершин. Первая вершина предшествует второй.</a:t>
            </a:r>
          </a:p>
          <a:p>
            <a:r>
              <a:rPr lang="ru-RU" baseline="0" dirty="0"/>
              <a:t>1 этап: построение графа. Считываем пары вершин, новые добавляем в список, устанавливаем связи между ними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DF11-8B44-4262-8324-7E2CFB3639AE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 этап: топологическая сортировка, перестройка списка. Сначала выбираем все вершины, значение поля Счетчик  которых равно нулю, а затем проходим по составленному списку и уменьшаем значения полей Счетчик у потомков на единицу ( убираем исходящие ребра). Если в итоге Счетчик у потомка стал равен нулю, то добавляем эту вершину в список после обрабатываемой.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6DF11-8B44-4262-8324-7E2CFB3639AE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3D92-0AB3-40B8-83AA-0C1391867AA7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1500-B86D-4EF6-93B3-9BFD45E61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-lib.nsu.ru/dsweb/Get/Resource-719/page001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Представление графов. Топологическая сортировка</a:t>
            </a:r>
            <a:br>
              <a:rPr lang="ru-RU" dirty="0"/>
            </a:br>
            <a:r>
              <a:rPr lang="ru-RU" sz="3100" dirty="0">
                <a:solidFill>
                  <a:srgbClr val="0070C0"/>
                </a:solidFill>
              </a:rPr>
              <a:t>Лекция </a:t>
            </a:r>
            <a:r>
              <a:rPr lang="en-US" sz="3100" dirty="0">
                <a:solidFill>
                  <a:srgbClr val="0070C0"/>
                </a:solidFill>
              </a:rPr>
              <a:t>7</a:t>
            </a:r>
            <a:endParaRPr lang="ru-RU" sz="31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852936"/>
            <a:ext cx="8208912" cy="345638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Дополнительно: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Чурина, Татьяна Геннадьевна Методы программирования : алгоритмы и структуры данных : учебное пособие : [для студентов физико-математических специальностей вузов] / Т.Г. Чурина, Т.В. Нестеренко ; М-во образования и науки РФ,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гос. ун-т, Фак.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технологий, Каф. систем информатики Новосибирск : Редакционно-издательский центр НГУ, 2014-; 20 см. Ч.3: Динамические структуры данных, алгоритмы на графах 2014 214 с. : ил.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Библиогр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с.214 (12 назв.)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978-5-4437-0278-0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Стр. 34-44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версия:</a:t>
            </a:r>
          </a:p>
          <a:p>
            <a:pPr algn="l"/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http://e-lib.nsu.ru/dsweb/Get/Resource-719/page001.pdf</a:t>
            </a:r>
            <a:endParaRPr lang="ru-RU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  <a:p>
            <a:pPr marL="514350" indent="-514350">
              <a:buAutoNum type="arabicParenR" startAt="4"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53"/>
            <a:ext cx="8229600" cy="285751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Если задан частичный порядок </a:t>
            </a:r>
            <a:r>
              <a:rPr lang="en-US" i="1" dirty="0"/>
              <a:t>R</a:t>
            </a:r>
            <a:r>
              <a:rPr lang="ru-RU" dirty="0"/>
              <a:t> на множестве </a:t>
            </a:r>
            <a:r>
              <a:rPr lang="ru-RU" i="1" dirty="0"/>
              <a:t>А</a:t>
            </a:r>
            <a:r>
              <a:rPr lang="ru-RU" dirty="0"/>
              <a:t>, часто бывает нужен линейный порядок, содержащий этот частичный порядок.</a:t>
            </a:r>
            <a:endParaRPr lang="en-US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Эта проблема вложения частичного порядка в линейный называется </a:t>
            </a:r>
            <a:r>
              <a:rPr lang="ru-RU" i="1" dirty="0">
                <a:solidFill>
                  <a:srgbClr val="FF0000"/>
                </a:solidFill>
              </a:rPr>
              <a:t>топологической сортировкой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571472" y="3643314"/>
            <a:ext cx="80724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Формально можно сказать, что </a:t>
            </a:r>
            <a:endParaRPr lang="en-US" sz="3000" dirty="0"/>
          </a:p>
          <a:p>
            <a:pPr algn="just"/>
            <a:r>
              <a:rPr lang="ru-RU" sz="3000" dirty="0">
                <a:solidFill>
                  <a:srgbClr val="FF0000"/>
                </a:solidFill>
              </a:rPr>
              <a:t>частичный порядок </a:t>
            </a:r>
            <a:r>
              <a:rPr lang="ru-RU" sz="3000" i="1" dirty="0"/>
              <a:t>R</a:t>
            </a:r>
            <a:r>
              <a:rPr lang="ru-RU" sz="3000" dirty="0"/>
              <a:t> на множестве </a:t>
            </a:r>
            <a:r>
              <a:rPr lang="ru-RU" sz="3000" i="1" dirty="0"/>
              <a:t>А </a:t>
            </a:r>
            <a:endParaRPr lang="en-US" sz="3000" i="1" dirty="0"/>
          </a:p>
          <a:p>
            <a:r>
              <a:rPr lang="ru-RU" sz="3000" i="1" dirty="0">
                <a:solidFill>
                  <a:srgbClr val="FF0000"/>
                </a:solidFill>
              </a:rPr>
              <a:t>вложен в линейный порядок </a:t>
            </a:r>
            <a:r>
              <a:rPr lang="ru-RU" sz="3000" i="1" dirty="0"/>
              <a:t>R',</a:t>
            </a:r>
            <a:r>
              <a:rPr lang="ru-RU" sz="3000" dirty="0"/>
              <a:t> </a:t>
            </a:r>
            <a:endParaRPr lang="en-US" sz="3000" dirty="0"/>
          </a:p>
          <a:p>
            <a:r>
              <a:rPr lang="ru-RU" sz="3000" dirty="0"/>
              <a:t>если </a:t>
            </a:r>
            <a:r>
              <a:rPr lang="en-US" sz="3000" i="1" dirty="0"/>
              <a:t>R</a:t>
            </a:r>
            <a:r>
              <a:rPr lang="ru-RU" sz="3000" dirty="0"/>
              <a:t>‘</a:t>
            </a:r>
            <a:r>
              <a:rPr lang="en-US" sz="3000" i="1" dirty="0"/>
              <a:t> </a:t>
            </a:r>
            <a:r>
              <a:rPr lang="ru-RU" sz="3000" i="1" dirty="0"/>
              <a:t>—</a:t>
            </a:r>
            <a:r>
              <a:rPr lang="en-US" sz="3000" i="1" dirty="0"/>
              <a:t> </a:t>
            </a:r>
            <a:r>
              <a:rPr lang="ru-RU" sz="3000" dirty="0"/>
              <a:t>линейный порядок и </a:t>
            </a:r>
            <a:r>
              <a:rPr lang="en-US" sz="3000" i="1" dirty="0"/>
              <a:t>R</a:t>
            </a:r>
            <a:r>
              <a:rPr lang="ru-RU" sz="3000" dirty="0">
                <a:sym typeface="Symbol"/>
              </a:rPr>
              <a:t></a:t>
            </a:r>
            <a:r>
              <a:rPr lang="en-US" sz="3000" i="1" dirty="0"/>
              <a:t>R</a:t>
            </a:r>
            <a:r>
              <a:rPr lang="ru-RU" sz="3000" i="1" dirty="0"/>
              <a:t>',</a:t>
            </a:r>
            <a:r>
              <a:rPr lang="ru-RU" sz="3000" dirty="0"/>
              <a:t> </a:t>
            </a:r>
            <a:endParaRPr lang="en-US" sz="3000" dirty="0"/>
          </a:p>
          <a:p>
            <a:r>
              <a:rPr lang="ru-RU" sz="3000" dirty="0"/>
              <a:t>т. е. </a:t>
            </a:r>
            <a:r>
              <a:rPr lang="en-US" sz="3000" i="1" dirty="0" err="1"/>
              <a:t>aRb</a:t>
            </a:r>
            <a:r>
              <a:rPr lang="ru-RU" sz="3000" dirty="0"/>
              <a:t> влечет </a:t>
            </a:r>
            <a:r>
              <a:rPr lang="en-US" sz="3000" i="1" dirty="0" err="1"/>
              <a:t>aR</a:t>
            </a:r>
            <a:r>
              <a:rPr lang="ru-RU" sz="3000" i="1" dirty="0"/>
              <a:t>'</a:t>
            </a:r>
            <a:r>
              <a:rPr lang="en-US" sz="3000" i="1" dirty="0"/>
              <a:t>b</a:t>
            </a:r>
            <a:r>
              <a:rPr lang="ru-RU" sz="3000" dirty="0"/>
              <a:t> для всех а и </a:t>
            </a:r>
            <a:r>
              <a:rPr lang="en-US" sz="3000" i="1" dirty="0"/>
              <a:t>b</a:t>
            </a:r>
            <a:r>
              <a:rPr lang="ru-RU" sz="3000" dirty="0"/>
              <a:t> из </a:t>
            </a:r>
            <a:r>
              <a:rPr lang="ru-RU" sz="3000" i="1" dirty="0"/>
              <a:t>А.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556820" y="1571612"/>
            <a:ext cx="443543" cy="500636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2675472" y="1643050"/>
            <a:ext cx="253453" cy="400566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3771266" y="1571611"/>
            <a:ext cx="443543" cy="429117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821732" y="1571612"/>
            <a:ext cx="27896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4985712" y="1500174"/>
            <a:ext cx="443543" cy="500636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76056" y="1500174"/>
            <a:ext cx="216023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271596" y="1500173"/>
            <a:ext cx="443543" cy="429117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322062" y="1500174"/>
            <a:ext cx="278960" cy="400566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3128324" y="2285992"/>
            <a:ext cx="443543" cy="500636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246976" y="2285992"/>
            <a:ext cx="253453" cy="400566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4485646" y="2285992"/>
            <a:ext cx="443543" cy="500636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532860" y="2357430"/>
            <a:ext cx="253453" cy="400566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5636730" y="2357430"/>
            <a:ext cx="506906" cy="500636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747306" y="2428868"/>
            <a:ext cx="264854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2485382" y="2928933"/>
            <a:ext cx="443543" cy="572131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535848" y="3000372"/>
            <a:ext cx="278960" cy="400566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3707904" y="3000372"/>
            <a:ext cx="506906" cy="500636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818480" y="3071810"/>
            <a:ext cx="253453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4707418" y="1750492"/>
            <a:ext cx="278294" cy="535500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4140576" y="2536310"/>
            <a:ext cx="345071" cy="537378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3571867" y="2536310"/>
            <a:ext cx="389490" cy="464062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2810259" y="2831978"/>
            <a:ext cx="501687" cy="264354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2485382" y="1821929"/>
            <a:ext cx="71438" cy="1393069"/>
          </a:xfrm>
          <a:prstGeom prst="curvedConnector3">
            <a:avLst>
              <a:gd name="adj1" fmla="val 41999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3000363" y="1821930"/>
            <a:ext cx="192916" cy="537378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5429255" y="1750492"/>
            <a:ext cx="460928" cy="606938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714348" y="5214950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857224" y="5273763"/>
            <a:ext cx="32147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1535886" y="5250747"/>
            <a:ext cx="500066" cy="459179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607324" y="5250748"/>
            <a:ext cx="31451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2393142" y="5250748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464580" y="5250748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3178960" y="5322186"/>
            <a:ext cx="500066" cy="459179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50398" y="5322187"/>
            <a:ext cx="31451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4321968" y="5322186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4464844" y="5322186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5464976" y="5393624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5536414" y="5465062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6536546" y="5322186"/>
            <a:ext cx="571504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6679422" y="5393624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7536678" y="5393624"/>
            <a:ext cx="500066" cy="612212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7608116" y="5465062"/>
            <a:ext cx="31451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8322496" y="5536500"/>
            <a:ext cx="571504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8465372" y="5607938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cxnSp>
        <p:nvCxnSpPr>
          <p:cNvPr id="48" name="Shape 71"/>
          <p:cNvCxnSpPr>
            <a:stCxn id="34" idx="7"/>
            <a:endCxn id="40" idx="0"/>
          </p:cNvCxnSpPr>
          <p:nvPr/>
        </p:nvCxnSpPr>
        <p:spPr>
          <a:xfrm rot="16200000" flipH="1">
            <a:off x="4235280" y="3913895"/>
            <a:ext cx="64423" cy="2895034"/>
          </a:xfrm>
          <a:prstGeom prst="curvedConnector3">
            <a:avLst>
              <a:gd name="adj1" fmla="val -47662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7"/>
            <a:endCxn id="46" idx="7"/>
          </p:cNvCxnSpPr>
          <p:nvPr/>
        </p:nvCxnSpPr>
        <p:spPr>
          <a:xfrm rot="16200000" flipH="1">
            <a:off x="7279619" y="4084267"/>
            <a:ext cx="142876" cy="2918496"/>
          </a:xfrm>
          <a:prstGeom prst="curvedConnector3">
            <a:avLst>
              <a:gd name="adj1" fmla="val -214909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6470339" y="4057903"/>
            <a:ext cx="214314" cy="3657390"/>
          </a:xfrm>
          <a:prstGeom prst="curvedConnector3">
            <a:avLst>
              <a:gd name="adj1" fmla="val 24327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9" idx="0"/>
            <a:endCxn id="44" idx="1"/>
          </p:cNvCxnSpPr>
          <p:nvPr/>
        </p:nvCxnSpPr>
        <p:spPr>
          <a:xfrm rot="16200000" flipH="1">
            <a:off x="6028268" y="3901638"/>
            <a:ext cx="161094" cy="3002191"/>
          </a:xfrm>
          <a:prstGeom prst="curvedConnector3">
            <a:avLst>
              <a:gd name="adj1" fmla="val -165889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4152981" y="2026350"/>
            <a:ext cx="268330" cy="6645530"/>
          </a:xfrm>
          <a:prstGeom prst="curvedConnector3">
            <a:avLst>
              <a:gd name="adj1" fmla="val -176387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16200000" flipH="1">
            <a:off x="2665400" y="4049639"/>
            <a:ext cx="28783" cy="3430820"/>
          </a:xfrm>
          <a:prstGeom prst="curvedConnector3">
            <a:avLst>
              <a:gd name="adj1" fmla="val 11667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4697017" y="3732613"/>
            <a:ext cx="71438" cy="4179123"/>
          </a:xfrm>
          <a:prstGeom prst="curvedConnector3">
            <a:avLst>
              <a:gd name="adj1" fmla="val 41999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72518" cy="857256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Топологическая сортировка.</a:t>
            </a:r>
            <a:r>
              <a:rPr lang="en-US" i="1" dirty="0"/>
              <a:t> </a:t>
            </a:r>
            <a:r>
              <a:rPr lang="ru-RU" i="1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Алгоритм. 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/>
              <a:t>Вход.</a:t>
            </a:r>
            <a:r>
              <a:rPr lang="ru-RU" dirty="0"/>
              <a:t> Частичный порядок </a:t>
            </a:r>
            <a:r>
              <a:rPr lang="en-US" i="1" dirty="0"/>
              <a:t>R</a:t>
            </a:r>
            <a:r>
              <a:rPr lang="ru-RU" dirty="0"/>
              <a:t> на конечном множестве </a:t>
            </a:r>
            <a:r>
              <a:rPr lang="ru-RU" i="1" dirty="0"/>
              <a:t>А.</a:t>
            </a:r>
          </a:p>
          <a:p>
            <a:pPr>
              <a:buNone/>
            </a:pPr>
            <a:r>
              <a:rPr lang="ru-RU" i="1" dirty="0"/>
              <a:t>Выход.</a:t>
            </a:r>
            <a:r>
              <a:rPr lang="ru-RU" dirty="0"/>
              <a:t> Линейный порядок </a:t>
            </a:r>
            <a:r>
              <a:rPr lang="ru-RU" i="1" dirty="0"/>
              <a:t>R'</a:t>
            </a:r>
            <a:r>
              <a:rPr lang="ru-RU" dirty="0"/>
              <a:t> на </a:t>
            </a:r>
            <a:r>
              <a:rPr lang="ru-RU" i="1" dirty="0"/>
              <a:t>А, для </a:t>
            </a:r>
            <a:r>
              <a:rPr lang="ru-RU" dirty="0"/>
              <a:t>которого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ru-RU" i="1" dirty="0"/>
              <a:t>R'.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/>
              <a:t>Метод.</a:t>
            </a:r>
            <a:r>
              <a:rPr lang="ru-RU" dirty="0"/>
              <a:t> Так как </a:t>
            </a:r>
            <a:r>
              <a:rPr lang="ru-RU" i="1" dirty="0"/>
              <a:t>А — </a:t>
            </a:r>
            <a:r>
              <a:rPr lang="ru-RU" dirty="0"/>
              <a:t>конечное множество, линейный порядок </a:t>
            </a:r>
            <a:r>
              <a:rPr lang="ru-RU" i="1" dirty="0"/>
              <a:t>R'</a:t>
            </a:r>
            <a:r>
              <a:rPr lang="ru-RU" dirty="0"/>
              <a:t> на </a:t>
            </a:r>
            <a:r>
              <a:rPr lang="ru-RU" i="1" dirty="0"/>
              <a:t>А</a:t>
            </a:r>
            <a:r>
              <a:rPr lang="ru-RU" dirty="0"/>
              <a:t> можно представить в виде списка </a:t>
            </a:r>
            <a:r>
              <a:rPr lang="en-US" i="1" dirty="0"/>
              <a:t>a</a:t>
            </a:r>
            <a:r>
              <a:rPr lang="ru-RU" i="1" baseline="-25000" dirty="0"/>
              <a:t>1</a:t>
            </a:r>
            <a:r>
              <a:rPr lang="ru-RU" dirty="0"/>
              <a:t>, </a:t>
            </a:r>
            <a:r>
              <a:rPr lang="en-US" i="1" dirty="0"/>
              <a:t>a</a:t>
            </a:r>
            <a:r>
              <a:rPr lang="ru-RU" i="1" baseline="-25000" dirty="0"/>
              <a:t>2</a:t>
            </a:r>
            <a:r>
              <a:rPr lang="ru-RU" dirty="0"/>
              <a:t>, ..., </a:t>
            </a:r>
            <a:r>
              <a:rPr lang="ru-RU" i="1" dirty="0"/>
              <a:t>а</a:t>
            </a:r>
            <a:r>
              <a:rPr lang="en-US" i="1" baseline="-25000" dirty="0"/>
              <a:t>n</a:t>
            </a:r>
            <a:r>
              <a:rPr lang="ru-RU" dirty="0"/>
              <a:t>, для которого </a:t>
            </a:r>
          </a:p>
          <a:p>
            <a:pPr>
              <a:buNone/>
            </a:pPr>
            <a:r>
              <a:rPr lang="ru-RU" i="1" dirty="0"/>
              <a:t>	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R</a:t>
            </a:r>
            <a:r>
              <a:rPr lang="ru-RU" i="1" dirty="0"/>
              <a:t>'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ru-RU" i="1" dirty="0"/>
              <a:t>,</a:t>
            </a:r>
            <a:r>
              <a:rPr lang="ru-RU" dirty="0"/>
              <a:t> если </a:t>
            </a:r>
            <a:r>
              <a:rPr lang="en-US" i="1" dirty="0" err="1"/>
              <a:t>i</a:t>
            </a:r>
            <a:r>
              <a:rPr lang="ru-RU" dirty="0"/>
              <a:t> &lt; </a:t>
            </a:r>
            <a:r>
              <a:rPr lang="en-US" i="1" dirty="0"/>
              <a:t>j</a:t>
            </a:r>
            <a:r>
              <a:rPr lang="ru-RU" dirty="0"/>
              <a:t>, и </a:t>
            </a:r>
            <a:r>
              <a:rPr lang="ru-RU" i="1" dirty="0"/>
              <a:t>А</a:t>
            </a:r>
            <a:r>
              <a:rPr lang="ru-RU" dirty="0"/>
              <a:t> = {</a:t>
            </a:r>
            <a:r>
              <a:rPr lang="ru-RU" i="1" dirty="0"/>
              <a:t>а</a:t>
            </a:r>
            <a:r>
              <a:rPr lang="ru-RU" i="1" baseline="-25000" dirty="0"/>
              <a:t>1</a:t>
            </a:r>
            <a:r>
              <a:rPr lang="ru-RU" i="1" dirty="0"/>
              <a:t>, </a:t>
            </a:r>
            <a:r>
              <a:rPr lang="en-US" i="1" dirty="0"/>
              <a:t>a</a:t>
            </a:r>
            <a:r>
              <a:rPr lang="ru-RU" i="1" baseline="-25000" dirty="0"/>
              <a:t>2</a:t>
            </a:r>
            <a:r>
              <a:rPr lang="ru-RU" dirty="0"/>
              <a:t>, ..., </a:t>
            </a:r>
            <a:r>
              <a:rPr lang="ru-RU" i="1" dirty="0"/>
              <a:t>а</a:t>
            </a:r>
            <a:r>
              <a:rPr lang="en-US" i="1" baseline="-25000" dirty="0"/>
              <a:t>n</a:t>
            </a:r>
            <a:r>
              <a:rPr lang="ru-RU" dirty="0"/>
              <a:t>}. </a:t>
            </a:r>
            <a:endParaRPr lang="en-US" dirty="0"/>
          </a:p>
          <a:p>
            <a:pPr>
              <a:buNone/>
            </a:pPr>
            <a:r>
              <a:rPr lang="ru-RU" dirty="0"/>
              <a:t>Эта последовательность элементов строится с помощью следующих шагов:</a:t>
            </a:r>
          </a:p>
          <a:p>
            <a:pPr marL="514350" indent="-514350">
              <a:buAutoNum type="arabicParenBoth"/>
            </a:pPr>
            <a:r>
              <a:rPr lang="ru-RU" dirty="0"/>
              <a:t>Положить </a:t>
            </a:r>
            <a:r>
              <a:rPr lang="en-US" i="1" dirty="0" err="1"/>
              <a:t>i</a:t>
            </a:r>
            <a:r>
              <a:rPr lang="ru-RU" dirty="0"/>
              <a:t>=1,</a:t>
            </a:r>
            <a:r>
              <a:rPr lang="ru-RU" i="1" dirty="0"/>
              <a:t> </a:t>
            </a:r>
            <a:r>
              <a:rPr lang="ru-RU" i="1" cap="small" dirty="0"/>
              <a:t>А</a:t>
            </a:r>
            <a:r>
              <a:rPr lang="en-US" i="1" cap="small" baseline="-25000" dirty="0" err="1"/>
              <a:t>i</a:t>
            </a:r>
            <a:r>
              <a:rPr lang="ru-RU" cap="small" dirty="0"/>
              <a:t>=</a:t>
            </a:r>
            <a:r>
              <a:rPr lang="ru-RU" i="1" cap="small" dirty="0"/>
              <a:t>А</a:t>
            </a:r>
            <a:r>
              <a:rPr lang="ru-RU" cap="small" dirty="0"/>
              <a:t> </a:t>
            </a:r>
            <a:r>
              <a:rPr lang="ru-RU" dirty="0"/>
              <a:t>и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ru-RU" dirty="0"/>
              <a:t>=</a:t>
            </a:r>
            <a:r>
              <a:rPr lang="en-US" i="1" dirty="0"/>
              <a:t>R</a:t>
            </a:r>
            <a:r>
              <a:rPr lang="ru-RU" i="1" dirty="0"/>
              <a:t>.</a:t>
            </a:r>
            <a:endParaRPr lang="en-US" i="1" dirty="0"/>
          </a:p>
          <a:p>
            <a:pPr marL="514350" indent="-514350">
              <a:buAutoNum type="arabicParenBoth"/>
            </a:pPr>
            <a:endParaRPr lang="ru-RU" dirty="0"/>
          </a:p>
          <a:p>
            <a:pPr marL="514350" indent="-514350">
              <a:buAutoNum type="arabicParenBoth"/>
            </a:pPr>
            <a:r>
              <a:rPr lang="ru-RU" dirty="0"/>
              <a:t>Если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ru-RU" dirty="0"/>
              <a:t> пусто, остановиться и выдать  </a:t>
            </a:r>
            <a:r>
              <a:rPr lang="en-US" i="1" dirty="0"/>
              <a:t>a</a:t>
            </a:r>
            <a:r>
              <a:rPr lang="ru-RU" i="1" baseline="-25000" dirty="0"/>
              <a:t>1</a:t>
            </a:r>
            <a:r>
              <a:rPr lang="ru-RU" dirty="0"/>
              <a:t>, ..., </a:t>
            </a:r>
            <a:r>
              <a:rPr lang="ru-RU" i="1" dirty="0"/>
              <a:t>а</a:t>
            </a:r>
            <a:r>
              <a:rPr lang="en-US" i="1" baseline="-25000" dirty="0" err="1"/>
              <a:t>i</a:t>
            </a:r>
            <a:r>
              <a:rPr lang="ru-RU" dirty="0"/>
              <a:t>, в качестве искомого линейного порядка. В противном случае выбрать в </a:t>
            </a:r>
            <a:r>
              <a:rPr lang="ru-RU" i="1" dirty="0"/>
              <a:t>А</a:t>
            </a:r>
            <a:r>
              <a:rPr lang="en-US" i="1" baseline="-25000" dirty="0" err="1"/>
              <a:t>i</a:t>
            </a:r>
            <a:r>
              <a:rPr lang="ru-RU" dirty="0"/>
              <a:t> такой элемент </a:t>
            </a:r>
            <a:r>
              <a:rPr lang="ru-RU" i="1" dirty="0"/>
              <a:t>а</a:t>
            </a:r>
            <a:r>
              <a:rPr lang="en-US" i="1" baseline="-25000" dirty="0" err="1"/>
              <a:t>i</a:t>
            </a:r>
            <a:r>
              <a:rPr lang="ru-RU" baseline="-25000" dirty="0"/>
              <a:t>+1</a:t>
            </a:r>
            <a:r>
              <a:rPr lang="ru-RU" dirty="0"/>
              <a:t> что </a:t>
            </a:r>
            <a:r>
              <a:rPr lang="en-US" dirty="0"/>
              <a:t>a</a:t>
            </a:r>
            <a:r>
              <a:rPr lang="ru-RU" i="1" dirty="0"/>
              <a:t>' </a:t>
            </a:r>
            <a:r>
              <a:rPr lang="en-US" i="1" dirty="0"/>
              <a:t>R </a:t>
            </a:r>
            <a:r>
              <a:rPr lang="ru-RU" dirty="0"/>
              <a:t>а</a:t>
            </a:r>
            <a:r>
              <a:rPr lang="en-US" baseline="-25000" dirty="0" err="1"/>
              <a:t>i</a:t>
            </a:r>
            <a:r>
              <a:rPr lang="ru-RU" baseline="-25000" dirty="0"/>
              <a:t>+1</a:t>
            </a:r>
            <a:r>
              <a:rPr lang="ru-RU" dirty="0"/>
              <a:t>, ложно для всех </a:t>
            </a:r>
            <a:r>
              <a:rPr lang="en-US" i="1" dirty="0"/>
              <a:t>a</a:t>
            </a:r>
            <a:r>
              <a:rPr lang="ru-RU" i="1" dirty="0"/>
              <a:t>' </a:t>
            </a:r>
            <a:r>
              <a:rPr lang="ru-RU" dirty="0">
                <a:sym typeface="Symbol"/>
              </a:rPr>
              <a:t></a:t>
            </a:r>
            <a:r>
              <a:rPr lang="ru-RU" i="1" dirty="0"/>
              <a:t>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ru-RU" i="1" dirty="0"/>
              <a:t>.</a:t>
            </a:r>
            <a:endParaRPr lang="en-US" i="1" dirty="0"/>
          </a:p>
          <a:p>
            <a:pPr marL="514350" indent="-514350">
              <a:buNone/>
            </a:pPr>
            <a:endParaRPr lang="ru-RU" i="1" dirty="0"/>
          </a:p>
          <a:p>
            <a:pPr marL="514350" indent="-514350">
              <a:buAutoNum type="arabicParenBoth" startAt="3"/>
            </a:pPr>
            <a:r>
              <a:rPr lang="ru-RU" dirty="0"/>
              <a:t>Положить 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= </a:t>
            </a:r>
            <a:r>
              <a:rPr lang="en-US" dirty="0"/>
              <a:t>A</a:t>
            </a:r>
            <a:r>
              <a:rPr lang="en-US" baseline="-25000" dirty="0"/>
              <a:t>i </a:t>
            </a:r>
            <a:r>
              <a:rPr lang="ru-RU" dirty="0"/>
              <a:t>\ {а</a:t>
            </a:r>
            <a:r>
              <a:rPr lang="en-US" baseline="-25000" dirty="0" err="1"/>
              <a:t>i</a:t>
            </a:r>
            <a:r>
              <a:rPr lang="ru-RU" baseline="-25000" dirty="0"/>
              <a:t>+1</a:t>
            </a:r>
            <a:r>
              <a:rPr lang="ru-RU" dirty="0"/>
              <a:t>} и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ru-RU" baseline="-25000" dirty="0"/>
              <a:t>+1</a:t>
            </a:r>
            <a:r>
              <a:rPr lang="ru-RU" dirty="0"/>
              <a:t>=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ru-RU" dirty="0"/>
              <a:t> \ ({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ru-RU" baseline="-25000" dirty="0"/>
              <a:t>+1</a:t>
            </a:r>
            <a:r>
              <a:rPr lang="ru-RU" dirty="0"/>
              <a:t>}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ru-RU" baseline="-25000" dirty="0"/>
              <a:t>+1</a:t>
            </a:r>
            <a:r>
              <a:rPr lang="ru-RU" dirty="0"/>
              <a:t>). Затем увеличить </a:t>
            </a:r>
            <a:r>
              <a:rPr lang="ru-RU" i="1" dirty="0" err="1"/>
              <a:t>i</a:t>
            </a:r>
            <a:r>
              <a:rPr lang="ru-RU" dirty="0"/>
              <a:t> на единицу и повторить шаг 2.   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Топологическая сортировка.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2500298" y="157161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2643174" y="164305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714744" y="15716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86182" y="1571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4929190" y="150017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00628" y="150017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6215074" y="1500174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86512" y="1500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71802" y="22859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214678" y="22859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429124" y="228599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500562" y="235743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2132" y="235743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15008" y="242886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28860" y="2928934"/>
            <a:ext cx="500066" cy="57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500298" y="30003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3643306" y="300037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786182" y="307181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4679158" y="1750206"/>
            <a:ext cx="250033" cy="53578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4131116" y="2536025"/>
            <a:ext cx="298009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3571868" y="2536025"/>
            <a:ext cx="357190" cy="4643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2786057" y="2855695"/>
            <a:ext cx="501849" cy="2161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2428860" y="1821644"/>
            <a:ext cx="71438" cy="1393029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3000364" y="1821645"/>
            <a:ext cx="144671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5429256" y="1750207"/>
            <a:ext cx="428628" cy="60722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14348" y="5214950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 rot="10800000" flipV="1">
            <a:off x="857224" y="5273763"/>
            <a:ext cx="32147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1535886" y="5250747"/>
            <a:ext cx="500066" cy="459179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607324" y="5250748"/>
            <a:ext cx="31451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33" name="Овал 32"/>
          <p:cNvSpPr/>
          <p:nvPr/>
        </p:nvSpPr>
        <p:spPr>
          <a:xfrm>
            <a:off x="2393142" y="5250748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2464580" y="5250748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35" name="Овал 34"/>
          <p:cNvSpPr/>
          <p:nvPr/>
        </p:nvSpPr>
        <p:spPr>
          <a:xfrm>
            <a:off x="3178960" y="5322186"/>
            <a:ext cx="500066" cy="459179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3250398" y="5322187"/>
            <a:ext cx="31451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37" name="Овал 36"/>
          <p:cNvSpPr/>
          <p:nvPr/>
        </p:nvSpPr>
        <p:spPr>
          <a:xfrm>
            <a:off x="4355976" y="5229200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464844" y="5322186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39" name="Овал 38"/>
          <p:cNvSpPr/>
          <p:nvPr/>
        </p:nvSpPr>
        <p:spPr>
          <a:xfrm>
            <a:off x="5464976" y="5393624"/>
            <a:ext cx="500066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536414" y="5465062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41" name="Овал 40"/>
          <p:cNvSpPr/>
          <p:nvPr/>
        </p:nvSpPr>
        <p:spPr>
          <a:xfrm>
            <a:off x="6536546" y="5322186"/>
            <a:ext cx="571504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679422" y="5393624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7536678" y="5393624"/>
            <a:ext cx="500066" cy="612212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608116" y="5465062"/>
            <a:ext cx="31451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45" name="Овал 44"/>
          <p:cNvSpPr/>
          <p:nvPr/>
        </p:nvSpPr>
        <p:spPr>
          <a:xfrm>
            <a:off x="8322496" y="5536500"/>
            <a:ext cx="571504" cy="535708"/>
          </a:xfrm>
          <a:prstGeom prst="ellipse">
            <a:avLst/>
          </a:pr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8465372" y="5607938"/>
            <a:ext cx="285752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/>
      <p:bldP spid="7" grpId="1"/>
      <p:bldP spid="8" grpId="0" animBg="1"/>
      <p:bldP spid="9" grpId="0"/>
      <p:bldP spid="9" grpId="1"/>
      <p:bldP spid="10" grpId="0" animBg="1"/>
      <p:bldP spid="11" grpId="0"/>
      <p:bldP spid="11" grpId="1"/>
      <p:bldP spid="12" grpId="0" animBg="1"/>
      <p:bldP spid="13" grpId="0"/>
      <p:bldP spid="13" grpId="1"/>
      <p:bldP spid="14" grpId="0" animBg="1"/>
      <p:bldP spid="15" grpId="0"/>
      <p:bldP spid="15" grpId="1"/>
      <p:bldP spid="16" grpId="0" animBg="1"/>
      <p:bldP spid="17" grpId="0"/>
      <p:bldP spid="17" grpId="1"/>
      <p:bldP spid="18" grpId="0" animBg="1"/>
      <p:bldP spid="19" grpId="0"/>
      <p:bldP spid="19" grpId="1"/>
      <p:bldP spid="20" grpId="0" animBg="1"/>
      <p:bldP spid="21" grpId="0"/>
      <p:bldP spid="21" grpId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Топологическая сортировка. Реализация на матрице смежности</a:t>
            </a:r>
          </a:p>
        </p:txBody>
      </p:sp>
      <p:sp>
        <p:nvSpPr>
          <p:cNvPr id="4" name="Овал 3"/>
          <p:cNvSpPr/>
          <p:nvPr/>
        </p:nvSpPr>
        <p:spPr>
          <a:xfrm>
            <a:off x="785786" y="192880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928662" y="200024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2000232" y="192880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071670" y="19288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3214678" y="185736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86116" y="185736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4500562" y="1857364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72000" y="18573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1357290" y="264318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500166" y="264318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2714612" y="264318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786050" y="271462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3857620" y="271462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000496" y="278605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14348" y="3286124"/>
            <a:ext cx="500066" cy="57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85786" y="3357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1928794" y="335756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071670" y="342900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2964646" y="2107396"/>
            <a:ext cx="250033" cy="53578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2416604" y="2893215"/>
            <a:ext cx="298009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1857356" y="2893215"/>
            <a:ext cx="357190" cy="4643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1071545" y="3212885"/>
            <a:ext cx="501849" cy="2161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714348" y="2178834"/>
            <a:ext cx="71438" cy="1393029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1285852" y="2178835"/>
            <a:ext cx="144671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3714744" y="2107397"/>
            <a:ext cx="428628" cy="60722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4929190" y="2643182"/>
          <a:ext cx="3786210" cy="378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86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28596" y="4286256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Найти вершину, в которую не входит ни одна дуга (это нулевой столбец).</a:t>
            </a:r>
          </a:p>
          <a:p>
            <a:pPr marL="342900" indent="-342900"/>
            <a:r>
              <a:rPr lang="ru-RU" dirty="0"/>
              <a:t>	Удалить все выходящие из нее дуги (обнулить соответствующую строку)</a:t>
            </a:r>
          </a:p>
          <a:p>
            <a:pPr marL="342900" indent="-342900"/>
            <a:r>
              <a:rPr lang="ru-RU" dirty="0"/>
              <a:t>2.   Пока не  перебрали все вершины, повторять шаг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258072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Топологическая сортировка. </a:t>
            </a:r>
            <a:br>
              <a:rPr lang="ru-RU" sz="3200" dirty="0"/>
            </a:br>
            <a:r>
              <a:rPr lang="ru-RU" sz="3200" dirty="0"/>
              <a:t>Реализация на иерархических списках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323528" y="2745596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323528" y="310563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323528" y="34656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323528" y="382571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528" y="27455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23528" y="31056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93" name="Прямая со стрелкой 92"/>
          <p:cNvCxnSpPr/>
          <p:nvPr/>
        </p:nvCxnSpPr>
        <p:spPr>
          <a:xfrm>
            <a:off x="611560" y="3609692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rot="5400000">
            <a:off x="359532" y="4221760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43608" y="2780928"/>
            <a:ext cx="507605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dirty="0"/>
              <a:t>Ключ – номер вершины</a:t>
            </a:r>
          </a:p>
          <a:p>
            <a:pPr>
              <a:spcAft>
                <a:spcPts val="300"/>
              </a:spcAft>
            </a:pPr>
            <a:r>
              <a:rPr lang="ru-RU" dirty="0"/>
              <a:t>Счетчик – количество входящих дуг</a:t>
            </a:r>
          </a:p>
          <a:p>
            <a:pPr>
              <a:spcAft>
                <a:spcPts val="300"/>
              </a:spcAft>
            </a:pPr>
            <a:r>
              <a:rPr lang="ru-RU" dirty="0"/>
              <a:t>Следующий – указатель  на следующую вершину</a:t>
            </a:r>
          </a:p>
          <a:p>
            <a:pPr>
              <a:spcAft>
                <a:spcPts val="300"/>
              </a:spcAft>
            </a:pPr>
            <a:r>
              <a:rPr lang="ru-RU" dirty="0"/>
              <a:t>Потомок – список указателей на потомков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323528" y="4473788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2" name="Прямая соединительная линия 131"/>
          <p:cNvCxnSpPr/>
          <p:nvPr/>
        </p:nvCxnSpPr>
        <p:spPr>
          <a:xfrm>
            <a:off x="323528" y="4761820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rot="5400000">
            <a:off x="360326" y="5157070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угольник 133"/>
          <p:cNvSpPr/>
          <p:nvPr/>
        </p:nvSpPr>
        <p:spPr>
          <a:xfrm>
            <a:off x="323528" y="5409892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5" name="Прямая соединительная линия 134"/>
          <p:cNvCxnSpPr/>
          <p:nvPr/>
        </p:nvCxnSpPr>
        <p:spPr>
          <a:xfrm>
            <a:off x="323528" y="5697924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rot="5400000">
            <a:off x="360326" y="6093174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3"/>
          <p:cNvCxnSpPr/>
          <p:nvPr/>
        </p:nvCxnSpPr>
        <p:spPr>
          <a:xfrm flipV="1">
            <a:off x="611560" y="4437112"/>
            <a:ext cx="1440160" cy="17537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143"/>
          <p:cNvCxnSpPr/>
          <p:nvPr/>
        </p:nvCxnSpPr>
        <p:spPr>
          <a:xfrm flipV="1">
            <a:off x="611560" y="5229200"/>
            <a:ext cx="1440160" cy="31939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95536" y="62373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539552" y="22768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 списка вершин графа: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алгоритма(построение)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95736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195736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195736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95736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5736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5736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483768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>
            <a:off x="2231740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059832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059832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59832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059832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983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347864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3095836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3928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923928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923928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923928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3928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23928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4211960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3959932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788024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788024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88024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788024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024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8024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076056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>
            <a:off x="4824028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652120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5652120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652120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652120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52120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8011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5940152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5688124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6516216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6516216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516216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516216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16216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16216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6804248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5400000">
            <a:off x="6552220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1520" y="3068960"/>
            <a:ext cx="140364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dirty="0"/>
              <a:t>Ключ</a:t>
            </a:r>
          </a:p>
          <a:p>
            <a:pPr>
              <a:spcAft>
                <a:spcPts val="300"/>
              </a:spcAft>
            </a:pPr>
            <a:r>
              <a:rPr lang="ru-RU" dirty="0"/>
              <a:t>Счетчик</a:t>
            </a:r>
          </a:p>
          <a:p>
            <a:pPr>
              <a:spcAft>
                <a:spcPts val="300"/>
              </a:spcAft>
            </a:pPr>
            <a:r>
              <a:rPr lang="ru-RU" dirty="0"/>
              <a:t>Следующий</a:t>
            </a:r>
          </a:p>
          <a:p>
            <a:pPr>
              <a:spcAft>
                <a:spcPts val="300"/>
              </a:spcAft>
            </a:pPr>
            <a:r>
              <a:rPr lang="ru-RU" dirty="0"/>
              <a:t>Потомок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195736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2195736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5400000">
            <a:off x="2232534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3059832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059832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rot="5400000">
            <a:off x="3096630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3059832" y="5661248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059832" y="5949280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rot="5400000">
            <a:off x="3096630" y="6344530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788024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4788024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rot="5400000">
            <a:off x="4824822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6516216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6516216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rot="5400000">
            <a:off x="6553014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143"/>
          <p:cNvCxnSpPr/>
          <p:nvPr/>
        </p:nvCxnSpPr>
        <p:spPr>
          <a:xfrm flipV="1">
            <a:off x="2483768" y="4365104"/>
            <a:ext cx="576064" cy="53541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43"/>
          <p:cNvCxnSpPr/>
          <p:nvPr/>
        </p:nvCxnSpPr>
        <p:spPr>
          <a:xfrm flipV="1">
            <a:off x="3347864" y="4365104"/>
            <a:ext cx="576064" cy="53541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143"/>
          <p:cNvCxnSpPr/>
          <p:nvPr/>
        </p:nvCxnSpPr>
        <p:spPr>
          <a:xfrm flipV="1">
            <a:off x="3347864" y="4365104"/>
            <a:ext cx="2304256" cy="147151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143"/>
          <p:cNvCxnSpPr/>
          <p:nvPr/>
        </p:nvCxnSpPr>
        <p:spPr>
          <a:xfrm rot="10800000">
            <a:off x="2123728" y="3717032"/>
            <a:ext cx="2952328" cy="1183486"/>
          </a:xfrm>
          <a:prstGeom prst="curvedConnector3">
            <a:avLst>
              <a:gd name="adj1" fmla="val 114203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143"/>
          <p:cNvCxnSpPr/>
          <p:nvPr/>
        </p:nvCxnSpPr>
        <p:spPr>
          <a:xfrm rot="10800000">
            <a:off x="2267744" y="3726834"/>
            <a:ext cx="4536504" cy="1173685"/>
          </a:xfrm>
          <a:prstGeom prst="curvedConnector3">
            <a:avLst>
              <a:gd name="adj1" fmla="val 119918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95736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95736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5983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23928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52120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7744" y="5661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79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1115616" cy="30432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1</a:t>
            </a:r>
            <a:r>
              <a:rPr lang="en-US" dirty="0"/>
              <a:t>&lt; 2; </a:t>
            </a:r>
          </a:p>
          <a:p>
            <a:pPr>
              <a:buNone/>
            </a:pPr>
            <a:r>
              <a:rPr lang="en-US" dirty="0"/>
              <a:t>2&lt; 5;</a:t>
            </a:r>
          </a:p>
          <a:p>
            <a:pPr>
              <a:buNone/>
            </a:pPr>
            <a:r>
              <a:rPr lang="en-US" dirty="0"/>
              <a:t>4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 </a:t>
            </a:r>
            <a:r>
              <a:rPr lang="en-US" dirty="0"/>
              <a:t>1;</a:t>
            </a:r>
          </a:p>
          <a:p>
            <a:pPr>
              <a:buNone/>
            </a:pPr>
            <a:r>
              <a:rPr lang="en-US" dirty="0"/>
              <a:t>2</a:t>
            </a:r>
            <a:r>
              <a:rPr lang="ru-RU" dirty="0"/>
              <a:t> </a:t>
            </a:r>
            <a:r>
              <a:rPr lang="en-US" dirty="0"/>
              <a:t>&lt; 6;</a:t>
            </a:r>
            <a:endParaRPr lang="ru-RU" dirty="0"/>
          </a:p>
          <a:p>
            <a:pPr>
              <a:buNone/>
            </a:pPr>
            <a:r>
              <a:rPr lang="en-US" dirty="0"/>
              <a:t>3</a:t>
            </a:r>
            <a:r>
              <a:rPr lang="ru-RU" dirty="0"/>
              <a:t> </a:t>
            </a:r>
            <a:r>
              <a:rPr lang="en-US" dirty="0"/>
              <a:t>&lt; 1;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31840" y="64886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4716016" y="558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65212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380312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516216" y="558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2" grpId="0" animBg="1"/>
      <p:bldP spid="16" grpId="0"/>
      <p:bldP spid="17" grpId="0"/>
      <p:bldP spid="20" grpId="0" animBg="1"/>
      <p:bldP spid="24" grpId="0"/>
      <p:bldP spid="25" grpId="0"/>
      <p:bldP spid="28" grpId="0" animBg="1"/>
      <p:bldP spid="32" grpId="0"/>
      <p:bldP spid="33" grpId="0"/>
      <p:bldP spid="36" grpId="0" animBg="1"/>
      <p:bldP spid="40" grpId="0"/>
      <p:bldP spid="41" grpId="0"/>
      <p:bldP spid="44" grpId="0" animBg="1"/>
      <p:bldP spid="48" grpId="0"/>
      <p:bldP spid="49" grpId="0"/>
      <p:bldP spid="52" grpId="0"/>
      <p:bldP spid="53" grpId="0" animBg="1"/>
      <p:bldP spid="56" grpId="0" animBg="1"/>
      <p:bldP spid="59" grpId="0" animBg="1"/>
      <p:bldP spid="62" grpId="0" animBg="1"/>
      <p:bldP spid="65" grpId="0" animBg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9" grpId="0" build="p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/>
              <a:t>Работа алгоритма (перестройка</a:t>
            </a:r>
            <a:r>
              <a:rPr lang="en-US" sz="3600" dirty="0"/>
              <a:t> </a:t>
            </a:r>
            <a:r>
              <a:rPr lang="ru-RU" sz="3600" dirty="0"/>
              <a:t>списка)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19672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19672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619672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979712" y="3861048"/>
            <a:ext cx="1080120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>
            <a:off x="1655676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059832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059832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59832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059832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983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347864" y="3861048"/>
            <a:ext cx="720080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>
            <a:off x="3095836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067944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067944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067944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067944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7944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4355976" y="3861048"/>
            <a:ext cx="648072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4103948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004048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5004048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04048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004048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04048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048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292080" y="3861048"/>
            <a:ext cx="720080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>
            <a:off x="5040052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012160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6012160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012160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012160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2160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2160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6300192" y="3861048"/>
            <a:ext cx="93610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6048164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164288" y="2996952"/>
            <a:ext cx="5760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7164288" y="335699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7164288" y="371703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164288" y="4077072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64288" y="29969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4288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7452320" y="3861048"/>
            <a:ext cx="576064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5400000">
            <a:off x="7200292" y="447311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1520" y="3068960"/>
            <a:ext cx="140364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dirty="0"/>
              <a:t>Ключ</a:t>
            </a:r>
          </a:p>
          <a:p>
            <a:pPr>
              <a:spcAft>
                <a:spcPts val="300"/>
              </a:spcAft>
            </a:pPr>
            <a:r>
              <a:rPr lang="ru-RU" dirty="0"/>
              <a:t>Счетчик</a:t>
            </a:r>
          </a:p>
          <a:p>
            <a:pPr>
              <a:spcAft>
                <a:spcPts val="300"/>
              </a:spcAft>
            </a:pPr>
            <a:r>
              <a:rPr lang="ru-RU" dirty="0"/>
              <a:t>Следующий</a:t>
            </a:r>
          </a:p>
          <a:p>
            <a:pPr>
              <a:spcAft>
                <a:spcPts val="300"/>
              </a:spcAft>
            </a:pPr>
            <a:r>
              <a:rPr lang="ru-RU" dirty="0"/>
              <a:t>Потомок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1619672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1619672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5400000">
            <a:off x="1656470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3059832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059832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rot="5400000">
            <a:off x="3096630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3059832" y="5661248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3059832" y="5949280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rot="5400000">
            <a:off x="3096630" y="6344530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004048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5004048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rot="5400000">
            <a:off x="5040846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7164288" y="4725144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7164288" y="5013176"/>
            <a:ext cx="5760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rot="5400000">
            <a:off x="7201086" y="5408426"/>
            <a:ext cx="504056" cy="1588"/>
          </a:xfrm>
          <a:prstGeom prst="straightConnector1">
            <a:avLst/>
          </a:prstGeom>
          <a:ln w="19050" cap="rnd">
            <a:solidFill>
              <a:schemeClr val="tx1"/>
            </a:solidFill>
            <a:headEnd type="oval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143"/>
          <p:cNvCxnSpPr/>
          <p:nvPr/>
        </p:nvCxnSpPr>
        <p:spPr>
          <a:xfrm flipV="1">
            <a:off x="1907704" y="4365104"/>
            <a:ext cx="1152128" cy="50405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43"/>
          <p:cNvCxnSpPr/>
          <p:nvPr/>
        </p:nvCxnSpPr>
        <p:spPr>
          <a:xfrm flipV="1">
            <a:off x="3347864" y="4293096"/>
            <a:ext cx="720080" cy="60742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143"/>
          <p:cNvCxnSpPr/>
          <p:nvPr/>
        </p:nvCxnSpPr>
        <p:spPr>
          <a:xfrm flipV="1">
            <a:off x="3347864" y="4365104"/>
            <a:ext cx="2664296" cy="147151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143"/>
          <p:cNvCxnSpPr>
            <a:endCxn id="4" idx="1"/>
          </p:cNvCxnSpPr>
          <p:nvPr/>
        </p:nvCxnSpPr>
        <p:spPr>
          <a:xfrm rot="10800000">
            <a:off x="1619672" y="3717032"/>
            <a:ext cx="3672408" cy="1152128"/>
          </a:xfrm>
          <a:prstGeom prst="curvedConnector3">
            <a:avLst>
              <a:gd name="adj1" fmla="val 106225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143"/>
          <p:cNvCxnSpPr/>
          <p:nvPr/>
        </p:nvCxnSpPr>
        <p:spPr>
          <a:xfrm rot="10800000">
            <a:off x="1691680" y="3717032"/>
            <a:ext cx="5832648" cy="1152130"/>
          </a:xfrm>
          <a:prstGeom prst="curvedConnector3">
            <a:avLst>
              <a:gd name="adj1" fmla="val 114063"/>
            </a:avLst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1967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1967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59832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67944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12160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91680" y="5661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932040" y="558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4067944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01216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802838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7164288" y="558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195736" y="1124744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Shape 106"/>
          <p:cNvCxnSpPr/>
          <p:nvPr/>
        </p:nvCxnSpPr>
        <p:spPr>
          <a:xfrm>
            <a:off x="2555776" y="1340768"/>
            <a:ext cx="2736304" cy="1656184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403648" y="11247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5652120" y="50851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cxnSp>
        <p:nvCxnSpPr>
          <p:cNvPr id="111" name="Скругленная соединительная линия 110"/>
          <p:cNvCxnSpPr>
            <a:endCxn id="109" idx="0"/>
          </p:cNvCxnSpPr>
          <p:nvPr/>
        </p:nvCxnSpPr>
        <p:spPr>
          <a:xfrm rot="16200000" flipH="1">
            <a:off x="5004048" y="4149080"/>
            <a:ext cx="1224136" cy="648072"/>
          </a:xfrm>
          <a:prstGeom prst="curvedConnector3">
            <a:avLst>
              <a:gd name="adj1" fmla="val 15727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12"/>
          <p:cNvCxnSpPr>
            <a:endCxn id="48" idx="0"/>
          </p:cNvCxnSpPr>
          <p:nvPr/>
        </p:nvCxnSpPr>
        <p:spPr>
          <a:xfrm>
            <a:off x="2555776" y="1340768"/>
            <a:ext cx="4896544" cy="1656184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endCxn id="32" idx="0"/>
          </p:cNvCxnSpPr>
          <p:nvPr/>
        </p:nvCxnSpPr>
        <p:spPr>
          <a:xfrm rot="10800000">
            <a:off x="5292080" y="2996952"/>
            <a:ext cx="2160240" cy="854804"/>
          </a:xfrm>
          <a:prstGeom prst="curvedConnector4">
            <a:avLst>
              <a:gd name="adj1" fmla="val 19430"/>
              <a:gd name="adj2" fmla="val 126743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кругленная соединительная линия 121"/>
          <p:cNvCxnSpPr/>
          <p:nvPr/>
        </p:nvCxnSpPr>
        <p:spPr>
          <a:xfrm rot="16200000" flipH="1">
            <a:off x="1691680" y="4149080"/>
            <a:ext cx="1224136" cy="648072"/>
          </a:xfrm>
          <a:prstGeom prst="curvedConnector3">
            <a:avLst>
              <a:gd name="adj1" fmla="val 15727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39752" y="50131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cxnSp>
        <p:nvCxnSpPr>
          <p:cNvPr id="124" name="Скругленная соединительная линия 123"/>
          <p:cNvCxnSpPr>
            <a:endCxn id="8" idx="0"/>
          </p:cNvCxnSpPr>
          <p:nvPr/>
        </p:nvCxnSpPr>
        <p:spPr>
          <a:xfrm rot="10800000">
            <a:off x="1907704" y="2996952"/>
            <a:ext cx="3384376" cy="864096"/>
          </a:xfrm>
          <a:prstGeom prst="curvedConnector4">
            <a:avLst>
              <a:gd name="adj1" fmla="val 11734"/>
              <a:gd name="adj2" fmla="val 175009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кругленная соединительная линия 129"/>
          <p:cNvCxnSpPr/>
          <p:nvPr/>
        </p:nvCxnSpPr>
        <p:spPr>
          <a:xfrm rot="16200000" flipH="1">
            <a:off x="3023828" y="4185084"/>
            <a:ext cx="1296144" cy="648072"/>
          </a:xfrm>
          <a:prstGeom prst="curvedConnector3">
            <a:avLst>
              <a:gd name="adj1" fmla="val -628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779912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cxnSp>
        <p:nvCxnSpPr>
          <p:cNvPr id="136" name="Скругленная соединительная линия 135"/>
          <p:cNvCxnSpPr/>
          <p:nvPr/>
        </p:nvCxnSpPr>
        <p:spPr>
          <a:xfrm rot="16200000" flipH="1">
            <a:off x="3563888" y="4653136"/>
            <a:ext cx="2016224" cy="432048"/>
          </a:xfrm>
          <a:prstGeom prst="curvedConnector3">
            <a:avLst>
              <a:gd name="adj1" fmla="val 379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499992" y="58772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660232" y="50851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  <p:cxnSp>
        <p:nvCxnSpPr>
          <p:cNvPr id="141" name="Скругленная соединительная линия 140"/>
          <p:cNvCxnSpPr>
            <a:endCxn id="140" idx="0"/>
          </p:cNvCxnSpPr>
          <p:nvPr/>
        </p:nvCxnSpPr>
        <p:spPr>
          <a:xfrm rot="16200000" flipH="1">
            <a:off x="6012160" y="4149080"/>
            <a:ext cx="1224136" cy="648072"/>
          </a:xfrm>
          <a:prstGeom prst="curvedConnector3">
            <a:avLst>
              <a:gd name="adj1" fmla="val 15727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кругленная соединительная линия 141"/>
          <p:cNvCxnSpPr>
            <a:endCxn id="40" idx="0"/>
          </p:cNvCxnSpPr>
          <p:nvPr/>
        </p:nvCxnSpPr>
        <p:spPr>
          <a:xfrm flipV="1">
            <a:off x="4427984" y="2996952"/>
            <a:ext cx="1872208" cy="864096"/>
          </a:xfrm>
          <a:prstGeom prst="curvedConnector4">
            <a:avLst>
              <a:gd name="adj1" fmla="val 17600"/>
              <a:gd name="adj2" fmla="val 189948"/>
            </a:avLst>
          </a:prstGeom>
          <a:ln w="19050">
            <a:solidFill>
              <a:schemeClr val="tx1"/>
            </a:solidFill>
            <a:headEnd type="oval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59832" y="64886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0238E-6 L -5.55556E-7 -0.1318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0238E-6 L 0.00799 -0.1318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4027E-6 L -0.00781 -0.142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9896E-6 L 0.00018 -0.2627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5" grpId="0"/>
      <p:bldP spid="41" grpId="0"/>
      <p:bldP spid="53" grpId="0" animBg="1"/>
      <p:bldP spid="53" grpId="1" animBg="1"/>
      <p:bldP spid="56" grpId="0" animBg="1"/>
      <p:bldP spid="56" grpId="1" animBg="1"/>
      <p:bldP spid="59" grpId="0" animBg="1"/>
      <p:bldP spid="59" grpId="1" animBg="1"/>
      <p:bldP spid="62" grpId="0" animBg="1"/>
      <p:bldP spid="62" grpId="1" animBg="1"/>
      <p:bldP spid="65" grpId="0" animBg="1"/>
      <p:bldP spid="65" grpId="1" animBg="1"/>
      <p:bldP spid="73" grpId="0"/>
      <p:bldP spid="73" grpId="1"/>
      <p:bldP spid="74" grpId="0"/>
      <p:bldP spid="75" grpId="0"/>
      <p:bldP spid="76" grpId="0"/>
      <p:bldP spid="77" grpId="0"/>
      <p:bldP spid="78" grpId="0"/>
      <p:bldP spid="79" grpId="0"/>
      <p:bldP spid="82" grpId="0"/>
      <p:bldP spid="83" grpId="0"/>
      <p:bldP spid="105" grpId="0" animBg="1"/>
      <p:bldP spid="108" grpId="0"/>
      <p:bldP spid="109" grpId="0"/>
      <p:bldP spid="109" grpId="1"/>
      <p:bldP spid="123" grpId="0"/>
      <p:bldP spid="123" grpId="1"/>
      <p:bldP spid="133" grpId="0"/>
      <p:bldP spid="133" grpId="2"/>
      <p:bldP spid="139" grpId="0"/>
      <p:bldP spid="139" grpId="1"/>
      <p:bldP spid="140" grpId="0"/>
      <p:bldP spid="152" grpId="0"/>
      <p:bldP spid="15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Матрица смежностей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21431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Пусть дан граф </a:t>
            </a:r>
            <a:r>
              <a:rPr lang="en-US" i="1" dirty="0"/>
              <a:t>G</a:t>
            </a:r>
            <a:r>
              <a:rPr lang="en-US" dirty="0"/>
              <a:t>= 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), </a:t>
            </a:r>
            <a:r>
              <a:rPr lang="en-US" i="1" dirty="0"/>
              <a:t>N</a:t>
            </a:r>
            <a:r>
              <a:rPr lang="en-US" dirty="0"/>
              <a:t> = |</a:t>
            </a:r>
            <a:r>
              <a:rPr lang="en-US" i="1" dirty="0"/>
              <a:t>V</a:t>
            </a:r>
            <a:r>
              <a:rPr lang="en-US" dirty="0"/>
              <a:t>|, </a:t>
            </a:r>
            <a:r>
              <a:rPr lang="en-US" i="1" dirty="0"/>
              <a:t>M</a:t>
            </a:r>
            <a:r>
              <a:rPr lang="en-US" dirty="0"/>
              <a:t> = |</a:t>
            </a:r>
            <a:r>
              <a:rPr lang="en-US" i="1" dirty="0"/>
              <a:t>E</a:t>
            </a:r>
            <a:r>
              <a:rPr lang="en-US" dirty="0"/>
              <a:t>|.</a:t>
            </a:r>
          </a:p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Матрица смежностей </a:t>
            </a:r>
            <a:r>
              <a:rPr lang="ru-RU" i="1" dirty="0"/>
              <a:t>для графа </a:t>
            </a:r>
            <a:r>
              <a:rPr lang="en-US" i="1" dirty="0"/>
              <a:t>G</a:t>
            </a:r>
            <a:r>
              <a:rPr lang="ru-RU" i="1" dirty="0"/>
              <a:t> – это </a:t>
            </a:r>
            <a:r>
              <a:rPr lang="ru-RU" dirty="0"/>
              <a:t>матрица </a:t>
            </a:r>
            <a:r>
              <a:rPr lang="en-US" i="1" dirty="0"/>
              <a:t>A</a:t>
            </a:r>
            <a:r>
              <a:rPr lang="ru-RU" dirty="0"/>
              <a:t> размера </a:t>
            </a:r>
            <a:r>
              <a:rPr lang="en-US" i="1" dirty="0"/>
              <a:t>N</a:t>
            </a:r>
            <a:r>
              <a:rPr lang="ru-RU" dirty="0" err="1"/>
              <a:t>х</a:t>
            </a:r>
            <a:r>
              <a:rPr lang="en-US" i="1" dirty="0"/>
              <a:t>N</a:t>
            </a:r>
            <a:r>
              <a:rPr lang="ru-RU" dirty="0"/>
              <a:t>, состоящая из 0 и 1, в которой </a:t>
            </a:r>
            <a:r>
              <a:rPr lang="en-US" i="1" dirty="0"/>
              <a:t>A</a:t>
            </a:r>
            <a:r>
              <a:rPr lang="ru-RU" dirty="0"/>
              <a:t>[</a:t>
            </a:r>
            <a:r>
              <a:rPr lang="en-US" i="1" dirty="0" err="1"/>
              <a:t>i</a:t>
            </a:r>
            <a:r>
              <a:rPr lang="ru-RU" dirty="0"/>
              <a:t>, </a:t>
            </a:r>
            <a:r>
              <a:rPr lang="en-US" i="1" dirty="0"/>
              <a:t>j</a:t>
            </a:r>
            <a:r>
              <a:rPr lang="ru-RU" dirty="0"/>
              <a:t>]=</a:t>
            </a:r>
            <a:r>
              <a:rPr lang="en-US" dirty="0"/>
              <a:t>1</a:t>
            </a:r>
            <a:r>
              <a:rPr lang="ru-RU" dirty="0"/>
              <a:t> тогда и только тогда, когда есть ребро из узла </a:t>
            </a:r>
            <a:r>
              <a:rPr lang="en-US" i="1" dirty="0" err="1"/>
              <a:t>i</a:t>
            </a:r>
            <a:r>
              <a:rPr lang="ru-RU" dirty="0"/>
              <a:t> в узел</a:t>
            </a:r>
            <a:r>
              <a:rPr lang="en-US" i="1" dirty="0"/>
              <a:t> j.</a:t>
            </a:r>
          </a:p>
        </p:txBody>
      </p:sp>
      <p:sp>
        <p:nvSpPr>
          <p:cNvPr id="4" name="Овал 3"/>
          <p:cNvSpPr/>
          <p:nvPr/>
        </p:nvSpPr>
        <p:spPr>
          <a:xfrm>
            <a:off x="1500164" y="4457651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643172" y="5100593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71734" y="3957585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14742" y="4529089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00164" y="4457651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14742" y="45290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4" y="39575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1964571" y="3850489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3240892" y="4688670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2314632" y="4757676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3071860" y="4457712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1657420" y="4857761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2928924" y="4136180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7552" y="50720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5072066" y="3357562"/>
          <a:ext cx="2786082" cy="2557482"/>
        </p:xfrm>
        <a:graphic>
          <a:graphicData uri="http://schemas.openxmlformats.org/drawingml/2006/table">
            <a:tbl>
              <a:tblPr/>
              <a:tblGrid>
                <a:gridCol w="52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Матрица инцидентностей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1"/>
            <a:ext cx="8229600" cy="7858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Матрица инцидентностей </a:t>
            </a:r>
            <a:r>
              <a:rPr lang="ru-RU" i="1" dirty="0"/>
              <a:t>для графа </a:t>
            </a:r>
            <a:r>
              <a:rPr lang="en-US" i="1" dirty="0"/>
              <a:t>G</a:t>
            </a:r>
            <a:r>
              <a:rPr lang="ru-RU" i="1" dirty="0"/>
              <a:t> – это </a:t>
            </a:r>
            <a:r>
              <a:rPr lang="ru-RU" dirty="0"/>
              <a:t>матрица </a:t>
            </a:r>
            <a:r>
              <a:rPr lang="en-US" i="1" dirty="0"/>
              <a:t>B</a:t>
            </a:r>
            <a:r>
              <a:rPr lang="ru-RU" dirty="0"/>
              <a:t> размера </a:t>
            </a:r>
            <a:r>
              <a:rPr lang="en-US" i="1" dirty="0"/>
              <a:t>N</a:t>
            </a:r>
            <a:r>
              <a:rPr lang="ru-RU" dirty="0" err="1"/>
              <a:t>х</a:t>
            </a:r>
            <a:r>
              <a:rPr lang="en-US" i="1" dirty="0"/>
              <a:t>M</a:t>
            </a:r>
            <a:r>
              <a:rPr lang="ru-RU" dirty="0"/>
              <a:t>, в которой :</a:t>
            </a:r>
            <a:r>
              <a:rPr lang="ru-RU" i="1" dirty="0"/>
              <a:t>		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71462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</a:t>
            </a:r>
            <a:r>
              <a:rPr lang="ru-RU" sz="2400" dirty="0"/>
              <a:t>[</a:t>
            </a:r>
            <a:r>
              <a:rPr lang="en-US" sz="2400" i="1" dirty="0" err="1"/>
              <a:t>i</a:t>
            </a:r>
            <a:r>
              <a:rPr lang="ru-RU" sz="2400" dirty="0"/>
              <a:t>, </a:t>
            </a:r>
            <a:r>
              <a:rPr lang="en-US" sz="2400" i="1" dirty="0"/>
              <a:t>j</a:t>
            </a:r>
            <a:r>
              <a:rPr lang="ru-RU" sz="2400" dirty="0"/>
              <a:t>]= </a:t>
            </a:r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1403648" y="2348880"/>
            <a:ext cx="500066" cy="1285884"/>
          </a:xfrm>
          <a:prstGeom prst="leftBrace">
            <a:avLst>
              <a:gd name="adj1" fmla="val 41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928794" y="221455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1, если ребро </a:t>
            </a:r>
            <a:r>
              <a:rPr lang="en-US" sz="2400" dirty="0"/>
              <a:t>j</a:t>
            </a:r>
            <a:r>
              <a:rPr lang="ru-RU" sz="2400" dirty="0"/>
              <a:t> инцидентно вершине </a:t>
            </a:r>
            <a:r>
              <a:rPr lang="en-US" sz="2400" i="1" dirty="0" err="1"/>
              <a:t>i</a:t>
            </a:r>
            <a:r>
              <a:rPr lang="en-US" sz="2400" i="1" dirty="0"/>
              <a:t>,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2714620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-1, если ребро </a:t>
            </a:r>
            <a:r>
              <a:rPr lang="en-US" sz="2400" dirty="0"/>
              <a:t>j</a:t>
            </a:r>
            <a:r>
              <a:rPr lang="ru-RU" sz="2400" dirty="0"/>
              <a:t> входит в вершину </a:t>
            </a:r>
            <a:r>
              <a:rPr lang="en-US" sz="2400" i="1" dirty="0" err="1"/>
              <a:t>i</a:t>
            </a:r>
            <a:r>
              <a:rPr lang="en-US" sz="2400" i="1" dirty="0"/>
              <a:t>,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00232" y="321468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0, если ребро </a:t>
            </a:r>
            <a:r>
              <a:rPr lang="en-US" sz="2400" dirty="0"/>
              <a:t>j</a:t>
            </a:r>
            <a:r>
              <a:rPr lang="ru-RU" sz="2400" dirty="0"/>
              <a:t> не связано с вершиной </a:t>
            </a:r>
            <a:r>
              <a:rPr lang="en-US" sz="2400" i="1" dirty="0" err="1"/>
              <a:t>i</a:t>
            </a:r>
            <a:r>
              <a:rPr lang="en-US" sz="2400" i="1" dirty="0"/>
              <a:t>.</a:t>
            </a:r>
            <a:endParaRPr lang="ru-RU" sz="2400" dirty="0"/>
          </a:p>
        </p:txBody>
      </p:sp>
      <p:sp>
        <p:nvSpPr>
          <p:cNvPr id="11" name="Овал 10"/>
          <p:cNvSpPr/>
          <p:nvPr/>
        </p:nvSpPr>
        <p:spPr>
          <a:xfrm>
            <a:off x="1071536" y="4814841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214544" y="5457783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143106" y="4314775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286114" y="4886279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071536" y="4814841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6114" y="48862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06" y="43147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8" name="Shape 17"/>
          <p:cNvCxnSpPr>
            <a:stCxn id="15" idx="0"/>
            <a:endCxn id="17" idx="1"/>
          </p:cNvCxnSpPr>
          <p:nvPr/>
        </p:nvCxnSpPr>
        <p:spPr>
          <a:xfrm rot="5400000" flipH="1" flipV="1">
            <a:off x="1535943" y="4207679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6" idx="2"/>
          </p:cNvCxnSpPr>
          <p:nvPr/>
        </p:nvCxnSpPr>
        <p:spPr>
          <a:xfrm rot="5400000">
            <a:off x="2812264" y="5045860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4"/>
          <p:cNvCxnSpPr>
            <a:stCxn id="17" idx="2"/>
          </p:cNvCxnSpPr>
          <p:nvPr/>
        </p:nvCxnSpPr>
        <p:spPr>
          <a:xfrm rot="5400000">
            <a:off x="1886004" y="5114866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6" idx="1"/>
          </p:cNvCxnSpPr>
          <p:nvPr/>
        </p:nvCxnSpPr>
        <p:spPr>
          <a:xfrm rot="5400000" flipH="1" flipV="1">
            <a:off x="2643232" y="4814902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5" idx="2"/>
          </p:cNvCxnSpPr>
          <p:nvPr/>
        </p:nvCxnSpPr>
        <p:spPr>
          <a:xfrm rot="10800000">
            <a:off x="1228792" y="5214951"/>
            <a:ext cx="985753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3" idx="6"/>
            <a:endCxn id="16" idx="0"/>
          </p:cNvCxnSpPr>
          <p:nvPr/>
        </p:nvCxnSpPr>
        <p:spPr>
          <a:xfrm>
            <a:off x="2500296" y="4493370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28924" y="542926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32" y="48577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  <a:endParaRPr lang="ru-R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43174" y="48577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000364" y="5500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728" y="5500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7290" y="42862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57488" y="4214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4500562" y="4214817"/>
          <a:ext cx="3071832" cy="1928826"/>
        </p:xfrm>
        <a:graphic>
          <a:graphicData uri="http://schemas.openxmlformats.org/drawingml/2006/table">
            <a:tbl>
              <a:tblPr/>
              <a:tblGrid>
                <a:gridCol w="42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Списки смежностей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1143008"/>
          </a:xfrm>
        </p:spPr>
        <p:txBody>
          <a:bodyPr/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Списком смежностей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для узла </a:t>
            </a:r>
            <a:r>
              <a:rPr lang="en-US" i="1" dirty="0"/>
              <a:t>v</a:t>
            </a:r>
            <a:r>
              <a:rPr lang="ru-RU" dirty="0"/>
              <a:t> называется список всех узлов </a:t>
            </a:r>
            <a:r>
              <a:rPr lang="en-US" i="1" dirty="0"/>
              <a:t>w</a:t>
            </a:r>
            <a:r>
              <a:rPr lang="ru-RU" i="1" dirty="0"/>
              <a:t>,</a:t>
            </a:r>
            <a:r>
              <a:rPr lang="ru-RU" dirty="0"/>
              <a:t> смежных с </a:t>
            </a:r>
            <a:r>
              <a:rPr lang="ru-RU" i="1" dirty="0" err="1"/>
              <a:t>v</a:t>
            </a:r>
            <a:r>
              <a:rPr lang="ru-RU" i="1" dirty="0"/>
              <a:t>.</a:t>
            </a:r>
            <a:r>
              <a:rPr lang="ru-RU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6381318" y="2895705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524326" y="3538647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452888" y="2395639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595896" y="2967143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381318" y="2895705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595896" y="29671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52888" y="23956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6845725" y="2288543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8122046" y="3126724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7195786" y="3195730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7953014" y="2895766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6538574" y="3295815"/>
            <a:ext cx="985755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7810078" y="2574234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38706" y="35101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24328" y="465313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524328" y="46531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cxnSp>
        <p:nvCxnSpPr>
          <p:cNvPr id="20" name="Shape 19"/>
          <p:cNvCxnSpPr>
            <a:stCxn id="4" idx="3"/>
            <a:endCxn id="18" idx="2"/>
          </p:cNvCxnSpPr>
          <p:nvPr/>
        </p:nvCxnSpPr>
        <p:spPr>
          <a:xfrm rot="16200000" flipH="1">
            <a:off x="6163405" y="3470807"/>
            <a:ext cx="1631145" cy="109070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7" idx="2"/>
            <a:endCxn id="18" idx="0"/>
          </p:cNvCxnSpPr>
          <p:nvPr/>
        </p:nvCxnSpPr>
        <p:spPr>
          <a:xfrm rot="16200000" flipH="1">
            <a:off x="7327994" y="4278206"/>
            <a:ext cx="742897" cy="69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7613627" y="3563707"/>
            <a:ext cx="1535916" cy="100013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763688" y="594928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143240" y="592933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429124" y="592933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5400000">
            <a:off x="2286778" y="621428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3572662" y="621428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4929190" y="62150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714612" y="6215082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000496" y="6215082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364088" y="6237312"/>
            <a:ext cx="504056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857356" y="4572008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3143240" y="4572008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rot="5400000">
            <a:off x="2286778" y="48569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>
            <a:off x="3643306" y="4857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0" idx="1"/>
          </p:cNvCxnSpPr>
          <p:nvPr/>
        </p:nvCxnSpPr>
        <p:spPr>
          <a:xfrm>
            <a:off x="1142976" y="4857760"/>
            <a:ext cx="714380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714612" y="4857760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4067944" y="4869160"/>
            <a:ext cx="571280" cy="11176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1857356" y="3571876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143240" y="3571876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2286778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>
            <a:off x="3643306" y="385762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59" idx="1"/>
          </p:cNvCxnSpPr>
          <p:nvPr/>
        </p:nvCxnSpPr>
        <p:spPr>
          <a:xfrm>
            <a:off x="1142976" y="3857628"/>
            <a:ext cx="714380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2714612" y="3857628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4072728" y="3929860"/>
            <a:ext cx="571280" cy="3196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785918" y="2643182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3071802" y="2643182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rot="10800000">
            <a:off x="642910" y="3357562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5400000">
            <a:off x="2215340" y="292814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5400000">
            <a:off x="3571868" y="29289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68" idx="1"/>
          </p:cNvCxnSpPr>
          <p:nvPr/>
        </p:nvCxnSpPr>
        <p:spPr>
          <a:xfrm>
            <a:off x="1142976" y="2928934"/>
            <a:ext cx="642942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2643174" y="2928934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V="1">
            <a:off x="4001290" y="2996952"/>
            <a:ext cx="426694" cy="4214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642910" y="2500306"/>
            <a:ext cx="857256" cy="4143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0800000">
            <a:off x="714348" y="4429132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10800000">
            <a:off x="642910" y="5286388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rot="10800000">
            <a:off x="642910" y="5929330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1071538" y="5643578"/>
            <a:ext cx="714380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33" idx="1"/>
          </p:cNvCxnSpPr>
          <p:nvPr/>
        </p:nvCxnSpPr>
        <p:spPr>
          <a:xfrm>
            <a:off x="977870" y="6235032"/>
            <a:ext cx="78581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57356" y="54292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85720" y="27860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643438" y="60007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357554" y="60007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2071670" y="60007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57554" y="4643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000232" y="4643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57554" y="3643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071670" y="36433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286116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000232" y="27146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5720" y="60722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endParaRPr lang="ru-RU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5720" y="54292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5720" y="4643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5720" y="37147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28529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4644008" y="37170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4644008" y="47251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5868144" y="609329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33" grpId="0" animBg="1"/>
      <p:bldP spid="34" grpId="0" animBg="1"/>
      <p:bldP spid="35" grpId="0" animBg="1"/>
      <p:bldP spid="50" grpId="0" animBg="1"/>
      <p:bldP spid="51" grpId="0" animBg="1"/>
      <p:bldP spid="59" grpId="0" animBg="1"/>
      <p:bldP spid="60" grpId="0" animBg="1"/>
      <p:bldP spid="68" grpId="0" animBg="1"/>
      <p:bldP spid="69" grpId="0" animBg="1"/>
      <p:bldP spid="76" grpId="0" animBg="1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84" grpId="0"/>
      <p:bldP spid="85" grpId="0"/>
      <p:bldP spid="86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000" dirty="0"/>
              <a:t>Табличное представление списков смежностей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929190" y="928670"/>
          <a:ext cx="3429024" cy="5751200"/>
        </p:xfrm>
        <a:graphic>
          <a:graphicData uri="http://schemas.openxmlformats.org/drawingml/2006/table">
            <a:tbl>
              <a:tblPr/>
              <a:tblGrid>
                <a:gridCol w="74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Номер вершины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Следующий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4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428725" y="295745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71733" y="360039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500295" y="245738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643303" y="3028890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428725" y="2957452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43303" y="3028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5" y="24573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2" name="Shape 11"/>
          <p:cNvCxnSpPr>
            <a:stCxn id="9" idx="0"/>
            <a:endCxn id="11" idx="1"/>
          </p:cNvCxnSpPr>
          <p:nvPr/>
        </p:nvCxnSpPr>
        <p:spPr>
          <a:xfrm rot="5400000" flipH="1" flipV="1">
            <a:off x="1893132" y="2350290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10" idx="2"/>
          </p:cNvCxnSpPr>
          <p:nvPr/>
        </p:nvCxnSpPr>
        <p:spPr>
          <a:xfrm rot="5400000">
            <a:off x="3169453" y="3188471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1" idx="2"/>
          </p:cNvCxnSpPr>
          <p:nvPr/>
        </p:nvCxnSpPr>
        <p:spPr>
          <a:xfrm rot="5400000">
            <a:off x="2243193" y="3257477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10" idx="1"/>
          </p:cNvCxnSpPr>
          <p:nvPr/>
        </p:nvCxnSpPr>
        <p:spPr>
          <a:xfrm rot="5400000" flipH="1" flipV="1">
            <a:off x="3000421" y="2957513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9" idx="2"/>
          </p:cNvCxnSpPr>
          <p:nvPr/>
        </p:nvCxnSpPr>
        <p:spPr>
          <a:xfrm rot="10800000">
            <a:off x="1585981" y="3357562"/>
            <a:ext cx="985755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6"/>
            <a:endCxn id="10" idx="0"/>
          </p:cNvCxnSpPr>
          <p:nvPr/>
        </p:nvCxnSpPr>
        <p:spPr>
          <a:xfrm>
            <a:off x="2857485" y="2635981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6113" y="35718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9" name="Овал 18"/>
          <p:cNvSpPr/>
          <p:nvPr/>
        </p:nvSpPr>
        <p:spPr>
          <a:xfrm>
            <a:off x="2571735" y="4714883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571735" y="47148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cxnSp>
        <p:nvCxnSpPr>
          <p:cNvPr id="21" name="Shape 20"/>
          <p:cNvCxnSpPr>
            <a:stCxn id="5" idx="3"/>
            <a:endCxn id="19" idx="2"/>
          </p:cNvCxnSpPr>
          <p:nvPr/>
        </p:nvCxnSpPr>
        <p:spPr>
          <a:xfrm rot="16200000" flipH="1">
            <a:off x="1210812" y="3532554"/>
            <a:ext cx="1631145" cy="109070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0"/>
          <p:cNvCxnSpPr>
            <a:stCxn id="18" idx="2"/>
            <a:endCxn id="19" idx="0"/>
          </p:cNvCxnSpPr>
          <p:nvPr/>
        </p:nvCxnSpPr>
        <p:spPr>
          <a:xfrm rot="16200000" flipH="1">
            <a:off x="2375401" y="4339953"/>
            <a:ext cx="742897" cy="69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endCxn id="19" idx="6"/>
          </p:cNvCxnSpPr>
          <p:nvPr/>
        </p:nvCxnSpPr>
        <p:spPr>
          <a:xfrm rot="5400000">
            <a:off x="2661034" y="3625454"/>
            <a:ext cx="1535916" cy="100013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Определение</a:t>
            </a:r>
            <a:r>
              <a:rPr lang="ru-RU" dirty="0"/>
              <a:t>. </a:t>
            </a:r>
            <a:r>
              <a:rPr lang="ru-RU" i="1" dirty="0">
                <a:solidFill>
                  <a:srgbClr val="FF0000"/>
                </a:solidFill>
              </a:rPr>
              <a:t>Частичным порядком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 множестве </a:t>
            </a:r>
            <a:r>
              <a:rPr lang="ru-RU" i="1" dirty="0"/>
              <a:t>А</a:t>
            </a:r>
            <a:r>
              <a:rPr lang="ru-RU" dirty="0"/>
              <a:t> называется отношение </a:t>
            </a:r>
            <a:r>
              <a:rPr lang="en-US" i="1" dirty="0"/>
              <a:t>R</a:t>
            </a:r>
            <a:r>
              <a:rPr lang="ru-RU" dirty="0"/>
              <a:t>, определенное на </a:t>
            </a:r>
            <a:r>
              <a:rPr lang="ru-RU" i="1" dirty="0"/>
              <a:t>А </a:t>
            </a:r>
            <a:r>
              <a:rPr lang="ru-RU" dirty="0"/>
              <a:t>и такое, что</a:t>
            </a:r>
          </a:p>
          <a:p>
            <a:pPr lvl="0"/>
            <a:r>
              <a:rPr lang="en-US" i="1" dirty="0"/>
              <a:t>R</a:t>
            </a:r>
            <a:r>
              <a:rPr lang="ru-RU" dirty="0"/>
              <a:t> транзитивно,</a:t>
            </a:r>
          </a:p>
          <a:p>
            <a:pPr lvl="0"/>
            <a:r>
              <a:rPr lang="ru-RU" dirty="0"/>
              <a:t>для всех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ru-RU" dirty="0"/>
              <a:t> утверждение  </a:t>
            </a:r>
            <a:r>
              <a:rPr lang="en-US" i="1" dirty="0" err="1"/>
              <a:t>aRa</a:t>
            </a:r>
            <a:r>
              <a:rPr lang="ru-RU" dirty="0"/>
              <a:t> ложно, т.е. отношение </a:t>
            </a:r>
            <a:r>
              <a:rPr lang="en-US" i="1" dirty="0"/>
              <a:t>R</a:t>
            </a:r>
            <a:r>
              <a:rPr lang="ru-RU" dirty="0"/>
              <a:t> </a:t>
            </a:r>
            <a:r>
              <a:rPr lang="ru-RU" dirty="0" err="1"/>
              <a:t>иррефлексивно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Из свойств (1) и (2) следует, что если </a:t>
            </a:r>
            <a:r>
              <a:rPr lang="en-US" i="1" dirty="0" err="1"/>
              <a:t>aRb</a:t>
            </a:r>
            <a:r>
              <a:rPr lang="ru-RU" dirty="0"/>
              <a:t> истинно, то </a:t>
            </a:r>
            <a:r>
              <a:rPr lang="en-US" i="1" dirty="0" err="1"/>
              <a:t>bRa</a:t>
            </a:r>
            <a:r>
              <a:rPr lang="en-US" i="1" dirty="0"/>
              <a:t> </a:t>
            </a:r>
            <a:r>
              <a:rPr lang="ru-RU" dirty="0"/>
              <a:t>ложно (асимметричность).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Примеры</a:t>
            </a:r>
            <a:r>
              <a:rPr lang="ru-RU" dirty="0"/>
              <a:t> частичного порядка:</a:t>
            </a:r>
          </a:p>
          <a:p>
            <a:pPr lvl="0"/>
            <a:r>
              <a:rPr lang="ru-RU" dirty="0"/>
              <a:t>решение большой задачи разбивается на ряд подзадач, над которыми установлен частичный порядок: без решения одной задачи нельзя решить несколько других;</a:t>
            </a:r>
          </a:p>
          <a:p>
            <a:pPr lvl="0"/>
            <a:r>
              <a:rPr lang="ru-RU" dirty="0"/>
              <a:t>последовательность чтения курсов в учебных программах: один курс основывается на другом;</a:t>
            </a:r>
          </a:p>
          <a:p>
            <a:pPr lvl="0"/>
            <a:r>
              <a:rPr lang="ru-RU" dirty="0"/>
              <a:t>выполнение работ: одну работу следует выполнить раньше другой.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3"/>
            <a:ext cx="8229600" cy="35718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Если </a:t>
            </a:r>
            <a:r>
              <a:rPr lang="en-US" i="1" dirty="0"/>
              <a:t>R</a:t>
            </a:r>
            <a:r>
              <a:rPr lang="ru-RU" dirty="0"/>
              <a:t> — частичный порядок на множестве </a:t>
            </a:r>
            <a:r>
              <a:rPr lang="ru-RU" i="1" dirty="0"/>
              <a:t>А</a:t>
            </a:r>
            <a:r>
              <a:rPr lang="ru-RU" dirty="0"/>
              <a:t>, то (</a:t>
            </a:r>
            <a:r>
              <a:rPr lang="ru-RU" i="1" dirty="0"/>
              <a:t>А, </a:t>
            </a:r>
            <a:r>
              <a:rPr lang="en-US" i="1" dirty="0"/>
              <a:t>R</a:t>
            </a:r>
            <a:r>
              <a:rPr lang="ru-RU" dirty="0"/>
              <a:t>) — ациклический граф.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Если (</a:t>
            </a:r>
            <a:r>
              <a:rPr lang="ru-RU" i="1" dirty="0"/>
              <a:t>А, </a:t>
            </a:r>
            <a:r>
              <a:rPr lang="en-US" i="1" dirty="0"/>
              <a:t>R</a:t>
            </a:r>
            <a:r>
              <a:rPr lang="en-US" i="1" dirty="0">
                <a:sym typeface="Symbol"/>
              </a:rPr>
              <a:t></a:t>
            </a:r>
            <a:r>
              <a:rPr lang="ru-RU" dirty="0"/>
              <a:t> ) — ациклический граф и </a:t>
            </a:r>
            <a:r>
              <a:rPr lang="en-US" i="1" dirty="0"/>
              <a:t>R</a:t>
            </a:r>
            <a:r>
              <a:rPr lang="en-US" i="1" dirty="0">
                <a:sym typeface="Symbol"/>
              </a:rPr>
              <a:t></a:t>
            </a:r>
            <a:r>
              <a:rPr lang="ru-RU" dirty="0"/>
              <a:t> — отношение </a:t>
            </a:r>
            <a:r>
              <a:rPr lang="ru-RU" dirty="0">
                <a:sym typeface="Symbol"/>
              </a:rPr>
              <a:t></a:t>
            </a:r>
            <a:r>
              <a:rPr lang="ru-RU" dirty="0"/>
              <a:t>являться потомком</a:t>
            </a:r>
            <a:r>
              <a:rPr lang="ru-RU" dirty="0">
                <a:sym typeface="Symbol"/>
              </a:rPr>
              <a:t></a:t>
            </a:r>
            <a:r>
              <a:rPr lang="ru-RU" dirty="0"/>
              <a:t>, определенное на </a:t>
            </a:r>
            <a:r>
              <a:rPr lang="ru-RU" i="1" dirty="0"/>
              <a:t>А</a:t>
            </a:r>
            <a:r>
              <a:rPr lang="ru-RU" dirty="0"/>
              <a:t>, то </a:t>
            </a:r>
            <a:r>
              <a:rPr lang="en-US" i="1" dirty="0"/>
              <a:t>R</a:t>
            </a:r>
            <a:r>
              <a:rPr lang="en-US" i="1" dirty="0">
                <a:sym typeface="Symbol"/>
              </a:rPr>
              <a:t></a:t>
            </a:r>
            <a:r>
              <a:rPr lang="ru-RU" dirty="0"/>
              <a:t> — частичный порядок на </a:t>
            </a:r>
            <a:r>
              <a:rPr lang="ru-RU" i="1" dirty="0"/>
              <a:t>А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00298" y="392906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2643174" y="400050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714744" y="3929066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86182" y="39290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4929190" y="385762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00628" y="385762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6215074" y="385762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86512" y="38576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71802" y="464344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214678" y="464344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429124" y="464344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500562" y="471488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2132" y="471488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15008" y="478632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28860" y="5286388"/>
            <a:ext cx="500066" cy="571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500298" y="535782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3643306" y="53578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786182" y="542926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4679158" y="4107660"/>
            <a:ext cx="250033" cy="53578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4131116" y="4893479"/>
            <a:ext cx="298009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3571868" y="4893479"/>
            <a:ext cx="357190" cy="4643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2786057" y="5213149"/>
            <a:ext cx="501849" cy="2161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2428860" y="4179098"/>
            <a:ext cx="71438" cy="1393029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3000364" y="4179099"/>
            <a:ext cx="144671" cy="53758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5429256" y="4107661"/>
            <a:ext cx="428628" cy="60722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/>
              <a:t>Определение</a:t>
            </a:r>
            <a:r>
              <a:rPr lang="ru-RU" dirty="0"/>
              <a:t>. </a:t>
            </a:r>
            <a:r>
              <a:rPr lang="ru-RU" i="1" dirty="0"/>
              <a:t>Линейный порядок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на множестве </a:t>
            </a:r>
            <a:r>
              <a:rPr lang="ru-RU" i="1" dirty="0"/>
              <a:t>А</a:t>
            </a:r>
            <a:r>
              <a:rPr lang="ru-RU" dirty="0"/>
              <a:t> — это такой частичный порядок, что если  </a:t>
            </a:r>
            <a:r>
              <a:rPr lang="en-US" i="1" dirty="0"/>
              <a:t>a</a:t>
            </a:r>
            <a:r>
              <a:rPr lang="ru-RU" dirty="0"/>
              <a:t> и </a:t>
            </a:r>
            <a:r>
              <a:rPr lang="en-US" i="1" dirty="0"/>
              <a:t>b</a:t>
            </a:r>
            <a:r>
              <a:rPr lang="ru-RU" dirty="0"/>
              <a:t> принадлежат </a:t>
            </a:r>
            <a:r>
              <a:rPr lang="ru-RU" i="1" dirty="0"/>
              <a:t>А</a:t>
            </a:r>
            <a:r>
              <a:rPr lang="ru-RU" dirty="0"/>
              <a:t>, то либо </a:t>
            </a:r>
            <a:r>
              <a:rPr lang="ru-RU" i="1" dirty="0" err="1"/>
              <a:t>a</a:t>
            </a:r>
            <a:r>
              <a:rPr lang="en-US" i="1" dirty="0" err="1"/>
              <a:t>Rb</a:t>
            </a:r>
            <a:r>
              <a:rPr lang="ru-RU" dirty="0"/>
              <a:t>, либо </a:t>
            </a:r>
            <a:r>
              <a:rPr lang="en-US" i="1" dirty="0" err="1"/>
              <a:t>bRa</a:t>
            </a:r>
            <a:r>
              <a:rPr lang="ru-RU" dirty="0"/>
              <a:t>, либо </a:t>
            </a:r>
            <a:r>
              <a:rPr lang="en-US" i="1" dirty="0"/>
              <a:t>a</a:t>
            </a:r>
            <a:r>
              <a:rPr lang="ru-RU" i="1" dirty="0"/>
              <a:t> = </a:t>
            </a:r>
            <a:r>
              <a:rPr lang="en-US" i="1" dirty="0"/>
              <a:t>b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Если </a:t>
            </a:r>
            <a:r>
              <a:rPr lang="ru-RU" i="1" dirty="0"/>
              <a:t>А</a:t>
            </a:r>
            <a:r>
              <a:rPr lang="ru-RU" dirty="0"/>
              <a:t> — конечное множество, то линейный порядок </a:t>
            </a:r>
            <a:r>
              <a:rPr lang="en-US" i="1" dirty="0"/>
              <a:t>R</a:t>
            </a:r>
            <a:r>
              <a:rPr lang="ru-RU" dirty="0"/>
              <a:t> удобно представлять , считая все элементы множества </a:t>
            </a:r>
            <a:r>
              <a:rPr lang="ru-RU" i="1" dirty="0"/>
              <a:t>А</a:t>
            </a:r>
            <a:r>
              <a:rPr lang="ru-RU" dirty="0"/>
              <a:t> расположенными в виде последовательности </a:t>
            </a:r>
          </a:p>
          <a:p>
            <a:pPr algn="ctr">
              <a:buNone/>
            </a:pPr>
            <a:r>
              <a:rPr lang="en-US" i="1" dirty="0"/>
              <a:t>a</a:t>
            </a:r>
            <a:r>
              <a:rPr lang="ru-RU" i="1" baseline="-25000" dirty="0"/>
              <a:t>1</a:t>
            </a:r>
            <a:r>
              <a:rPr lang="ru-RU" i="1" dirty="0"/>
              <a:t>, </a:t>
            </a:r>
            <a:r>
              <a:rPr lang="en-US" i="1" dirty="0"/>
              <a:t>a</a:t>
            </a:r>
            <a:r>
              <a:rPr lang="ru-RU" i="1" baseline="-25000" dirty="0"/>
              <a:t>2</a:t>
            </a:r>
            <a:r>
              <a:rPr lang="ru-RU" i="1" dirty="0"/>
              <a:t>,...,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ru-RU" dirty="0"/>
              <a:t>,  </a:t>
            </a:r>
          </a:p>
          <a:p>
            <a:pPr>
              <a:buNone/>
            </a:pPr>
            <a:r>
              <a:rPr lang="ru-RU" dirty="0"/>
              <a:t>для которой имеет место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 err="1"/>
              <a:t>Ra</a:t>
            </a:r>
            <a:r>
              <a:rPr lang="en-US" i="1" baseline="-25000" dirty="0" err="1"/>
              <a:t>j</a:t>
            </a:r>
            <a:r>
              <a:rPr lang="ru-RU" dirty="0"/>
              <a:t> тогда и только тогда,  когда </a:t>
            </a:r>
            <a:r>
              <a:rPr lang="en-US" i="1" dirty="0" err="1"/>
              <a:t>i</a:t>
            </a:r>
            <a:r>
              <a:rPr lang="ru-RU" i="1" dirty="0"/>
              <a:t> &lt; </a:t>
            </a:r>
            <a:r>
              <a:rPr lang="en-US" i="1" dirty="0"/>
              <a:t>j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1382</Words>
  <Application>Microsoft Office PowerPoint</Application>
  <PresentationFormat>Экран (4:3)</PresentationFormat>
  <Paragraphs>446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Представление графов. Топологическая сортировка Лекция 7</vt:lpstr>
      <vt:lpstr>Матрица смежностей</vt:lpstr>
      <vt:lpstr>Матрица инцидентностей</vt:lpstr>
      <vt:lpstr>Списки смежностей</vt:lpstr>
      <vt:lpstr>Табличное представление списков смежностей</vt:lpstr>
      <vt:lpstr>Топологическая сортировка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Топологическая сортировка. Пример</vt:lpstr>
      <vt:lpstr>Алгоритм. Топологическая сортировка</vt:lpstr>
      <vt:lpstr>Топологическая сортировка. Пример</vt:lpstr>
      <vt:lpstr>Топологическая сортировка. Реализация на матрице смежности</vt:lpstr>
      <vt:lpstr>Топологическая сортировка.  Реализация на иерархических списках</vt:lpstr>
      <vt:lpstr>Работа алгоритма(построение)</vt:lpstr>
      <vt:lpstr>Работа алгоритма (перестройка списка)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графов</dc:title>
  <dc:creator>nest</dc:creator>
  <cp:lastModifiedBy>Татьяна Нестеренко</cp:lastModifiedBy>
  <cp:revision>43</cp:revision>
  <dcterms:created xsi:type="dcterms:W3CDTF">2009-10-14T02:56:39Z</dcterms:created>
  <dcterms:modified xsi:type="dcterms:W3CDTF">2020-03-19T04:28:25Z</dcterms:modified>
</cp:coreProperties>
</file>