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89" r:id="rId17"/>
    <p:sldId id="290" r:id="rId18"/>
    <p:sldId id="291" r:id="rId19"/>
    <p:sldId id="292" r:id="rId20"/>
    <p:sldId id="293" r:id="rId21"/>
    <p:sldId id="288" r:id="rId22"/>
    <p:sldId id="285" r:id="rId23"/>
    <p:sldId id="286" r:id="rId24"/>
    <p:sldId id="287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6063-1172-49D8-848E-C6B0CD7DE76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7AF26-E1B1-4386-A383-BB9166F63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5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AF26-E1B1-4386-A383-BB9166F6307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AB9A-BB55-4945-9326-68416009506F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поиска в глубину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2594"/>
          </a:xfrm>
        </p:spPr>
        <p:txBody>
          <a:bodyPr>
            <a:noAutofit/>
          </a:bodyPr>
          <a:lstStyle/>
          <a:p>
            <a:r>
              <a:rPr lang="ru-RU" sz="3200" dirty="0"/>
              <a:t>Поиск в глубину в ориентированном графе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85860"/>
            <a:ext cx="2671763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вал 4"/>
          <p:cNvSpPr/>
          <p:nvPr/>
        </p:nvSpPr>
        <p:spPr>
          <a:xfrm>
            <a:off x="4929190" y="2571744"/>
            <a:ext cx="469900" cy="42862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500694" y="3714752"/>
            <a:ext cx="469900" cy="4397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29256" y="1493830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00760" y="2643182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929190" y="2571744"/>
            <a:ext cx="41433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/>
              <a:t>2</a:t>
            </a:r>
            <a:endParaRPr lang="ru-RU" sz="2000" dirty="0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072198" y="2643182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>
                <a:latin typeface="Calibri" pitchFamily="34" charset="0"/>
              </a:rPr>
              <a:t>5</a:t>
            </a:r>
            <a:endParaRPr lang="ru-RU" sz="2000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429256" y="1500174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endParaRPr lang="ru-RU" sz="2000" dirty="0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143768" y="2571744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i="1" baseline="-25000" dirty="0"/>
              <a:t>7</a:t>
            </a:r>
            <a:endParaRPr lang="ru-RU" sz="2000" dirty="0"/>
          </a:p>
        </p:txBody>
      </p:sp>
      <p:sp>
        <p:nvSpPr>
          <p:cNvPr id="13" name="Овал 12"/>
          <p:cNvSpPr/>
          <p:nvPr/>
        </p:nvSpPr>
        <p:spPr>
          <a:xfrm>
            <a:off x="4143372" y="3714752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7715272" y="1500174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>
                <a:latin typeface="Calibri" pitchFamily="34" charset="0"/>
              </a:rPr>
              <a:t>6</a:t>
            </a:r>
            <a:endParaRPr lang="ru-RU" sz="2000" dirty="0"/>
          </a:p>
        </p:txBody>
      </p:sp>
      <p:cxnSp>
        <p:nvCxnSpPr>
          <p:cNvPr id="15" name="Shape 20"/>
          <p:cNvCxnSpPr>
            <a:cxnSpLocks noChangeShapeType="1"/>
            <a:stCxn id="5" idx="5"/>
            <a:endCxn id="6" idx="0"/>
          </p:cNvCxnSpPr>
          <p:nvPr/>
        </p:nvCxnSpPr>
        <p:spPr bwMode="auto">
          <a:xfrm rot="16200000" flipH="1">
            <a:off x="5144384" y="3123491"/>
            <a:ext cx="777151" cy="405369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6" name="Shape 20"/>
          <p:cNvCxnSpPr>
            <a:cxnSpLocks noChangeShapeType="1"/>
            <a:stCxn id="7" idx="3"/>
            <a:endCxn id="5" idx="0"/>
          </p:cNvCxnSpPr>
          <p:nvPr/>
        </p:nvCxnSpPr>
        <p:spPr bwMode="auto">
          <a:xfrm rot="5400000">
            <a:off x="4979819" y="2053492"/>
            <a:ext cx="702574" cy="333931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7" name="Shape 20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5646019" y="2053491"/>
            <a:ext cx="774012" cy="405369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8" name="Shape 20"/>
          <p:cNvCxnSpPr>
            <a:cxnSpLocks noChangeShapeType="1"/>
            <a:stCxn id="5" idx="3"/>
            <a:endCxn id="13" idx="0"/>
          </p:cNvCxnSpPr>
          <p:nvPr/>
        </p:nvCxnSpPr>
        <p:spPr bwMode="auto">
          <a:xfrm rot="5400000">
            <a:off x="4299589" y="3016335"/>
            <a:ext cx="777151" cy="619683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32" name="Овал 31"/>
          <p:cNvSpPr/>
          <p:nvPr/>
        </p:nvSpPr>
        <p:spPr>
          <a:xfrm>
            <a:off x="7143768" y="2571744"/>
            <a:ext cx="469900" cy="42862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643834" y="1493830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429652" y="2571744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cxnSp>
        <p:nvCxnSpPr>
          <p:cNvPr id="35" name="Shape 20"/>
          <p:cNvCxnSpPr>
            <a:cxnSpLocks noChangeShapeType="1"/>
            <a:stCxn id="33" idx="3"/>
            <a:endCxn id="32" idx="0"/>
          </p:cNvCxnSpPr>
          <p:nvPr/>
        </p:nvCxnSpPr>
        <p:spPr bwMode="auto">
          <a:xfrm rot="5400000">
            <a:off x="7194397" y="2053492"/>
            <a:ext cx="702574" cy="333931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36" name="Shape 20"/>
          <p:cNvCxnSpPr>
            <a:cxnSpLocks noChangeShapeType="1"/>
            <a:stCxn id="33" idx="5"/>
            <a:endCxn id="34" idx="1"/>
          </p:cNvCxnSpPr>
          <p:nvPr/>
        </p:nvCxnSpPr>
        <p:spPr bwMode="auto">
          <a:xfrm rot="16200000" flipH="1">
            <a:off x="7888207" y="2025882"/>
            <a:ext cx="766972" cy="453548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4214810" y="3714752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/>
              <a:t>3</a:t>
            </a:r>
            <a:endParaRPr lang="ru-RU" sz="2000" dirty="0"/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5572132" y="3714752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/>
              <a:t>4</a:t>
            </a:r>
            <a:endParaRPr lang="ru-RU" sz="2000" dirty="0"/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8501090" y="2571744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/>
              <a:t>8</a:t>
            </a:r>
            <a:endParaRPr lang="ru-RU" sz="2000" dirty="0"/>
          </a:p>
        </p:txBody>
      </p:sp>
      <p:cxnSp>
        <p:nvCxnSpPr>
          <p:cNvPr id="46" name="Прямая со стрелкой 45"/>
          <p:cNvCxnSpPr>
            <a:stCxn id="7" idx="4"/>
            <a:endCxn id="6" idx="0"/>
          </p:cNvCxnSpPr>
          <p:nvPr/>
        </p:nvCxnSpPr>
        <p:spPr>
          <a:xfrm rot="16200000" flipH="1">
            <a:off x="4809333" y="2788441"/>
            <a:ext cx="1781184" cy="714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2"/>
            <a:endCxn id="13" idx="6"/>
          </p:cNvCxnSpPr>
          <p:nvPr/>
        </p:nvCxnSpPr>
        <p:spPr>
          <a:xfrm rot="10800000">
            <a:off x="4613272" y="3934621"/>
            <a:ext cx="88742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8" idx="6"/>
          </p:cNvCxnSpPr>
          <p:nvPr/>
        </p:nvCxnSpPr>
        <p:spPr>
          <a:xfrm rot="10800000" flipV="1">
            <a:off x="6470660" y="2786057"/>
            <a:ext cx="673108" cy="7699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8" idx="3"/>
            <a:endCxn id="6" idx="7"/>
          </p:cNvCxnSpPr>
          <p:nvPr/>
        </p:nvCxnSpPr>
        <p:spPr>
          <a:xfrm rot="5400000">
            <a:off x="5605363" y="3314938"/>
            <a:ext cx="760628" cy="1677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4" idx="2"/>
            <a:endCxn id="32" idx="6"/>
          </p:cNvCxnSpPr>
          <p:nvPr/>
        </p:nvCxnSpPr>
        <p:spPr>
          <a:xfrm rot="10800000">
            <a:off x="7613668" y="2786059"/>
            <a:ext cx="815984" cy="55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4" idx="3"/>
            <a:endCxn id="6" idx="6"/>
          </p:cNvCxnSpPr>
          <p:nvPr/>
        </p:nvCxnSpPr>
        <p:spPr>
          <a:xfrm rot="5400000">
            <a:off x="6740763" y="2176916"/>
            <a:ext cx="987537" cy="252787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endCxn id="7" idx="2"/>
          </p:cNvCxnSpPr>
          <p:nvPr/>
        </p:nvCxnSpPr>
        <p:spPr>
          <a:xfrm rot="5400000" flipH="1" flipV="1">
            <a:off x="3857227" y="2142723"/>
            <a:ext cx="2001053" cy="1143006"/>
          </a:xfrm>
          <a:prstGeom prst="curvedConnector2">
            <a:avLst/>
          </a:prstGeom>
          <a:ln w="381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34" idx="0"/>
            <a:endCxn id="33" idx="6"/>
          </p:cNvCxnSpPr>
          <p:nvPr/>
        </p:nvCxnSpPr>
        <p:spPr>
          <a:xfrm rot="16200000" flipV="1">
            <a:off x="7960146" y="1867288"/>
            <a:ext cx="858045" cy="550868"/>
          </a:xfrm>
          <a:prstGeom prst="curvedConnector2">
            <a:avLst/>
          </a:prstGeom>
          <a:ln w="381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32" grpId="0" animBg="1"/>
      <p:bldP spid="33" grpId="0" animBg="1"/>
      <p:bldP spid="34" grpId="0" animBg="1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Поиск в глубину в ориентированном графе G разбивает множество его ребер на четыре класса.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1) </a:t>
            </a:r>
            <a:r>
              <a:rPr lang="ru-RU" i="1" dirty="0">
                <a:solidFill>
                  <a:srgbClr val="0070C0"/>
                </a:solidFill>
              </a:rPr>
              <a:t>Древесные ребра</a:t>
            </a:r>
            <a:r>
              <a:rPr lang="ru-RU" i="1" dirty="0"/>
              <a:t>,</a:t>
            </a:r>
            <a:r>
              <a:rPr lang="ru-RU" dirty="0"/>
              <a:t> идущие к новым узлам в процессе поиска.</a:t>
            </a:r>
          </a:p>
          <a:p>
            <a:pPr>
              <a:buNone/>
            </a:pPr>
            <a:r>
              <a:rPr lang="ru-RU" dirty="0"/>
              <a:t>2) </a:t>
            </a:r>
            <a:r>
              <a:rPr lang="ru-RU" i="1" dirty="0">
                <a:solidFill>
                  <a:srgbClr val="FF0000"/>
                </a:solidFill>
              </a:rPr>
              <a:t>Прямые ребра</a:t>
            </a:r>
            <a:r>
              <a:rPr lang="ru-RU" i="1" dirty="0"/>
              <a:t>,</a:t>
            </a:r>
            <a:r>
              <a:rPr lang="ru-RU" dirty="0"/>
              <a:t> идущие от предков к подлинным потомкам, но не являющиеся древесными ребрами.</a:t>
            </a:r>
          </a:p>
          <a:p>
            <a:pPr>
              <a:buNone/>
            </a:pPr>
            <a:r>
              <a:rPr lang="ru-RU" dirty="0"/>
              <a:t>3) </a:t>
            </a:r>
            <a:r>
              <a:rPr lang="ru-RU" i="1" dirty="0">
                <a:solidFill>
                  <a:srgbClr val="C00000"/>
                </a:solidFill>
              </a:rPr>
              <a:t>Обратные ребра</a:t>
            </a:r>
            <a:r>
              <a:rPr lang="ru-RU" i="1" dirty="0"/>
              <a:t>,</a:t>
            </a:r>
            <a:r>
              <a:rPr lang="ru-RU" dirty="0"/>
              <a:t> идущие от потомков к предкам (возможно, из узла в себя).</a:t>
            </a:r>
          </a:p>
          <a:p>
            <a:pPr>
              <a:buNone/>
            </a:pPr>
            <a:r>
              <a:rPr lang="ru-RU" dirty="0"/>
              <a:t>4) </a:t>
            </a:r>
            <a:r>
              <a:rPr lang="ru-RU" i="1" dirty="0">
                <a:solidFill>
                  <a:srgbClr val="00B050"/>
                </a:solidFill>
              </a:rPr>
              <a:t>Поперечные ребра</a:t>
            </a:r>
            <a:r>
              <a:rPr lang="ru-RU" i="1" dirty="0"/>
              <a:t>,</a:t>
            </a:r>
            <a:r>
              <a:rPr lang="ru-RU" dirty="0"/>
              <a:t> соединяющие узлы, которые не являются ни предками, ни потомками друг друга.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Решение задачи топологической сортировки методом поиска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69742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Топологическая_сортировка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серый;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для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смежные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выполнить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b="1" dirty="0">
                <a:latin typeface="Courier New" pitchFamily="49" charset="0"/>
                <a:cs typeface="Courier New" pitchFamily="49" charset="0"/>
              </a:rPr>
            </a:br>
            <a:r>
              <a:rPr lang="ru-RU" b="1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Топологическая_сортировка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чёрный;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Поместить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 начало списка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857232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Трусы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8992" y="100010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Носки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100" y="171448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Штаны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0166" y="3214686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Ремень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4678" y="1714488"/>
            <a:ext cx="12858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Ботинки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4678" y="2285992"/>
            <a:ext cx="1357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Рубашка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2" y="3286124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Галстук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4678" y="4286256"/>
            <a:ext cx="12858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Пиджак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3504" y="1142984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Часы</a:t>
            </a:r>
          </a:p>
        </p:txBody>
      </p:sp>
      <p:cxnSp>
        <p:nvCxnSpPr>
          <p:cNvPr id="14" name="Прямая со стрелкой 13"/>
          <p:cNvCxnSpPr>
            <a:stCxn id="4" idx="2"/>
            <a:endCxn id="6" idx="0"/>
          </p:cNvCxnSpPr>
          <p:nvPr/>
        </p:nvCxnSpPr>
        <p:spPr>
          <a:xfrm rot="5400000">
            <a:off x="1220485" y="1470526"/>
            <a:ext cx="48792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2"/>
            <a:endCxn id="7" idx="0"/>
          </p:cNvCxnSpPr>
          <p:nvPr/>
        </p:nvCxnSpPr>
        <p:spPr>
          <a:xfrm rot="16200000" flipH="1">
            <a:off x="1149047" y="2399220"/>
            <a:ext cx="1130866" cy="500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2"/>
            <a:endCxn id="8" idx="0"/>
          </p:cNvCxnSpPr>
          <p:nvPr/>
        </p:nvCxnSpPr>
        <p:spPr>
          <a:xfrm rot="5400000">
            <a:off x="3702956" y="1524105"/>
            <a:ext cx="345048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3"/>
            <a:endCxn id="8" idx="0"/>
          </p:cNvCxnSpPr>
          <p:nvPr/>
        </p:nvCxnSpPr>
        <p:spPr>
          <a:xfrm>
            <a:off x="1928793" y="1041898"/>
            <a:ext cx="1928827" cy="672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3"/>
            <a:endCxn id="8" idx="1"/>
          </p:cNvCxnSpPr>
          <p:nvPr/>
        </p:nvCxnSpPr>
        <p:spPr>
          <a:xfrm>
            <a:off x="1928793" y="1899154"/>
            <a:ext cx="128588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2"/>
            <a:endCxn id="7" idx="0"/>
          </p:cNvCxnSpPr>
          <p:nvPr/>
        </p:nvCxnSpPr>
        <p:spPr>
          <a:xfrm rot="5400000">
            <a:off x="2649245" y="1970592"/>
            <a:ext cx="559362" cy="19288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" idx="2"/>
            <a:endCxn id="10" idx="0"/>
          </p:cNvCxnSpPr>
          <p:nvPr/>
        </p:nvCxnSpPr>
        <p:spPr>
          <a:xfrm rot="5400000">
            <a:off x="3577939" y="2970724"/>
            <a:ext cx="630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2"/>
            <a:endCxn id="11" idx="0"/>
          </p:cNvCxnSpPr>
          <p:nvPr/>
        </p:nvCxnSpPr>
        <p:spPr>
          <a:xfrm rot="5400000">
            <a:off x="3560080" y="3952997"/>
            <a:ext cx="630800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2"/>
            <a:endCxn id="11" idx="0"/>
          </p:cNvCxnSpPr>
          <p:nvPr/>
        </p:nvCxnSpPr>
        <p:spPr>
          <a:xfrm rot="16200000" flipH="1">
            <a:off x="2559947" y="2988583"/>
            <a:ext cx="702238" cy="1893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29520" y="5857892"/>
            <a:ext cx="12858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Пиджак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29322" y="5857892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Ремень</a:t>
            </a:r>
          </a:p>
        </p:txBody>
      </p:sp>
      <p:cxnSp>
        <p:nvCxnSpPr>
          <p:cNvPr id="72" name="Прямая со стрелкой 71"/>
          <p:cNvCxnSpPr>
            <a:stCxn id="70" idx="3"/>
            <a:endCxn id="69" idx="1"/>
          </p:cNvCxnSpPr>
          <p:nvPr/>
        </p:nvCxnSpPr>
        <p:spPr>
          <a:xfrm>
            <a:off x="6858015" y="6042558"/>
            <a:ext cx="57150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00496" y="5857892"/>
            <a:ext cx="12858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Ботинки</a:t>
            </a:r>
          </a:p>
        </p:txBody>
      </p:sp>
      <p:cxnSp>
        <p:nvCxnSpPr>
          <p:cNvPr id="75" name="Прямая со стрелкой 74"/>
          <p:cNvCxnSpPr>
            <a:stCxn id="73" idx="3"/>
            <a:endCxn id="70" idx="1"/>
          </p:cNvCxnSpPr>
          <p:nvPr/>
        </p:nvCxnSpPr>
        <p:spPr>
          <a:xfrm>
            <a:off x="5286380" y="6042558"/>
            <a:ext cx="64294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43174" y="5857892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Штаны</a:t>
            </a:r>
          </a:p>
        </p:txBody>
      </p:sp>
      <p:cxnSp>
        <p:nvCxnSpPr>
          <p:cNvPr id="79" name="Прямая со стрелкой 78"/>
          <p:cNvCxnSpPr>
            <a:stCxn id="77" idx="3"/>
            <a:endCxn id="73" idx="1"/>
          </p:cNvCxnSpPr>
          <p:nvPr/>
        </p:nvCxnSpPr>
        <p:spPr>
          <a:xfrm>
            <a:off x="3571867" y="6042558"/>
            <a:ext cx="428629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285852" y="5857892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Трусы</a:t>
            </a:r>
          </a:p>
        </p:txBody>
      </p:sp>
      <p:cxnSp>
        <p:nvCxnSpPr>
          <p:cNvPr id="82" name="Прямая со стрелкой 81"/>
          <p:cNvCxnSpPr>
            <a:stCxn id="80" idx="3"/>
            <a:endCxn id="77" idx="1"/>
          </p:cNvCxnSpPr>
          <p:nvPr/>
        </p:nvCxnSpPr>
        <p:spPr>
          <a:xfrm>
            <a:off x="2214545" y="6042558"/>
            <a:ext cx="428629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215074" y="492919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Носки</a:t>
            </a:r>
          </a:p>
        </p:txBody>
      </p:sp>
      <p:cxnSp>
        <p:nvCxnSpPr>
          <p:cNvPr id="85" name="Shape 84"/>
          <p:cNvCxnSpPr>
            <a:stCxn id="83" idx="3"/>
            <a:endCxn id="80" idx="1"/>
          </p:cNvCxnSpPr>
          <p:nvPr/>
        </p:nvCxnSpPr>
        <p:spPr>
          <a:xfrm flipH="1">
            <a:off x="1285852" y="5113864"/>
            <a:ext cx="5857915" cy="928694"/>
          </a:xfrm>
          <a:prstGeom prst="curvedConnector5">
            <a:avLst>
              <a:gd name="adj1" fmla="val -3902"/>
              <a:gd name="adj2" fmla="val 50000"/>
              <a:gd name="adj3" fmla="val 10390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786314" y="492919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Галстук</a:t>
            </a:r>
          </a:p>
        </p:txBody>
      </p:sp>
      <p:cxnSp>
        <p:nvCxnSpPr>
          <p:cNvPr id="88" name="Прямая со стрелкой 87"/>
          <p:cNvCxnSpPr>
            <a:stCxn id="86" idx="3"/>
            <a:endCxn id="83" idx="1"/>
          </p:cNvCxnSpPr>
          <p:nvPr/>
        </p:nvCxnSpPr>
        <p:spPr>
          <a:xfrm>
            <a:off x="5715007" y="5113864"/>
            <a:ext cx="50006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857488" y="4929198"/>
            <a:ext cx="1357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Рубашка</a:t>
            </a:r>
          </a:p>
        </p:txBody>
      </p:sp>
      <p:cxnSp>
        <p:nvCxnSpPr>
          <p:cNvPr id="92" name="Прямая со стрелкой 91"/>
          <p:cNvCxnSpPr>
            <a:stCxn id="90" idx="3"/>
            <a:endCxn id="86" idx="1"/>
          </p:cNvCxnSpPr>
          <p:nvPr/>
        </p:nvCxnSpPr>
        <p:spPr>
          <a:xfrm>
            <a:off x="4214810" y="5113864"/>
            <a:ext cx="5715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57290" y="492919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Часы</a:t>
            </a:r>
          </a:p>
        </p:txBody>
      </p:sp>
      <p:cxnSp>
        <p:nvCxnSpPr>
          <p:cNvPr id="95" name="Прямая со стрелкой 94"/>
          <p:cNvCxnSpPr>
            <a:stCxn id="93" idx="3"/>
            <a:endCxn id="90" idx="1"/>
          </p:cNvCxnSpPr>
          <p:nvPr/>
        </p:nvCxnSpPr>
        <p:spPr>
          <a:xfrm>
            <a:off x="2285983" y="5113864"/>
            <a:ext cx="57150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69" grpId="0" animBg="1"/>
      <p:bldP spid="70" grpId="0" animBg="1"/>
      <p:bldP spid="73" grpId="0" animBg="1"/>
      <p:bldP spid="77" grpId="0" animBg="1"/>
      <p:bldP spid="80" grpId="0" animBg="1"/>
      <p:bldP spid="83" grpId="0" animBg="1"/>
      <p:bldP spid="86" grpId="0" animBg="1"/>
      <p:bldP spid="90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31639"/>
            <a:ext cx="8229600" cy="922114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Поиск компонент связности в неориентированном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0833" y="1448780"/>
            <a:ext cx="8229600" cy="22322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Компонента связности графа </a:t>
            </a:r>
            <a:r>
              <a:rPr lang="ru-RU" dirty="0"/>
              <a:t>– это такое множество вершин  неориентированного графа, что для любых двух вершин из этого множества существует путь из одной в другую, и не существует пути из вершины этого множества в вершину не из этого множества.</a:t>
            </a:r>
          </a:p>
        </p:txBody>
      </p:sp>
      <p:pic>
        <p:nvPicPr>
          <p:cNvPr id="4" name="Рисунок 3" descr="gk_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933056"/>
            <a:ext cx="2442733" cy="2232248"/>
          </a:xfrm>
          <a:prstGeom prst="rect">
            <a:avLst/>
          </a:prstGeom>
        </p:spPr>
      </p:pic>
      <p:pic>
        <p:nvPicPr>
          <p:cNvPr id="5" name="Рисунок 4" descr="k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933056"/>
            <a:ext cx="2442733" cy="2232248"/>
          </a:xfrm>
          <a:prstGeom prst="rect">
            <a:avLst/>
          </a:prstGeom>
        </p:spPr>
      </p:pic>
      <p:pic>
        <p:nvPicPr>
          <p:cNvPr id="6" name="Рисунок 5" descr="k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1" y="3861048"/>
            <a:ext cx="2448272" cy="223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2800" dirty="0"/>
              <a:t>Реализация поиска компонент связности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серый;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	C[u]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номер компоненты связности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смежные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выполнить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b="1" dirty="0">
                <a:latin typeface="Courier New" pitchFamily="49" charset="0"/>
                <a:cs typeface="Courier New" pitchFamily="49" charset="0"/>
              </a:rPr>
            </a:b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Поиск(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чёрный;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DFS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выполнить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   цвет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</a:t>
            </a:r>
            <a:r>
              <a:rPr lang="ru-RU" dirty="0">
                <a:sym typeface="Symbol"/>
              </a:rPr>
              <a:t>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белый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выполнить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    если (цвет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 то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Поиск(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320C6-8A9E-4F66-BE05-16A45344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cap="none" dirty="0">
                <a:solidFill>
                  <a:srgbClr val="00B050"/>
                </a:solidFill>
                <a:latin typeface="+mn-lt"/>
              </a:rPr>
              <a:t>Разложение ориентированного графа на компоненты сильной связности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BBA32-77B2-4553-BC73-4BD191EA9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83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CDCDA-BB40-4F41-B36C-FE0518F0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63408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Компоненты сильной связности (КСС)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31235-757B-487B-939D-913842B9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Сильно связной компонентой </a:t>
            </a:r>
            <a:r>
              <a:rPr lang="ru-RU" dirty="0"/>
              <a:t>графа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i="1" dirty="0"/>
              <a:t>E</a:t>
            </a:r>
            <a:r>
              <a:rPr lang="en-US" dirty="0"/>
              <a:t>) </a:t>
            </a:r>
            <a:r>
              <a:rPr lang="ru-RU" dirty="0"/>
              <a:t>называется максимальное множество вершин </a:t>
            </a:r>
            <a:r>
              <a:rPr lang="en-US" i="1" dirty="0"/>
              <a:t>C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 </a:t>
            </a:r>
            <a:r>
              <a:rPr lang="en-US" i="1" dirty="0">
                <a:sym typeface="Symbol" panose="05050102010706020507" pitchFamily="18" charset="2"/>
              </a:rPr>
              <a:t>V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ru-RU" dirty="0">
                <a:sym typeface="Symbol" panose="05050102010706020507" pitchFamily="18" charset="2"/>
              </a:rPr>
              <a:t>такое что для каждой пары вершин </a:t>
            </a:r>
            <a:r>
              <a:rPr lang="en-US" i="1" dirty="0">
                <a:sym typeface="Symbol" panose="05050102010706020507" pitchFamily="18" charset="2"/>
              </a:rPr>
              <a:t>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 </a:t>
            </a:r>
            <a:r>
              <a:rPr lang="en-US" i="1" dirty="0">
                <a:sym typeface="Symbol" panose="05050102010706020507" pitchFamily="18" charset="2"/>
              </a:rPr>
              <a:t>v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из </a:t>
            </a:r>
            <a:r>
              <a:rPr lang="ru-RU" i="1" dirty="0">
                <a:sym typeface="Symbol" panose="05050102010706020507" pitchFamily="18" charset="2"/>
              </a:rPr>
              <a:t>С</a:t>
            </a:r>
            <a:r>
              <a:rPr lang="ru-RU" dirty="0">
                <a:sym typeface="Symbol" panose="05050102010706020507" pitchFamily="18" charset="2"/>
              </a:rPr>
              <a:t> справедливо, что как </a:t>
            </a:r>
            <a:r>
              <a:rPr lang="en-US" i="1" dirty="0">
                <a:sym typeface="Symbol" panose="05050102010706020507" pitchFamily="18" charset="2"/>
              </a:rPr>
              <a:t>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достижимо из </a:t>
            </a:r>
            <a:r>
              <a:rPr lang="en-US" i="1" dirty="0">
                <a:sym typeface="Symbol" panose="05050102010706020507" pitchFamily="18" charset="2"/>
              </a:rPr>
              <a:t>v</a:t>
            </a:r>
            <a:r>
              <a:rPr lang="ru-RU" dirty="0">
                <a:sym typeface="Symbol" panose="05050102010706020507" pitchFamily="18" charset="2"/>
              </a:rPr>
              <a:t>, так и </a:t>
            </a:r>
            <a:r>
              <a:rPr lang="en-US" i="1" dirty="0">
                <a:sym typeface="Symbol" panose="05050102010706020507" pitchFamily="18" charset="2"/>
              </a:rPr>
              <a:t>v</a:t>
            </a:r>
            <a:r>
              <a:rPr lang="ru-RU" dirty="0">
                <a:sym typeface="Symbol" panose="05050102010706020507" pitchFamily="18" charset="2"/>
              </a:rPr>
              <a:t> достижимо из </a:t>
            </a:r>
            <a:r>
              <a:rPr lang="en-US" i="1" dirty="0">
                <a:sym typeface="Symbol" panose="05050102010706020507" pitchFamily="18" charset="2"/>
              </a:rPr>
              <a:t>u</a:t>
            </a:r>
            <a:r>
              <a:rPr lang="ru-RU" dirty="0">
                <a:sym typeface="Symbol" panose="05050102010706020507" pitchFamily="18" charset="2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21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A8ED0-0FD3-4836-A120-0647E714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23A25-6B7D-48FE-993D-938032CB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622107"/>
            <a:ext cx="8229600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Сильно связные компоненты графа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319FFB3-4970-4702-86E2-E6B4B3F3C66A}"/>
              </a:ext>
            </a:extLst>
          </p:cNvPr>
          <p:cNvSpPr/>
          <p:nvPr/>
        </p:nvSpPr>
        <p:spPr>
          <a:xfrm>
            <a:off x="1381403" y="1979475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0A872F9-01D9-45A7-A2BC-5B9C0DE76389}"/>
              </a:ext>
            </a:extLst>
          </p:cNvPr>
          <p:cNvSpPr/>
          <p:nvPr/>
        </p:nvSpPr>
        <p:spPr>
          <a:xfrm>
            <a:off x="1381403" y="3246467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e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52AED94-5A46-4266-BA92-D110A47133C9}"/>
              </a:ext>
            </a:extLst>
          </p:cNvPr>
          <p:cNvSpPr/>
          <p:nvPr/>
        </p:nvSpPr>
        <p:spPr>
          <a:xfrm>
            <a:off x="3043776" y="3227422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f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27EFB54-8652-40CD-935F-C9062107DDF8}"/>
              </a:ext>
            </a:extLst>
          </p:cNvPr>
          <p:cNvSpPr/>
          <p:nvPr/>
        </p:nvSpPr>
        <p:spPr>
          <a:xfrm>
            <a:off x="4938207" y="3227422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86AE677-8DE9-47B9-A86F-DC99BC4E53EB}"/>
              </a:ext>
            </a:extLst>
          </p:cNvPr>
          <p:cNvSpPr/>
          <p:nvPr/>
        </p:nvSpPr>
        <p:spPr>
          <a:xfrm>
            <a:off x="6988781" y="3227422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CB9088A-EB0C-4FEC-BAD9-D138746FD739}"/>
              </a:ext>
            </a:extLst>
          </p:cNvPr>
          <p:cNvSpPr/>
          <p:nvPr/>
        </p:nvSpPr>
        <p:spPr>
          <a:xfrm>
            <a:off x="3043776" y="1979475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8EDC4AA-C418-430B-AA1C-E7883C3B8FB0}"/>
              </a:ext>
            </a:extLst>
          </p:cNvPr>
          <p:cNvSpPr/>
          <p:nvPr/>
        </p:nvSpPr>
        <p:spPr>
          <a:xfrm>
            <a:off x="4938207" y="2006807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c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8698F09-59A4-4C1B-99B7-CAA52B03CFBA}"/>
              </a:ext>
            </a:extLst>
          </p:cNvPr>
          <p:cNvSpPr/>
          <p:nvPr/>
        </p:nvSpPr>
        <p:spPr>
          <a:xfrm>
            <a:off x="6990170" y="2017565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d</a:t>
            </a:r>
            <a:endParaRPr lang="ru-RU" sz="2400" i="1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1F91358-0D51-4938-9614-51D263960E8D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967678" y="2231503"/>
            <a:ext cx="10760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FBB325C-DAC2-4709-8CD4-DCD4D8CE80C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674541" y="2483531"/>
            <a:ext cx="0" cy="7629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6EF4E38-DD2F-4AE1-9F1E-961A5CB976D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630052" y="2231503"/>
            <a:ext cx="1308156" cy="2733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7C3A20B-6225-4289-8A91-4D362EA9707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967678" y="3479450"/>
            <a:ext cx="1076098" cy="1904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C5E742A-DD70-4ED8-85E6-F272A2F367D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524482" y="3479450"/>
            <a:ext cx="14642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B797E64-B438-43C9-ABA8-2A358B199904}"/>
              </a:ext>
            </a:extLst>
          </p:cNvPr>
          <p:cNvCxnSpPr>
            <a:cxnSpLocks/>
            <a:stCxn id="9" idx="3"/>
            <a:endCxn id="5" idx="7"/>
          </p:cNvCxnSpPr>
          <p:nvPr/>
        </p:nvCxnSpPr>
        <p:spPr>
          <a:xfrm flipH="1">
            <a:off x="1881820" y="2409714"/>
            <a:ext cx="1247815" cy="9105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CE72164-BB07-4070-9F74-74482DB81E8D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3336914" y="2483531"/>
            <a:ext cx="0" cy="7438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73DF530-70A1-4B72-8244-5A326306A9A2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5231345" y="2510863"/>
            <a:ext cx="0" cy="7165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7A1B9F0-07EA-48CB-9C79-9369E0B5B9D5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 flipH="1">
            <a:off x="7281918" y="2521621"/>
            <a:ext cx="1389" cy="7058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9B5362E7-B6EA-4740-87B6-2503E767EB8A}"/>
              </a:ext>
            </a:extLst>
          </p:cNvPr>
          <p:cNvCxnSpPr>
            <a:stCxn id="10" idx="7"/>
            <a:endCxn id="11" idx="1"/>
          </p:cNvCxnSpPr>
          <p:nvPr/>
        </p:nvCxnSpPr>
        <p:spPr>
          <a:xfrm rot="16200000" flipH="1">
            <a:off x="6251947" y="1267301"/>
            <a:ext cx="10758" cy="1637404"/>
          </a:xfrm>
          <a:prstGeom prst="curvedConnector3">
            <a:avLst>
              <a:gd name="adj1" fmla="val -1551868"/>
            </a:avLst>
          </a:prstGeom>
          <a:ln w="19050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C5649B8B-F463-40CC-B03D-650133421EF0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rot="5400000" flipH="1" flipV="1">
            <a:off x="4284242" y="2561303"/>
            <a:ext cx="12700" cy="1479873"/>
          </a:xfrm>
          <a:prstGeom prst="curvedConnector3">
            <a:avLst>
              <a:gd name="adj1" fmla="val 2381236"/>
            </a:avLst>
          </a:prstGeom>
          <a:ln w="19050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изогнутый 47">
            <a:extLst>
              <a:ext uri="{FF2B5EF4-FFF2-40B4-BE49-F238E27FC236}">
                <a16:creationId xmlns:a16="http://schemas.microsoft.com/office/drawing/2014/main" id="{F9527EA3-6C93-4CA2-86C2-E4F9E60DF8E9}"/>
              </a:ext>
            </a:extLst>
          </p:cNvPr>
          <p:cNvCxnSpPr>
            <a:cxnSpLocks/>
            <a:stCxn id="11" idx="3"/>
            <a:endCxn id="10" idx="5"/>
          </p:cNvCxnSpPr>
          <p:nvPr/>
        </p:nvCxnSpPr>
        <p:spPr>
          <a:xfrm rot="5400000" flipH="1">
            <a:off x="6251947" y="1623723"/>
            <a:ext cx="10758" cy="1637404"/>
          </a:xfrm>
          <a:prstGeom prst="curvedConnector3">
            <a:avLst>
              <a:gd name="adj1" fmla="val -1866676"/>
            </a:avLst>
          </a:prstGeom>
          <a:ln w="19050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B3BEFC87-4C40-4AF1-9A3B-35C36D71243F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rot="5400000">
            <a:off x="4284242" y="2917725"/>
            <a:ext cx="12700" cy="1479873"/>
          </a:xfrm>
          <a:prstGeom prst="curvedConnector3">
            <a:avLst>
              <a:gd name="adj1" fmla="val 2381236"/>
            </a:avLst>
          </a:prstGeom>
          <a:ln w="19050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изогнутый 53">
            <a:extLst>
              <a:ext uri="{FF2B5EF4-FFF2-40B4-BE49-F238E27FC236}">
                <a16:creationId xmlns:a16="http://schemas.microsoft.com/office/drawing/2014/main" id="{36493ABD-EBA9-40E0-A07A-5335D894F015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7310986" y="3479337"/>
            <a:ext cx="356422" cy="12925"/>
          </a:xfrm>
          <a:prstGeom prst="curvedConnector5">
            <a:avLst>
              <a:gd name="adj1" fmla="val -64137"/>
              <a:gd name="adj2" fmla="val -5357945"/>
              <a:gd name="adj3" fmla="val 164137"/>
            </a:avLst>
          </a:prstGeom>
          <a:ln w="19050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олилиния: фигура 63">
            <a:extLst>
              <a:ext uri="{FF2B5EF4-FFF2-40B4-BE49-F238E27FC236}">
                <a16:creationId xmlns:a16="http://schemas.microsoft.com/office/drawing/2014/main" id="{D9F168A9-0EE8-4FD7-B851-DEFB53444AE2}"/>
              </a:ext>
            </a:extLst>
          </p:cNvPr>
          <p:cNvSpPr/>
          <p:nvPr/>
        </p:nvSpPr>
        <p:spPr>
          <a:xfrm>
            <a:off x="968181" y="1508014"/>
            <a:ext cx="2795331" cy="2381273"/>
          </a:xfrm>
          <a:custGeom>
            <a:avLst/>
            <a:gdLst>
              <a:gd name="connsiteX0" fmla="*/ 940326 w 3014222"/>
              <a:gd name="connsiteY0" fmla="*/ 115029 h 2554810"/>
              <a:gd name="connsiteX1" fmla="*/ 2769126 w 3014222"/>
              <a:gd name="connsiteY1" fmla="*/ 148895 h 2554810"/>
              <a:gd name="connsiteX2" fmla="*/ 2769126 w 3014222"/>
              <a:gd name="connsiteY2" fmla="*/ 1040717 h 2554810"/>
              <a:gd name="connsiteX3" fmla="*/ 680681 w 3014222"/>
              <a:gd name="connsiteY3" fmla="*/ 2553429 h 2554810"/>
              <a:gd name="connsiteX4" fmla="*/ 3348 w 3014222"/>
              <a:gd name="connsiteY4" fmla="*/ 1289073 h 2554810"/>
              <a:gd name="connsiteX5" fmla="*/ 940326 w 3014222"/>
              <a:gd name="connsiteY5" fmla="*/ 115029 h 255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4222" h="2554810">
                <a:moveTo>
                  <a:pt x="940326" y="115029"/>
                </a:moveTo>
                <a:cubicBezTo>
                  <a:pt x="1401289" y="-75001"/>
                  <a:pt x="2464326" y="-5386"/>
                  <a:pt x="2769126" y="148895"/>
                </a:cubicBezTo>
                <a:cubicBezTo>
                  <a:pt x="3073926" y="303176"/>
                  <a:pt x="3117200" y="639961"/>
                  <a:pt x="2769126" y="1040717"/>
                </a:cubicBezTo>
                <a:cubicBezTo>
                  <a:pt x="2421052" y="1441473"/>
                  <a:pt x="1141644" y="2512036"/>
                  <a:pt x="680681" y="2553429"/>
                </a:cubicBezTo>
                <a:cubicBezTo>
                  <a:pt x="219718" y="2594822"/>
                  <a:pt x="-32400" y="1695473"/>
                  <a:pt x="3348" y="1289073"/>
                </a:cubicBezTo>
                <a:cubicBezTo>
                  <a:pt x="39096" y="882673"/>
                  <a:pt x="479363" y="305059"/>
                  <a:pt x="940326" y="11502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олилиния: фигура 64">
            <a:extLst>
              <a:ext uri="{FF2B5EF4-FFF2-40B4-BE49-F238E27FC236}">
                <a16:creationId xmlns:a16="http://schemas.microsoft.com/office/drawing/2014/main" id="{95A1B505-F685-4717-ADAD-9CEB172CB350}"/>
              </a:ext>
            </a:extLst>
          </p:cNvPr>
          <p:cNvSpPr/>
          <p:nvPr/>
        </p:nvSpPr>
        <p:spPr>
          <a:xfrm>
            <a:off x="2714756" y="2913770"/>
            <a:ext cx="2923955" cy="1262739"/>
          </a:xfrm>
          <a:custGeom>
            <a:avLst/>
            <a:gdLst>
              <a:gd name="connsiteX0" fmla="*/ 1072779 w 2873029"/>
              <a:gd name="connsiteY0" fmla="*/ 28074 h 1262739"/>
              <a:gd name="connsiteX1" fmla="*/ 2529045 w 2873029"/>
              <a:gd name="connsiteY1" fmla="*/ 107097 h 1262739"/>
              <a:gd name="connsiteX2" fmla="*/ 2766112 w 2873029"/>
              <a:gd name="connsiteY2" fmla="*/ 942474 h 1262739"/>
              <a:gd name="connsiteX3" fmla="*/ 1106645 w 2873029"/>
              <a:gd name="connsiteY3" fmla="*/ 1258563 h 1262739"/>
              <a:gd name="connsiteX4" fmla="*/ 45490 w 2873029"/>
              <a:gd name="connsiteY4" fmla="*/ 750563 h 1262739"/>
              <a:gd name="connsiteX5" fmla="*/ 282556 w 2873029"/>
              <a:gd name="connsiteY5" fmla="*/ 265141 h 1262739"/>
              <a:gd name="connsiteX6" fmla="*/ 1072779 w 2873029"/>
              <a:gd name="connsiteY6" fmla="*/ 28074 h 126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3029" h="1262739">
                <a:moveTo>
                  <a:pt x="1072779" y="28074"/>
                </a:moveTo>
                <a:cubicBezTo>
                  <a:pt x="1447194" y="1733"/>
                  <a:pt x="2246823" y="-45303"/>
                  <a:pt x="2529045" y="107097"/>
                </a:cubicBezTo>
                <a:cubicBezTo>
                  <a:pt x="2811267" y="259497"/>
                  <a:pt x="3003179" y="750563"/>
                  <a:pt x="2766112" y="942474"/>
                </a:cubicBezTo>
                <a:cubicBezTo>
                  <a:pt x="2529045" y="1134385"/>
                  <a:pt x="1560082" y="1290548"/>
                  <a:pt x="1106645" y="1258563"/>
                </a:cubicBezTo>
                <a:cubicBezTo>
                  <a:pt x="653208" y="1226578"/>
                  <a:pt x="182838" y="916133"/>
                  <a:pt x="45490" y="750563"/>
                </a:cubicBezTo>
                <a:cubicBezTo>
                  <a:pt x="-91858" y="584993"/>
                  <a:pt x="109460" y="379911"/>
                  <a:pt x="282556" y="265141"/>
                </a:cubicBezTo>
                <a:cubicBezTo>
                  <a:pt x="455652" y="150371"/>
                  <a:pt x="698364" y="54415"/>
                  <a:pt x="1072779" y="2807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2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олилиния: фигура 69">
            <a:extLst>
              <a:ext uri="{FF2B5EF4-FFF2-40B4-BE49-F238E27FC236}">
                <a16:creationId xmlns:a16="http://schemas.microsoft.com/office/drawing/2014/main" id="{351540B7-97A8-48F0-8ABB-80AAB750D37F}"/>
              </a:ext>
            </a:extLst>
          </p:cNvPr>
          <p:cNvSpPr/>
          <p:nvPr/>
        </p:nvSpPr>
        <p:spPr>
          <a:xfrm>
            <a:off x="4640151" y="1720124"/>
            <a:ext cx="3169546" cy="1040709"/>
          </a:xfrm>
          <a:custGeom>
            <a:avLst/>
            <a:gdLst>
              <a:gd name="connsiteX0" fmla="*/ 1301895 w 3114343"/>
              <a:gd name="connsiteY0" fmla="*/ 1094 h 1040709"/>
              <a:gd name="connsiteX1" fmla="*/ 2713006 w 3114343"/>
              <a:gd name="connsiteY1" fmla="*/ 102694 h 1040709"/>
              <a:gd name="connsiteX2" fmla="*/ 3074250 w 3114343"/>
              <a:gd name="connsiteY2" fmla="*/ 757449 h 1040709"/>
              <a:gd name="connsiteX3" fmla="*/ 1945361 w 3114343"/>
              <a:gd name="connsiteY3" fmla="*/ 1039672 h 1040709"/>
              <a:gd name="connsiteX4" fmla="*/ 285895 w 3114343"/>
              <a:gd name="connsiteY4" fmla="*/ 836472 h 1040709"/>
              <a:gd name="connsiteX5" fmla="*/ 14961 w 3114343"/>
              <a:gd name="connsiteY5" fmla="*/ 430072 h 1040709"/>
              <a:gd name="connsiteX6" fmla="*/ 455228 w 3114343"/>
              <a:gd name="connsiteY6" fmla="*/ 91405 h 1040709"/>
              <a:gd name="connsiteX7" fmla="*/ 1301895 w 3114343"/>
              <a:gd name="connsiteY7" fmla="*/ 1094 h 104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4343" h="1040709">
                <a:moveTo>
                  <a:pt x="1301895" y="1094"/>
                </a:moveTo>
                <a:cubicBezTo>
                  <a:pt x="1678191" y="2976"/>
                  <a:pt x="2417614" y="-23365"/>
                  <a:pt x="2713006" y="102694"/>
                </a:cubicBezTo>
                <a:cubicBezTo>
                  <a:pt x="3008398" y="228753"/>
                  <a:pt x="3202191" y="601286"/>
                  <a:pt x="3074250" y="757449"/>
                </a:cubicBezTo>
                <a:cubicBezTo>
                  <a:pt x="2946309" y="913612"/>
                  <a:pt x="2410087" y="1026502"/>
                  <a:pt x="1945361" y="1039672"/>
                </a:cubicBezTo>
                <a:cubicBezTo>
                  <a:pt x="1480635" y="1052843"/>
                  <a:pt x="607628" y="938072"/>
                  <a:pt x="285895" y="836472"/>
                </a:cubicBezTo>
                <a:cubicBezTo>
                  <a:pt x="-35838" y="734872"/>
                  <a:pt x="-13261" y="554250"/>
                  <a:pt x="14961" y="430072"/>
                </a:cubicBezTo>
                <a:cubicBezTo>
                  <a:pt x="43183" y="305894"/>
                  <a:pt x="244502" y="161020"/>
                  <a:pt x="455228" y="91405"/>
                </a:cubicBezTo>
                <a:cubicBezTo>
                  <a:pt x="665954" y="21790"/>
                  <a:pt x="925599" y="-788"/>
                  <a:pt x="1301895" y="109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олилиния: фигура 70">
            <a:extLst>
              <a:ext uri="{FF2B5EF4-FFF2-40B4-BE49-F238E27FC236}">
                <a16:creationId xmlns:a16="http://schemas.microsoft.com/office/drawing/2014/main" id="{8997A716-BD29-4B6C-9290-19E3E8CC8001}"/>
              </a:ext>
            </a:extLst>
          </p:cNvPr>
          <p:cNvSpPr/>
          <p:nvPr/>
        </p:nvSpPr>
        <p:spPr>
          <a:xfrm>
            <a:off x="6848445" y="2994429"/>
            <a:ext cx="1000965" cy="1019078"/>
          </a:xfrm>
          <a:custGeom>
            <a:avLst/>
            <a:gdLst>
              <a:gd name="connsiteX0" fmla="*/ 19976 w 983531"/>
              <a:gd name="connsiteY0" fmla="*/ 251416 h 1019078"/>
              <a:gd name="connsiteX1" fmla="*/ 42554 w 983531"/>
              <a:gd name="connsiteY1" fmla="*/ 748127 h 1019078"/>
              <a:gd name="connsiteX2" fmla="*/ 313488 w 983531"/>
              <a:gd name="connsiteY2" fmla="*/ 1019060 h 1019078"/>
              <a:gd name="connsiteX3" fmla="*/ 956954 w 983531"/>
              <a:gd name="connsiteY3" fmla="*/ 736838 h 1019078"/>
              <a:gd name="connsiteX4" fmla="*/ 798910 w 983531"/>
              <a:gd name="connsiteY4" fmla="*/ 82083 h 1019078"/>
              <a:gd name="connsiteX5" fmla="*/ 234465 w 983531"/>
              <a:gd name="connsiteY5" fmla="*/ 25638 h 1019078"/>
              <a:gd name="connsiteX6" fmla="*/ 19976 w 983531"/>
              <a:gd name="connsiteY6" fmla="*/ 251416 h 101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3531" h="1019078">
                <a:moveTo>
                  <a:pt x="19976" y="251416"/>
                </a:moveTo>
                <a:cubicBezTo>
                  <a:pt x="-12009" y="371831"/>
                  <a:pt x="-6365" y="620187"/>
                  <a:pt x="42554" y="748127"/>
                </a:cubicBezTo>
                <a:cubicBezTo>
                  <a:pt x="91473" y="876067"/>
                  <a:pt x="161088" y="1020941"/>
                  <a:pt x="313488" y="1019060"/>
                </a:cubicBezTo>
                <a:cubicBezTo>
                  <a:pt x="465888" y="1017179"/>
                  <a:pt x="876050" y="893001"/>
                  <a:pt x="956954" y="736838"/>
                </a:cubicBezTo>
                <a:cubicBezTo>
                  <a:pt x="1037858" y="580675"/>
                  <a:pt x="919325" y="200616"/>
                  <a:pt x="798910" y="82083"/>
                </a:cubicBezTo>
                <a:cubicBezTo>
                  <a:pt x="678495" y="-36450"/>
                  <a:pt x="366169" y="1179"/>
                  <a:pt x="234465" y="25638"/>
                </a:cubicBezTo>
                <a:cubicBezTo>
                  <a:pt x="102761" y="50097"/>
                  <a:pt x="51961" y="131001"/>
                  <a:pt x="19976" y="25141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1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64" grpId="0" animBg="1"/>
      <p:bldP spid="65" grpId="0" animBg="1"/>
      <p:bldP spid="70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60F9E-4676-425C-A508-99637784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8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Алгоритм поиска КСС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CF7DE-9F73-4C20-87BE-C6CCFA943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91962"/>
            <a:ext cx="8229600" cy="553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i="1" dirty="0"/>
              <a:t>G </a:t>
            </a:r>
            <a:r>
              <a:rPr lang="en-US" dirty="0"/>
              <a:t>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– </a:t>
            </a:r>
            <a:r>
              <a:rPr lang="ru-RU" dirty="0"/>
              <a:t>ориентированный граф,</a:t>
            </a:r>
          </a:p>
          <a:p>
            <a:pPr marL="0" indent="0">
              <a:buNone/>
            </a:pP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i="1" baseline="30000" dirty="0"/>
              <a:t>T</a:t>
            </a:r>
            <a:r>
              <a:rPr lang="en-US" dirty="0"/>
              <a:t>), </a:t>
            </a:r>
            <a:r>
              <a:rPr lang="ru-RU" dirty="0"/>
              <a:t>где </a:t>
            </a:r>
            <a:r>
              <a:rPr lang="en-US" i="1" dirty="0"/>
              <a:t>E</a:t>
            </a:r>
            <a:r>
              <a:rPr lang="en-US" i="1" baseline="30000" dirty="0"/>
              <a:t>T</a:t>
            </a:r>
            <a:r>
              <a:rPr lang="ru-RU" dirty="0"/>
              <a:t> = </a:t>
            </a:r>
            <a:r>
              <a:rPr lang="en-US" dirty="0"/>
              <a:t>{(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: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dirty="0"/>
              <a:t>} – </a:t>
            </a:r>
            <a:r>
              <a:rPr lang="ru-RU" dirty="0"/>
              <a:t>транспонированный граф </a:t>
            </a:r>
            <a:r>
              <a:rPr lang="en-US" dirty="0"/>
              <a:t>G.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i="1" dirty="0" err="1">
                <a:solidFill>
                  <a:srgbClr val="00B050"/>
                </a:solidFill>
              </a:rPr>
              <a:t>Strongly_Connected_Components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355600" indent="-355600">
              <a:buNone/>
            </a:pPr>
            <a:r>
              <a:rPr lang="en-US" dirty="0"/>
              <a:t>1.	</a:t>
            </a:r>
            <a:r>
              <a:rPr lang="ru-RU" dirty="0"/>
              <a:t>Вызов </a:t>
            </a:r>
            <a:r>
              <a:rPr lang="en-US" i="1" dirty="0"/>
              <a:t>DFS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ru-RU" dirty="0"/>
              <a:t>для вычисления времен завершения </a:t>
            </a:r>
            <a:r>
              <a:rPr lang="en-US" i="1" dirty="0"/>
              <a:t>f</a:t>
            </a:r>
            <a:r>
              <a:rPr lang="en-US" dirty="0"/>
              <a:t>[</a:t>
            </a:r>
            <a:r>
              <a:rPr lang="en-US" i="1" dirty="0"/>
              <a:t>u</a:t>
            </a:r>
            <a:r>
              <a:rPr lang="en-US" dirty="0"/>
              <a:t>] </a:t>
            </a:r>
            <a:r>
              <a:rPr lang="ru-RU" dirty="0"/>
              <a:t>для каждой вершины.</a:t>
            </a:r>
          </a:p>
          <a:p>
            <a:pPr marL="355600" indent="-355600">
              <a:buNone/>
            </a:pPr>
            <a:r>
              <a:rPr lang="ru-RU" dirty="0"/>
              <a:t>2</a:t>
            </a:r>
            <a:r>
              <a:rPr lang="en-US" dirty="0"/>
              <a:t>	</a:t>
            </a:r>
            <a:r>
              <a:rPr lang="ru-RU" dirty="0"/>
              <a:t>Построение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ru-RU" i="1" dirty="0"/>
              <a:t>.</a:t>
            </a:r>
            <a:endParaRPr lang="en-US" i="1" dirty="0"/>
          </a:p>
          <a:p>
            <a:pPr marL="355600" indent="-355600">
              <a:buNone/>
            </a:pPr>
            <a:r>
              <a:rPr lang="en-US" dirty="0"/>
              <a:t>3.	</a:t>
            </a:r>
            <a:r>
              <a:rPr lang="ru-RU" dirty="0"/>
              <a:t>Вызов </a:t>
            </a:r>
            <a:r>
              <a:rPr lang="en-US" i="1" dirty="0"/>
              <a:t>DFS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), </a:t>
            </a:r>
            <a:r>
              <a:rPr lang="ru-RU" dirty="0"/>
              <a:t>но в главном цикле процедуры </a:t>
            </a:r>
            <a:r>
              <a:rPr lang="en-US" i="1" dirty="0"/>
              <a:t>DFS</a:t>
            </a:r>
            <a:r>
              <a:rPr lang="en-US" dirty="0"/>
              <a:t>, </a:t>
            </a:r>
            <a:r>
              <a:rPr lang="ru-RU" dirty="0"/>
              <a:t>вершины рассматриваются в порядке убывания значений </a:t>
            </a:r>
            <a:r>
              <a:rPr lang="en-US" i="1" dirty="0"/>
              <a:t>f</a:t>
            </a:r>
            <a:r>
              <a:rPr lang="en-US" dirty="0"/>
              <a:t>[</a:t>
            </a:r>
            <a:r>
              <a:rPr lang="en-US" i="1" dirty="0"/>
              <a:t>u</a:t>
            </a:r>
            <a:r>
              <a:rPr lang="en-US" dirty="0"/>
              <a:t>] </a:t>
            </a:r>
            <a:r>
              <a:rPr lang="ru-RU" dirty="0"/>
              <a:t>, вычисленных в строке 1.</a:t>
            </a:r>
          </a:p>
          <a:p>
            <a:pPr marL="355600" indent="-355600">
              <a:buNone/>
            </a:pPr>
            <a:r>
              <a:rPr lang="ru-RU" dirty="0"/>
              <a:t>4.</a:t>
            </a:r>
            <a:r>
              <a:rPr lang="en-US" dirty="0"/>
              <a:t>	</a:t>
            </a:r>
            <a:r>
              <a:rPr lang="ru-RU" dirty="0"/>
              <a:t>Деревья глубинного остовного леса, полученного в строке 3, представляют собой сильно связные компоненты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73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Поиск в глубину (</a:t>
            </a:r>
            <a:r>
              <a:rPr lang="ru-RU" sz="3200" b="1" i="1" dirty="0" err="1"/>
              <a:t>Depth-first</a:t>
            </a:r>
            <a:r>
              <a:rPr lang="ru-RU" sz="3200" b="1" i="1" dirty="0"/>
              <a:t> </a:t>
            </a:r>
            <a:r>
              <a:rPr lang="ru-RU" sz="3200" b="1" i="1" dirty="0" err="1"/>
              <a:t>search</a:t>
            </a:r>
            <a:r>
              <a:rPr lang="ru-RU" sz="3200" b="1" i="1" dirty="0"/>
              <a:t>, DFS</a:t>
            </a:r>
            <a:r>
              <a:rPr lang="ru-RU" sz="3200" b="1" dirty="0"/>
              <a:t>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29222"/>
          </a:xfrm>
        </p:spPr>
        <p:txBody>
          <a:bodyPr>
            <a:normAutofit fontScale="62500" lnSpcReduction="20000"/>
          </a:bodyPr>
          <a:lstStyle/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ru-RU" dirty="0"/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ru-RU" dirty="0"/>
              <a:t>Пусть задан </a:t>
            </a:r>
            <a:r>
              <a:rPr lang="en-US" dirty="0"/>
              <a:t> </a:t>
            </a:r>
            <a:r>
              <a:rPr lang="ru-RU" dirty="0"/>
              <a:t>граф </a:t>
            </a:r>
            <a:r>
              <a:rPr lang="ru-RU" i="1" dirty="0"/>
              <a:t>G</a:t>
            </a:r>
            <a:r>
              <a:rPr lang="ru-RU" dirty="0"/>
              <a:t> = (</a:t>
            </a:r>
            <a:r>
              <a:rPr lang="ru-RU" i="1" dirty="0"/>
              <a:t>V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i="1" dirty="0"/>
              <a:t>E</a:t>
            </a:r>
            <a:r>
              <a:rPr lang="en-US" i="1" dirty="0"/>
              <a:t>)</a:t>
            </a:r>
            <a:r>
              <a:rPr lang="ru-RU" dirty="0"/>
              <a:t>.</a:t>
            </a: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ru-RU" dirty="0"/>
          </a:p>
          <a:p>
            <a:pPr marL="609600" indent="-609600">
              <a:lnSpc>
                <a:spcPct val="120000"/>
              </a:lnSpc>
              <a:buFont typeface="Arial" charset="0"/>
              <a:buNone/>
            </a:pPr>
            <a:r>
              <a:rPr lang="ru-RU" dirty="0"/>
              <a:t>Алгоритм поиска описывается следующим образом: </a:t>
            </a:r>
            <a:endParaRPr lang="en-US" dirty="0"/>
          </a:p>
          <a:p>
            <a:pPr marL="609600" indent="0">
              <a:lnSpc>
                <a:spcPct val="120000"/>
              </a:lnSpc>
              <a:buFont typeface="Arial" charset="0"/>
              <a:buNone/>
            </a:pPr>
            <a:r>
              <a:rPr lang="ru-RU" dirty="0"/>
              <a:t>для каждой непройденной вершины необходимо найти все непройденные смежные вершины и повторить поиск для них.</a:t>
            </a:r>
            <a:endParaRPr lang="en-US" dirty="0"/>
          </a:p>
          <a:p>
            <a:pPr marL="609600" indent="-609600">
              <a:lnSpc>
                <a:spcPct val="120000"/>
              </a:lnSpc>
              <a:buFont typeface="Arial" charset="0"/>
              <a:buNone/>
            </a:pPr>
            <a:endParaRPr lang="en-US" dirty="0"/>
          </a:p>
          <a:p>
            <a:pPr marL="180000" indent="457200">
              <a:lnSpc>
                <a:spcPct val="120000"/>
              </a:lnSpc>
              <a:buFont typeface="Arial" charset="0"/>
              <a:buNone/>
            </a:pPr>
            <a:r>
              <a:rPr lang="ru-RU" dirty="0"/>
              <a:t>Пусть в начальный момент времени все вершины  окрашены в </a:t>
            </a:r>
            <a:r>
              <a:rPr lang="ru-RU" i="1" dirty="0"/>
              <a:t>белый</a:t>
            </a:r>
            <a:r>
              <a:rPr lang="ru-RU" dirty="0"/>
              <a:t> цвет. </a:t>
            </a:r>
            <a:endParaRPr lang="en-US" dirty="0"/>
          </a:p>
          <a:p>
            <a:pPr marL="609600" indent="-60960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Из множества всех </a:t>
            </a:r>
            <a:r>
              <a:rPr lang="ru-RU" i="1" dirty="0"/>
              <a:t>белых</a:t>
            </a:r>
            <a:r>
              <a:rPr lang="ru-RU" dirty="0"/>
              <a:t> вершин выберем любую вершину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i="1" dirty="0"/>
              <a:t>v</a:t>
            </a:r>
            <a:r>
              <a:rPr lang="ru-RU" dirty="0"/>
              <a:t>1. </a:t>
            </a:r>
          </a:p>
          <a:p>
            <a:pPr marL="609600" indent="-60960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Выполним для нее процедуру Поиск(</a:t>
            </a:r>
            <a:r>
              <a:rPr lang="ru-RU" i="1" dirty="0"/>
              <a:t>v</a:t>
            </a:r>
            <a:r>
              <a:rPr lang="ru-RU" dirty="0"/>
              <a:t>1). </a:t>
            </a:r>
          </a:p>
          <a:p>
            <a:pPr marL="609600" indent="-60960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Перекрасим ее в </a:t>
            </a:r>
            <a:r>
              <a:rPr lang="ru-RU" i="1" dirty="0"/>
              <a:t>черный</a:t>
            </a:r>
            <a:r>
              <a:rPr lang="ru-RU" dirty="0"/>
              <a:t> цвет. </a:t>
            </a:r>
          </a:p>
          <a:p>
            <a:pPr marL="609600" indent="-609600">
              <a:lnSpc>
                <a:spcPct val="120000"/>
              </a:lnSpc>
              <a:buFont typeface="Arial" charset="0"/>
              <a:buNone/>
            </a:pPr>
            <a:r>
              <a:rPr lang="ru-RU" dirty="0"/>
              <a:t>Повторяем шаги 1-3 до тех пор, пока множество </a:t>
            </a:r>
            <a:r>
              <a:rPr lang="ru-RU" i="1" dirty="0"/>
              <a:t>белых</a:t>
            </a:r>
            <a:r>
              <a:rPr lang="ru-RU" dirty="0"/>
              <a:t> вершин не пусто.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9B40B-2414-4C3C-B85D-84A95DFB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алгоритма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64C93AF-2F60-40E8-A8E8-6701E8F29D2C}"/>
              </a:ext>
            </a:extLst>
          </p:cNvPr>
          <p:cNvSpPr/>
          <p:nvPr/>
        </p:nvSpPr>
        <p:spPr>
          <a:xfrm>
            <a:off x="1172245" y="1216539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84C748-3624-42B2-A7B2-3974EBC7DBEC}"/>
              </a:ext>
            </a:extLst>
          </p:cNvPr>
          <p:cNvSpPr/>
          <p:nvPr/>
        </p:nvSpPr>
        <p:spPr>
          <a:xfrm>
            <a:off x="1172245" y="2483531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d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0857AB3-EFAF-4479-9DC5-E9E4CF55B3C5}"/>
              </a:ext>
            </a:extLst>
          </p:cNvPr>
          <p:cNvSpPr/>
          <p:nvPr/>
        </p:nvSpPr>
        <p:spPr>
          <a:xfrm>
            <a:off x="2834617" y="2483531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c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E5D95EE-4289-433C-9E56-15531529F002}"/>
              </a:ext>
            </a:extLst>
          </p:cNvPr>
          <p:cNvSpPr/>
          <p:nvPr/>
        </p:nvSpPr>
        <p:spPr>
          <a:xfrm>
            <a:off x="2834618" y="1216539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  <a:endParaRPr lang="ru-RU" sz="2400" i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F53A913-8B24-42B3-B655-A5CAE09CA6EF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1758520" y="1468567"/>
            <a:ext cx="10760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6D776B-4F5F-4A1A-9064-AFAC714674A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465383" y="1720595"/>
            <a:ext cx="0" cy="7629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C7BAC39-839A-4BBD-84A8-277670422474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758520" y="2735559"/>
            <a:ext cx="107609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037D782-7DF8-4073-9EA9-58F2F85EC0D9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672662" y="1646778"/>
            <a:ext cx="1247813" cy="9105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B31C599-732D-40E6-8B11-CB4F679F58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3127755" y="1720595"/>
            <a:ext cx="1" cy="7629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B01263C4-FC63-461D-8BBA-A7E4F4D3627C}"/>
              </a:ext>
            </a:extLst>
          </p:cNvPr>
          <p:cNvSpPr/>
          <p:nvPr/>
        </p:nvSpPr>
        <p:spPr>
          <a:xfrm>
            <a:off x="5808966" y="1216539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CA04921-8531-4B77-840F-7615D436D7CD}"/>
              </a:ext>
            </a:extLst>
          </p:cNvPr>
          <p:cNvSpPr/>
          <p:nvPr/>
        </p:nvSpPr>
        <p:spPr>
          <a:xfrm>
            <a:off x="5808966" y="2483531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d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E03FB79F-9086-4E02-A9A9-88ED251F3DC3}"/>
              </a:ext>
            </a:extLst>
          </p:cNvPr>
          <p:cNvSpPr/>
          <p:nvPr/>
        </p:nvSpPr>
        <p:spPr>
          <a:xfrm>
            <a:off x="7471338" y="2483531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c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5D8E62D-7EEE-4A90-B4A8-9435D69897B8}"/>
              </a:ext>
            </a:extLst>
          </p:cNvPr>
          <p:cNvSpPr/>
          <p:nvPr/>
        </p:nvSpPr>
        <p:spPr>
          <a:xfrm>
            <a:off x="7471339" y="1216539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  <a:endParaRPr lang="ru-RU" sz="2400" i="1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48FD2B0-8822-4FAD-8058-7A1B99961E28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6395241" y="1468567"/>
            <a:ext cx="10760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2CFEF90-6372-4B64-9E2F-251837EBF15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102102" y="1720597"/>
            <a:ext cx="2" cy="76293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A34C2FE-E136-47BF-8861-8BB89958B9F3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6395241" y="2735559"/>
            <a:ext cx="107609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AAA2E25-0DFD-4E9F-BD64-A0B4B5D0AE25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6309383" y="1646778"/>
            <a:ext cx="1247813" cy="9105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AF4A623-B4EE-4AEA-9013-A56F0C5055F2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>
          <a:xfrm flipV="1">
            <a:off x="7764476" y="1720595"/>
            <a:ext cx="1" cy="7629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>
            <a:extLst>
              <a:ext uri="{FF2B5EF4-FFF2-40B4-BE49-F238E27FC236}">
                <a16:creationId xmlns:a16="http://schemas.microsoft.com/office/drawing/2014/main" id="{403AB24B-EAE2-447E-82E6-379BE5E17956}"/>
              </a:ext>
            </a:extLst>
          </p:cNvPr>
          <p:cNvSpPr/>
          <p:nvPr/>
        </p:nvSpPr>
        <p:spPr>
          <a:xfrm>
            <a:off x="1835695" y="3347966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1BF48B7D-6F5A-4ADB-9576-0CC7E5B97DE1}"/>
              </a:ext>
            </a:extLst>
          </p:cNvPr>
          <p:cNvSpPr/>
          <p:nvPr/>
        </p:nvSpPr>
        <p:spPr>
          <a:xfrm>
            <a:off x="1835694" y="6001707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d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B8F877C4-9444-4389-A014-FE5898DEBC3D}"/>
              </a:ext>
            </a:extLst>
          </p:cNvPr>
          <p:cNvSpPr/>
          <p:nvPr/>
        </p:nvSpPr>
        <p:spPr>
          <a:xfrm>
            <a:off x="1836732" y="5028923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c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92F74CC5-C81B-470F-A859-AAACF1D29568}"/>
              </a:ext>
            </a:extLst>
          </p:cNvPr>
          <p:cNvSpPr/>
          <p:nvPr/>
        </p:nvSpPr>
        <p:spPr>
          <a:xfrm>
            <a:off x="1835696" y="4212400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  <a:endParaRPr lang="ru-RU" sz="2400" i="1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876F0020-57A8-463D-9853-9A8E3E11AB7C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>
            <a:off x="2128833" y="3852022"/>
            <a:ext cx="1" cy="36037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18F1972-89DE-4741-AA1C-B2176F55E09F}"/>
              </a:ext>
            </a:extLst>
          </p:cNvPr>
          <p:cNvCxnSpPr>
            <a:cxnSpLocks/>
            <a:stCxn id="65" idx="4"/>
            <a:endCxn id="64" idx="0"/>
          </p:cNvCxnSpPr>
          <p:nvPr/>
        </p:nvCxnSpPr>
        <p:spPr>
          <a:xfrm flipH="1">
            <a:off x="2128832" y="5532979"/>
            <a:ext cx="1038" cy="4687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AFCD58DB-D4EC-4CD1-B05B-4091C307E182}"/>
              </a:ext>
            </a:extLst>
          </p:cNvPr>
          <p:cNvCxnSpPr>
            <a:cxnSpLocks/>
            <a:stCxn id="66" idx="4"/>
            <a:endCxn id="65" idx="0"/>
          </p:cNvCxnSpPr>
          <p:nvPr/>
        </p:nvCxnSpPr>
        <p:spPr>
          <a:xfrm>
            <a:off x="2128834" y="4716456"/>
            <a:ext cx="1036" cy="3124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изогнутый 90">
            <a:extLst>
              <a:ext uri="{FF2B5EF4-FFF2-40B4-BE49-F238E27FC236}">
                <a16:creationId xmlns:a16="http://schemas.microsoft.com/office/drawing/2014/main" id="{8A1AA30D-A2DB-4BA5-AE93-04C1996F2B0B}"/>
              </a:ext>
            </a:extLst>
          </p:cNvPr>
          <p:cNvCxnSpPr>
            <a:cxnSpLocks/>
            <a:stCxn id="65" idx="2"/>
            <a:endCxn id="63" idx="2"/>
          </p:cNvCxnSpPr>
          <p:nvPr/>
        </p:nvCxnSpPr>
        <p:spPr>
          <a:xfrm rot="10800000">
            <a:off x="1835696" y="3599995"/>
            <a:ext cx="1037" cy="1680957"/>
          </a:xfrm>
          <a:prstGeom prst="curvedConnector3">
            <a:avLst>
              <a:gd name="adj1" fmla="val 22144359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: изогнутый 99">
            <a:extLst>
              <a:ext uri="{FF2B5EF4-FFF2-40B4-BE49-F238E27FC236}">
                <a16:creationId xmlns:a16="http://schemas.microsoft.com/office/drawing/2014/main" id="{8A8100C5-77CE-4ED3-8DD6-7BAF566B3C84}"/>
              </a:ext>
            </a:extLst>
          </p:cNvPr>
          <p:cNvCxnSpPr>
            <a:cxnSpLocks/>
            <a:stCxn id="63" idx="0"/>
            <a:endCxn id="64" idx="2"/>
          </p:cNvCxnSpPr>
          <p:nvPr/>
        </p:nvCxnSpPr>
        <p:spPr>
          <a:xfrm rot="16200000" flipH="1" flipV="1">
            <a:off x="529379" y="4654280"/>
            <a:ext cx="2905769" cy="293139"/>
          </a:xfrm>
          <a:prstGeom prst="curvedConnector4">
            <a:avLst>
              <a:gd name="adj1" fmla="val -7867"/>
              <a:gd name="adj2" fmla="val 268444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0399AD9-3785-4828-94A6-958AC5070AD9}"/>
              </a:ext>
            </a:extLst>
          </p:cNvPr>
          <p:cNvSpPr txBox="1"/>
          <p:nvPr/>
        </p:nvSpPr>
        <p:spPr>
          <a:xfrm>
            <a:off x="2530892" y="6090135"/>
            <a:ext cx="38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965D95-BD3A-4363-8833-2EDE7DCF3360}"/>
              </a:ext>
            </a:extLst>
          </p:cNvPr>
          <p:cNvSpPr txBox="1"/>
          <p:nvPr/>
        </p:nvSpPr>
        <p:spPr>
          <a:xfrm>
            <a:off x="2530892" y="5124231"/>
            <a:ext cx="38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A6BB6B-275C-4EAF-B49F-5908BD3F9F0D}"/>
              </a:ext>
            </a:extLst>
          </p:cNvPr>
          <p:cNvSpPr txBox="1"/>
          <p:nvPr/>
        </p:nvSpPr>
        <p:spPr>
          <a:xfrm>
            <a:off x="2488511" y="4295542"/>
            <a:ext cx="3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6209CC-FBFB-4650-AC9B-4E5C0E2076B6}"/>
              </a:ext>
            </a:extLst>
          </p:cNvPr>
          <p:cNvSpPr txBox="1"/>
          <p:nvPr/>
        </p:nvSpPr>
        <p:spPr>
          <a:xfrm>
            <a:off x="2445034" y="3429000"/>
            <a:ext cx="38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AF964E-8A5B-490E-8BCA-72C6DE020A62}"/>
              </a:ext>
            </a:extLst>
          </p:cNvPr>
          <p:cNvSpPr txBox="1"/>
          <p:nvPr/>
        </p:nvSpPr>
        <p:spPr>
          <a:xfrm>
            <a:off x="5445528" y="2548088"/>
            <a:ext cx="3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63752EA-6BEE-4F29-85A0-EC3B9BCB6765}"/>
              </a:ext>
            </a:extLst>
          </p:cNvPr>
          <p:cNvSpPr txBox="1"/>
          <p:nvPr/>
        </p:nvSpPr>
        <p:spPr>
          <a:xfrm>
            <a:off x="8105834" y="2548088"/>
            <a:ext cx="38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902401-C54B-43A7-A7F9-E77410367F93}"/>
              </a:ext>
            </a:extLst>
          </p:cNvPr>
          <p:cNvSpPr txBox="1"/>
          <p:nvPr/>
        </p:nvSpPr>
        <p:spPr>
          <a:xfrm>
            <a:off x="8105834" y="1274566"/>
            <a:ext cx="3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85B54B-5F6C-4CAC-B637-FBAC5834C05C}"/>
              </a:ext>
            </a:extLst>
          </p:cNvPr>
          <p:cNvSpPr txBox="1"/>
          <p:nvPr/>
        </p:nvSpPr>
        <p:spPr>
          <a:xfrm>
            <a:off x="5413418" y="1274566"/>
            <a:ext cx="2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24E30C9B-73C2-4E30-A695-2734D9D8C146}"/>
              </a:ext>
            </a:extLst>
          </p:cNvPr>
          <p:cNvSpPr/>
          <p:nvPr/>
        </p:nvSpPr>
        <p:spPr>
          <a:xfrm>
            <a:off x="6025798" y="3413797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E5BC322-E797-48EC-B4D0-0C76200E26B1}"/>
              </a:ext>
            </a:extLst>
          </p:cNvPr>
          <p:cNvSpPr/>
          <p:nvPr/>
        </p:nvSpPr>
        <p:spPr>
          <a:xfrm>
            <a:off x="7695814" y="3903579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d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88D8EF5A-11A9-4E7C-890A-F7F5B050F86D}"/>
              </a:ext>
            </a:extLst>
          </p:cNvPr>
          <p:cNvSpPr/>
          <p:nvPr/>
        </p:nvSpPr>
        <p:spPr>
          <a:xfrm>
            <a:off x="6026835" y="5094754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FE1D9C89-1634-46A5-B13F-063BC85B3E20}"/>
              </a:ext>
            </a:extLst>
          </p:cNvPr>
          <p:cNvSpPr/>
          <p:nvPr/>
        </p:nvSpPr>
        <p:spPr>
          <a:xfrm>
            <a:off x="6025799" y="4278231"/>
            <a:ext cx="586275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c</a:t>
            </a:r>
            <a:endParaRPr lang="ru-RU" sz="2400" i="1" dirty="0">
              <a:solidFill>
                <a:schemeClr val="tx1"/>
              </a:solidFill>
            </a:endParaRPr>
          </a:p>
        </p:txBody>
      </p: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836F10B6-375C-4DC4-BE39-8E7BED7373E4}"/>
              </a:ext>
            </a:extLst>
          </p:cNvPr>
          <p:cNvCxnSpPr>
            <a:cxnSpLocks/>
            <a:stCxn id="115" idx="4"/>
            <a:endCxn id="118" idx="0"/>
          </p:cNvCxnSpPr>
          <p:nvPr/>
        </p:nvCxnSpPr>
        <p:spPr>
          <a:xfrm>
            <a:off x="6318936" y="3917853"/>
            <a:ext cx="1" cy="36037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30C01F3D-EC54-4C2D-93FC-BCEE9C7F6EB7}"/>
              </a:ext>
            </a:extLst>
          </p:cNvPr>
          <p:cNvCxnSpPr>
            <a:cxnSpLocks/>
            <a:stCxn id="118" idx="4"/>
            <a:endCxn id="117" idx="0"/>
          </p:cNvCxnSpPr>
          <p:nvPr/>
        </p:nvCxnSpPr>
        <p:spPr>
          <a:xfrm>
            <a:off x="6318937" y="4782287"/>
            <a:ext cx="1036" cy="3124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: изогнутый 121">
            <a:extLst>
              <a:ext uri="{FF2B5EF4-FFF2-40B4-BE49-F238E27FC236}">
                <a16:creationId xmlns:a16="http://schemas.microsoft.com/office/drawing/2014/main" id="{E588DB78-9F16-4B8C-87F5-B4BE8106CFAA}"/>
              </a:ext>
            </a:extLst>
          </p:cNvPr>
          <p:cNvCxnSpPr>
            <a:cxnSpLocks/>
            <a:stCxn id="117" idx="2"/>
            <a:endCxn id="115" idx="2"/>
          </p:cNvCxnSpPr>
          <p:nvPr/>
        </p:nvCxnSpPr>
        <p:spPr>
          <a:xfrm rot="10800000">
            <a:off x="6025799" y="3665826"/>
            <a:ext cx="1037" cy="1680957"/>
          </a:xfrm>
          <a:prstGeom prst="curvedConnector3">
            <a:avLst>
              <a:gd name="adj1" fmla="val 22144359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изогнутый 122">
            <a:extLst>
              <a:ext uri="{FF2B5EF4-FFF2-40B4-BE49-F238E27FC236}">
                <a16:creationId xmlns:a16="http://schemas.microsoft.com/office/drawing/2014/main" id="{F32669BA-FDA1-4198-B9B4-ABE05ED55004}"/>
              </a:ext>
            </a:extLst>
          </p:cNvPr>
          <p:cNvCxnSpPr>
            <a:cxnSpLocks/>
            <a:stCxn id="116" idx="0"/>
            <a:endCxn id="115" idx="7"/>
          </p:cNvCxnSpPr>
          <p:nvPr/>
        </p:nvCxnSpPr>
        <p:spPr>
          <a:xfrm rot="16200000" flipV="1">
            <a:off x="7049602" y="2964228"/>
            <a:ext cx="415965" cy="1462737"/>
          </a:xfrm>
          <a:prstGeom prst="curvedConnector3">
            <a:avLst>
              <a:gd name="adj1" fmla="val 114854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01BA055-A1BA-487D-897B-78117DB2AD52}"/>
              </a:ext>
            </a:extLst>
          </p:cNvPr>
          <p:cNvSpPr txBox="1"/>
          <p:nvPr/>
        </p:nvSpPr>
        <p:spPr>
          <a:xfrm>
            <a:off x="8307226" y="3970941"/>
            <a:ext cx="25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AC75C47-A7BC-454A-B8F4-985E72204B65}"/>
              </a:ext>
            </a:extLst>
          </p:cNvPr>
          <p:cNvSpPr txBox="1"/>
          <p:nvPr/>
        </p:nvSpPr>
        <p:spPr>
          <a:xfrm>
            <a:off x="6635137" y="5204767"/>
            <a:ext cx="38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0D7035-F843-4FCC-8981-E7052AE4A5F3}"/>
              </a:ext>
            </a:extLst>
          </p:cNvPr>
          <p:cNvSpPr txBox="1"/>
          <p:nvPr/>
        </p:nvSpPr>
        <p:spPr>
          <a:xfrm>
            <a:off x="6612073" y="4506305"/>
            <a:ext cx="3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A494A5-E7AE-4DF4-A60D-032409C0B989}"/>
              </a:ext>
            </a:extLst>
          </p:cNvPr>
          <p:cNvSpPr txBox="1"/>
          <p:nvPr/>
        </p:nvSpPr>
        <p:spPr>
          <a:xfrm>
            <a:off x="6635137" y="3494831"/>
            <a:ext cx="38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753B3FAC-4C32-4E36-B065-1A90FEA2B5FB}"/>
              </a:ext>
            </a:extLst>
          </p:cNvPr>
          <p:cNvCxnSpPr>
            <a:cxnSpLocks/>
            <a:stCxn id="116" idx="3"/>
            <a:endCxn id="118" idx="6"/>
          </p:cNvCxnSpPr>
          <p:nvPr/>
        </p:nvCxnSpPr>
        <p:spPr>
          <a:xfrm rot="5400000">
            <a:off x="7098653" y="3847239"/>
            <a:ext cx="196441" cy="1169598"/>
          </a:xfrm>
          <a:prstGeom prst="curved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1" grpId="0" animBg="1"/>
      <p:bldP spid="22" grpId="0" animBg="1"/>
      <p:bldP spid="23" grpId="0" animBg="1"/>
      <p:bldP spid="24" grpId="0" animBg="1"/>
      <p:bldP spid="63" grpId="0" animBg="1"/>
      <p:bldP spid="64" grpId="0" animBg="1"/>
      <p:bldP spid="65" grpId="0" animBg="1"/>
      <p:bldP spid="66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24" grpId="0"/>
      <p:bldP spid="125" grpId="0"/>
      <p:bldP spid="126" grpId="0"/>
      <p:bldP spid="1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Двусвязность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/>
              <a:t>Определения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Пусть </a:t>
            </a:r>
            <a:r>
              <a:rPr lang="en-US" i="1" dirty="0"/>
              <a:t>G</a:t>
            </a:r>
            <a:r>
              <a:rPr lang="ru-RU" dirty="0"/>
              <a:t> = (</a:t>
            </a:r>
            <a:r>
              <a:rPr lang="ru-RU" i="1" dirty="0"/>
              <a:t>V, Е</a:t>
            </a:r>
            <a:r>
              <a:rPr lang="ru-RU" dirty="0"/>
              <a:t>)</a:t>
            </a:r>
            <a:r>
              <a:rPr lang="ru-RU" i="1" dirty="0"/>
              <a:t> —</a:t>
            </a:r>
            <a:r>
              <a:rPr lang="ru-RU" dirty="0"/>
              <a:t> связный неориентированный граф. Узел </a:t>
            </a:r>
            <a:r>
              <a:rPr lang="ru-RU" i="1" dirty="0"/>
              <a:t>а</a:t>
            </a:r>
            <a:r>
              <a:rPr lang="ru-RU" dirty="0"/>
              <a:t> называют </a:t>
            </a:r>
            <a:r>
              <a:rPr lang="ru-RU" i="1" dirty="0">
                <a:solidFill>
                  <a:srgbClr val="FF0000"/>
                </a:solidFill>
              </a:rPr>
              <a:t>точкой сочленения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графа </a:t>
            </a:r>
            <a:r>
              <a:rPr lang="en-US" i="1" dirty="0"/>
              <a:t>G</a:t>
            </a:r>
            <a:r>
              <a:rPr lang="ru-RU" dirty="0"/>
              <a:t>, если существуют такие узлы </a:t>
            </a:r>
            <a:r>
              <a:rPr lang="en-US" i="1" dirty="0"/>
              <a:t>v</a:t>
            </a:r>
            <a:r>
              <a:rPr lang="ru-RU" dirty="0"/>
              <a:t> и </a:t>
            </a:r>
            <a:r>
              <a:rPr lang="ru-RU" i="1" dirty="0" err="1"/>
              <a:t>w</a:t>
            </a:r>
            <a:r>
              <a:rPr lang="ru-RU" i="1" dirty="0"/>
              <a:t>,</a:t>
            </a:r>
            <a:r>
              <a:rPr lang="ru-RU" dirty="0"/>
              <a:t> что </a:t>
            </a:r>
            <a:r>
              <a:rPr lang="en-US" i="1" dirty="0"/>
              <a:t>v</a:t>
            </a:r>
            <a:r>
              <a:rPr lang="ru-RU" i="1" dirty="0"/>
              <a:t>, </a:t>
            </a:r>
            <a:r>
              <a:rPr lang="en-US" i="1" dirty="0"/>
              <a:t>w</a:t>
            </a:r>
            <a:r>
              <a:rPr lang="ru-RU" dirty="0"/>
              <a:t> и </a:t>
            </a:r>
            <a:r>
              <a:rPr lang="ru-RU" i="1" dirty="0"/>
              <a:t>а</a:t>
            </a:r>
            <a:r>
              <a:rPr lang="ru-RU" dirty="0"/>
              <a:t> различны и всякий путь между </a:t>
            </a:r>
            <a:r>
              <a:rPr lang="ru-RU" i="1" dirty="0" err="1"/>
              <a:t>v</a:t>
            </a:r>
            <a:r>
              <a:rPr lang="ru-RU" dirty="0"/>
              <a:t> и </a:t>
            </a:r>
            <a:r>
              <a:rPr lang="en-US" i="1" dirty="0"/>
              <a:t>w</a:t>
            </a:r>
            <a:r>
              <a:rPr lang="ru-RU" dirty="0"/>
              <a:t> содержит узел </a:t>
            </a:r>
            <a:r>
              <a:rPr lang="ru-RU" i="1" dirty="0"/>
              <a:t>а.</a:t>
            </a:r>
          </a:p>
          <a:p>
            <a:pPr>
              <a:buNone/>
            </a:pPr>
            <a:r>
              <a:rPr lang="ru-RU" i="1" dirty="0"/>
              <a:t> </a:t>
            </a:r>
            <a:r>
              <a:rPr lang="ru-RU" dirty="0"/>
              <a:t>Иначе говоря, </a:t>
            </a:r>
            <a:r>
              <a:rPr lang="ru-RU" i="1" dirty="0"/>
              <a:t>а —</a:t>
            </a:r>
            <a:r>
              <a:rPr lang="ru-RU" dirty="0"/>
              <a:t> точка сочленения графа </a:t>
            </a:r>
            <a:r>
              <a:rPr lang="ru-RU" i="1" dirty="0"/>
              <a:t>G</a:t>
            </a:r>
            <a:r>
              <a:rPr lang="ru-RU" dirty="0"/>
              <a:t>, если удаление узла </a:t>
            </a:r>
            <a:r>
              <a:rPr lang="en-US" i="1" dirty="0"/>
              <a:t>a</a:t>
            </a:r>
            <a:r>
              <a:rPr lang="ru-RU" dirty="0"/>
              <a:t> расщепляет </a:t>
            </a:r>
            <a:r>
              <a:rPr lang="ru-RU" i="1" dirty="0"/>
              <a:t>G</a:t>
            </a:r>
            <a:r>
              <a:rPr lang="ru-RU" dirty="0"/>
              <a:t> не менее чем на две части. </a:t>
            </a:r>
          </a:p>
          <a:p>
            <a:pPr algn="just">
              <a:buNone/>
            </a:pPr>
            <a:r>
              <a:rPr lang="ru-RU" dirty="0"/>
              <a:t>Граф </a:t>
            </a:r>
            <a:r>
              <a:rPr lang="ru-RU" i="1" dirty="0"/>
              <a:t>G</a:t>
            </a:r>
            <a:r>
              <a:rPr lang="ru-RU" dirty="0"/>
              <a:t> называется </a:t>
            </a:r>
            <a:r>
              <a:rPr lang="ru-RU" i="1" dirty="0">
                <a:solidFill>
                  <a:srgbClr val="FF0000"/>
                </a:solidFill>
              </a:rPr>
              <a:t>двусвязным</a:t>
            </a:r>
            <a:r>
              <a:rPr lang="ru-RU" i="1" dirty="0"/>
              <a:t>,</a:t>
            </a:r>
            <a:r>
              <a:rPr lang="ru-RU" dirty="0"/>
              <a:t> если для любой тройки различных узлов </a:t>
            </a:r>
            <a:r>
              <a:rPr lang="ru-RU" i="1" dirty="0" err="1"/>
              <a:t>v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i="1" dirty="0"/>
              <a:t>, а</a:t>
            </a:r>
            <a:r>
              <a:rPr lang="ru-RU" dirty="0"/>
              <a:t> существует путь между </a:t>
            </a:r>
            <a:r>
              <a:rPr lang="en-US" i="1" cap="small" dirty="0"/>
              <a:t>v</a:t>
            </a:r>
            <a:r>
              <a:rPr lang="en-US" cap="small" dirty="0"/>
              <a:t> </a:t>
            </a:r>
            <a:r>
              <a:rPr lang="ru-RU" dirty="0"/>
              <a:t>и </a:t>
            </a:r>
            <a:r>
              <a:rPr lang="ru-RU" i="1" dirty="0" err="1"/>
              <a:t>w</a:t>
            </a:r>
            <a:r>
              <a:rPr lang="ru-RU" i="1" dirty="0"/>
              <a:t>,</a:t>
            </a:r>
            <a:r>
              <a:rPr lang="ru-RU" dirty="0"/>
              <a:t> не содержащий </a:t>
            </a:r>
            <a:r>
              <a:rPr lang="ru-RU" i="1" dirty="0"/>
              <a:t>а</a:t>
            </a:r>
            <a:r>
              <a:rPr lang="ru-RU" dirty="0"/>
              <a:t>. </a:t>
            </a:r>
          </a:p>
          <a:p>
            <a:pPr algn="just">
              <a:buNone/>
            </a:pPr>
            <a:r>
              <a:rPr lang="ru-RU" dirty="0"/>
              <a:t>Таким образом, неориентированный связный граф </a:t>
            </a:r>
            <a:r>
              <a:rPr lang="ru-RU" dirty="0" err="1"/>
              <a:t>двусвязен</a:t>
            </a:r>
            <a:r>
              <a:rPr lang="ru-RU" dirty="0"/>
              <a:t> тогда и только тогда, когда в нем нет точек сочленения.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Точки сочленения. Пример </a:t>
            </a:r>
          </a:p>
        </p:txBody>
      </p:sp>
      <p:sp>
        <p:nvSpPr>
          <p:cNvPr id="4" name="Овал 3"/>
          <p:cNvSpPr/>
          <p:nvPr/>
        </p:nvSpPr>
        <p:spPr>
          <a:xfrm>
            <a:off x="1071538" y="171448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1214414" y="4643446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0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" name="Овал 5"/>
          <p:cNvSpPr/>
          <p:nvPr/>
        </p:nvSpPr>
        <p:spPr>
          <a:xfrm>
            <a:off x="428596" y="271462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Овал 6"/>
          <p:cNvSpPr/>
          <p:nvPr/>
        </p:nvSpPr>
        <p:spPr>
          <a:xfrm>
            <a:off x="2071670" y="2643182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Овал 7"/>
          <p:cNvSpPr/>
          <p:nvPr/>
        </p:nvSpPr>
        <p:spPr>
          <a:xfrm>
            <a:off x="2500298" y="3714752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0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" name="Овал 8"/>
          <p:cNvSpPr/>
          <p:nvPr/>
        </p:nvSpPr>
        <p:spPr>
          <a:xfrm>
            <a:off x="2857488" y="171448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1142976" y="342900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0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643306" y="3214686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Овал 11"/>
          <p:cNvSpPr/>
          <p:nvPr/>
        </p:nvSpPr>
        <p:spPr>
          <a:xfrm>
            <a:off x="4000496" y="207167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Овал 12"/>
          <p:cNvSpPr/>
          <p:nvPr/>
        </p:nvSpPr>
        <p:spPr>
          <a:xfrm>
            <a:off x="6572264" y="492919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0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Овал 13"/>
          <p:cNvSpPr/>
          <p:nvPr/>
        </p:nvSpPr>
        <p:spPr>
          <a:xfrm>
            <a:off x="5143504" y="378619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0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Овал 14"/>
          <p:cNvSpPr/>
          <p:nvPr/>
        </p:nvSpPr>
        <p:spPr>
          <a:xfrm>
            <a:off x="4572000" y="5072074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0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Овал 15"/>
          <p:cNvSpPr/>
          <p:nvPr/>
        </p:nvSpPr>
        <p:spPr>
          <a:xfrm>
            <a:off x="6357950" y="1928802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Овал 16"/>
          <p:cNvSpPr/>
          <p:nvPr/>
        </p:nvSpPr>
        <p:spPr>
          <a:xfrm>
            <a:off x="7215206" y="3000372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5143504" y="271462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7" name="Прямая соединительная линия 26"/>
          <p:cNvCxnSpPr>
            <a:stCxn id="4" idx="5"/>
            <a:endCxn id="7" idx="1"/>
          </p:cNvCxnSpPr>
          <p:nvPr/>
        </p:nvCxnSpPr>
        <p:spPr>
          <a:xfrm rot="16200000" flipH="1">
            <a:off x="1412138" y="1983650"/>
            <a:ext cx="676122" cy="747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9" idx="6"/>
            <a:endCxn id="12" idx="2"/>
          </p:cNvCxnSpPr>
          <p:nvPr/>
        </p:nvCxnSpPr>
        <p:spPr>
          <a:xfrm>
            <a:off x="3214678" y="1893083"/>
            <a:ext cx="785818" cy="357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6" idx="6"/>
            <a:endCxn id="7" idx="2"/>
          </p:cNvCxnSpPr>
          <p:nvPr/>
        </p:nvCxnSpPr>
        <p:spPr>
          <a:xfrm flipV="1">
            <a:off x="785786" y="2821777"/>
            <a:ext cx="1285884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7" idx="5"/>
            <a:endCxn id="8" idx="0"/>
          </p:cNvCxnSpPr>
          <p:nvPr/>
        </p:nvCxnSpPr>
        <p:spPr>
          <a:xfrm rot="16200000" flipH="1">
            <a:off x="2144378" y="3180236"/>
            <a:ext cx="766689" cy="3023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4" idx="3"/>
            <a:endCxn id="6" idx="0"/>
          </p:cNvCxnSpPr>
          <p:nvPr/>
        </p:nvCxnSpPr>
        <p:spPr>
          <a:xfrm rot="5400000">
            <a:off x="517894" y="2108666"/>
            <a:ext cx="695251" cy="5166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9" idx="3"/>
            <a:endCxn id="7" idx="7"/>
          </p:cNvCxnSpPr>
          <p:nvPr/>
        </p:nvCxnSpPr>
        <p:spPr>
          <a:xfrm rot="5400000">
            <a:off x="2305113" y="2090807"/>
            <a:ext cx="676122" cy="5332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10" idx="5"/>
            <a:endCxn id="8" idx="2"/>
          </p:cNvCxnSpPr>
          <p:nvPr/>
        </p:nvCxnSpPr>
        <p:spPr>
          <a:xfrm rot="16200000" flipH="1">
            <a:off x="1894344" y="3287393"/>
            <a:ext cx="159466" cy="1052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7" idx="3"/>
            <a:endCxn id="10" idx="7"/>
          </p:cNvCxnSpPr>
          <p:nvPr/>
        </p:nvCxnSpPr>
        <p:spPr>
          <a:xfrm rot="5400000">
            <a:off x="1519295" y="2876625"/>
            <a:ext cx="533246" cy="6761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1" idx="5"/>
            <a:endCxn id="14" idx="2"/>
          </p:cNvCxnSpPr>
          <p:nvPr/>
        </p:nvCxnSpPr>
        <p:spPr>
          <a:xfrm rot="16200000" flipH="1">
            <a:off x="4323236" y="3144517"/>
            <a:ext cx="445218" cy="11953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9" idx="5"/>
            <a:endCxn id="11" idx="0"/>
          </p:cNvCxnSpPr>
          <p:nvPr/>
        </p:nvCxnSpPr>
        <p:spPr>
          <a:xfrm rot="16200000" flipH="1">
            <a:off x="2894477" y="2287261"/>
            <a:ext cx="1195317" cy="6595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2" idx="4"/>
            <a:endCxn id="11" idx="0"/>
          </p:cNvCxnSpPr>
          <p:nvPr/>
        </p:nvCxnSpPr>
        <p:spPr>
          <a:xfrm rot="5400000">
            <a:off x="3607587" y="2643182"/>
            <a:ext cx="785818" cy="357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2" idx="5"/>
            <a:endCxn id="18" idx="1"/>
          </p:cNvCxnSpPr>
          <p:nvPr/>
        </p:nvCxnSpPr>
        <p:spPr>
          <a:xfrm rot="16200000" flipH="1">
            <a:off x="4555410" y="2126526"/>
            <a:ext cx="390370" cy="8904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8" idx="3"/>
            <a:endCxn id="5" idx="7"/>
          </p:cNvCxnSpPr>
          <p:nvPr/>
        </p:nvCxnSpPr>
        <p:spPr>
          <a:xfrm rot="5400000">
            <a:off x="1697890" y="3841038"/>
            <a:ext cx="676122" cy="1033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14" idx="5"/>
            <a:endCxn id="13" idx="1"/>
          </p:cNvCxnSpPr>
          <p:nvPr/>
        </p:nvCxnSpPr>
        <p:spPr>
          <a:xfrm rot="16200000" flipH="1">
            <a:off x="5591261" y="3948195"/>
            <a:ext cx="890436" cy="11761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0" idx="4"/>
            <a:endCxn id="5" idx="0"/>
          </p:cNvCxnSpPr>
          <p:nvPr/>
        </p:nvCxnSpPr>
        <p:spPr>
          <a:xfrm rot="16200000" flipH="1">
            <a:off x="928662" y="4179099"/>
            <a:ext cx="857256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11" idx="7"/>
            <a:endCxn id="18" idx="3"/>
          </p:cNvCxnSpPr>
          <p:nvPr/>
        </p:nvCxnSpPr>
        <p:spPr>
          <a:xfrm rot="5400000" flipH="1" flipV="1">
            <a:off x="4448253" y="2519435"/>
            <a:ext cx="247494" cy="12476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8" idx="5"/>
            <a:endCxn id="17" idx="2"/>
          </p:cNvCxnSpPr>
          <p:nvPr/>
        </p:nvCxnSpPr>
        <p:spPr>
          <a:xfrm rot="16200000" flipH="1">
            <a:off x="6252062" y="2215823"/>
            <a:ext cx="159466" cy="17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6" idx="5"/>
            <a:endCxn id="17" idx="1"/>
          </p:cNvCxnSpPr>
          <p:nvPr/>
        </p:nvCxnSpPr>
        <p:spPr>
          <a:xfrm rot="16200000" flipH="1">
            <a:off x="6555674" y="2340840"/>
            <a:ext cx="818998" cy="6046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16" idx="3"/>
            <a:endCxn id="18" idx="7"/>
          </p:cNvCxnSpPr>
          <p:nvPr/>
        </p:nvCxnSpPr>
        <p:spPr>
          <a:xfrm rot="5400000">
            <a:off x="5662699" y="2019369"/>
            <a:ext cx="533246" cy="961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11" idx="4"/>
            <a:endCxn id="15" idx="1"/>
          </p:cNvCxnSpPr>
          <p:nvPr/>
        </p:nvCxnSpPr>
        <p:spPr>
          <a:xfrm rot="16200000" flipH="1">
            <a:off x="3446852" y="3946925"/>
            <a:ext cx="1552507" cy="8024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15" idx="5"/>
            <a:endCxn id="13" idx="2"/>
          </p:cNvCxnSpPr>
          <p:nvPr/>
        </p:nvCxnSpPr>
        <p:spPr>
          <a:xfrm rot="5400000" flipH="1" flipV="1">
            <a:off x="5589991" y="4394682"/>
            <a:ext cx="269162" cy="1695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14" idx="3"/>
            <a:endCxn id="15" idx="7"/>
          </p:cNvCxnSpPr>
          <p:nvPr/>
        </p:nvCxnSpPr>
        <p:spPr>
          <a:xfrm rot="5400000">
            <a:off x="4519691" y="4448261"/>
            <a:ext cx="1033312" cy="318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45D1A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45D1A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45D1A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b="1" dirty="0"/>
              <a:t>Двусвязные компоненты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На множестве ребер графа </a:t>
            </a:r>
            <a:r>
              <a:rPr lang="ru-RU" i="1" dirty="0"/>
              <a:t>G</a:t>
            </a:r>
            <a:r>
              <a:rPr lang="ru-RU" dirty="0"/>
              <a:t> можно задать естественное отношение, полагая, что для ребер </a:t>
            </a:r>
            <a:r>
              <a:rPr lang="ru-RU" i="1" dirty="0"/>
              <a:t>е</a:t>
            </a:r>
            <a:r>
              <a:rPr lang="ru-RU" i="1" baseline="-25000" dirty="0"/>
              <a:t>1</a:t>
            </a:r>
            <a:r>
              <a:rPr lang="ru-RU" dirty="0"/>
              <a:t> и </a:t>
            </a:r>
            <a:r>
              <a:rPr lang="en-US" i="1" dirty="0"/>
              <a:t>e</a:t>
            </a:r>
            <a:r>
              <a:rPr lang="ru-RU" i="1" baseline="-25000" dirty="0"/>
              <a:t>2</a:t>
            </a:r>
            <a:r>
              <a:rPr lang="ru-RU" dirty="0"/>
              <a:t> выполняется это отношение, если </a:t>
            </a:r>
            <a:r>
              <a:rPr lang="en-US" i="1" dirty="0"/>
              <a:t>e</a:t>
            </a:r>
            <a:r>
              <a:rPr lang="ru-RU" i="1" baseline="-25000" dirty="0"/>
              <a:t>1</a:t>
            </a:r>
            <a:r>
              <a:rPr lang="ru-RU" dirty="0"/>
              <a:t>=</a:t>
            </a:r>
            <a:r>
              <a:rPr lang="ru-RU" i="1" dirty="0"/>
              <a:t> </a:t>
            </a:r>
            <a:r>
              <a:rPr lang="en-US" i="1" dirty="0"/>
              <a:t>e</a:t>
            </a:r>
            <a:r>
              <a:rPr lang="ru-RU" i="1" baseline="-25000" dirty="0"/>
              <a:t>2</a:t>
            </a:r>
            <a:r>
              <a:rPr lang="ru-RU" dirty="0"/>
              <a:t> или они лежат на некотором цикле.</a:t>
            </a:r>
          </a:p>
          <a:p>
            <a:pPr>
              <a:buNone/>
            </a:pPr>
            <a:r>
              <a:rPr lang="ru-RU" dirty="0"/>
              <a:t> Легко показать, что это отношение является </a:t>
            </a:r>
            <a:r>
              <a:rPr lang="ru-RU" dirty="0">
                <a:solidFill>
                  <a:srgbClr val="FF0000"/>
                </a:solidFill>
              </a:rPr>
              <a:t>отношением эквивалентности</a:t>
            </a:r>
            <a:r>
              <a:rPr lang="ru-RU" dirty="0"/>
              <a:t> </a:t>
            </a:r>
            <a:r>
              <a:rPr lang="ru-RU" sz="2600" dirty="0"/>
              <a:t>(</a:t>
            </a:r>
            <a:r>
              <a:rPr lang="ru-RU" sz="2600" i="1" dirty="0"/>
              <a:t> </a:t>
            </a:r>
            <a:r>
              <a:rPr lang="en-US" sz="2600" i="1" dirty="0"/>
              <a:t>R</a:t>
            </a:r>
            <a:r>
              <a:rPr lang="ru-RU" sz="2600" dirty="0"/>
              <a:t> называется </a:t>
            </a:r>
            <a:r>
              <a:rPr lang="ru-RU" sz="2600" i="1" dirty="0"/>
              <a:t>отношением эквивалентности</a:t>
            </a:r>
            <a:r>
              <a:rPr lang="ru-RU" sz="2600" dirty="0"/>
              <a:t> на множестве </a:t>
            </a:r>
            <a:r>
              <a:rPr lang="ru-RU" sz="2600" i="1" dirty="0"/>
              <a:t>S</a:t>
            </a:r>
            <a:r>
              <a:rPr lang="ru-RU" sz="2600" dirty="0"/>
              <a:t>, если </a:t>
            </a:r>
            <a:r>
              <a:rPr lang="en-US" sz="2600" i="1" dirty="0"/>
              <a:t>R</a:t>
            </a:r>
            <a:r>
              <a:rPr lang="ru-RU" sz="2600" i="1" dirty="0"/>
              <a:t> рефлексивно (</a:t>
            </a:r>
            <a:r>
              <a:rPr lang="en-US" sz="2600" i="1" dirty="0" err="1"/>
              <a:t>aRa</a:t>
            </a:r>
            <a:r>
              <a:rPr lang="ru-RU" sz="2600" dirty="0"/>
              <a:t> для всех </a:t>
            </a:r>
            <a:r>
              <a:rPr lang="ru-RU" sz="2600" i="1" dirty="0"/>
              <a:t>а </a:t>
            </a:r>
            <a:r>
              <a:rPr lang="ru-RU" sz="2600" i="1" dirty="0">
                <a:sym typeface="Symbol"/>
              </a:rPr>
              <a:t></a:t>
            </a:r>
            <a:r>
              <a:rPr lang="ru-RU" sz="2600" i="1" dirty="0"/>
              <a:t> </a:t>
            </a:r>
            <a:r>
              <a:rPr lang="en-US" sz="2600" i="1" dirty="0"/>
              <a:t>S</a:t>
            </a:r>
            <a:r>
              <a:rPr lang="ru-RU" sz="2600" i="1" dirty="0"/>
              <a:t>), симметрично</a:t>
            </a:r>
            <a:r>
              <a:rPr lang="ru-RU" sz="2600" dirty="0"/>
              <a:t> (из </a:t>
            </a:r>
            <a:r>
              <a:rPr lang="ru-RU" sz="2600" i="1" dirty="0"/>
              <a:t>а</a:t>
            </a:r>
            <a:r>
              <a:rPr lang="en-US" sz="2600" i="1" dirty="0" err="1"/>
              <a:t>Rb</a:t>
            </a:r>
            <a:r>
              <a:rPr lang="ru-RU" sz="2600" dirty="0"/>
              <a:t> следует </a:t>
            </a:r>
            <a:r>
              <a:rPr lang="en-US" sz="2600" i="1" dirty="0"/>
              <a:t>b</a:t>
            </a:r>
            <a:r>
              <a:rPr lang="ru-RU" sz="2600" i="1" dirty="0" err="1"/>
              <a:t>Rа</a:t>
            </a:r>
            <a:r>
              <a:rPr lang="ru-RU" sz="2600" dirty="0"/>
              <a:t> для всех </a:t>
            </a:r>
            <a:r>
              <a:rPr lang="ru-RU" sz="2600" i="1" dirty="0"/>
              <a:t>а, </a:t>
            </a:r>
            <a:r>
              <a:rPr lang="en-US" sz="2600" i="1" dirty="0"/>
              <a:t>b</a:t>
            </a:r>
            <a:r>
              <a:rPr lang="en-US" sz="2600" dirty="0"/>
              <a:t> </a:t>
            </a:r>
            <a:r>
              <a:rPr lang="ru-RU" sz="2600" dirty="0">
                <a:sym typeface="Symbol"/>
              </a:rPr>
              <a:t></a:t>
            </a:r>
            <a:r>
              <a:rPr lang="ru-RU" sz="2600" dirty="0"/>
              <a:t> </a:t>
            </a:r>
            <a:r>
              <a:rPr lang="en-US" sz="2600" i="1" dirty="0"/>
              <a:t>S</a:t>
            </a:r>
            <a:r>
              <a:rPr lang="ru-RU" sz="2600" i="1" dirty="0"/>
              <a:t>) и транзитивно</a:t>
            </a:r>
            <a:r>
              <a:rPr lang="ru-RU" sz="2600" dirty="0"/>
              <a:t> (из </a:t>
            </a:r>
            <a:r>
              <a:rPr lang="ru-RU" sz="2600" i="1" dirty="0"/>
              <a:t>а</a:t>
            </a:r>
            <a:r>
              <a:rPr lang="en-US" sz="2600" i="1" dirty="0" err="1"/>
              <a:t>Rb</a:t>
            </a:r>
            <a:r>
              <a:rPr lang="ru-RU" sz="2600" dirty="0"/>
              <a:t> и </a:t>
            </a:r>
            <a:r>
              <a:rPr lang="ru-RU" sz="2600" i="1" dirty="0" err="1"/>
              <a:t>b</a:t>
            </a:r>
            <a:r>
              <a:rPr lang="en-US" sz="2600" i="1" dirty="0" err="1"/>
              <a:t>Rc</a:t>
            </a:r>
            <a:r>
              <a:rPr lang="ru-RU" sz="2600" dirty="0"/>
              <a:t> следует </a:t>
            </a:r>
            <a:r>
              <a:rPr lang="ru-RU" sz="2600" i="1" dirty="0"/>
              <a:t>а</a:t>
            </a:r>
            <a:r>
              <a:rPr lang="en-US" sz="2600" i="1" dirty="0" err="1"/>
              <a:t>Rc</a:t>
            </a:r>
            <a:r>
              <a:rPr lang="ru-RU" sz="2600" i="1" dirty="0"/>
              <a:t>))</a:t>
            </a:r>
            <a:r>
              <a:rPr lang="ru-RU" dirty="0"/>
              <a:t>, разбивающим множество ребер графа </a:t>
            </a:r>
            <a:r>
              <a:rPr lang="ru-RU" i="1" dirty="0"/>
              <a:t>G</a:t>
            </a:r>
            <a:r>
              <a:rPr lang="ru-RU" dirty="0"/>
              <a:t> на такие классы эквивалентности </a:t>
            </a:r>
            <a:r>
              <a:rPr lang="ru-RU" i="1" dirty="0"/>
              <a:t>E</a:t>
            </a:r>
            <a:r>
              <a:rPr lang="ru-RU" i="1" baseline="-25000" dirty="0"/>
              <a:t>1</a:t>
            </a:r>
            <a:r>
              <a:rPr lang="ru-RU" i="1" dirty="0"/>
              <a:t>, Е</a:t>
            </a:r>
            <a:r>
              <a:rPr lang="ru-RU" i="1" baseline="-25000" dirty="0"/>
              <a:t>2</a:t>
            </a:r>
            <a:r>
              <a:rPr lang="ru-RU" i="1" dirty="0"/>
              <a:t>, . . ., Е</a:t>
            </a:r>
            <a:r>
              <a:rPr lang="en-US" i="1" baseline="-25000" dirty="0"/>
              <a:t>k</a:t>
            </a:r>
            <a:r>
              <a:rPr lang="ru-RU" i="1" dirty="0"/>
              <a:t>,</a:t>
            </a:r>
            <a:r>
              <a:rPr lang="ru-RU" dirty="0"/>
              <a:t> что два различных ребра принадлежат одному и тому же классу тогда и только тогда, когда они лежат на общем цикле. </a:t>
            </a:r>
          </a:p>
          <a:p>
            <a:pPr algn="just">
              <a:buNone/>
            </a:pPr>
            <a:r>
              <a:rPr lang="ru-RU" dirty="0"/>
              <a:t>Для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/>
              <a:t> </a:t>
            </a:r>
            <a:r>
              <a:rPr lang="en-US" dirty="0"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ym typeface="Symbol"/>
              </a:rPr>
              <a:t></a:t>
            </a:r>
            <a:r>
              <a:rPr lang="en-US" i="1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/>
              <a:t> обозначим через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/>
              <a:t> множество узлов, лежащих на ребрах из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cap="small" dirty="0"/>
              <a:t> </a:t>
            </a:r>
            <a:r>
              <a:rPr lang="ru-RU" i="1" cap="small" dirty="0"/>
              <a:t>.</a:t>
            </a:r>
            <a:r>
              <a:rPr lang="ru-RU" cap="small" dirty="0"/>
              <a:t> </a:t>
            </a:r>
            <a:r>
              <a:rPr lang="ru-RU" dirty="0"/>
              <a:t>Каждый граф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/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/>
              <a:t>называется </a:t>
            </a:r>
            <a:r>
              <a:rPr lang="ru-RU" i="1" dirty="0">
                <a:solidFill>
                  <a:srgbClr val="FF0000"/>
                </a:solidFill>
              </a:rPr>
              <a:t>двусвязной компонентой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графа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/>
              <a:t>Двусвязные компоненты.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428596" y="1142984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ru-RU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1714480" y="1571612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00034" y="2214554"/>
            <a:ext cx="571504" cy="561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00034" y="3429000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857356" y="2928934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71472" y="464344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143108" y="464344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71472" y="5786454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143108" y="5786454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6"/>
            <a:endCxn id="5" idx="1"/>
          </p:cNvCxnSpPr>
          <p:nvPr/>
        </p:nvCxnSpPr>
        <p:spPr>
          <a:xfrm>
            <a:off x="1000100" y="1428736"/>
            <a:ext cx="798075" cy="2265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4"/>
            <a:endCxn id="6" idx="0"/>
          </p:cNvCxnSpPr>
          <p:nvPr/>
        </p:nvCxnSpPr>
        <p:spPr>
          <a:xfrm rot="16200000" flipH="1">
            <a:off x="500034" y="1928802"/>
            <a:ext cx="500066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6" idx="4"/>
            <a:endCxn id="7" idx="0"/>
          </p:cNvCxnSpPr>
          <p:nvPr/>
        </p:nvCxnSpPr>
        <p:spPr>
          <a:xfrm rot="5400000">
            <a:off x="459553" y="3102767"/>
            <a:ext cx="6524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8" idx="1"/>
          </p:cNvCxnSpPr>
          <p:nvPr/>
        </p:nvCxnSpPr>
        <p:spPr>
          <a:xfrm rot="16200000" flipH="1">
            <a:off x="1305250" y="2376827"/>
            <a:ext cx="318395" cy="953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6"/>
            <a:endCxn id="8" idx="3"/>
          </p:cNvCxnSpPr>
          <p:nvPr/>
        </p:nvCxnSpPr>
        <p:spPr>
          <a:xfrm flipV="1">
            <a:off x="1071538" y="3416743"/>
            <a:ext cx="869513" cy="2980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4"/>
            <a:endCxn id="9" idx="0"/>
          </p:cNvCxnSpPr>
          <p:nvPr/>
        </p:nvCxnSpPr>
        <p:spPr>
          <a:xfrm rot="16200000" flipH="1">
            <a:off x="500034" y="4286256"/>
            <a:ext cx="642942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9" idx="5"/>
            <a:endCxn id="12" idx="1"/>
          </p:cNvCxnSpPr>
          <p:nvPr/>
        </p:nvCxnSpPr>
        <p:spPr>
          <a:xfrm rot="16200000" flipH="1">
            <a:off x="1273595" y="4916941"/>
            <a:ext cx="738894" cy="11675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9" idx="4"/>
            <a:endCxn id="11" idx="0"/>
          </p:cNvCxnSpPr>
          <p:nvPr/>
        </p:nvCxnSpPr>
        <p:spPr>
          <a:xfrm rot="5400000">
            <a:off x="571472" y="5500702"/>
            <a:ext cx="57150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0" idx="4"/>
            <a:endCxn id="12" idx="0"/>
          </p:cNvCxnSpPr>
          <p:nvPr/>
        </p:nvCxnSpPr>
        <p:spPr>
          <a:xfrm rot="5400000">
            <a:off x="2143108" y="5500702"/>
            <a:ext cx="57150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9" idx="6"/>
            <a:endCxn id="10" idx="2"/>
          </p:cNvCxnSpPr>
          <p:nvPr/>
        </p:nvCxnSpPr>
        <p:spPr>
          <a:xfrm>
            <a:off x="1142976" y="4929198"/>
            <a:ext cx="100013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1" idx="6"/>
            <a:endCxn id="12" idx="2"/>
          </p:cNvCxnSpPr>
          <p:nvPr/>
        </p:nvCxnSpPr>
        <p:spPr>
          <a:xfrm>
            <a:off x="1142976" y="6072206"/>
            <a:ext cx="100013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6" idx="7"/>
            <a:endCxn id="5" idx="3"/>
          </p:cNvCxnSpPr>
          <p:nvPr/>
        </p:nvCxnSpPr>
        <p:spPr>
          <a:xfrm rot="5400000" flipH="1" flipV="1">
            <a:off x="1274293" y="1772972"/>
            <a:ext cx="237433" cy="8103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4857752" y="314324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ru-RU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Овал 63"/>
          <p:cNvSpPr/>
          <p:nvPr/>
        </p:nvSpPr>
        <p:spPr>
          <a:xfrm>
            <a:off x="6143636" y="3643314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4857752" y="4286256"/>
            <a:ext cx="571504" cy="561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stCxn id="63" idx="6"/>
            <a:endCxn id="64" idx="1"/>
          </p:cNvCxnSpPr>
          <p:nvPr/>
        </p:nvCxnSpPr>
        <p:spPr>
          <a:xfrm>
            <a:off x="5429256" y="3429000"/>
            <a:ext cx="798075" cy="2980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3" idx="4"/>
            <a:endCxn id="65" idx="0"/>
          </p:cNvCxnSpPr>
          <p:nvPr/>
        </p:nvCxnSpPr>
        <p:spPr>
          <a:xfrm rot="5400000">
            <a:off x="4857752" y="4000504"/>
            <a:ext cx="57150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5" idx="7"/>
            <a:endCxn id="64" idx="3"/>
          </p:cNvCxnSpPr>
          <p:nvPr/>
        </p:nvCxnSpPr>
        <p:spPr>
          <a:xfrm rot="5400000" flipH="1" flipV="1">
            <a:off x="5667730" y="3808955"/>
            <a:ext cx="237433" cy="8817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4000496" y="4798579"/>
            <a:ext cx="571504" cy="561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071934" y="600076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5357818" y="5512959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72" name="Прямая соединительная линия 71"/>
          <p:cNvCxnSpPr>
            <a:stCxn id="69" idx="4"/>
            <a:endCxn id="70" idx="0"/>
          </p:cNvCxnSpPr>
          <p:nvPr/>
        </p:nvCxnSpPr>
        <p:spPr>
          <a:xfrm rot="16200000" flipH="1">
            <a:off x="4001863" y="5644944"/>
            <a:ext cx="640209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9" idx="5"/>
            <a:endCxn id="71" idx="1"/>
          </p:cNvCxnSpPr>
          <p:nvPr/>
        </p:nvCxnSpPr>
        <p:spPr>
          <a:xfrm rot="16200000" flipH="1">
            <a:off x="4805712" y="4960852"/>
            <a:ext cx="318395" cy="953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70" idx="6"/>
            <a:endCxn id="71" idx="3"/>
          </p:cNvCxnSpPr>
          <p:nvPr/>
        </p:nvCxnSpPr>
        <p:spPr>
          <a:xfrm flipV="1">
            <a:off x="4643438" y="6000768"/>
            <a:ext cx="798075" cy="285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7358082" y="3000372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7358082" y="421481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82" name="Прямая соединительная линия 81"/>
          <p:cNvCxnSpPr>
            <a:stCxn id="80" idx="4"/>
            <a:endCxn id="81" idx="0"/>
          </p:cNvCxnSpPr>
          <p:nvPr/>
        </p:nvCxnSpPr>
        <p:spPr>
          <a:xfrm rot="5400000">
            <a:off x="7322363" y="3893347"/>
            <a:ext cx="64294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6643702" y="492919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8072462" y="492919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6643702" y="600076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8072462" y="600076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87" name="Прямая соединительная линия 86"/>
          <p:cNvCxnSpPr>
            <a:stCxn id="83" idx="5"/>
            <a:endCxn id="86" idx="1"/>
          </p:cNvCxnSpPr>
          <p:nvPr/>
        </p:nvCxnSpPr>
        <p:spPr>
          <a:xfrm rot="16200000" flipH="1">
            <a:off x="7310106" y="5238412"/>
            <a:ext cx="667456" cy="10246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83" idx="4"/>
            <a:endCxn id="85" idx="0"/>
          </p:cNvCxnSpPr>
          <p:nvPr/>
        </p:nvCxnSpPr>
        <p:spPr>
          <a:xfrm rot="5400000">
            <a:off x="6679421" y="5750735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84" idx="4"/>
            <a:endCxn id="86" idx="0"/>
          </p:cNvCxnSpPr>
          <p:nvPr/>
        </p:nvCxnSpPr>
        <p:spPr>
          <a:xfrm rot="5400000">
            <a:off x="8108181" y="5750735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83" idx="6"/>
            <a:endCxn id="84" idx="2"/>
          </p:cNvCxnSpPr>
          <p:nvPr/>
        </p:nvCxnSpPr>
        <p:spPr>
          <a:xfrm>
            <a:off x="7215206" y="5214950"/>
            <a:ext cx="85725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85" idx="6"/>
            <a:endCxn id="86" idx="2"/>
          </p:cNvCxnSpPr>
          <p:nvPr/>
        </p:nvCxnSpPr>
        <p:spPr>
          <a:xfrm>
            <a:off x="7215206" y="6286520"/>
            <a:ext cx="85725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000364" y="1071546"/>
            <a:ext cx="5786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cap="small" dirty="0"/>
              <a:t>E</a:t>
            </a:r>
            <a:r>
              <a:rPr lang="en-US" sz="2400" cap="small" baseline="-25000" dirty="0"/>
              <a:t>1</a:t>
            </a:r>
            <a:r>
              <a:rPr lang="en-US" sz="2400" cap="small" dirty="0"/>
              <a:t> = </a:t>
            </a:r>
            <a:r>
              <a:rPr lang="ru-RU" sz="2400" cap="small" dirty="0"/>
              <a:t>{</a:t>
            </a:r>
            <a:r>
              <a:rPr lang="ru-RU" sz="2400" b="1" cap="small" dirty="0"/>
              <a:t> 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1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2</a:t>
            </a:r>
            <a:r>
              <a:rPr lang="ru-RU" sz="2400" i="1" dirty="0"/>
              <a:t>),</a:t>
            </a:r>
            <a:r>
              <a:rPr lang="ru-RU" sz="2400" dirty="0"/>
              <a:t> </a:t>
            </a:r>
            <a:r>
              <a:rPr lang="ru-RU" sz="2400" cap="small" dirty="0"/>
              <a:t>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1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3</a:t>
            </a:r>
            <a:r>
              <a:rPr lang="ru-RU" sz="2400" dirty="0"/>
              <a:t>), 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2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3</a:t>
            </a:r>
            <a:r>
              <a:rPr lang="ru-RU" sz="2400" dirty="0"/>
              <a:t>)},</a:t>
            </a:r>
            <a:endParaRPr lang="ru-RU" sz="2400" i="1" dirty="0"/>
          </a:p>
          <a:p>
            <a:r>
              <a:rPr lang="en-US" sz="2400" i="1" cap="small" dirty="0"/>
              <a:t>E</a:t>
            </a:r>
            <a:r>
              <a:rPr lang="en-US" sz="2400" cap="small" baseline="-25000" dirty="0"/>
              <a:t>2</a:t>
            </a:r>
            <a:r>
              <a:rPr lang="en-US" sz="2400" cap="small" dirty="0"/>
              <a:t> = </a:t>
            </a:r>
            <a:r>
              <a:rPr lang="ru-RU" sz="2400" cap="small" dirty="0"/>
              <a:t>{ 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2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4</a:t>
            </a:r>
            <a:r>
              <a:rPr lang="ru-RU" sz="2400" dirty="0"/>
              <a:t>),</a:t>
            </a:r>
            <a:r>
              <a:rPr lang="ru-RU" sz="2400" i="1" dirty="0"/>
              <a:t> </a:t>
            </a:r>
            <a:r>
              <a:rPr lang="ru-RU" sz="2400" cap="small" dirty="0"/>
              <a:t>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2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5</a:t>
            </a:r>
            <a:r>
              <a:rPr lang="ru-RU" sz="2400" dirty="0"/>
              <a:t>)</a:t>
            </a:r>
            <a:r>
              <a:rPr lang="ru-RU" sz="2400" i="1" dirty="0"/>
              <a:t>, </a:t>
            </a:r>
            <a:r>
              <a:rPr lang="ru-RU" sz="2400" dirty="0"/>
              <a:t>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4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5</a:t>
            </a:r>
            <a:r>
              <a:rPr lang="ru-RU" sz="2400" dirty="0"/>
              <a:t>)}</a:t>
            </a:r>
            <a:r>
              <a:rPr lang="ru-RU" sz="2400" i="1" dirty="0"/>
              <a:t>,</a:t>
            </a:r>
            <a:endParaRPr lang="ru-RU" sz="2400" dirty="0"/>
          </a:p>
          <a:p>
            <a:r>
              <a:rPr lang="en-US" sz="2400" i="1" cap="small" dirty="0"/>
              <a:t>E</a:t>
            </a:r>
            <a:r>
              <a:rPr lang="en-US" sz="2400" cap="small" baseline="-25000" dirty="0"/>
              <a:t>3</a:t>
            </a:r>
            <a:r>
              <a:rPr lang="en-US" sz="2400" cap="small" dirty="0"/>
              <a:t> = </a:t>
            </a:r>
            <a:r>
              <a:rPr lang="ru-RU" sz="2400" cap="small" dirty="0"/>
              <a:t>{ </a:t>
            </a:r>
            <a:r>
              <a:rPr lang="ru-RU" sz="2400" dirty="0"/>
              <a:t>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4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6</a:t>
            </a:r>
            <a:r>
              <a:rPr lang="ru-RU" sz="2400" dirty="0"/>
              <a:t>)}</a:t>
            </a:r>
            <a:r>
              <a:rPr lang="ru-RU" sz="2400" i="1" dirty="0"/>
              <a:t>,</a:t>
            </a:r>
            <a:endParaRPr lang="ru-RU" sz="2400" dirty="0"/>
          </a:p>
          <a:p>
            <a:r>
              <a:rPr lang="en-US" sz="2400" i="1" cap="small" dirty="0"/>
              <a:t>E</a:t>
            </a:r>
            <a:r>
              <a:rPr lang="en-US" sz="2400" cap="small" baseline="-25000" dirty="0"/>
              <a:t>4</a:t>
            </a:r>
            <a:r>
              <a:rPr lang="en-US" sz="2400" cap="small" dirty="0"/>
              <a:t> = </a:t>
            </a:r>
            <a:r>
              <a:rPr lang="ru-RU" sz="2400" cap="small" dirty="0"/>
              <a:t>{ 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6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7</a:t>
            </a:r>
            <a:r>
              <a:rPr lang="ru-RU" sz="2400" dirty="0"/>
              <a:t>),</a:t>
            </a:r>
            <a:r>
              <a:rPr lang="ru-RU" sz="2400" i="1" dirty="0"/>
              <a:t> </a:t>
            </a:r>
            <a:r>
              <a:rPr lang="ru-RU" sz="2400" cap="small" dirty="0"/>
              <a:t>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6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8</a:t>
            </a:r>
            <a:r>
              <a:rPr lang="ru-RU" sz="2400" dirty="0"/>
              <a:t>)</a:t>
            </a:r>
            <a:r>
              <a:rPr lang="ru-RU" sz="2400" i="1" dirty="0"/>
              <a:t>, </a:t>
            </a:r>
            <a:r>
              <a:rPr lang="ru-RU" sz="2400" dirty="0"/>
              <a:t>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6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9</a:t>
            </a:r>
            <a:r>
              <a:rPr lang="ru-RU" sz="2400" dirty="0"/>
              <a:t>), </a:t>
            </a:r>
            <a:r>
              <a:rPr lang="ru-RU" sz="2400" cap="small" dirty="0"/>
              <a:t>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7</a:t>
            </a:r>
            <a:r>
              <a:rPr lang="ru-RU" sz="2400" i="1" cap="small" dirty="0"/>
              <a:t>, </a:t>
            </a:r>
            <a:r>
              <a:rPr lang="ru-RU" sz="2400" i="1" dirty="0" err="1"/>
              <a:t>v</a:t>
            </a:r>
            <a:r>
              <a:rPr lang="en-US" sz="2400" i="1" baseline="-25000" dirty="0"/>
              <a:t>9</a:t>
            </a:r>
            <a:r>
              <a:rPr lang="ru-RU" sz="2400" dirty="0"/>
              <a:t>),</a:t>
            </a:r>
            <a:r>
              <a:rPr lang="ru-RU" sz="2400" i="1" dirty="0"/>
              <a:t> </a:t>
            </a:r>
            <a:r>
              <a:rPr lang="ru-RU" sz="2400" cap="small" dirty="0"/>
              <a:t>(</a:t>
            </a:r>
            <a:r>
              <a:rPr lang="en-US" sz="2400" i="1" cap="small" dirty="0"/>
              <a:t>v</a:t>
            </a:r>
            <a:r>
              <a:rPr lang="ru-RU" sz="2400" i="1" cap="small" baseline="-25000" dirty="0"/>
              <a:t>8</a:t>
            </a:r>
            <a:r>
              <a:rPr lang="ru-RU" sz="2400" i="1" cap="small" dirty="0"/>
              <a:t>, </a:t>
            </a:r>
            <a:r>
              <a:rPr lang="ru-RU" sz="2400" i="1" dirty="0"/>
              <a:t>v</a:t>
            </a:r>
            <a:r>
              <a:rPr lang="ru-RU" sz="2400" i="1" baseline="-25000" dirty="0"/>
              <a:t>9</a:t>
            </a:r>
            <a:r>
              <a:rPr lang="ru-RU" sz="2400" dirty="0"/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Лемма </a:t>
            </a:r>
            <a:r>
              <a:rPr lang="ru-RU" b="1" dirty="0"/>
              <a:t>1.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Пусть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двусвязные компоненты связного неориентированного графа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Тогда</a:t>
            </a:r>
          </a:p>
          <a:p>
            <a:pPr indent="-360000">
              <a:spcAft>
                <a:spcPts val="1200"/>
              </a:spcAft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1) граф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двусвязен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для каждого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-360000">
              <a:spcAft>
                <a:spcPts val="1200"/>
              </a:spcAft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2) для всех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пересечение </a:t>
            </a:r>
            <a:r>
              <a:rPr lang="ru-RU" sz="26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содержит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не более одного узла;</a:t>
            </a:r>
          </a:p>
          <a:p>
            <a:pPr indent="-360000">
              <a:spcAft>
                <a:spcPts val="1200"/>
              </a:spcAft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а —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точка сочленения графа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тогда и только тогда, когда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для некоторых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/>
              <a:t>Лемма 2.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857232"/>
            <a:ext cx="5543560" cy="38679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2600" dirty="0"/>
              <a:t>Пусть </a:t>
            </a:r>
            <a:r>
              <a:rPr lang="en-US" sz="2600" dirty="0"/>
              <a:t>G</a:t>
            </a:r>
            <a:r>
              <a:rPr lang="ru-RU" sz="2600" dirty="0"/>
              <a:t> = (</a:t>
            </a:r>
            <a:r>
              <a:rPr lang="en-US" sz="2600" dirty="0"/>
              <a:t>V</a:t>
            </a:r>
            <a:r>
              <a:rPr lang="ru-RU" sz="2600" dirty="0"/>
              <a:t>, Е) — связный неориентированный граф, </a:t>
            </a:r>
          </a:p>
          <a:p>
            <a:pPr>
              <a:buNone/>
            </a:pPr>
            <a:r>
              <a:rPr lang="ru-RU" sz="2600" dirty="0"/>
              <a:t> </a:t>
            </a:r>
            <a:r>
              <a:rPr lang="en-US" sz="2600" dirty="0"/>
              <a:t>S</a:t>
            </a:r>
            <a:r>
              <a:rPr lang="ru-RU" sz="2600" dirty="0"/>
              <a:t> = (V, Т) —глубинное </a:t>
            </a:r>
            <a:r>
              <a:rPr lang="ru-RU" sz="2600" dirty="0" err="1"/>
              <a:t>остовное</a:t>
            </a:r>
            <a:r>
              <a:rPr lang="ru-RU" sz="2600" dirty="0"/>
              <a:t> дерево для него. </a:t>
            </a:r>
          </a:p>
          <a:p>
            <a:pPr>
              <a:buNone/>
            </a:pPr>
            <a:endParaRPr lang="ru-RU" sz="2600" dirty="0"/>
          </a:p>
          <a:p>
            <a:pPr>
              <a:buNone/>
            </a:pPr>
            <a:r>
              <a:rPr lang="ru-RU" sz="2600" dirty="0"/>
              <a:t>Узел а является точкой сочленения графа G тогда и только тогда, когда выполнено одно из условий: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а — корень и а имеет более одного сына;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а — не корень и для некоторого его сына s нет обратных ребер между потомками узла s (в том числе самим s) и подлинными предками узла 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786578" y="35716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ru-RU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8286776" y="242886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786578" y="1500174"/>
            <a:ext cx="571504" cy="561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786578" y="2714620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15338" y="392906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858016" y="4071942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143900" y="600076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715008" y="5929330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29454" y="535782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/>
          <p:cNvCxnSpPr>
            <a:stCxn id="4" idx="5"/>
            <a:endCxn id="5" idx="0"/>
          </p:cNvCxnSpPr>
          <p:nvPr/>
        </p:nvCxnSpPr>
        <p:spPr>
          <a:xfrm rot="16200000" flipH="1">
            <a:off x="7131511" y="987850"/>
            <a:ext cx="1583893" cy="129814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4"/>
            <a:endCxn id="6" idx="0"/>
          </p:cNvCxnSpPr>
          <p:nvPr/>
        </p:nvCxnSpPr>
        <p:spPr>
          <a:xfrm rot="5400000">
            <a:off x="6786578" y="1214422"/>
            <a:ext cx="57150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6" idx="4"/>
            <a:endCxn id="7" idx="0"/>
          </p:cNvCxnSpPr>
          <p:nvPr/>
        </p:nvCxnSpPr>
        <p:spPr>
          <a:xfrm rot="5400000">
            <a:off x="6746097" y="2388387"/>
            <a:ext cx="6524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8" idx="0"/>
          </p:cNvCxnSpPr>
          <p:nvPr/>
        </p:nvCxnSpPr>
        <p:spPr>
          <a:xfrm rot="16200000" flipH="1">
            <a:off x="6913132" y="2341108"/>
            <a:ext cx="1949212" cy="122670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7" idx="5"/>
            <a:endCxn id="8" idx="1"/>
          </p:cNvCxnSpPr>
          <p:nvPr/>
        </p:nvCxnSpPr>
        <p:spPr>
          <a:xfrm rot="16200000" flipH="1">
            <a:off x="7381544" y="3095272"/>
            <a:ext cx="810332" cy="10246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4"/>
            <a:endCxn id="9" idx="0"/>
          </p:cNvCxnSpPr>
          <p:nvPr/>
        </p:nvCxnSpPr>
        <p:spPr>
          <a:xfrm rot="16200000" flipH="1">
            <a:off x="6715140" y="3643314"/>
            <a:ext cx="785818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9" idx="4"/>
            <a:endCxn id="12" idx="0"/>
          </p:cNvCxnSpPr>
          <p:nvPr/>
        </p:nvCxnSpPr>
        <p:spPr>
          <a:xfrm rot="16200000" flipH="1">
            <a:off x="6822297" y="4964917"/>
            <a:ext cx="714380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9" idx="3"/>
            <a:endCxn id="11" idx="0"/>
          </p:cNvCxnSpPr>
          <p:nvPr/>
        </p:nvCxnSpPr>
        <p:spPr>
          <a:xfrm rot="5400000">
            <a:off x="5786447" y="4774065"/>
            <a:ext cx="1369579" cy="94095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0" idx="1"/>
            <a:endCxn id="12" idx="6"/>
          </p:cNvCxnSpPr>
          <p:nvPr/>
        </p:nvCxnSpPr>
        <p:spPr>
          <a:xfrm rot="16200000" flipV="1">
            <a:off x="7643835" y="5500702"/>
            <a:ext cx="440885" cy="726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9" idx="5"/>
            <a:endCxn id="10" idx="0"/>
          </p:cNvCxnSpPr>
          <p:nvPr/>
        </p:nvCxnSpPr>
        <p:spPr>
          <a:xfrm rot="16200000" flipH="1">
            <a:off x="7167230" y="4738345"/>
            <a:ext cx="1441017" cy="108382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1" idx="6"/>
            <a:endCxn id="12" idx="2"/>
          </p:cNvCxnSpPr>
          <p:nvPr/>
        </p:nvCxnSpPr>
        <p:spPr>
          <a:xfrm flipV="1">
            <a:off x="6286512" y="5643578"/>
            <a:ext cx="642942" cy="571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6"/>
            <a:endCxn id="5" idx="1"/>
          </p:cNvCxnSpPr>
          <p:nvPr/>
        </p:nvCxnSpPr>
        <p:spPr>
          <a:xfrm>
            <a:off x="7358082" y="1781164"/>
            <a:ext cx="1012389" cy="7313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b="1" dirty="0"/>
              <a:t>Нахождение двусвязных компонент и точек сочленения методом поиска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78634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Для всех вершин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ru-RU" dirty="0"/>
              <a:t>вычисляются числа </a:t>
            </a:r>
            <a:r>
              <a:rPr lang="en-US" i="1" dirty="0" err="1"/>
              <a:t>dfnumbe</a:t>
            </a:r>
            <a:r>
              <a:rPr lang="en-US" dirty="0" err="1"/>
              <a:t>r</a:t>
            </a:r>
            <a:r>
              <a:rPr lang="en-US" dirty="0"/>
              <a:t>[</a:t>
            </a:r>
            <a:r>
              <a:rPr lang="en-US" i="1" dirty="0"/>
              <a:t>v</a:t>
            </a:r>
            <a:r>
              <a:rPr lang="en-US" dirty="0"/>
              <a:t>]</a:t>
            </a:r>
            <a:r>
              <a:rPr lang="ru-RU" dirty="0"/>
              <a:t>. Они фиксируют последовательность обхода вершин глубинного </a:t>
            </a:r>
            <a:r>
              <a:rPr lang="ru-RU" dirty="0" err="1"/>
              <a:t>остовного</a:t>
            </a:r>
            <a:r>
              <a:rPr lang="ru-RU" dirty="0"/>
              <a:t> дерева в прямом порядке.</a:t>
            </a:r>
          </a:p>
          <a:p>
            <a:pPr marL="514350" indent="-514350">
              <a:buAutoNum type="arabicPeriod"/>
            </a:pPr>
            <a:r>
              <a:rPr lang="ru-RU" dirty="0"/>
              <a:t>Для каждой вершины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ru-RU" dirty="0"/>
              <a:t>вычисляется число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				 </a:t>
            </a:r>
            <a:r>
              <a:rPr lang="en-US" i="1" dirty="0" err="1"/>
              <a:t>dfnumbe</a:t>
            </a:r>
            <a:r>
              <a:rPr lang="en-US" dirty="0" err="1"/>
              <a:t>r</a:t>
            </a:r>
            <a:r>
              <a:rPr lang="en-US" dirty="0"/>
              <a:t>[</a:t>
            </a:r>
            <a:r>
              <a:rPr lang="en-US" i="1" dirty="0"/>
              <a:t>v</a:t>
            </a:r>
            <a:r>
              <a:rPr lang="en-US" dirty="0"/>
              <a:t>]; 	</a:t>
            </a:r>
          </a:p>
          <a:p>
            <a:pPr marL="514350" indent="-514350">
              <a:buNone/>
            </a:pPr>
            <a:r>
              <a:rPr lang="ru-RU" dirty="0"/>
              <a:t> </a:t>
            </a:r>
            <a:r>
              <a:rPr lang="en-US" dirty="0"/>
              <a:t>	</a:t>
            </a:r>
            <a:r>
              <a:rPr lang="en-US" i="1" dirty="0"/>
              <a:t>low</a:t>
            </a:r>
            <a:r>
              <a:rPr lang="en-US" dirty="0"/>
              <a:t>[</a:t>
            </a:r>
            <a:r>
              <a:rPr lang="en-US" i="1" dirty="0"/>
              <a:t>v</a:t>
            </a:r>
            <a:r>
              <a:rPr lang="en-US" dirty="0"/>
              <a:t>] = min	</a:t>
            </a:r>
            <a:r>
              <a:rPr lang="en-US" i="1" dirty="0"/>
              <a:t> </a:t>
            </a:r>
            <a:r>
              <a:rPr lang="en-US" i="1" dirty="0" err="1"/>
              <a:t>dfnumbe</a:t>
            </a:r>
            <a:r>
              <a:rPr lang="en-US" dirty="0" err="1"/>
              <a:t>r</a:t>
            </a:r>
            <a:r>
              <a:rPr lang="en-US" dirty="0"/>
              <a:t>[</a:t>
            </a:r>
            <a:r>
              <a:rPr lang="en-US" i="1" dirty="0"/>
              <a:t>z</a:t>
            </a:r>
            <a:r>
              <a:rPr lang="en-US" dirty="0"/>
              <a:t>],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– </a:t>
            </a:r>
            <a:r>
              <a:rPr lang="ru-RU" dirty="0"/>
              <a:t>обратное ребро</a:t>
            </a:r>
            <a:r>
              <a:rPr lang="en-US" dirty="0"/>
              <a:t>;</a:t>
            </a:r>
          </a:p>
          <a:p>
            <a:pPr marL="514350" indent="-514350">
              <a:buNone/>
            </a:pPr>
            <a:r>
              <a:rPr lang="en-US" dirty="0"/>
              <a:t>				 </a:t>
            </a:r>
            <a:r>
              <a:rPr lang="en-US" i="1" dirty="0"/>
              <a:t>low</a:t>
            </a:r>
            <a:r>
              <a:rPr lang="en-US" dirty="0"/>
              <a:t>[</a:t>
            </a:r>
            <a:r>
              <a:rPr lang="en-US" i="1" dirty="0"/>
              <a:t>x</a:t>
            </a:r>
            <a:r>
              <a:rPr lang="en-US" dirty="0"/>
              <a:t>], 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ru-RU" dirty="0"/>
              <a:t>потомок </a:t>
            </a:r>
            <a:r>
              <a:rPr lang="en-US" i="1" dirty="0"/>
              <a:t>v.</a:t>
            </a:r>
            <a:endParaRPr lang="ru-RU" i="1" dirty="0"/>
          </a:p>
          <a:p>
            <a:pPr marL="514350" indent="-514350">
              <a:buNone/>
            </a:pPr>
            <a:r>
              <a:rPr lang="ru-RU" dirty="0"/>
              <a:t>3. Точки сочленения определяются следующим образом:</a:t>
            </a:r>
          </a:p>
          <a:p>
            <a:pPr marL="914400" lvl="1" indent="-514350"/>
            <a:r>
              <a:rPr lang="ru-RU" dirty="0"/>
              <a:t>корень </a:t>
            </a:r>
            <a:r>
              <a:rPr lang="ru-RU" dirty="0" err="1"/>
              <a:t>остовного</a:t>
            </a:r>
            <a:r>
              <a:rPr lang="ru-RU" dirty="0"/>
              <a:t> дерева будет точкой сочленения тогда и только тогда, когда он имеет двух и более сыновей</a:t>
            </a:r>
            <a:r>
              <a:rPr lang="en-US" dirty="0"/>
              <a:t>;</a:t>
            </a:r>
            <a:endParaRPr lang="ru-RU" dirty="0"/>
          </a:p>
          <a:p>
            <a:pPr marL="914400" lvl="1" indent="-514350"/>
            <a:r>
              <a:rPr lang="ru-RU" dirty="0"/>
              <a:t>вершина</a:t>
            </a:r>
            <a:r>
              <a:rPr lang="ru-RU" i="1" dirty="0"/>
              <a:t> </a:t>
            </a:r>
            <a:r>
              <a:rPr lang="en-US" i="1" dirty="0"/>
              <a:t>v</a:t>
            </a:r>
            <a:r>
              <a:rPr lang="ru-RU" dirty="0"/>
              <a:t>, отличная от корня, будет точкой сочленения тогда и только тогда, когда имеет такого сына </a:t>
            </a:r>
            <a:r>
              <a:rPr lang="en-US" i="1" dirty="0"/>
              <a:t>w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что</a:t>
            </a:r>
            <a:endParaRPr lang="en-US" dirty="0"/>
          </a:p>
          <a:p>
            <a:pPr marL="914400" lvl="1" indent="-514350">
              <a:buNone/>
            </a:pPr>
            <a:r>
              <a:rPr lang="en-US" dirty="0"/>
              <a:t>			</a:t>
            </a:r>
            <a:r>
              <a:rPr lang="ru-RU" dirty="0"/>
              <a:t> </a:t>
            </a:r>
            <a:r>
              <a:rPr lang="en-US" i="1" dirty="0"/>
              <a:t>low</a:t>
            </a:r>
            <a:r>
              <a:rPr lang="en-US" dirty="0"/>
              <a:t>[</a:t>
            </a:r>
            <a:r>
              <a:rPr lang="en-US" i="1" dirty="0"/>
              <a:t>w</a:t>
            </a:r>
            <a:r>
              <a:rPr lang="en-US" dirty="0"/>
              <a:t>] </a:t>
            </a:r>
            <a:r>
              <a:rPr lang="en-US" dirty="0">
                <a:latin typeface="Calibri"/>
                <a:sym typeface="Symbol"/>
              </a:rPr>
              <a:t>≥</a:t>
            </a:r>
            <a:r>
              <a:rPr lang="en-US" dirty="0">
                <a:sym typeface="Symbol"/>
              </a:rPr>
              <a:t> </a:t>
            </a:r>
            <a:r>
              <a:rPr lang="en-US" i="1" dirty="0" err="1">
                <a:sym typeface="Symbol"/>
              </a:rPr>
              <a:t>dfnumber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[v].</a:t>
            </a:r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786050" y="2643182"/>
            <a:ext cx="428628" cy="1143008"/>
          </a:xfrm>
          <a:prstGeom prst="leftBrace">
            <a:avLst>
              <a:gd name="adj1" fmla="val 496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368280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Алгоритм нахождения двусвязных компонент и точек сочленения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i="1" dirty="0"/>
              <a:t>Вход.</a:t>
            </a:r>
            <a:r>
              <a:rPr lang="ru-RU" sz="2800" dirty="0"/>
              <a:t> Связный неориентированный граф </a:t>
            </a:r>
            <a:r>
              <a:rPr lang="en-US" sz="2800" dirty="0"/>
              <a:t>G</a:t>
            </a:r>
            <a:r>
              <a:rPr lang="ru-RU" sz="2800" dirty="0"/>
              <a:t>= </a:t>
            </a:r>
            <a:r>
              <a:rPr lang="ru-RU" sz="2800" i="1" dirty="0"/>
              <a:t>(V, Е).  </a:t>
            </a:r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r>
              <a:rPr lang="ru-RU" sz="2800" i="1" dirty="0"/>
              <a:t>Выход.</a:t>
            </a:r>
            <a:r>
              <a:rPr lang="ru-RU" sz="2800" dirty="0"/>
              <a:t> Список ребер каждой двусвязной компоненты графа </a:t>
            </a:r>
            <a:r>
              <a:rPr lang="en-US" sz="2800" i="1" dirty="0"/>
              <a:t>G</a:t>
            </a:r>
            <a:r>
              <a:rPr lang="ru-RU" sz="2800" dirty="0"/>
              <a:t>. </a:t>
            </a:r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r>
              <a:rPr lang="ru-RU" sz="2800" i="1" dirty="0"/>
              <a:t>Метод.</a:t>
            </a:r>
            <a:endParaRPr lang="ru-RU" sz="2800" dirty="0"/>
          </a:p>
          <a:p>
            <a:pPr>
              <a:buNone/>
            </a:pPr>
            <a:r>
              <a:rPr lang="ru-RU" sz="2800" dirty="0"/>
              <a:t> Вначале полагаем </a:t>
            </a:r>
            <a:r>
              <a:rPr lang="ru-RU" sz="2800" i="1" dirty="0"/>
              <a:t>Т=</a:t>
            </a:r>
            <a:r>
              <a:rPr lang="ru-RU" sz="2800" dirty="0">
                <a:sym typeface="Symbol"/>
              </a:rPr>
              <a:t></a:t>
            </a:r>
            <a:r>
              <a:rPr lang="ru-RU" sz="2800" dirty="0"/>
              <a:t> и СЧЕТ=1. Помечаем каждый узел в </a:t>
            </a:r>
            <a:r>
              <a:rPr lang="ru-RU" sz="2800" i="1" dirty="0"/>
              <a:t>V</a:t>
            </a:r>
            <a:r>
              <a:rPr lang="ru-RU" sz="2800" dirty="0"/>
              <a:t> как "белый", выбираем произвольный узел </a:t>
            </a:r>
            <a:r>
              <a:rPr lang="en-US" sz="2800" i="1" dirty="0"/>
              <a:t>v</a:t>
            </a:r>
            <a:r>
              <a:rPr lang="en-US" sz="2800" baseline="-25000" dirty="0"/>
              <a:t>0</a:t>
            </a:r>
            <a:r>
              <a:rPr lang="ru-RU" sz="2800" dirty="0"/>
              <a:t> в </a:t>
            </a:r>
            <a:r>
              <a:rPr lang="ru-RU" sz="2800" i="1" dirty="0"/>
              <a:t>V, </a:t>
            </a:r>
            <a:r>
              <a:rPr lang="ru-RU" sz="2800" dirty="0"/>
              <a:t>отец</a:t>
            </a:r>
            <a:r>
              <a:rPr lang="en-US" sz="2800" dirty="0"/>
              <a:t>[</a:t>
            </a:r>
            <a:r>
              <a:rPr lang="en-US" sz="2800" i="1" dirty="0"/>
              <a:t>v</a:t>
            </a:r>
            <a:r>
              <a:rPr lang="en-US" sz="2800" baseline="-25000" dirty="0"/>
              <a:t>0</a:t>
            </a:r>
            <a:r>
              <a:rPr lang="en-US" sz="2800" dirty="0"/>
              <a:t>] = 0</a:t>
            </a:r>
            <a:r>
              <a:rPr lang="ru-RU" sz="2800" dirty="0"/>
              <a:t> и вызываем </a:t>
            </a:r>
            <a:r>
              <a:rPr lang="ru-RU" sz="2800" dirty="0" err="1"/>
              <a:t>Поиск_дк</a:t>
            </a:r>
            <a:r>
              <a:rPr lang="ru-RU" sz="2800" dirty="0"/>
              <a:t>(</a:t>
            </a:r>
            <a:r>
              <a:rPr lang="en-US" sz="2800" i="1" dirty="0"/>
              <a:t>v</a:t>
            </a:r>
            <a:r>
              <a:rPr lang="en-US" sz="2800" baseline="-25000" dirty="0"/>
              <a:t>0</a:t>
            </a:r>
            <a:r>
              <a:rPr lang="ru-RU" sz="2800" dirty="0"/>
              <a:t>), чтобы построить глубинное </a:t>
            </a:r>
            <a:r>
              <a:rPr lang="ru-RU" sz="2800" dirty="0" err="1"/>
              <a:t>остовное</a:t>
            </a:r>
            <a:r>
              <a:rPr lang="ru-RU" sz="2800" dirty="0"/>
              <a:t> дерево </a:t>
            </a:r>
            <a:r>
              <a:rPr lang="en-US" sz="2800" dirty="0"/>
              <a:t>S</a:t>
            </a:r>
            <a:r>
              <a:rPr lang="ru-RU" sz="2800" dirty="0"/>
              <a:t>= (</a:t>
            </a:r>
            <a:r>
              <a:rPr lang="ru-RU" sz="2800" i="1" dirty="0"/>
              <a:t>V,Т</a:t>
            </a:r>
            <a:r>
              <a:rPr lang="ru-RU" sz="2800" dirty="0"/>
              <a:t>) и вычислить </a:t>
            </a:r>
            <a:r>
              <a:rPr lang="en-US" sz="2800" i="1" dirty="0"/>
              <a:t>low</a:t>
            </a:r>
            <a:r>
              <a:rPr lang="en-US" sz="2800" dirty="0"/>
              <a:t>[v</a:t>
            </a:r>
            <a:r>
              <a:rPr lang="ru-RU" sz="2800" dirty="0"/>
              <a:t>] для каждого </a:t>
            </a:r>
            <a:r>
              <a:rPr lang="ru-RU" sz="2800" i="1" dirty="0" err="1"/>
              <a:t>v</a:t>
            </a:r>
            <a:r>
              <a:rPr lang="ru-RU" sz="2800" i="1" dirty="0"/>
              <a:t> </a:t>
            </a:r>
            <a:r>
              <a:rPr lang="ru-RU" sz="2800" dirty="0"/>
              <a:t>из </a:t>
            </a:r>
            <a:r>
              <a:rPr lang="ru-RU" sz="2800" i="1" dirty="0"/>
              <a:t>V</a:t>
            </a:r>
            <a:r>
              <a:rPr lang="en-US" sz="2800" i="1" dirty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Процедура Поиск(</a:t>
            </a:r>
            <a:r>
              <a:rPr lang="en-US" dirty="0"/>
              <a:t>u)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28670"/>
            <a:ext cx="8784976" cy="55007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серый;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d[u]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time++;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время входа в вершину,  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порядковый глубинный номер вершины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смежные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выполнить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b="1" dirty="0">
                <a:latin typeface="Courier New" pitchFamily="49" charset="0"/>
                <a:cs typeface="Courier New" pitchFamily="49" charset="0"/>
              </a:rPr>
            </a:br>
            <a:r>
              <a:rPr lang="ru-RU" b="1" dirty="0">
                <a:latin typeface="Courier New" pitchFamily="49" charset="0"/>
                <a:cs typeface="Courier New" pitchFamily="49" charset="0"/>
              </a:rPr>
              <a:t>    если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	   отец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</a:t>
            </a:r>
            <a:r>
              <a:rPr lang="ru-RU" dirty="0">
                <a:sym typeface="Symbol"/>
              </a:rPr>
              <a:t>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u;	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Поиск(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чёрный;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 [u]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time++;  //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время выхода из вершины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Autofit/>
          </a:bodyPr>
          <a:lstStyle/>
          <a:p>
            <a:pPr algn="l"/>
            <a:r>
              <a:rPr lang="ru-RU" sz="2800" b="1" dirty="0"/>
              <a:t>Процедура </a:t>
            </a:r>
            <a:r>
              <a:rPr lang="ru-RU" sz="2800" b="1" dirty="0" err="1"/>
              <a:t>Поиск_дк</a:t>
            </a:r>
            <a:r>
              <a:rPr lang="ru-RU" sz="2800" b="1" dirty="0"/>
              <a:t>(</a:t>
            </a:r>
            <a:r>
              <a:rPr lang="en-US" sz="2800" b="1" i="1" dirty="0"/>
              <a:t>v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sz="1800" dirty="0"/>
              <a:t>Поиск</a:t>
            </a:r>
            <a:r>
              <a:rPr lang="en-US" sz="1800" dirty="0"/>
              <a:t>_</a:t>
            </a:r>
            <a:r>
              <a:rPr lang="ru-RU" sz="1800" dirty="0" err="1"/>
              <a:t>дк</a:t>
            </a:r>
            <a:r>
              <a:rPr lang="en-US" sz="1800" dirty="0"/>
              <a:t>(</a:t>
            </a:r>
            <a:r>
              <a:rPr lang="en-US" sz="1800" i="1" dirty="0"/>
              <a:t>v</a:t>
            </a:r>
            <a:r>
              <a:rPr lang="en-US" sz="1800" dirty="0"/>
              <a:t>)</a:t>
            </a:r>
            <a:endParaRPr lang="ru-RU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{	</a:t>
            </a:r>
            <a:r>
              <a:rPr lang="ru-RU" sz="1800" dirty="0"/>
              <a:t>цвет</a:t>
            </a:r>
            <a:r>
              <a:rPr lang="en-US" sz="1800" dirty="0"/>
              <a:t> [</a:t>
            </a:r>
            <a:r>
              <a:rPr lang="en-US" sz="1800" i="1" dirty="0"/>
              <a:t>v</a:t>
            </a:r>
            <a:r>
              <a:rPr lang="en-US" sz="1800" dirty="0"/>
              <a:t>]</a:t>
            </a:r>
            <a:r>
              <a:rPr lang="en-US" sz="1800" i="1" dirty="0"/>
              <a:t> ← </a:t>
            </a:r>
            <a:r>
              <a:rPr lang="ru-RU" sz="1800" dirty="0"/>
              <a:t>серый; </a:t>
            </a:r>
            <a:r>
              <a:rPr lang="en-US" sz="1800" dirty="0"/>
              <a:t>    </a:t>
            </a:r>
            <a:r>
              <a:rPr lang="en-US" sz="1800" i="1" dirty="0" err="1"/>
              <a:t>dfnumbe</a:t>
            </a:r>
            <a:r>
              <a:rPr lang="en-US" sz="1800" dirty="0" err="1"/>
              <a:t>r</a:t>
            </a:r>
            <a:r>
              <a:rPr lang="ru-RU" sz="1800" dirty="0"/>
              <a:t>[</a:t>
            </a:r>
            <a:r>
              <a:rPr lang="en-US" sz="1800" dirty="0"/>
              <a:t>v</a:t>
            </a:r>
            <a:r>
              <a:rPr lang="ru-RU" sz="1800" dirty="0"/>
              <a:t>] </a:t>
            </a:r>
            <a:r>
              <a:rPr lang="en-US" sz="1800" dirty="0">
                <a:sym typeface="Symbol"/>
              </a:rPr>
              <a:t></a:t>
            </a:r>
            <a:r>
              <a:rPr lang="ru-RU" sz="1800" dirty="0"/>
              <a:t> СЧЕТ;</a:t>
            </a:r>
            <a:r>
              <a:rPr lang="en-US" sz="1800" dirty="0"/>
              <a:t>   </a:t>
            </a:r>
            <a:r>
              <a:rPr lang="ru-RU" sz="1800" dirty="0"/>
              <a:t>СЧЕТ </a:t>
            </a:r>
            <a:r>
              <a:rPr lang="en-US" sz="1800" dirty="0">
                <a:sym typeface="Symbol"/>
              </a:rPr>
              <a:t></a:t>
            </a:r>
            <a:r>
              <a:rPr lang="en-US" sz="1800" dirty="0"/>
              <a:t> </a:t>
            </a:r>
            <a:r>
              <a:rPr lang="ru-RU" sz="1800" dirty="0"/>
              <a:t>СЧЕТ+1;</a:t>
            </a:r>
            <a:r>
              <a:rPr lang="en-US" sz="1800" i="1" dirty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/>
              <a:t>	low</a:t>
            </a:r>
            <a:r>
              <a:rPr lang="en-US" sz="1800" dirty="0"/>
              <a:t>[</a:t>
            </a:r>
            <a:r>
              <a:rPr lang="en-US" sz="1800" i="1" dirty="0"/>
              <a:t>v</a:t>
            </a:r>
            <a:r>
              <a:rPr lang="en-US" sz="1800" dirty="0"/>
              <a:t>]</a:t>
            </a:r>
            <a:r>
              <a:rPr lang="en-US" sz="1800" dirty="0">
                <a:sym typeface="Symbol"/>
              </a:rPr>
              <a:t> </a:t>
            </a:r>
            <a:r>
              <a:rPr lang="en-US" sz="1800" dirty="0"/>
              <a:t> </a:t>
            </a:r>
            <a:r>
              <a:rPr lang="en-US" sz="1800" i="1" dirty="0" err="1"/>
              <a:t>dfnumbe</a:t>
            </a:r>
            <a:r>
              <a:rPr lang="en-US" sz="1800" dirty="0" err="1"/>
              <a:t>r</a:t>
            </a:r>
            <a:r>
              <a:rPr lang="ru-RU" sz="1800" dirty="0"/>
              <a:t>[</a:t>
            </a:r>
            <a:r>
              <a:rPr lang="en-US" sz="1800" dirty="0"/>
              <a:t>v</a:t>
            </a:r>
            <a:r>
              <a:rPr lang="ru-RU" sz="1800" dirty="0"/>
              <a:t>] 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ru-RU" sz="1800" b="1" dirty="0"/>
              <a:t>для</a:t>
            </a:r>
            <a:r>
              <a:rPr lang="ru-RU" sz="1800" dirty="0"/>
              <a:t> </a:t>
            </a:r>
            <a:r>
              <a:rPr lang="en-US" sz="1800" dirty="0">
                <a:sym typeface="Symbol" pitchFamily="18" charset="2"/>
              </a:rPr>
              <a:t></a:t>
            </a:r>
            <a:r>
              <a:rPr lang="ru-RU" sz="1800" dirty="0">
                <a:sym typeface="Symbol" pitchFamily="18" charset="2"/>
              </a:rPr>
              <a:t> </a:t>
            </a:r>
            <a:r>
              <a:rPr lang="en-US" sz="1800" i="1" dirty="0"/>
              <a:t>w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ru-RU" sz="1800" dirty="0"/>
              <a:t>смежные</a:t>
            </a:r>
            <a:r>
              <a:rPr lang="en-US" sz="1800" dirty="0"/>
              <a:t>(</a:t>
            </a:r>
            <a:r>
              <a:rPr lang="en-US" sz="1800" i="1" dirty="0"/>
              <a:t>v</a:t>
            </a:r>
            <a:r>
              <a:rPr lang="en-US" sz="1800" dirty="0"/>
              <a:t>)</a:t>
            </a:r>
            <a:r>
              <a:rPr lang="ru-RU" sz="1800" dirty="0"/>
              <a:t>  </a:t>
            </a:r>
            <a:r>
              <a:rPr lang="ru-RU" sz="1800" b="1" dirty="0"/>
              <a:t>выполнить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/>
              <a:t>	</a:t>
            </a:r>
            <a:r>
              <a:rPr lang="en-US" sz="1800" dirty="0"/>
              <a:t>{</a:t>
            </a:r>
            <a:r>
              <a:rPr lang="ru-RU" sz="1800" dirty="0"/>
              <a:t>    </a:t>
            </a:r>
            <a:r>
              <a:rPr lang="en-US" sz="1800" dirty="0"/>
              <a:t>  </a:t>
            </a:r>
            <a:r>
              <a:rPr lang="ru-RU" sz="1800" dirty="0"/>
              <a:t>	</a:t>
            </a:r>
            <a:r>
              <a:rPr lang="ru-RU" sz="1800" b="1" dirty="0"/>
              <a:t>если</a:t>
            </a:r>
            <a:r>
              <a:rPr lang="en-US" sz="1800" dirty="0"/>
              <a:t> </a:t>
            </a:r>
            <a:r>
              <a:rPr lang="ru-RU" sz="1800" dirty="0"/>
              <a:t>(цвет</a:t>
            </a:r>
            <a:r>
              <a:rPr lang="en-US" sz="1800" dirty="0"/>
              <a:t>[</a:t>
            </a:r>
            <a:r>
              <a:rPr lang="en-US" sz="1800" i="1" dirty="0"/>
              <a:t>w</a:t>
            </a:r>
            <a:r>
              <a:rPr lang="en-US" sz="1800" dirty="0"/>
              <a:t>] = </a:t>
            </a:r>
            <a:r>
              <a:rPr lang="ru-RU" sz="1800" dirty="0"/>
              <a:t>белый)</a:t>
            </a:r>
            <a:r>
              <a:rPr lang="en-US" sz="1800" dirty="0"/>
              <a:t> </a:t>
            </a:r>
            <a:r>
              <a:rPr lang="ru-RU" sz="1800" b="1" dirty="0"/>
              <a:t>то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	{      </a:t>
            </a:r>
            <a:r>
              <a:rPr lang="ru-RU" sz="1800" dirty="0"/>
              <a:t>поместить  (</a:t>
            </a:r>
            <a:r>
              <a:rPr lang="en-US" sz="1800" i="1" dirty="0"/>
              <a:t>v</a:t>
            </a:r>
            <a:r>
              <a:rPr lang="en-US" sz="1800" dirty="0"/>
              <a:t>, </a:t>
            </a:r>
            <a:r>
              <a:rPr lang="en-US" sz="1800" i="1" dirty="0"/>
              <a:t>w</a:t>
            </a:r>
            <a:r>
              <a:rPr lang="en-US" sz="1800" dirty="0"/>
              <a:t>) </a:t>
            </a:r>
            <a:r>
              <a:rPr lang="ru-RU" sz="1800" dirty="0"/>
              <a:t>в СТЕК</a:t>
            </a:r>
            <a:r>
              <a:rPr lang="en-US" sz="1800" dirty="0"/>
              <a:t>;    </a:t>
            </a:r>
            <a:r>
              <a:rPr lang="ru-RU" sz="1800" dirty="0"/>
              <a:t>добавить (</a:t>
            </a:r>
            <a:r>
              <a:rPr lang="en-US" sz="1800" dirty="0"/>
              <a:t>v</a:t>
            </a:r>
            <a:r>
              <a:rPr lang="ru-RU" sz="1800" dirty="0"/>
              <a:t>, </a:t>
            </a:r>
            <a:r>
              <a:rPr lang="en-US" sz="1800" i="1" dirty="0"/>
              <a:t>w</a:t>
            </a:r>
            <a:r>
              <a:rPr lang="ru-RU" sz="1800" dirty="0"/>
              <a:t>) к </a:t>
            </a:r>
            <a:r>
              <a:rPr lang="ru-RU" sz="1800" i="1" dirty="0"/>
              <a:t>Т;</a:t>
            </a:r>
            <a:r>
              <a:rPr lang="en-US" sz="1800" dirty="0"/>
              <a:t>     </a:t>
            </a:r>
            <a:r>
              <a:rPr lang="ru-RU" sz="1800" dirty="0"/>
              <a:t>отец </a:t>
            </a:r>
            <a:r>
              <a:rPr lang="en-US" sz="1800" dirty="0"/>
              <a:t>[</a:t>
            </a:r>
            <a:r>
              <a:rPr lang="en-US" sz="1800" i="1" dirty="0"/>
              <a:t>w</a:t>
            </a:r>
            <a:r>
              <a:rPr lang="en-US" sz="1800" dirty="0"/>
              <a:t>] </a:t>
            </a:r>
            <a:r>
              <a:rPr lang="en-US" sz="1800" i="1" dirty="0"/>
              <a:t>← v</a:t>
            </a:r>
            <a:r>
              <a:rPr lang="en-US" sz="1800" dirty="0"/>
              <a:t>;</a:t>
            </a:r>
            <a:endParaRPr lang="ru-RU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	        </a:t>
            </a:r>
            <a:r>
              <a:rPr lang="ru-RU" sz="1800" dirty="0"/>
              <a:t>Поиск</a:t>
            </a:r>
            <a:r>
              <a:rPr lang="en-US" sz="1800" dirty="0"/>
              <a:t>_</a:t>
            </a:r>
            <a:r>
              <a:rPr lang="ru-RU" sz="1800" dirty="0" err="1"/>
              <a:t>дк</a:t>
            </a:r>
            <a:r>
              <a:rPr lang="en-US" sz="1800" dirty="0"/>
              <a:t> (</a:t>
            </a:r>
            <a:r>
              <a:rPr lang="en-US" sz="1800" i="1" dirty="0"/>
              <a:t>w</a:t>
            </a:r>
            <a:r>
              <a:rPr lang="en-US" sz="1800" dirty="0"/>
              <a:t>)</a:t>
            </a:r>
            <a:r>
              <a:rPr lang="ru-RU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/>
              <a:t> </a:t>
            </a:r>
            <a:r>
              <a:rPr lang="en-US" sz="1800" dirty="0"/>
              <a:t>		        </a:t>
            </a:r>
            <a:r>
              <a:rPr lang="ru-RU" sz="1800" b="1" dirty="0"/>
              <a:t>если</a:t>
            </a:r>
            <a:r>
              <a:rPr lang="ru-RU" sz="1800" dirty="0"/>
              <a:t> </a:t>
            </a:r>
            <a:r>
              <a:rPr lang="en-US" sz="1800" dirty="0"/>
              <a:t>low[</a:t>
            </a:r>
            <a:r>
              <a:rPr lang="en-US" sz="1800" i="1" dirty="0"/>
              <a:t>w</a:t>
            </a:r>
            <a:r>
              <a:rPr lang="ru-RU" sz="1800" dirty="0"/>
              <a:t>] </a:t>
            </a:r>
            <a:r>
              <a:rPr lang="ru-RU" sz="1800" dirty="0">
                <a:sym typeface="Symbol"/>
              </a:rPr>
              <a:t></a:t>
            </a:r>
            <a:r>
              <a:rPr lang="ru-RU" sz="1800" dirty="0"/>
              <a:t> </a:t>
            </a:r>
            <a:r>
              <a:rPr lang="en-US" sz="1800" i="1" dirty="0" err="1"/>
              <a:t>dfnumbe</a:t>
            </a:r>
            <a:r>
              <a:rPr lang="en-US" sz="1800" dirty="0" err="1"/>
              <a:t>r</a:t>
            </a:r>
            <a:r>
              <a:rPr lang="ru-RU" sz="1800" dirty="0"/>
              <a:t>[</a:t>
            </a:r>
            <a:r>
              <a:rPr lang="en-US" sz="1800" dirty="0"/>
              <a:t>v</a:t>
            </a:r>
            <a:r>
              <a:rPr lang="ru-RU" sz="1800" dirty="0"/>
              <a:t>] </a:t>
            </a:r>
            <a:r>
              <a:rPr lang="en-US" sz="1800" dirty="0"/>
              <a:t> </a:t>
            </a:r>
            <a:r>
              <a:rPr lang="ru-RU" sz="1800" b="1" dirty="0"/>
              <a:t>то</a:t>
            </a:r>
            <a:endParaRPr lang="en-US" sz="1800" b="1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	        { 	</a:t>
            </a:r>
            <a:r>
              <a:rPr lang="ru-RU" sz="1800" dirty="0"/>
              <a:t>обнаружена двусвязная компонента</a:t>
            </a:r>
            <a:r>
              <a:rPr lang="en-US" sz="1800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			</a:t>
            </a:r>
            <a:r>
              <a:rPr lang="ru-RU" sz="1800" dirty="0"/>
              <a:t>вытолкнуть из </a:t>
            </a:r>
            <a:r>
              <a:rPr lang="ru-RU" sz="1800" dirty="0" err="1"/>
              <a:t>СТЕКа</a:t>
            </a:r>
            <a:r>
              <a:rPr lang="ru-RU" sz="1800" dirty="0"/>
              <a:t> все ребра вплоть до ребра (</a:t>
            </a:r>
            <a:r>
              <a:rPr lang="en-US" sz="1800" i="1" dirty="0"/>
              <a:t>v</a:t>
            </a:r>
            <a:r>
              <a:rPr lang="en-US" sz="1800" dirty="0"/>
              <a:t>, </a:t>
            </a:r>
            <a:r>
              <a:rPr lang="en-US" sz="1800" i="1" dirty="0"/>
              <a:t>w</a:t>
            </a:r>
            <a:r>
              <a:rPr lang="en-US" sz="1800" dirty="0"/>
              <a:t>) </a:t>
            </a:r>
            <a:r>
              <a:rPr lang="ru-RU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/>
              <a:t>		        </a:t>
            </a:r>
            <a:r>
              <a:rPr lang="en-US" sz="1800" dirty="0"/>
              <a:t>}</a:t>
            </a:r>
            <a:endParaRPr lang="ru-RU" sz="1800" dirty="0"/>
          </a:p>
          <a:p>
            <a:pPr>
              <a:spcBef>
                <a:spcPts val="0"/>
              </a:spcBef>
              <a:buNone/>
            </a:pPr>
            <a:r>
              <a:rPr lang="ru-RU" sz="1800" dirty="0"/>
              <a:t>		       </a:t>
            </a:r>
            <a:r>
              <a:rPr lang="en-US" sz="1800" i="1" dirty="0"/>
              <a:t> low</a:t>
            </a:r>
            <a:r>
              <a:rPr lang="en-US" sz="1800" dirty="0"/>
              <a:t>[</a:t>
            </a:r>
            <a:r>
              <a:rPr lang="en-US" sz="1800" i="1" dirty="0"/>
              <a:t>v</a:t>
            </a:r>
            <a:r>
              <a:rPr lang="en-US" sz="1800" dirty="0"/>
              <a:t>]</a:t>
            </a:r>
            <a:r>
              <a:rPr lang="en-US" sz="1800" dirty="0">
                <a:sym typeface="Symbol"/>
              </a:rPr>
              <a:t> </a:t>
            </a:r>
            <a:r>
              <a:rPr lang="en-US" sz="1800" i="1" dirty="0"/>
              <a:t>←</a:t>
            </a:r>
            <a:r>
              <a:rPr lang="en-US" sz="1800" dirty="0"/>
              <a:t> </a:t>
            </a:r>
            <a:r>
              <a:rPr lang="ru-RU" sz="1800" dirty="0">
                <a:sym typeface="Symbol"/>
              </a:rPr>
              <a:t> </a:t>
            </a:r>
            <a:r>
              <a:rPr lang="en-US" sz="1800" i="1" dirty="0">
                <a:sym typeface="Symbol"/>
              </a:rPr>
              <a:t>min</a:t>
            </a:r>
            <a:r>
              <a:rPr lang="en-US" sz="1800" dirty="0">
                <a:sym typeface="Symbol"/>
              </a:rPr>
              <a:t> (</a:t>
            </a:r>
            <a:r>
              <a:rPr lang="en-US" sz="1800" i="1" dirty="0">
                <a:sym typeface="Symbol"/>
              </a:rPr>
              <a:t> low</a:t>
            </a:r>
            <a:r>
              <a:rPr lang="en-US" sz="1800" dirty="0">
                <a:sym typeface="Symbol"/>
              </a:rPr>
              <a:t>[</a:t>
            </a:r>
            <a:r>
              <a:rPr lang="en-US" sz="1800" i="1" dirty="0">
                <a:sym typeface="Symbol"/>
              </a:rPr>
              <a:t>v</a:t>
            </a:r>
            <a:r>
              <a:rPr lang="ru-RU" sz="1800" dirty="0"/>
              <a:t>], </a:t>
            </a:r>
            <a:r>
              <a:rPr lang="en-US" sz="1800" i="1" dirty="0"/>
              <a:t>low</a:t>
            </a:r>
            <a:r>
              <a:rPr lang="en-US" sz="1800" dirty="0"/>
              <a:t>[</a:t>
            </a:r>
            <a:r>
              <a:rPr lang="en-US" sz="1800" i="1" dirty="0"/>
              <a:t>w</a:t>
            </a:r>
            <a:r>
              <a:rPr lang="ru-RU" sz="1800" dirty="0"/>
              <a:t>])</a:t>
            </a:r>
            <a:r>
              <a:rPr lang="en-US" sz="1800" dirty="0"/>
              <a:t>;</a:t>
            </a:r>
            <a:endParaRPr lang="ru-RU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	}</a:t>
            </a:r>
            <a:endParaRPr lang="ru-RU" sz="1800" dirty="0"/>
          </a:p>
          <a:p>
            <a:pPr>
              <a:spcBef>
                <a:spcPts val="0"/>
              </a:spcBef>
              <a:buNone/>
            </a:pPr>
            <a:r>
              <a:rPr lang="ru-RU" sz="1800" dirty="0"/>
              <a:t>		</a:t>
            </a:r>
            <a:r>
              <a:rPr lang="ru-RU" sz="1800" b="1" dirty="0"/>
              <a:t>иначе</a:t>
            </a:r>
            <a:r>
              <a:rPr lang="en-US" sz="1800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        </a:t>
            </a:r>
            <a:r>
              <a:rPr lang="ru-RU" sz="1800" b="1" dirty="0"/>
              <a:t>если</a:t>
            </a:r>
            <a:r>
              <a:rPr lang="ru-RU" sz="1800" dirty="0"/>
              <a:t> </a:t>
            </a:r>
            <a:r>
              <a:rPr lang="en-US" sz="1800" dirty="0"/>
              <a:t>(w ≠ </a:t>
            </a:r>
            <a:r>
              <a:rPr lang="ru-RU" sz="1800" dirty="0"/>
              <a:t>отец</a:t>
            </a:r>
            <a:r>
              <a:rPr lang="en-US" sz="1800" dirty="0"/>
              <a:t>[</a:t>
            </a:r>
            <a:r>
              <a:rPr lang="en-US" sz="1800" i="1" dirty="0"/>
              <a:t>v</a:t>
            </a:r>
            <a:r>
              <a:rPr lang="en-US" sz="1800" dirty="0"/>
              <a:t>]) </a:t>
            </a:r>
            <a:r>
              <a:rPr lang="ru-RU" sz="1800" b="1" dirty="0"/>
              <a:t>то</a:t>
            </a:r>
            <a:r>
              <a:rPr lang="en-US" sz="1800" b="1" dirty="0"/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       </a:t>
            </a:r>
            <a:r>
              <a:rPr lang="en-US" sz="1800" dirty="0"/>
              <a:t>{</a:t>
            </a:r>
            <a:r>
              <a:rPr lang="en-US" sz="1800" b="1" dirty="0"/>
              <a:t>	</a:t>
            </a:r>
            <a:r>
              <a:rPr lang="ru-RU" sz="1800" b="1" dirty="0"/>
              <a:t>если</a:t>
            </a:r>
            <a:r>
              <a:rPr lang="ru-RU" sz="1800" dirty="0"/>
              <a:t> (</a:t>
            </a:r>
            <a:r>
              <a:rPr lang="en-US" sz="1800" i="1" dirty="0" err="1"/>
              <a:t>dfnumbe</a:t>
            </a:r>
            <a:r>
              <a:rPr lang="en-US" sz="1800" dirty="0" err="1"/>
              <a:t>r</a:t>
            </a:r>
            <a:r>
              <a:rPr lang="ru-RU" sz="1800" dirty="0"/>
              <a:t>[</a:t>
            </a:r>
            <a:r>
              <a:rPr lang="en-US" sz="1800" i="1" dirty="0"/>
              <a:t>w</a:t>
            </a:r>
            <a:r>
              <a:rPr lang="ru-RU" sz="1800" dirty="0"/>
              <a:t>] </a:t>
            </a:r>
            <a:r>
              <a:rPr lang="en-US" sz="1800" dirty="0"/>
              <a:t>&lt; </a:t>
            </a:r>
            <a:r>
              <a:rPr lang="en-US" sz="1800" i="1" dirty="0" err="1"/>
              <a:t>dfnumbe</a:t>
            </a:r>
            <a:r>
              <a:rPr lang="en-US" sz="1800" dirty="0" err="1"/>
              <a:t>r</a:t>
            </a:r>
            <a:r>
              <a:rPr lang="ru-RU" sz="1800" dirty="0"/>
              <a:t>[</a:t>
            </a:r>
            <a:r>
              <a:rPr lang="en-US" sz="1800" i="1" dirty="0"/>
              <a:t>v</a:t>
            </a:r>
            <a:r>
              <a:rPr lang="ru-RU" sz="1800" dirty="0"/>
              <a:t>] </a:t>
            </a:r>
            <a:r>
              <a:rPr lang="en-US" sz="1800" dirty="0"/>
              <a:t>) </a:t>
            </a:r>
            <a:r>
              <a:rPr lang="ru-RU" sz="1800" b="1" dirty="0"/>
              <a:t>то</a:t>
            </a:r>
            <a:r>
              <a:rPr lang="ru-RU" sz="1800" dirty="0"/>
              <a:t> </a:t>
            </a:r>
            <a:r>
              <a:rPr lang="en-US" sz="1800" dirty="0"/>
              <a:t>					{    </a:t>
            </a:r>
            <a:r>
              <a:rPr lang="ru-RU" sz="1800" dirty="0"/>
              <a:t>поместить  (</a:t>
            </a:r>
            <a:r>
              <a:rPr lang="en-US" sz="1800" i="1" dirty="0"/>
              <a:t>v</a:t>
            </a:r>
            <a:r>
              <a:rPr lang="en-US" sz="1800" dirty="0"/>
              <a:t>, </a:t>
            </a:r>
            <a:r>
              <a:rPr lang="en-US" sz="1800" i="1" dirty="0"/>
              <a:t>w</a:t>
            </a:r>
            <a:r>
              <a:rPr lang="en-US" sz="1800" dirty="0"/>
              <a:t>) </a:t>
            </a:r>
            <a:r>
              <a:rPr lang="ru-RU" sz="1800" dirty="0"/>
              <a:t>в СТЕК</a:t>
            </a:r>
            <a:r>
              <a:rPr lang="en-US" sz="1800" dirty="0"/>
              <a:t>;</a:t>
            </a:r>
            <a:endParaRPr lang="en-US" sz="1800" b="1" dirty="0"/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/>
              <a:t>	     </a:t>
            </a:r>
            <a:r>
              <a:rPr lang="en-US" sz="1800"/>
              <a:t>low[</a:t>
            </a:r>
            <a:r>
              <a:rPr lang="en-US" sz="1800" i="1"/>
              <a:t>v</a:t>
            </a:r>
            <a:r>
              <a:rPr lang="en-US" sz="1800" dirty="0"/>
              <a:t>] </a:t>
            </a:r>
            <a:r>
              <a:rPr lang="en-US" sz="1800" i="1" dirty="0"/>
              <a:t>←</a:t>
            </a:r>
            <a:r>
              <a:rPr lang="en-US" sz="1800" dirty="0"/>
              <a:t> min</a:t>
            </a:r>
            <a:r>
              <a:rPr lang="en-US" sz="1800" dirty="0">
                <a:sym typeface="Symbol"/>
              </a:rPr>
              <a:t> ( </a:t>
            </a:r>
            <a:r>
              <a:rPr lang="en-US" sz="1800" i="1" dirty="0">
                <a:sym typeface="Symbol"/>
              </a:rPr>
              <a:t>low</a:t>
            </a:r>
            <a:r>
              <a:rPr lang="en-US" sz="1800" dirty="0">
                <a:sym typeface="Symbol"/>
              </a:rPr>
              <a:t>[</a:t>
            </a:r>
            <a:r>
              <a:rPr lang="en-US" sz="1800" i="1" dirty="0">
                <a:sym typeface="Symbol"/>
              </a:rPr>
              <a:t>v</a:t>
            </a:r>
            <a:r>
              <a:rPr lang="ru-RU" sz="1800" dirty="0"/>
              <a:t>], </a:t>
            </a:r>
            <a:r>
              <a:rPr lang="en-US" sz="1800" i="1" dirty="0" err="1"/>
              <a:t>dfnumbe</a:t>
            </a:r>
            <a:r>
              <a:rPr lang="en-US" sz="1800" dirty="0" err="1"/>
              <a:t>r</a:t>
            </a:r>
            <a:r>
              <a:rPr lang="ru-RU" sz="1800" dirty="0"/>
              <a:t>[</a:t>
            </a:r>
            <a:r>
              <a:rPr lang="en-US" sz="1800" i="1" dirty="0"/>
              <a:t>w</a:t>
            </a:r>
            <a:r>
              <a:rPr lang="ru-RU" sz="1800" dirty="0"/>
              <a:t>] ) </a:t>
            </a:r>
            <a:r>
              <a:rPr lang="en-US" sz="18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	        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ru-RU" sz="1800" dirty="0"/>
              <a:t> цвет</a:t>
            </a:r>
            <a:r>
              <a:rPr lang="en-US" sz="1800" dirty="0"/>
              <a:t>[</a:t>
            </a:r>
            <a:r>
              <a:rPr lang="en-US" sz="1800" i="1" dirty="0"/>
              <a:t>v</a:t>
            </a:r>
            <a:r>
              <a:rPr lang="en-US" sz="1800" dirty="0"/>
              <a:t>]</a:t>
            </a:r>
            <a:r>
              <a:rPr lang="en-US" sz="1800" i="1" dirty="0"/>
              <a:t> ← </a:t>
            </a:r>
            <a:r>
              <a:rPr lang="ru-RU" sz="1800" dirty="0"/>
              <a:t>чёрный;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Autofit/>
          </a:bodyPr>
          <a:lstStyle/>
          <a:p>
            <a:pPr algn="l"/>
            <a:r>
              <a:rPr lang="ru-RU" sz="2800" b="1" dirty="0"/>
              <a:t>Пример</a:t>
            </a:r>
          </a:p>
        </p:txBody>
      </p:sp>
      <p:sp>
        <p:nvSpPr>
          <p:cNvPr id="29" name="Овал 28"/>
          <p:cNvSpPr/>
          <p:nvPr/>
        </p:nvSpPr>
        <p:spPr>
          <a:xfrm>
            <a:off x="4429124" y="357142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5929322" y="2428844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4429124" y="1500150"/>
            <a:ext cx="571504" cy="561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429124" y="271459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857884" y="3929042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500562" y="407191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715008" y="607220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4572000" y="5357802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29" idx="5"/>
            <a:endCxn id="30" idx="0"/>
          </p:cNvCxnSpPr>
          <p:nvPr/>
        </p:nvCxnSpPr>
        <p:spPr>
          <a:xfrm rot="16200000" flipH="1">
            <a:off x="4774057" y="987826"/>
            <a:ext cx="1583893" cy="129814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29" idx="4"/>
            <a:endCxn id="31" idx="0"/>
          </p:cNvCxnSpPr>
          <p:nvPr/>
        </p:nvCxnSpPr>
        <p:spPr>
          <a:xfrm rot="5400000">
            <a:off x="4429124" y="1214398"/>
            <a:ext cx="57150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1" idx="4"/>
            <a:endCxn id="32" idx="0"/>
          </p:cNvCxnSpPr>
          <p:nvPr/>
        </p:nvCxnSpPr>
        <p:spPr>
          <a:xfrm rot="5400000">
            <a:off x="4388643" y="2388363"/>
            <a:ext cx="6524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1" idx="5"/>
            <a:endCxn id="33" idx="0"/>
          </p:cNvCxnSpPr>
          <p:nvPr/>
        </p:nvCxnSpPr>
        <p:spPr>
          <a:xfrm rot="16200000" flipH="1">
            <a:off x="4555678" y="2341084"/>
            <a:ext cx="1949212" cy="122670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2" idx="5"/>
            <a:endCxn id="33" idx="1"/>
          </p:cNvCxnSpPr>
          <p:nvPr/>
        </p:nvCxnSpPr>
        <p:spPr>
          <a:xfrm rot="16200000" flipH="1">
            <a:off x="5024090" y="3095248"/>
            <a:ext cx="810332" cy="10246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32" idx="4"/>
            <a:endCxn id="34" idx="0"/>
          </p:cNvCxnSpPr>
          <p:nvPr/>
        </p:nvCxnSpPr>
        <p:spPr>
          <a:xfrm rot="16200000" flipH="1">
            <a:off x="4357686" y="3643290"/>
            <a:ext cx="785818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4" idx="4"/>
            <a:endCxn id="36" idx="0"/>
          </p:cNvCxnSpPr>
          <p:nvPr/>
        </p:nvCxnSpPr>
        <p:spPr>
          <a:xfrm rot="16200000" flipH="1">
            <a:off x="4464843" y="4964893"/>
            <a:ext cx="714380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4" idx="3"/>
            <a:endCxn id="49" idx="0"/>
          </p:cNvCxnSpPr>
          <p:nvPr/>
        </p:nvCxnSpPr>
        <p:spPr>
          <a:xfrm rot="5400000">
            <a:off x="3393262" y="4809772"/>
            <a:ext cx="1441041" cy="94095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5" idx="1"/>
            <a:endCxn id="36" idx="5"/>
          </p:cNvCxnSpPr>
          <p:nvPr/>
        </p:nvCxnSpPr>
        <p:spPr>
          <a:xfrm rot="16200000" flipV="1">
            <a:off x="5274111" y="5631309"/>
            <a:ext cx="310290" cy="7388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4" idx="5"/>
            <a:endCxn id="35" idx="0"/>
          </p:cNvCxnSpPr>
          <p:nvPr/>
        </p:nvCxnSpPr>
        <p:spPr>
          <a:xfrm rot="16200000" flipH="1">
            <a:off x="4738326" y="4809771"/>
            <a:ext cx="1512479" cy="101238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9" idx="6"/>
            <a:endCxn id="36" idx="3"/>
          </p:cNvCxnSpPr>
          <p:nvPr/>
        </p:nvCxnSpPr>
        <p:spPr>
          <a:xfrm flipV="1">
            <a:off x="3929058" y="5845611"/>
            <a:ext cx="726637" cy="44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31" idx="6"/>
            <a:endCxn id="30" idx="1"/>
          </p:cNvCxnSpPr>
          <p:nvPr/>
        </p:nvCxnSpPr>
        <p:spPr>
          <a:xfrm>
            <a:off x="5000628" y="1781140"/>
            <a:ext cx="1012389" cy="7313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357554" y="600076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214282" y="107154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ru-RU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Овал 58"/>
          <p:cNvSpPr/>
          <p:nvPr/>
        </p:nvSpPr>
        <p:spPr>
          <a:xfrm>
            <a:off x="1500166" y="1500174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285720" y="2143116"/>
            <a:ext cx="571504" cy="561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285720" y="3357562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1643042" y="285749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357158" y="457200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1928794" y="4572008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57158" y="571501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1928794" y="571501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67" name="Прямая соединительная линия 66"/>
          <p:cNvCxnSpPr>
            <a:stCxn id="58" idx="6"/>
            <a:endCxn id="59" idx="1"/>
          </p:cNvCxnSpPr>
          <p:nvPr/>
        </p:nvCxnSpPr>
        <p:spPr>
          <a:xfrm>
            <a:off x="785786" y="1357298"/>
            <a:ext cx="798075" cy="2265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58" idx="4"/>
            <a:endCxn id="60" idx="0"/>
          </p:cNvCxnSpPr>
          <p:nvPr/>
        </p:nvCxnSpPr>
        <p:spPr>
          <a:xfrm rot="16200000" flipH="1">
            <a:off x="285720" y="1857364"/>
            <a:ext cx="500066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0" idx="4"/>
            <a:endCxn id="61" idx="0"/>
          </p:cNvCxnSpPr>
          <p:nvPr/>
        </p:nvCxnSpPr>
        <p:spPr>
          <a:xfrm rot="5400000">
            <a:off x="245239" y="3031329"/>
            <a:ext cx="6524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0" idx="5"/>
            <a:endCxn id="62" idx="1"/>
          </p:cNvCxnSpPr>
          <p:nvPr/>
        </p:nvCxnSpPr>
        <p:spPr>
          <a:xfrm rot="16200000" flipH="1">
            <a:off x="1090936" y="2305389"/>
            <a:ext cx="318395" cy="953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1" idx="6"/>
            <a:endCxn id="62" idx="3"/>
          </p:cNvCxnSpPr>
          <p:nvPr/>
        </p:nvCxnSpPr>
        <p:spPr>
          <a:xfrm flipV="1">
            <a:off x="857224" y="3345305"/>
            <a:ext cx="869513" cy="2980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1" idx="4"/>
            <a:endCxn id="63" idx="0"/>
          </p:cNvCxnSpPr>
          <p:nvPr/>
        </p:nvCxnSpPr>
        <p:spPr>
          <a:xfrm rot="16200000" flipH="1">
            <a:off x="285720" y="4214818"/>
            <a:ext cx="642942" cy="71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3" idx="5"/>
            <a:endCxn id="66" idx="1"/>
          </p:cNvCxnSpPr>
          <p:nvPr/>
        </p:nvCxnSpPr>
        <p:spPr>
          <a:xfrm rot="16200000" flipH="1">
            <a:off x="1059281" y="4845503"/>
            <a:ext cx="738894" cy="11675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3" idx="4"/>
            <a:endCxn id="65" idx="0"/>
          </p:cNvCxnSpPr>
          <p:nvPr/>
        </p:nvCxnSpPr>
        <p:spPr>
          <a:xfrm rot="5400000">
            <a:off x="357158" y="5429264"/>
            <a:ext cx="57150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4" idx="4"/>
            <a:endCxn id="66" idx="0"/>
          </p:cNvCxnSpPr>
          <p:nvPr/>
        </p:nvCxnSpPr>
        <p:spPr>
          <a:xfrm rot="5400000">
            <a:off x="1928794" y="5429264"/>
            <a:ext cx="57150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63" idx="6"/>
            <a:endCxn id="64" idx="2"/>
          </p:cNvCxnSpPr>
          <p:nvPr/>
        </p:nvCxnSpPr>
        <p:spPr>
          <a:xfrm>
            <a:off x="928662" y="4857760"/>
            <a:ext cx="100013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65" idx="6"/>
            <a:endCxn id="66" idx="2"/>
          </p:cNvCxnSpPr>
          <p:nvPr/>
        </p:nvCxnSpPr>
        <p:spPr>
          <a:xfrm>
            <a:off x="928662" y="6000768"/>
            <a:ext cx="100013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60" idx="7"/>
            <a:endCxn id="59" idx="3"/>
          </p:cNvCxnSpPr>
          <p:nvPr/>
        </p:nvCxnSpPr>
        <p:spPr>
          <a:xfrm rot="5400000" flipH="1" flipV="1">
            <a:off x="1059979" y="1701534"/>
            <a:ext cx="237433" cy="8103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71736" y="428604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</a:t>
            </a:r>
            <a:r>
              <a:rPr lang="en-US" dirty="0"/>
              <a:t>[1]=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2571736" y="785794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</a:t>
            </a:r>
            <a:r>
              <a:rPr lang="en-US" dirty="0"/>
              <a:t>[2]=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2571736" y="1214422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</a:t>
            </a:r>
            <a:r>
              <a:rPr lang="en-US" dirty="0"/>
              <a:t>[3]=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571736" y="1643050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</a:t>
            </a:r>
            <a:r>
              <a:rPr lang="en-US" dirty="0"/>
              <a:t>[4]=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2571736" y="2143116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</a:t>
            </a:r>
            <a:r>
              <a:rPr lang="en-US" dirty="0"/>
              <a:t>[5]=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571736" y="2643182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</a:t>
            </a:r>
            <a:r>
              <a:rPr lang="en-US" dirty="0"/>
              <a:t>[6]=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2571736" y="3143248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</a:t>
            </a:r>
            <a:r>
              <a:rPr lang="en-US" dirty="0"/>
              <a:t>[7]=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643174" y="3643314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</a:t>
            </a:r>
            <a:r>
              <a:rPr lang="en-US" dirty="0"/>
              <a:t>[8]=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2643174" y="4143380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</a:t>
            </a:r>
            <a:r>
              <a:rPr lang="en-US" dirty="0"/>
              <a:t>[9]=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3500430" y="4286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500430" y="78579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500430" y="12144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3500430" y="164305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3500430" y="214311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500430" y="264318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3571868" y="314324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3571868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3571868" y="414338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571868" y="214311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3500430" y="264318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3571868" y="314324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3571868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3500430" y="12144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3571868" y="414338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7786710" y="3500438"/>
            <a:ext cx="1000132" cy="31432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TextBox 103"/>
          <p:cNvSpPr txBox="1"/>
          <p:nvPr/>
        </p:nvSpPr>
        <p:spPr>
          <a:xfrm>
            <a:off x="7858148" y="621508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7858148" y="585789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7858148" y="550070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4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7858148" y="514351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6</a:t>
            </a:r>
            <a:r>
              <a:rPr lang="en-US" dirty="0"/>
              <a:t>, V</a:t>
            </a:r>
            <a:r>
              <a:rPr lang="en-US" baseline="-25000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7858148" y="478632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9</a:t>
            </a:r>
            <a:r>
              <a:rPr lang="en-US" dirty="0"/>
              <a:t>, V</a:t>
            </a:r>
            <a:r>
              <a:rPr lang="en-US" baseline="-25000" dirty="0"/>
              <a:t>8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7858148" y="442913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8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0" name="TextBox 109"/>
          <p:cNvSpPr txBox="1"/>
          <p:nvPr/>
        </p:nvSpPr>
        <p:spPr>
          <a:xfrm>
            <a:off x="7858148" y="407194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9</a:t>
            </a:r>
            <a:r>
              <a:rPr lang="en-US" dirty="0"/>
              <a:t>, V</a:t>
            </a:r>
            <a:r>
              <a:rPr lang="en-US" baseline="-25000" dirty="0"/>
              <a:t>7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7858148" y="371475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7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7858148" y="550070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4</a:t>
            </a:r>
            <a:r>
              <a:rPr lang="en-US" dirty="0"/>
              <a:t>, V</a:t>
            </a:r>
            <a:r>
              <a:rPr lang="en-US" baseline="-25000" dirty="0"/>
              <a:t>5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7858148" y="514351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5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7858148" y="585789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7858148" y="5500702"/>
            <a:ext cx="856325" cy="369332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3500430" y="78579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8001024" y="3143248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45D1A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-0.16198 -0.4990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0.16198 -0.4986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2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-0.16198 -0.4981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2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00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-0.16198 -0.4976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2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00"/>
                            </p:stCondLst>
                            <p:childTnLst>
                              <p:par>
                                <p:cTn id="1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0.16198 -0.4974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2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45D1A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-0.02014 -0.7595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" y="-3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45D1A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0.01233 -0.58125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-2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0"/>
                            </p:stCondLst>
                            <p:childTnLst>
                              <p:par>
                                <p:cTn id="2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-0.01233 -0.58102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-2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-0.01233 -0.58056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-2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-0.14618 -0.42338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-0.14618 -0.42292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000"/>
                            </p:stCondLst>
                            <p:childTnLst>
                              <p:par>
                                <p:cTn id="27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0.14618 -0.42268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0" y="-2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9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89" grpId="1"/>
      <p:bldP spid="90" grpId="0"/>
      <p:bldP spid="90" grpId="1"/>
      <p:bldP spid="91" grpId="0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sz="3600" b="1" dirty="0"/>
              <a:t>Теорема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buNone/>
            </a:pPr>
            <a:r>
              <a:rPr lang="ru-RU" dirty="0"/>
              <a:t>Алгоритм правильно находит двусвязные компоненты графа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ru-RU" dirty="0"/>
              <a:t>ребрами и тратит на это время </a:t>
            </a:r>
            <a:r>
              <a:rPr lang="ru-RU" i="1" dirty="0"/>
              <a:t>О</a:t>
            </a:r>
            <a:r>
              <a:rPr lang="ru-RU" dirty="0"/>
              <a:t>(</a:t>
            </a:r>
            <a:r>
              <a:rPr lang="ru-RU" i="1" dirty="0"/>
              <a:t>е</a:t>
            </a:r>
            <a:r>
              <a:rPr lang="ru-RU" dirty="0"/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Процедура </a:t>
            </a:r>
            <a:r>
              <a:rPr lang="en-US" dirty="0"/>
              <a:t>DFS(G)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DFS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выполнить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b="1" dirty="0">
                <a:latin typeface="Courier New" pitchFamily="49" charset="0"/>
                <a:cs typeface="Courier New" pitchFamily="49" charset="0"/>
              </a:rPr>
            </a:br>
            <a:r>
              <a:rPr lang="ru-RU" b="1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</a:t>
            </a:r>
            <a:r>
              <a:rPr lang="ru-RU" dirty="0">
                <a:sym typeface="Symbol"/>
              </a:rPr>
              <a:t>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белый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отец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time </a:t>
            </a:r>
            <a:r>
              <a:rPr lang="ru-RU" dirty="0">
                <a:sym typeface="Symbol"/>
              </a:rPr>
              <a:t>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выполнить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если (цвет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 то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Поиск(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ru-RU" dirty="0"/>
              <a:t>Общее число операций при выполнении </a:t>
            </a:r>
            <a:r>
              <a:rPr lang="en-US" i="1" dirty="0"/>
              <a:t>DFS</a:t>
            </a:r>
            <a:r>
              <a:rPr lang="en-US" dirty="0"/>
              <a:t>:</a:t>
            </a:r>
          </a:p>
          <a:p>
            <a:pPr>
              <a:buFont typeface="Arial" charset="0"/>
              <a:buNone/>
            </a:pPr>
            <a:r>
              <a:rPr lang="en-US" dirty="0"/>
              <a:t>			</a:t>
            </a:r>
            <a:r>
              <a:rPr lang="en-US" sz="3600" dirty="0"/>
              <a:t>O(|V|)</a:t>
            </a:r>
          </a:p>
          <a:p>
            <a:pPr>
              <a:buFont typeface="Arial" charset="0"/>
              <a:buNone/>
            </a:pPr>
            <a:endParaRPr lang="ru-RU" dirty="0"/>
          </a:p>
          <a:p>
            <a:pPr>
              <a:buFont typeface="Arial" charset="0"/>
              <a:buNone/>
            </a:pPr>
            <a:r>
              <a:rPr lang="ru-RU" dirty="0"/>
              <a:t>Общее число операций при выполнении </a:t>
            </a:r>
            <a:r>
              <a:rPr lang="ru-RU" i="1" dirty="0"/>
              <a:t>Поиск(</a:t>
            </a:r>
            <a:r>
              <a:rPr lang="en-US" i="1" dirty="0"/>
              <a:t>u</a:t>
            </a:r>
            <a:r>
              <a:rPr lang="ru-RU" i="1" dirty="0"/>
              <a:t>)</a:t>
            </a:r>
            <a:r>
              <a:rPr lang="en-US" i="1" dirty="0"/>
              <a:t>:</a:t>
            </a:r>
          </a:p>
          <a:p>
            <a:pPr>
              <a:buFont typeface="Arial" charset="0"/>
              <a:buNone/>
            </a:pPr>
            <a:r>
              <a:rPr lang="ru-RU" dirty="0"/>
              <a:t>Цикл выполняется </a:t>
            </a:r>
            <a:r>
              <a:rPr lang="en-US" dirty="0"/>
              <a:t>|</a:t>
            </a:r>
            <a:r>
              <a:rPr lang="ru-RU" dirty="0"/>
              <a:t>смежные</a:t>
            </a:r>
            <a:r>
              <a:rPr lang="en-US" dirty="0"/>
              <a:t>[v]| </a:t>
            </a:r>
            <a:r>
              <a:rPr lang="ru-RU" dirty="0"/>
              <a:t>раз.</a:t>
            </a:r>
          </a:p>
          <a:p>
            <a:pPr>
              <a:buFont typeface="Arial" charset="0"/>
              <a:buNone/>
            </a:pPr>
            <a:r>
              <a:rPr lang="en-US" dirty="0"/>
              <a:t>			</a:t>
            </a:r>
            <a:r>
              <a:rPr lang="ru-RU" sz="3600" dirty="0"/>
              <a:t>∑ </a:t>
            </a:r>
            <a:r>
              <a:rPr lang="en-US" sz="3600" dirty="0"/>
              <a:t>|</a:t>
            </a:r>
            <a:r>
              <a:rPr lang="ru-RU" sz="3600" dirty="0"/>
              <a:t>смежные</a:t>
            </a:r>
            <a:r>
              <a:rPr lang="en-US" sz="3600" dirty="0"/>
              <a:t>[v]| </a:t>
            </a:r>
            <a:r>
              <a:rPr lang="ru-RU" sz="3600" dirty="0"/>
              <a:t>= </a:t>
            </a:r>
            <a:r>
              <a:rPr lang="en-US" sz="3600" dirty="0"/>
              <a:t>O(|E|)</a:t>
            </a:r>
            <a:endParaRPr lang="ru-RU" sz="3600" dirty="0"/>
          </a:p>
          <a:p>
            <a:pPr>
              <a:buFont typeface="Arial" charset="0"/>
              <a:buNone/>
            </a:pPr>
            <a:endParaRPr lang="en-US" sz="3600" dirty="0"/>
          </a:p>
          <a:p>
            <a:pPr>
              <a:buFont typeface="Arial" charset="0"/>
              <a:buNone/>
            </a:pPr>
            <a:r>
              <a:rPr lang="ru-RU" dirty="0"/>
              <a:t>Общее число операций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sz="3600" b="1" dirty="0">
                <a:solidFill>
                  <a:schemeClr val="accent2"/>
                </a:solidFill>
              </a:rPr>
              <a:t>O(|V|+|E|)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200" dirty="0"/>
              <a:t>Поиск в глубину в неориентированном графе</a:t>
            </a:r>
          </a:p>
        </p:txBody>
      </p:sp>
      <p:sp>
        <p:nvSpPr>
          <p:cNvPr id="4" name="Овал 3"/>
          <p:cNvSpPr/>
          <p:nvPr/>
        </p:nvSpPr>
        <p:spPr>
          <a:xfrm>
            <a:off x="3195633" y="364967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857620" y="4714884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078283" y="217647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091108" y="373857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89295" y="3649672"/>
            <a:ext cx="414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46670" y="3687772"/>
            <a:ext cx="31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3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78283" y="2176472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1</a:t>
            </a:r>
          </a:p>
        </p:txBody>
      </p:sp>
      <p:cxnSp>
        <p:nvCxnSpPr>
          <p:cNvPr id="11" name="Shape 24"/>
          <p:cNvCxnSpPr>
            <a:cxnSpLocks noChangeShapeType="1"/>
            <a:endCxn id="8" idx="0"/>
          </p:cNvCxnSpPr>
          <p:nvPr/>
        </p:nvCxnSpPr>
        <p:spPr bwMode="auto">
          <a:xfrm flipH="1">
            <a:off x="3497258" y="2584459"/>
            <a:ext cx="665162" cy="1065213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857620" y="471488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5</a:t>
            </a:r>
          </a:p>
        </p:txBody>
      </p:sp>
      <p:sp>
        <p:nvSpPr>
          <p:cNvPr id="13" name="Овал 12"/>
          <p:cNvSpPr/>
          <p:nvPr/>
        </p:nvSpPr>
        <p:spPr>
          <a:xfrm>
            <a:off x="2627308" y="4714884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2627308" y="4714884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4</a:t>
            </a:r>
          </a:p>
        </p:txBody>
      </p:sp>
      <p:cxnSp>
        <p:nvCxnSpPr>
          <p:cNvPr id="15" name="Shape 20"/>
          <p:cNvCxnSpPr>
            <a:cxnSpLocks noChangeShapeType="1"/>
            <a:endCxn id="7" idx="1"/>
          </p:cNvCxnSpPr>
          <p:nvPr/>
        </p:nvCxnSpPr>
        <p:spPr bwMode="auto">
          <a:xfrm>
            <a:off x="4429120" y="2587634"/>
            <a:ext cx="730250" cy="1203325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sp>
        <p:nvSpPr>
          <p:cNvPr id="16" name="Овал 6"/>
          <p:cNvSpPr txBox="1">
            <a:spLocks noChangeArrowheads="1"/>
          </p:cNvSpPr>
          <p:nvPr/>
        </p:nvSpPr>
        <p:spPr>
          <a:xfrm>
            <a:off x="5756270" y="4714884"/>
            <a:ext cx="471488" cy="431800"/>
          </a:xfrm>
          <a:prstGeom prst="ellipse">
            <a:avLst/>
          </a:prstGeom>
          <a:ln w="25400" algn="ctr">
            <a:solidFill>
              <a:srgbClr val="385D8A"/>
            </a:solidFill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</p:txBody>
      </p:sp>
      <p:cxnSp>
        <p:nvCxnSpPr>
          <p:cNvPr id="17" name="Shape 24"/>
          <p:cNvCxnSpPr>
            <a:cxnSpLocks noChangeShapeType="1"/>
            <a:endCxn id="6" idx="6"/>
          </p:cNvCxnSpPr>
          <p:nvPr/>
        </p:nvCxnSpPr>
        <p:spPr bwMode="auto">
          <a:xfrm flipH="1">
            <a:off x="2784470" y="4005272"/>
            <a:ext cx="460375" cy="709612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18" name="Shape 24"/>
          <p:cNvCxnSpPr>
            <a:cxnSpLocks noChangeShapeType="1"/>
            <a:stCxn id="4" idx="4"/>
            <a:endCxn id="12" idx="1"/>
          </p:cNvCxnSpPr>
          <p:nvPr/>
        </p:nvCxnSpPr>
        <p:spPr bwMode="auto">
          <a:xfrm>
            <a:off x="3430583" y="4089409"/>
            <a:ext cx="427037" cy="823913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19" name="Shape 20"/>
          <p:cNvCxnSpPr>
            <a:cxnSpLocks noChangeShapeType="1"/>
            <a:endCxn id="6" idx="6"/>
          </p:cNvCxnSpPr>
          <p:nvPr/>
        </p:nvCxnSpPr>
        <p:spPr bwMode="auto">
          <a:xfrm>
            <a:off x="5492745" y="4125922"/>
            <a:ext cx="331788" cy="639762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20" name="Shape 14"/>
          <p:cNvCxnSpPr>
            <a:cxnSpLocks noChangeShapeType="1"/>
            <a:stCxn id="14" idx="1"/>
            <a:endCxn id="10" idx="1"/>
          </p:cNvCxnSpPr>
          <p:nvPr/>
        </p:nvCxnSpPr>
        <p:spPr bwMode="auto">
          <a:xfrm rot="10800000" flipH="1">
            <a:off x="2627308" y="2374909"/>
            <a:ext cx="1450975" cy="2538413"/>
          </a:xfrm>
          <a:prstGeom prst="curvedConnector3">
            <a:avLst>
              <a:gd name="adj1" fmla="val -20255"/>
            </a:avLst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21" name="Shape 14"/>
          <p:cNvCxnSpPr>
            <a:cxnSpLocks noChangeShapeType="1"/>
            <a:endCxn id="6" idx="6"/>
          </p:cNvCxnSpPr>
          <p:nvPr/>
        </p:nvCxnSpPr>
        <p:spPr bwMode="auto">
          <a:xfrm flipV="1">
            <a:off x="4013195" y="2628909"/>
            <a:ext cx="300038" cy="2085975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22" name="Shape 14"/>
          <p:cNvCxnSpPr>
            <a:cxnSpLocks noChangeShapeType="1"/>
            <a:endCxn id="6" idx="6"/>
          </p:cNvCxnSpPr>
          <p:nvPr/>
        </p:nvCxnSpPr>
        <p:spPr bwMode="auto">
          <a:xfrm rot="5400000" flipH="1">
            <a:off x="4124321" y="2833696"/>
            <a:ext cx="2305050" cy="1431925"/>
          </a:xfrm>
          <a:prstGeom prst="curvedConnector2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ru-RU" dirty="0"/>
              <a:t>Глубинный </a:t>
            </a:r>
            <a:r>
              <a:rPr lang="ru-RU" dirty="0" err="1"/>
              <a:t>остовный</a:t>
            </a:r>
            <a:r>
              <a:rPr lang="ru-RU" dirty="0"/>
              <a:t>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Поиск в глубину на неориентированном графе </a:t>
            </a:r>
            <a:r>
              <a:rPr lang="en-US" i="1" dirty="0"/>
              <a:t>G</a:t>
            </a:r>
            <a:r>
              <a:rPr lang="ru-RU" i="1" dirty="0"/>
              <a:t>= </a:t>
            </a:r>
            <a:r>
              <a:rPr lang="ru-RU" dirty="0"/>
              <a:t>(</a:t>
            </a:r>
            <a:r>
              <a:rPr lang="ru-RU" i="1" dirty="0"/>
              <a:t>V, Е</a:t>
            </a:r>
            <a:r>
              <a:rPr lang="ru-RU" dirty="0"/>
              <a:t>) разбивает ребра, составляющие </a:t>
            </a:r>
            <a:r>
              <a:rPr lang="ru-RU" i="1" dirty="0"/>
              <a:t>Е,</a:t>
            </a:r>
            <a:r>
              <a:rPr lang="ru-RU" dirty="0"/>
              <a:t> на два множества </a:t>
            </a:r>
            <a:r>
              <a:rPr lang="ru-RU" i="1" dirty="0"/>
              <a:t>Т</a:t>
            </a:r>
            <a:r>
              <a:rPr lang="ru-RU" dirty="0"/>
              <a:t> и </a:t>
            </a:r>
            <a:r>
              <a:rPr lang="ru-RU" i="1" dirty="0"/>
              <a:t>В.</a:t>
            </a:r>
          </a:p>
          <a:p>
            <a:pPr>
              <a:buNone/>
            </a:pPr>
            <a:r>
              <a:rPr lang="ru-RU" dirty="0"/>
              <a:t> Ребро </a:t>
            </a:r>
            <a:r>
              <a:rPr lang="ru-RU" i="1" dirty="0"/>
              <a:t>(</a:t>
            </a:r>
            <a:r>
              <a:rPr lang="ru-RU" i="1" dirty="0" err="1"/>
              <a:t>v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i="1" dirty="0"/>
              <a:t>) </a:t>
            </a:r>
            <a:r>
              <a:rPr lang="ru-RU" dirty="0"/>
              <a:t>помещается в множество </a:t>
            </a:r>
            <a:r>
              <a:rPr lang="ru-RU" i="1" dirty="0"/>
              <a:t>Т,</a:t>
            </a:r>
            <a:r>
              <a:rPr lang="ru-RU" dirty="0"/>
              <a:t> если узел </a:t>
            </a:r>
            <a:r>
              <a:rPr lang="ru-RU" i="1" dirty="0" err="1"/>
              <a:t>w</a:t>
            </a:r>
            <a:r>
              <a:rPr lang="ru-RU" dirty="0"/>
              <a:t> не посещался до того момента, когда мы, рассматривая ребро </a:t>
            </a:r>
            <a:r>
              <a:rPr lang="ru-RU" i="1" dirty="0"/>
              <a:t>(и, </a:t>
            </a:r>
            <a:r>
              <a:rPr lang="ru-RU" i="1" dirty="0" err="1"/>
              <a:t>w</a:t>
            </a:r>
            <a:r>
              <a:rPr lang="ru-RU" i="1" dirty="0"/>
              <a:t>),</a:t>
            </a:r>
            <a:r>
              <a:rPr lang="ru-RU" dirty="0"/>
              <a:t> оказались в узле </a:t>
            </a:r>
            <a:r>
              <a:rPr lang="ru-RU" i="1" dirty="0" err="1"/>
              <a:t>v</a:t>
            </a:r>
            <a:r>
              <a:rPr lang="ru-RU" i="1" dirty="0"/>
              <a:t>. </a:t>
            </a:r>
            <a:r>
              <a:rPr lang="ru-RU" dirty="0"/>
              <a:t>В противном случае ребро (</a:t>
            </a:r>
            <a:r>
              <a:rPr lang="ru-RU" i="1" dirty="0" err="1"/>
              <a:t>v</a:t>
            </a:r>
            <a:r>
              <a:rPr lang="ru-RU" dirty="0"/>
              <a:t>, </a:t>
            </a:r>
            <a:r>
              <a:rPr lang="ru-RU" i="1" dirty="0" err="1"/>
              <a:t>w</a:t>
            </a:r>
            <a:r>
              <a:rPr lang="ru-RU" dirty="0"/>
              <a:t>) помещается в множество </a:t>
            </a:r>
            <a:r>
              <a:rPr lang="ru-RU" i="1" dirty="0"/>
              <a:t>В.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Ребра из </a:t>
            </a:r>
            <a:r>
              <a:rPr lang="ru-RU" i="1" dirty="0"/>
              <a:t>Т</a:t>
            </a:r>
            <a:r>
              <a:rPr lang="ru-RU" dirty="0"/>
              <a:t> будем называть </a:t>
            </a:r>
            <a:r>
              <a:rPr lang="ru-RU" i="1" dirty="0">
                <a:solidFill>
                  <a:srgbClr val="FF0000"/>
                </a:solidFill>
              </a:rPr>
              <a:t>древесными</a:t>
            </a:r>
            <a:r>
              <a:rPr lang="ru-RU" i="1" dirty="0"/>
              <a:t>,</a:t>
            </a:r>
            <a:r>
              <a:rPr lang="ru-RU" dirty="0"/>
              <a:t> а из В — </a:t>
            </a:r>
            <a:r>
              <a:rPr lang="ru-RU" i="1" dirty="0">
                <a:solidFill>
                  <a:srgbClr val="FF0000"/>
                </a:solidFill>
              </a:rPr>
              <a:t>обратными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Подграф </a:t>
            </a:r>
            <a:r>
              <a:rPr lang="ru-RU" i="1" dirty="0"/>
              <a:t>(V, Т)</a:t>
            </a:r>
            <a:r>
              <a:rPr lang="ru-RU" dirty="0"/>
              <a:t> представляет собой неориентированный лес, называемый </a:t>
            </a:r>
            <a:r>
              <a:rPr lang="ru-RU" i="1" dirty="0" err="1"/>
              <a:t>остовным</a:t>
            </a:r>
            <a:r>
              <a:rPr lang="ru-RU" i="1" dirty="0"/>
              <a:t> лесом для G, построенным поиском в глубину,</a:t>
            </a:r>
            <a:r>
              <a:rPr lang="ru-RU" dirty="0"/>
              <a:t> или, короче, </a:t>
            </a:r>
            <a:r>
              <a:rPr lang="ru-RU" i="1" dirty="0">
                <a:solidFill>
                  <a:srgbClr val="FF0000"/>
                </a:solidFill>
              </a:rPr>
              <a:t>глубинным </a:t>
            </a:r>
            <a:r>
              <a:rPr lang="ru-RU" i="1" dirty="0" err="1">
                <a:solidFill>
                  <a:srgbClr val="FF0000"/>
                </a:solidFill>
              </a:rPr>
              <a:t>остовным</a:t>
            </a:r>
            <a:r>
              <a:rPr lang="ru-RU" i="1" dirty="0">
                <a:solidFill>
                  <a:srgbClr val="FF0000"/>
                </a:solidFill>
              </a:rPr>
              <a:t> лесом </a:t>
            </a:r>
            <a:r>
              <a:rPr lang="ru-RU" i="1" dirty="0"/>
              <a:t>для G.</a:t>
            </a:r>
          </a:p>
          <a:p>
            <a:pPr>
              <a:buNone/>
            </a:pPr>
            <a:r>
              <a:rPr lang="ru-RU" dirty="0"/>
              <a:t> Если этот лес состоит из единственного дерева, </a:t>
            </a:r>
            <a:r>
              <a:rPr lang="ru-RU" i="1" dirty="0"/>
              <a:t>(V, Т)</a:t>
            </a:r>
            <a:r>
              <a:rPr lang="ru-RU" dirty="0"/>
              <a:t> будем называть по аналогии </a:t>
            </a:r>
            <a:r>
              <a:rPr lang="ru-RU" i="1" dirty="0">
                <a:solidFill>
                  <a:srgbClr val="FF0000"/>
                </a:solidFill>
              </a:rPr>
              <a:t>глубинным </a:t>
            </a:r>
            <a:r>
              <a:rPr lang="ru-RU" i="1" dirty="0" err="1">
                <a:solidFill>
                  <a:srgbClr val="FF0000"/>
                </a:solidFill>
              </a:rPr>
              <a:t>остовным</a:t>
            </a:r>
            <a:r>
              <a:rPr lang="ru-RU" i="1" dirty="0">
                <a:solidFill>
                  <a:srgbClr val="FF0000"/>
                </a:solidFill>
              </a:rPr>
              <a:t> деревом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Заметим, что если граф связен, то глубинный </a:t>
            </a:r>
            <a:r>
              <a:rPr lang="ru-RU" dirty="0" err="1"/>
              <a:t>остовный</a:t>
            </a:r>
            <a:r>
              <a:rPr lang="ru-RU" dirty="0"/>
              <a:t> лес будет деревом.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Узел, с которого начинался поиск, считается корнем соответствующего дерева.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ru-RU" sz="3600" b="1" dirty="0"/>
              <a:t>Свойства поиска в глубину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857255"/>
          </a:xfrm>
        </p:spPr>
        <p:txBody>
          <a:bodyPr>
            <a:normAutofit fontScale="85000" lnSpcReduction="20000"/>
          </a:bodyPr>
          <a:lstStyle/>
          <a:p>
            <a:pPr marL="180000" indent="0">
              <a:lnSpc>
                <a:spcPct val="110000"/>
              </a:lnSpc>
              <a:buFont typeface="Arial" charset="0"/>
              <a:buNone/>
            </a:pPr>
            <a:r>
              <a:rPr lang="ru-RU" dirty="0"/>
              <a:t>Времена обнаружения и окончания обработки вершин образуют правильную скобочную структуру.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Rectangle 64"/>
          <p:cNvSpPr>
            <a:spLocks noChangeArrowheads="1"/>
          </p:cNvSpPr>
          <p:nvPr/>
        </p:nvSpPr>
        <p:spPr bwMode="auto">
          <a:xfrm>
            <a:off x="357158" y="5500702"/>
            <a:ext cx="428628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1 2 3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7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8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(s(z(y(x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x)y)(w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w)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z)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s)</a:t>
            </a:r>
            <a:endParaRPr lang="ru-RU" sz="2000" b="1" dirty="0">
              <a:latin typeface="Courier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072198" y="3429000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353061" y="5229225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145223" y="2493962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937386" y="4294187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145223" y="3429000"/>
            <a:ext cx="414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Z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008823" y="4294187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w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216661" y="2493962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5424498" y="5229225"/>
            <a:ext cx="293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x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353061" y="4437062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5424498" y="4437062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y</a:t>
            </a:r>
            <a:endParaRPr lang="ru-RU" sz="2000" dirty="0">
              <a:latin typeface="Calibri" pitchFamily="34" charset="0"/>
            </a:endParaRPr>
          </a:p>
        </p:txBody>
      </p:sp>
      <p:cxnSp>
        <p:nvCxnSpPr>
          <p:cNvPr id="15" name="Shape 20"/>
          <p:cNvCxnSpPr>
            <a:cxnSpLocks noChangeShapeType="1"/>
            <a:endCxn id="12" idx="0"/>
          </p:cNvCxnSpPr>
          <p:nvPr/>
        </p:nvCxnSpPr>
        <p:spPr bwMode="auto">
          <a:xfrm>
            <a:off x="5568961" y="4870450"/>
            <a:ext cx="3175" cy="3587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6" name="Shape 20"/>
          <p:cNvCxnSpPr>
            <a:cxnSpLocks noChangeShapeType="1"/>
            <a:stCxn id="11" idx="2"/>
            <a:endCxn id="9" idx="0"/>
          </p:cNvCxnSpPr>
          <p:nvPr/>
        </p:nvCxnSpPr>
        <p:spPr bwMode="auto">
          <a:xfrm flipH="1">
            <a:off x="6353186" y="2890837"/>
            <a:ext cx="14287" cy="538163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7" name="Shape 20"/>
          <p:cNvCxnSpPr>
            <a:cxnSpLocks noChangeShapeType="1"/>
            <a:stCxn id="9" idx="2"/>
            <a:endCxn id="8" idx="2"/>
          </p:cNvCxnSpPr>
          <p:nvPr/>
        </p:nvCxnSpPr>
        <p:spPr bwMode="auto">
          <a:xfrm>
            <a:off x="6353186" y="3825875"/>
            <a:ext cx="571500" cy="6889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8" name="Shape 20"/>
          <p:cNvCxnSpPr>
            <a:cxnSpLocks noChangeShapeType="1"/>
            <a:stCxn id="9" idx="2"/>
            <a:endCxn id="13" idx="7"/>
          </p:cNvCxnSpPr>
          <p:nvPr/>
        </p:nvCxnSpPr>
        <p:spPr bwMode="auto">
          <a:xfrm flipH="1">
            <a:off x="5754698" y="3825875"/>
            <a:ext cx="598488" cy="6635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Теорема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00726"/>
          </a:xfrm>
        </p:spPr>
        <p:txBody>
          <a:bodyPr>
            <a:normAutofit fontScale="85000" lnSpcReduction="10000"/>
          </a:bodyPr>
          <a:lstStyle/>
          <a:p>
            <a:pPr marL="609600" indent="-609600">
              <a:buFont typeface="Arial" charset="0"/>
              <a:buNone/>
            </a:pPr>
            <a:r>
              <a:rPr lang="ru-RU" dirty="0"/>
              <a:t>При поиске в глубину в графе </a:t>
            </a:r>
            <a:r>
              <a:rPr lang="ru-RU" i="1" dirty="0"/>
              <a:t>G</a:t>
            </a:r>
            <a:r>
              <a:rPr lang="ru-RU" dirty="0"/>
              <a:t> = (</a:t>
            </a:r>
            <a:r>
              <a:rPr lang="ru-RU" i="1" dirty="0"/>
              <a:t>V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i="1" dirty="0"/>
              <a:t>E</a:t>
            </a:r>
            <a:r>
              <a:rPr lang="en-US" dirty="0"/>
              <a:t>)</a:t>
            </a:r>
            <a:r>
              <a:rPr lang="ru-RU" i="1" dirty="0"/>
              <a:t> </a:t>
            </a:r>
            <a:r>
              <a:rPr lang="ru-RU" dirty="0"/>
              <a:t>для любых двух вершин </a:t>
            </a:r>
            <a:r>
              <a:rPr lang="en-US" i="1" dirty="0"/>
              <a:t>u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v </a:t>
            </a:r>
            <a:r>
              <a:rPr lang="ru-RU" dirty="0"/>
              <a:t>выполняется</a:t>
            </a:r>
            <a:r>
              <a:rPr lang="en-US" dirty="0"/>
              <a:t> </a:t>
            </a:r>
            <a:r>
              <a:rPr lang="ru-RU" dirty="0"/>
              <a:t>одно из</a:t>
            </a:r>
            <a:r>
              <a:rPr lang="en-US" dirty="0"/>
              <a:t> </a:t>
            </a:r>
            <a:r>
              <a:rPr lang="ru-RU" dirty="0"/>
              <a:t>следующих утверждений</a:t>
            </a:r>
            <a:r>
              <a:rPr lang="en-US" dirty="0"/>
              <a:t>:</a:t>
            </a:r>
          </a:p>
          <a:p>
            <a:pPr marL="609600" indent="-609600">
              <a:buFont typeface="Arial" charset="0"/>
              <a:buNone/>
            </a:pPr>
            <a:endParaRPr lang="ru-RU" dirty="0"/>
          </a:p>
          <a:p>
            <a:pPr marL="609600" indent="-609600">
              <a:buFont typeface="Arial" charset="0"/>
              <a:buAutoNum type="arabicParenR"/>
            </a:pPr>
            <a:r>
              <a:rPr lang="ru-RU" dirty="0"/>
              <a:t>Отрезки </a:t>
            </a:r>
            <a:r>
              <a:rPr lang="en-US" dirty="0"/>
              <a:t>[d[</a:t>
            </a:r>
            <a:r>
              <a:rPr lang="en-US" i="1" dirty="0"/>
              <a:t>u</a:t>
            </a:r>
            <a:r>
              <a:rPr lang="en-US" dirty="0"/>
              <a:t>],f[</a:t>
            </a:r>
            <a:r>
              <a:rPr lang="en-US" i="1" dirty="0"/>
              <a:t>u</a:t>
            </a:r>
            <a:r>
              <a:rPr lang="en-US" dirty="0"/>
              <a:t>]] </a:t>
            </a:r>
            <a:r>
              <a:rPr lang="ru-RU" dirty="0"/>
              <a:t>и </a:t>
            </a:r>
            <a:r>
              <a:rPr lang="en-US" dirty="0"/>
              <a:t>[d[</a:t>
            </a:r>
            <a:r>
              <a:rPr lang="en-US" i="1" dirty="0"/>
              <a:t>v</a:t>
            </a:r>
            <a:r>
              <a:rPr lang="en-US" dirty="0"/>
              <a:t>],f[</a:t>
            </a:r>
            <a:r>
              <a:rPr lang="en-US" i="1" dirty="0"/>
              <a:t>v</a:t>
            </a:r>
            <a:r>
              <a:rPr lang="en-US" dirty="0"/>
              <a:t>]] </a:t>
            </a:r>
            <a:r>
              <a:rPr lang="ru-RU" dirty="0"/>
              <a:t>не пересекаются.</a:t>
            </a:r>
            <a:endParaRPr lang="en-US" dirty="0"/>
          </a:p>
          <a:p>
            <a:pPr marL="609600" indent="-609600">
              <a:buFont typeface="Arial" charset="0"/>
              <a:buNone/>
            </a:pPr>
            <a:endParaRPr lang="en-US" dirty="0"/>
          </a:p>
          <a:p>
            <a:pPr marL="609600" indent="-609600">
              <a:buFont typeface="Arial" charset="0"/>
              <a:buAutoNum type="arabicParenR" startAt="2"/>
            </a:pPr>
            <a:r>
              <a:rPr lang="ru-RU" dirty="0"/>
              <a:t>Отрезок </a:t>
            </a:r>
            <a:r>
              <a:rPr lang="en-US" dirty="0"/>
              <a:t>[d[</a:t>
            </a:r>
            <a:r>
              <a:rPr lang="en-US" i="1" dirty="0"/>
              <a:t>u</a:t>
            </a:r>
            <a:r>
              <a:rPr lang="en-US" dirty="0"/>
              <a:t>],f[</a:t>
            </a:r>
            <a:r>
              <a:rPr lang="en-US" i="1" dirty="0"/>
              <a:t>u</a:t>
            </a:r>
            <a:r>
              <a:rPr lang="en-US" dirty="0"/>
              <a:t>]] </a:t>
            </a:r>
            <a:r>
              <a:rPr lang="ru-RU" dirty="0"/>
              <a:t> целиком содержится внутри отрезка  </a:t>
            </a:r>
            <a:r>
              <a:rPr lang="en-US" dirty="0"/>
              <a:t>[d[</a:t>
            </a:r>
            <a:r>
              <a:rPr lang="en-US" i="1" dirty="0"/>
              <a:t>v</a:t>
            </a:r>
            <a:r>
              <a:rPr lang="en-US" dirty="0"/>
              <a:t>],f[</a:t>
            </a:r>
            <a:r>
              <a:rPr lang="en-US" i="1" dirty="0"/>
              <a:t>v</a:t>
            </a:r>
            <a:r>
              <a:rPr lang="en-US" dirty="0"/>
              <a:t>]]</a:t>
            </a:r>
            <a:r>
              <a:rPr lang="ru-RU" dirty="0"/>
              <a:t> и </a:t>
            </a:r>
            <a:r>
              <a:rPr lang="en-US" i="1" dirty="0"/>
              <a:t>u </a:t>
            </a:r>
            <a:r>
              <a:rPr lang="ru-RU" dirty="0"/>
              <a:t>есть</a:t>
            </a:r>
            <a:r>
              <a:rPr lang="ru-RU" i="1" dirty="0"/>
              <a:t> </a:t>
            </a:r>
            <a:r>
              <a:rPr lang="ru-RU" dirty="0"/>
              <a:t>потомок </a:t>
            </a:r>
            <a:r>
              <a:rPr lang="en-US" i="1" dirty="0"/>
              <a:t>v </a:t>
            </a:r>
            <a:r>
              <a:rPr lang="ru-RU" dirty="0"/>
              <a:t>в дереве поиска в глубину.</a:t>
            </a:r>
            <a:endParaRPr lang="en-US" dirty="0"/>
          </a:p>
          <a:p>
            <a:pPr marL="609600" indent="-609600">
              <a:buFont typeface="Arial" charset="0"/>
              <a:buNone/>
            </a:pPr>
            <a:endParaRPr lang="en-US" dirty="0"/>
          </a:p>
          <a:p>
            <a:pPr marL="609600" indent="-609600">
              <a:buFont typeface="Arial" charset="0"/>
              <a:buAutoNum type="arabicParenR" startAt="3"/>
            </a:pPr>
            <a:r>
              <a:rPr lang="ru-RU" dirty="0"/>
              <a:t>Отрезок </a:t>
            </a:r>
            <a:r>
              <a:rPr lang="en-US" dirty="0"/>
              <a:t>[d[</a:t>
            </a:r>
            <a:r>
              <a:rPr lang="en-US" i="1" dirty="0"/>
              <a:t>v</a:t>
            </a:r>
            <a:r>
              <a:rPr lang="en-US" dirty="0"/>
              <a:t>],f[</a:t>
            </a:r>
            <a:r>
              <a:rPr lang="en-US" i="1" dirty="0"/>
              <a:t>v</a:t>
            </a:r>
            <a:r>
              <a:rPr lang="en-US" dirty="0"/>
              <a:t>]] </a:t>
            </a:r>
            <a:r>
              <a:rPr lang="ru-RU" dirty="0"/>
              <a:t> целиком содержится внутри отрезка  </a:t>
            </a:r>
            <a:r>
              <a:rPr lang="en-US" dirty="0"/>
              <a:t>[d[</a:t>
            </a:r>
            <a:r>
              <a:rPr lang="en-US" i="1" dirty="0"/>
              <a:t>u</a:t>
            </a:r>
            <a:r>
              <a:rPr lang="en-US" dirty="0"/>
              <a:t>],f[</a:t>
            </a:r>
            <a:r>
              <a:rPr lang="en-US" i="1" dirty="0"/>
              <a:t>u</a:t>
            </a:r>
            <a:r>
              <a:rPr lang="en-US" dirty="0"/>
              <a:t>]]</a:t>
            </a:r>
            <a:r>
              <a:rPr lang="ru-RU" dirty="0"/>
              <a:t> и </a:t>
            </a:r>
            <a:r>
              <a:rPr lang="en-US" i="1" dirty="0"/>
              <a:t>v </a:t>
            </a:r>
            <a:r>
              <a:rPr lang="ru-RU" dirty="0"/>
              <a:t>есть</a:t>
            </a:r>
            <a:r>
              <a:rPr lang="ru-RU" i="1" dirty="0"/>
              <a:t> </a:t>
            </a:r>
            <a:r>
              <a:rPr lang="ru-RU" dirty="0"/>
              <a:t>потомок </a:t>
            </a:r>
            <a:r>
              <a:rPr lang="en-US" i="1" dirty="0"/>
              <a:t>u </a:t>
            </a:r>
            <a:r>
              <a:rPr lang="ru-RU" dirty="0"/>
              <a:t>в дереве поиска в глубину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2608</Words>
  <Application>Microsoft Office PowerPoint</Application>
  <PresentationFormat>Экран (4:3)</PresentationFormat>
  <Paragraphs>383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Times New Roman</vt:lpstr>
      <vt:lpstr>Тема Office</vt:lpstr>
      <vt:lpstr>Метод поиска в глубину</vt:lpstr>
      <vt:lpstr>Поиск в глубину (Depth-first search, DFS)</vt:lpstr>
      <vt:lpstr>Процедура Поиск(u)</vt:lpstr>
      <vt:lpstr>Процедура DFS(G)</vt:lpstr>
      <vt:lpstr>Анализ</vt:lpstr>
      <vt:lpstr>Поиск в глубину в неориентированном графе</vt:lpstr>
      <vt:lpstr>Глубинный остовный лес</vt:lpstr>
      <vt:lpstr>Свойства поиска в глубину</vt:lpstr>
      <vt:lpstr>Теорема</vt:lpstr>
      <vt:lpstr>Поиск в глубину в ориентированном графе</vt:lpstr>
      <vt:lpstr>Презентация PowerPoint</vt:lpstr>
      <vt:lpstr>Решение задачи топологической сортировки методом поиска в глубину</vt:lpstr>
      <vt:lpstr>Пример</vt:lpstr>
      <vt:lpstr>Поиск компонент связности в неориентированном графе</vt:lpstr>
      <vt:lpstr>Реализация поиска компонент связности в графе</vt:lpstr>
      <vt:lpstr>Разложение ориентированного графа на компоненты сильной связности</vt:lpstr>
      <vt:lpstr>Компоненты сильной связности (КСС)</vt:lpstr>
      <vt:lpstr>Пример</vt:lpstr>
      <vt:lpstr>Алгоритм поиска КСС</vt:lpstr>
      <vt:lpstr>Пример работы алгоритма</vt:lpstr>
      <vt:lpstr>Двусвязность</vt:lpstr>
      <vt:lpstr>Определения</vt:lpstr>
      <vt:lpstr>Точки сочленения. Пример </vt:lpstr>
      <vt:lpstr>Двусвязные компоненты</vt:lpstr>
      <vt:lpstr>Двусвязные компоненты. Пример</vt:lpstr>
      <vt:lpstr>Лемма 1. </vt:lpstr>
      <vt:lpstr>Лемма 2. </vt:lpstr>
      <vt:lpstr>Нахождение двусвязных компонент и точек сочленения методом поиска в глубину</vt:lpstr>
      <vt:lpstr>Алгоритм нахождения двусвязных компонент и точек сочленения</vt:lpstr>
      <vt:lpstr>Процедура Поиск_дк(v)</vt:lpstr>
      <vt:lpstr>Пример</vt:lpstr>
      <vt:lpstr>Теорема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Татьяна Нестеренко</cp:lastModifiedBy>
  <cp:revision>57</cp:revision>
  <dcterms:created xsi:type="dcterms:W3CDTF">2009-11-15T15:53:40Z</dcterms:created>
  <dcterms:modified xsi:type="dcterms:W3CDTF">2021-03-12T06:16:02Z</dcterms:modified>
</cp:coreProperties>
</file>