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57" r:id="rId9"/>
    <p:sldId id="258" r:id="rId10"/>
    <p:sldId id="261" r:id="rId11"/>
    <p:sldId id="259" r:id="rId12"/>
    <p:sldId id="260" r:id="rId13"/>
    <p:sldId id="269" r:id="rId14"/>
    <p:sldId id="270" r:id="rId15"/>
    <p:sldId id="262" r:id="rId16"/>
    <p:sldId id="263" r:id="rId17"/>
    <p:sldId id="267" r:id="rId18"/>
    <p:sldId id="266" r:id="rId19"/>
    <p:sldId id="265" r:id="rId20"/>
    <p:sldId id="268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332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000E2-7B28-4C79-8710-7EBA6F619B67}" type="datetimeFigureOut">
              <a:rPr lang="ru-RU" smtClean="0"/>
              <a:pPr/>
              <a:t>13.04.2020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E91EF-7943-4CA4-A21E-7A11B3AD29A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9107-F2EB-466B-94AB-6978AFCAEF6F}" type="datetimeFigureOut">
              <a:rPr lang="ru-RU" smtClean="0"/>
              <a:pPr/>
              <a:t>13.04.2020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BB37-4F42-4475-8AA9-E9F0202408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9107-F2EB-466B-94AB-6978AFCAEF6F}" type="datetimeFigureOut">
              <a:rPr lang="ru-RU" smtClean="0"/>
              <a:pPr/>
              <a:t>13.04.2020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BB37-4F42-4475-8AA9-E9F0202408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9107-F2EB-466B-94AB-6978AFCAEF6F}" type="datetimeFigureOut">
              <a:rPr lang="ru-RU" smtClean="0"/>
              <a:pPr/>
              <a:t>13.04.2020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BB37-4F42-4475-8AA9-E9F0202408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A3FA4-EC12-44CC-9298-CCA1167D704B}" type="datetimeFigureOut">
              <a:rPr lang="ru-RU"/>
              <a:pPr>
                <a:defRPr/>
              </a:pPr>
              <a:t>13.04.2020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F7166-6439-470F-8949-6667EEA8CE6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9107-F2EB-466B-94AB-6978AFCAEF6F}" type="datetimeFigureOut">
              <a:rPr lang="ru-RU" smtClean="0"/>
              <a:pPr/>
              <a:t>13.04.2020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BB37-4F42-4475-8AA9-E9F0202408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9107-F2EB-466B-94AB-6978AFCAEF6F}" type="datetimeFigureOut">
              <a:rPr lang="ru-RU" smtClean="0"/>
              <a:pPr/>
              <a:t>13.04.2020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BB37-4F42-4475-8AA9-E9F0202408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9107-F2EB-466B-94AB-6978AFCAEF6F}" type="datetimeFigureOut">
              <a:rPr lang="ru-RU" smtClean="0"/>
              <a:pPr/>
              <a:t>13.04.2020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BB37-4F42-4475-8AA9-E9F0202408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9107-F2EB-466B-94AB-6978AFCAEF6F}" type="datetimeFigureOut">
              <a:rPr lang="ru-RU" smtClean="0"/>
              <a:pPr/>
              <a:t>13.04.2020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BB37-4F42-4475-8AA9-E9F0202408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9107-F2EB-466B-94AB-6978AFCAEF6F}" type="datetimeFigureOut">
              <a:rPr lang="ru-RU" smtClean="0"/>
              <a:pPr/>
              <a:t>13.04.2020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BB37-4F42-4475-8AA9-E9F0202408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9107-F2EB-466B-94AB-6978AFCAEF6F}" type="datetimeFigureOut">
              <a:rPr lang="ru-RU" smtClean="0"/>
              <a:pPr/>
              <a:t>13.04.2020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BB37-4F42-4475-8AA9-E9F0202408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9107-F2EB-466B-94AB-6978AFCAEF6F}" type="datetimeFigureOut">
              <a:rPr lang="ru-RU" smtClean="0"/>
              <a:pPr/>
              <a:t>13.04.2020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BB37-4F42-4475-8AA9-E9F0202408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9107-F2EB-466B-94AB-6978AFCAEF6F}" type="datetimeFigureOut">
              <a:rPr lang="ru-RU" smtClean="0"/>
              <a:pPr/>
              <a:t>13.04.2020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BB37-4F42-4475-8AA9-E9F0202408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9107-F2EB-466B-94AB-6978AFCAEF6F}" type="datetimeFigureOut">
              <a:rPr lang="ru-RU" smtClean="0"/>
              <a:pPr/>
              <a:t>13.04.2020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BB37-4F42-4475-8AA9-E9F0202408B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astat.com/uploads/posts/2008-11/1225889885_ta.gi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Метод поиска в ширину.</a:t>
            </a:r>
            <a:br>
              <a:rPr lang="ru-RU" dirty="0"/>
            </a:br>
            <a:r>
              <a:rPr lang="ru-RU" dirty="0"/>
              <a:t>Каркасы графа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939784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Calibri" pitchFamily="34" charset="0"/>
              </a:rPr>
            </a:br>
            <a:r>
              <a:rPr lang="ru-RU" dirty="0">
                <a:latin typeface="Calibri" pitchFamily="34" charset="0"/>
              </a:rPr>
              <a:t>Время работы</a:t>
            </a:r>
            <a:r>
              <a:rPr lang="en-US" dirty="0">
                <a:latin typeface="Calibri" pitchFamily="34" charset="0"/>
              </a:rPr>
              <a:t>:</a:t>
            </a:r>
            <a:br>
              <a:rPr lang="ru-RU" dirty="0">
                <a:latin typeface="Calibri" pitchFamily="34" charset="0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alibri" pitchFamily="34" charset="0"/>
              </a:rPr>
              <a:t>C</a:t>
            </a:r>
            <a:r>
              <a:rPr lang="ru-RU" dirty="0" err="1">
                <a:latin typeface="Calibri" pitchFamily="34" charset="0"/>
              </a:rPr>
              <a:t>ортировка</a:t>
            </a:r>
            <a:r>
              <a:rPr lang="ru-RU" dirty="0">
                <a:latin typeface="Calibri" pitchFamily="34" charset="0"/>
              </a:rPr>
              <a:t> рёбер - </a:t>
            </a:r>
            <a:r>
              <a:rPr lang="ru-RU" i="1" dirty="0">
                <a:latin typeface="Courier" pitchFamily="49" charset="0"/>
              </a:rPr>
              <a:t>O</a:t>
            </a:r>
            <a:r>
              <a:rPr lang="ru-RU" dirty="0">
                <a:latin typeface="Courier" pitchFamily="49" charset="0"/>
              </a:rPr>
              <a:t>(</a:t>
            </a:r>
            <a:r>
              <a:rPr lang="en-US" dirty="0">
                <a:latin typeface="Courier" pitchFamily="49" charset="0"/>
              </a:rPr>
              <a:t>|</a:t>
            </a:r>
            <a:r>
              <a:rPr lang="ru-RU" i="1" dirty="0">
                <a:latin typeface="Courier" pitchFamily="49" charset="0"/>
              </a:rPr>
              <a:t>E</a:t>
            </a:r>
            <a:r>
              <a:rPr lang="en-US" dirty="0">
                <a:latin typeface="Courier" pitchFamily="49" charset="0"/>
              </a:rPr>
              <a:t>|</a:t>
            </a:r>
            <a:r>
              <a:rPr lang="ru-RU" dirty="0">
                <a:latin typeface="Courier" pitchFamily="49" charset="0"/>
              </a:rPr>
              <a:t>×</a:t>
            </a:r>
            <a:r>
              <a:rPr lang="ru-RU" i="1" dirty="0" err="1">
                <a:latin typeface="Courier" pitchFamily="49" charset="0"/>
              </a:rPr>
              <a:t>log</a:t>
            </a:r>
            <a:r>
              <a:rPr lang="en-US" dirty="0">
                <a:latin typeface="Courier" pitchFamily="49" charset="0"/>
              </a:rPr>
              <a:t>|</a:t>
            </a:r>
            <a:r>
              <a:rPr lang="ru-RU" i="1" dirty="0">
                <a:latin typeface="Courier" pitchFamily="49" charset="0"/>
              </a:rPr>
              <a:t>E</a:t>
            </a:r>
            <a:r>
              <a:rPr lang="en-US" dirty="0">
                <a:latin typeface="Courier" pitchFamily="49" charset="0"/>
              </a:rPr>
              <a:t>|</a:t>
            </a:r>
            <a:r>
              <a:rPr lang="ru-RU" dirty="0">
                <a:latin typeface="Courier" pitchFamily="49" charset="0"/>
              </a:rPr>
              <a:t>)  </a:t>
            </a:r>
            <a:endParaRPr lang="en-US" dirty="0">
              <a:latin typeface="Courier" pitchFamily="49" charset="0"/>
            </a:endParaRPr>
          </a:p>
          <a:p>
            <a:pPr>
              <a:buNone/>
            </a:pP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ru-RU" dirty="0">
                <a:latin typeface="Calibri" pitchFamily="34" charset="0"/>
              </a:rPr>
              <a:t>Компоненты связности удобно хранить в виде системы </a:t>
            </a:r>
            <a:r>
              <a:rPr lang="ru-RU" dirty="0">
                <a:solidFill>
                  <a:srgbClr val="EF5A1F"/>
                </a:solidFill>
                <a:latin typeface="Calibri" pitchFamily="34" charset="0"/>
              </a:rPr>
              <a:t>непересекающихся</a:t>
            </a:r>
            <a:r>
              <a:rPr lang="ru-RU" dirty="0">
                <a:latin typeface="Calibri" pitchFamily="34" charset="0"/>
              </a:rPr>
              <a:t> множеств. </a:t>
            </a:r>
          </a:p>
          <a:p>
            <a:pPr>
              <a:buNone/>
            </a:pPr>
            <a:r>
              <a:rPr lang="ru-RU" dirty="0">
                <a:latin typeface="Calibri" pitchFamily="34" charset="0"/>
              </a:rPr>
              <a:t>Все операции в таком случае займут</a:t>
            </a:r>
            <a:r>
              <a:rPr lang="ru-RU" dirty="0"/>
              <a:t> </a:t>
            </a:r>
            <a:r>
              <a:rPr lang="ru-RU" i="1" dirty="0">
                <a:latin typeface="Courier" pitchFamily="49" charset="0"/>
              </a:rPr>
              <a:t>O</a:t>
            </a:r>
            <a:r>
              <a:rPr lang="ru-RU" dirty="0">
                <a:latin typeface="Courier" pitchFamily="49" charset="0"/>
              </a:rPr>
              <a:t>(</a:t>
            </a:r>
            <a:r>
              <a:rPr lang="ru-RU" i="1" dirty="0">
                <a:latin typeface="Courier" pitchFamily="49" charset="0"/>
              </a:rPr>
              <a:t>E</a:t>
            </a:r>
            <a:r>
              <a:rPr lang="ru-RU" dirty="0">
                <a:latin typeface="Courier" pitchFamily="49" charset="0"/>
              </a:rPr>
              <a:t>)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ru-RU" dirty="0"/>
              <a:t>Алгоритм </a:t>
            </a:r>
            <a:r>
              <a:rPr lang="ru-RU" dirty="0" err="1"/>
              <a:t>Краскала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71504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i="1" dirty="0"/>
              <a:t>Вход.</a:t>
            </a:r>
            <a:r>
              <a:rPr lang="ru-RU" dirty="0"/>
              <a:t> Неориентированный граф </a:t>
            </a:r>
            <a:r>
              <a:rPr lang="en-US" i="1" dirty="0"/>
              <a:t>G</a:t>
            </a:r>
            <a:r>
              <a:rPr lang="ru-RU" i="1" dirty="0"/>
              <a:t>= </a:t>
            </a:r>
            <a:r>
              <a:rPr lang="ru-RU" dirty="0"/>
              <a:t>(</a:t>
            </a:r>
            <a:r>
              <a:rPr lang="ru-RU" i="1" dirty="0"/>
              <a:t>V, Е</a:t>
            </a:r>
            <a:r>
              <a:rPr lang="ru-RU" dirty="0"/>
              <a:t>) с функцией стоимости </a:t>
            </a:r>
            <a:r>
              <a:rPr lang="ru-RU" i="1" dirty="0"/>
              <a:t>с,</a:t>
            </a:r>
            <a:r>
              <a:rPr lang="ru-RU" dirty="0"/>
              <a:t> заданной на его ребрах.</a:t>
            </a:r>
          </a:p>
          <a:p>
            <a:pPr>
              <a:buNone/>
            </a:pPr>
            <a:r>
              <a:rPr lang="ru-RU" i="1" dirty="0"/>
              <a:t>Выход.</a:t>
            </a:r>
            <a:r>
              <a:rPr lang="ru-RU" dirty="0"/>
              <a:t> </a:t>
            </a:r>
            <a:r>
              <a:rPr lang="ru-RU" dirty="0" err="1"/>
              <a:t>Остовное</a:t>
            </a:r>
            <a:r>
              <a:rPr lang="ru-RU" dirty="0"/>
              <a:t> дерево </a:t>
            </a:r>
            <a:r>
              <a:rPr lang="en-US" i="1" dirty="0"/>
              <a:t>S</a:t>
            </a:r>
            <a:r>
              <a:rPr lang="ru-RU" i="1" dirty="0"/>
              <a:t>= </a:t>
            </a:r>
            <a:r>
              <a:rPr lang="ru-RU" dirty="0"/>
              <a:t>(</a:t>
            </a:r>
            <a:r>
              <a:rPr lang="ru-RU" i="1" dirty="0"/>
              <a:t>V, Т</a:t>
            </a:r>
            <a:r>
              <a:rPr lang="ru-RU" dirty="0"/>
              <a:t>) наименьшей стоимости для G. 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ru-RU" i="1" dirty="0"/>
              <a:t>Метод:</a:t>
            </a:r>
            <a:r>
              <a:rPr lang="ru-RU" dirty="0"/>
              <a:t> </a:t>
            </a:r>
          </a:p>
          <a:p>
            <a:pPr marL="514350" indent="-514350">
              <a:buNone/>
            </a:pPr>
            <a:r>
              <a:rPr lang="en-US" dirty="0"/>
              <a:t>1.  </a:t>
            </a:r>
            <a:r>
              <a:rPr lang="ru-RU" i="1" dirty="0"/>
              <a:t>Т</a:t>
            </a:r>
            <a:r>
              <a:rPr lang="ru-RU" i="1" dirty="0">
                <a:sym typeface="Symbol"/>
              </a:rPr>
              <a:t> </a:t>
            </a:r>
            <a:r>
              <a:rPr lang="en-US" dirty="0">
                <a:sym typeface="Symbol"/>
              </a:rPr>
              <a:t></a:t>
            </a:r>
            <a:r>
              <a:rPr lang="en-US" i="1" dirty="0"/>
              <a:t>;</a:t>
            </a:r>
            <a:r>
              <a:rPr lang="ru-RU" i="1" dirty="0"/>
              <a:t> 	</a:t>
            </a:r>
            <a:r>
              <a:rPr lang="en-US" i="1" dirty="0"/>
              <a:t>// </a:t>
            </a:r>
            <a:r>
              <a:rPr lang="ru-RU" i="1" dirty="0" err="1"/>
              <a:t>остовное</a:t>
            </a:r>
            <a:r>
              <a:rPr lang="ru-RU" i="1" dirty="0"/>
              <a:t> дерево (каркас)</a:t>
            </a:r>
            <a:endParaRPr lang="ru-RU" dirty="0"/>
          </a:p>
          <a:p>
            <a:pPr marL="514350" indent="-514350">
              <a:buNone/>
            </a:pPr>
            <a:r>
              <a:rPr lang="en-US" dirty="0"/>
              <a:t>2. </a:t>
            </a:r>
            <a:r>
              <a:rPr lang="en-US" i="1" dirty="0"/>
              <a:t>VS</a:t>
            </a:r>
            <a:r>
              <a:rPr lang="en-US" i="1" dirty="0">
                <a:sym typeface="Symbol"/>
              </a:rPr>
              <a:t></a:t>
            </a:r>
            <a:r>
              <a:rPr lang="ru-RU" i="1" dirty="0">
                <a:sym typeface="Symbol"/>
              </a:rPr>
              <a:t> </a:t>
            </a:r>
            <a:r>
              <a:rPr lang="en-US" dirty="0">
                <a:sym typeface="Symbol"/>
              </a:rPr>
              <a:t> </a:t>
            </a:r>
            <a:r>
              <a:rPr lang="en-US" i="1" dirty="0"/>
              <a:t>;</a:t>
            </a:r>
            <a:r>
              <a:rPr lang="ru-RU" i="1" dirty="0"/>
              <a:t>	</a:t>
            </a:r>
            <a:r>
              <a:rPr lang="en-US" i="1" dirty="0"/>
              <a:t> //</a:t>
            </a:r>
            <a:r>
              <a:rPr lang="ru-RU" i="1" dirty="0"/>
              <a:t> набор непересекающихся множеств вершин</a:t>
            </a:r>
            <a:endParaRPr lang="ru-RU" dirty="0"/>
          </a:p>
          <a:p>
            <a:pPr marL="514350" indent="-514350">
              <a:buNone/>
            </a:pPr>
            <a:r>
              <a:rPr lang="ru-RU" dirty="0"/>
              <a:t>3.   построить очередь с приоритетами </a:t>
            </a:r>
            <a:r>
              <a:rPr lang="en-US" i="1" dirty="0"/>
              <a:t>Q</a:t>
            </a:r>
            <a:r>
              <a:rPr lang="ru-RU" i="1" dirty="0"/>
              <a:t>,</a:t>
            </a:r>
            <a:r>
              <a:rPr lang="ru-RU" dirty="0"/>
              <a:t> содержащую все ребра из </a:t>
            </a:r>
            <a:r>
              <a:rPr lang="ru-RU" i="1" dirty="0"/>
              <a:t>Е;</a:t>
            </a:r>
            <a:endParaRPr lang="ru-RU" dirty="0"/>
          </a:p>
          <a:p>
            <a:pPr marL="514350" indent="-514350">
              <a:buNone/>
            </a:pPr>
            <a:r>
              <a:rPr lang="ru-RU" dirty="0"/>
              <a:t>4.   Для </a:t>
            </a:r>
            <a:r>
              <a:rPr lang="ru-RU" dirty="0">
                <a:sym typeface="Symbol"/>
              </a:rPr>
              <a:t></a:t>
            </a:r>
            <a:r>
              <a:rPr lang="en-US" dirty="0"/>
              <a:t> </a:t>
            </a:r>
            <a:r>
              <a:rPr lang="en-US" dirty="0" err="1"/>
              <a:t>v</a:t>
            </a:r>
            <a:r>
              <a:rPr lang="en-US" dirty="0" err="1">
                <a:sym typeface="Symbol"/>
              </a:rPr>
              <a:t>V</a:t>
            </a:r>
            <a:r>
              <a:rPr lang="en-US" dirty="0"/>
              <a:t> </a:t>
            </a:r>
            <a:r>
              <a:rPr lang="ru-RU" cap="small" dirty="0"/>
              <a:t> выполнить: </a:t>
            </a:r>
            <a:r>
              <a:rPr lang="ru-RU" dirty="0"/>
              <a:t> добавить {</a:t>
            </a:r>
            <a:r>
              <a:rPr lang="ru-RU" i="1" dirty="0" err="1"/>
              <a:t>v</a:t>
            </a:r>
            <a:r>
              <a:rPr lang="ru-RU" dirty="0"/>
              <a:t>} к </a:t>
            </a:r>
            <a:r>
              <a:rPr lang="ru-RU" i="1" dirty="0"/>
              <a:t>VS;</a:t>
            </a:r>
            <a:endParaRPr lang="ru-RU" dirty="0"/>
          </a:p>
          <a:p>
            <a:pPr marL="514350" indent="-514350">
              <a:buNone/>
            </a:pPr>
            <a:r>
              <a:rPr lang="en-US" dirty="0"/>
              <a:t>      </a:t>
            </a:r>
            <a:r>
              <a:rPr lang="ru-RU" dirty="0"/>
              <a:t>Пока </a:t>
            </a:r>
            <a:r>
              <a:rPr lang="en-US" dirty="0"/>
              <a:t>|</a:t>
            </a:r>
            <a:r>
              <a:rPr lang="en-US" i="1" dirty="0"/>
              <a:t>VS</a:t>
            </a:r>
            <a:r>
              <a:rPr lang="en-US" dirty="0"/>
              <a:t>|&gt; 1 </a:t>
            </a:r>
            <a:r>
              <a:rPr lang="ru-RU" dirty="0"/>
              <a:t>выполнить:</a:t>
            </a:r>
          </a:p>
          <a:p>
            <a:pPr marL="514350" indent="-514350">
              <a:buNone/>
            </a:pPr>
            <a:r>
              <a:rPr lang="ru-RU" dirty="0"/>
              <a:t>6.      </a:t>
            </a:r>
            <a:r>
              <a:rPr lang="en-US" dirty="0"/>
              <a:t>{	</a:t>
            </a:r>
            <a:r>
              <a:rPr lang="ru-RU" dirty="0"/>
              <a:t> выбрать в </a:t>
            </a:r>
            <a:r>
              <a:rPr lang="ru-RU" i="1" dirty="0"/>
              <a:t>Q</a:t>
            </a:r>
            <a:r>
              <a:rPr lang="ru-RU" dirty="0"/>
              <a:t> ребро 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ru-RU" i="1" dirty="0"/>
              <a:t>, </a:t>
            </a:r>
            <a:r>
              <a:rPr lang="ru-RU" i="1" dirty="0" err="1"/>
              <a:t>w</a:t>
            </a:r>
            <a:r>
              <a:rPr lang="ru-RU" dirty="0"/>
              <a:t>) наименьшей стоимости;</a:t>
            </a:r>
          </a:p>
          <a:p>
            <a:pPr marL="514350" indent="-514350">
              <a:buNone/>
            </a:pPr>
            <a:r>
              <a:rPr lang="ru-RU" dirty="0"/>
              <a:t>7.       </a:t>
            </a:r>
            <a:r>
              <a:rPr lang="en-US" dirty="0"/>
              <a:t>	</a:t>
            </a:r>
            <a:r>
              <a:rPr lang="ru-RU" dirty="0"/>
              <a:t>удалить (</a:t>
            </a:r>
            <a:r>
              <a:rPr lang="en-US" i="1" dirty="0"/>
              <a:t>v</a:t>
            </a:r>
            <a:r>
              <a:rPr lang="ru-RU" i="1" dirty="0"/>
              <a:t>, </a:t>
            </a:r>
            <a:r>
              <a:rPr lang="ru-RU" i="1" dirty="0" err="1"/>
              <a:t>w</a:t>
            </a:r>
            <a:r>
              <a:rPr lang="ru-RU" cap="small" dirty="0"/>
              <a:t>) </a:t>
            </a:r>
            <a:r>
              <a:rPr lang="ru-RU" dirty="0"/>
              <a:t>из Q;</a:t>
            </a:r>
          </a:p>
          <a:p>
            <a:pPr marL="514350" indent="-514350">
              <a:buNone/>
            </a:pPr>
            <a:r>
              <a:rPr lang="ru-RU" dirty="0"/>
              <a:t>8.      </a:t>
            </a:r>
            <a:r>
              <a:rPr lang="en-US" dirty="0"/>
              <a:t>	</a:t>
            </a:r>
            <a:r>
              <a:rPr lang="ru-RU" dirty="0"/>
              <a:t>если </a:t>
            </a:r>
            <a:r>
              <a:rPr lang="ru-RU" i="1" dirty="0" err="1"/>
              <a:t>v</a:t>
            </a:r>
            <a:r>
              <a:rPr lang="ru-RU" dirty="0"/>
              <a:t> и </a:t>
            </a:r>
            <a:r>
              <a:rPr lang="ru-RU" i="1" dirty="0" err="1"/>
              <a:t>w</a:t>
            </a:r>
            <a:r>
              <a:rPr lang="ru-RU" dirty="0"/>
              <a:t> принадлежат различным множествам </a:t>
            </a:r>
            <a:r>
              <a:rPr lang="en-US" i="1" dirty="0"/>
              <a:t>W</a:t>
            </a:r>
            <a:r>
              <a:rPr lang="ru-RU" i="1" dirty="0"/>
              <a:t>1 и</a:t>
            </a:r>
            <a:r>
              <a:rPr lang="en-US" i="1" dirty="0"/>
              <a:t> W</a:t>
            </a:r>
            <a:r>
              <a:rPr lang="ru-RU" i="1" dirty="0"/>
              <a:t>2</a:t>
            </a:r>
            <a:r>
              <a:rPr lang="ru-RU" dirty="0"/>
              <a:t> из </a:t>
            </a:r>
            <a:r>
              <a:rPr lang="en-US" i="1" dirty="0"/>
              <a:t>VS</a:t>
            </a:r>
            <a:r>
              <a:rPr lang="en-US" dirty="0"/>
              <a:t> </a:t>
            </a:r>
            <a:r>
              <a:rPr lang="ru-RU" dirty="0"/>
              <a:t>	то</a:t>
            </a:r>
          </a:p>
          <a:p>
            <a:pPr marL="514350" indent="-514350">
              <a:buNone/>
            </a:pPr>
            <a:r>
              <a:rPr lang="en-US" dirty="0"/>
              <a:t>9.  		{	</a:t>
            </a:r>
            <a:r>
              <a:rPr lang="ru-RU" dirty="0"/>
              <a:t>заменить </a:t>
            </a:r>
            <a:r>
              <a:rPr lang="en-US" i="1" dirty="0"/>
              <a:t>W</a:t>
            </a:r>
            <a:r>
              <a:rPr lang="ru-RU" i="1" dirty="0"/>
              <a:t>1 и</a:t>
            </a:r>
            <a:r>
              <a:rPr lang="en-US" i="1" dirty="0"/>
              <a:t> W</a:t>
            </a:r>
            <a:r>
              <a:rPr lang="ru-RU" i="1" dirty="0"/>
              <a:t>2</a:t>
            </a:r>
            <a:r>
              <a:rPr lang="ru-RU" dirty="0"/>
              <a:t> на </a:t>
            </a:r>
            <a:r>
              <a:rPr lang="en-US" i="1" dirty="0"/>
              <a:t>W1</a:t>
            </a:r>
            <a:r>
              <a:rPr lang="ru-RU" dirty="0">
                <a:sym typeface="Symbol"/>
              </a:rPr>
              <a:t></a:t>
            </a:r>
            <a:r>
              <a:rPr lang="en-US" i="1" dirty="0"/>
              <a:t>W2</a:t>
            </a:r>
            <a:r>
              <a:rPr lang="ru-RU" dirty="0"/>
              <a:t> в </a:t>
            </a:r>
            <a:r>
              <a:rPr lang="en-US" i="1" dirty="0"/>
              <a:t>VS</a:t>
            </a:r>
            <a:r>
              <a:rPr lang="ru-RU" i="1" dirty="0"/>
              <a:t>;</a:t>
            </a:r>
            <a:endParaRPr lang="en-US" i="1" dirty="0"/>
          </a:p>
          <a:p>
            <a:pPr marL="514350" indent="-514350">
              <a:buNone/>
            </a:pPr>
            <a:r>
              <a:rPr lang="en-US" dirty="0"/>
              <a:t>10.</a:t>
            </a:r>
            <a:r>
              <a:rPr lang="en-US" i="1" dirty="0"/>
              <a:t>			</a:t>
            </a:r>
            <a:r>
              <a:rPr lang="ru-RU" dirty="0"/>
              <a:t>добавить (</a:t>
            </a:r>
            <a:r>
              <a:rPr lang="en-US" i="1" dirty="0"/>
              <a:t>v</a:t>
            </a:r>
            <a:r>
              <a:rPr lang="ru-RU" i="1" dirty="0"/>
              <a:t>, </a:t>
            </a:r>
            <a:r>
              <a:rPr lang="ru-RU" i="1" dirty="0" err="1"/>
              <a:t>w</a:t>
            </a:r>
            <a:r>
              <a:rPr lang="ru-RU" cap="small" dirty="0"/>
              <a:t>) </a:t>
            </a:r>
            <a:r>
              <a:rPr lang="ru-RU" dirty="0"/>
              <a:t> к </a:t>
            </a:r>
            <a:r>
              <a:rPr lang="ru-RU" i="1" dirty="0"/>
              <a:t>Т</a:t>
            </a:r>
            <a:r>
              <a:rPr lang="en-US" i="1" dirty="0"/>
              <a:t>;</a:t>
            </a:r>
          </a:p>
          <a:p>
            <a:pPr marL="514350" indent="-514350">
              <a:buNone/>
            </a:pPr>
            <a:r>
              <a:rPr lang="en-US" i="1" dirty="0"/>
              <a:t> 		</a:t>
            </a:r>
            <a:r>
              <a:rPr lang="en-US" dirty="0"/>
              <a:t>}</a:t>
            </a:r>
          </a:p>
          <a:p>
            <a:pPr marL="514350" indent="-514350">
              <a:buNone/>
            </a:pPr>
            <a:r>
              <a:rPr lang="en-US" dirty="0"/>
              <a:t>	}</a:t>
            </a:r>
          </a:p>
          <a:p>
            <a:pPr marL="514350" indent="-514350"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</a:t>
            </a:r>
          </a:p>
        </p:txBody>
      </p:sp>
      <p:pic>
        <p:nvPicPr>
          <p:cNvPr id="4" name="Picture 4" descr="12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747" y="2192348"/>
            <a:ext cx="3671888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5784860" y="2263786"/>
            <a:ext cx="287337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normAutofit fontScale="55000" lnSpcReduction="20000"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м1</a:t>
            </a:r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7369185" y="2336811"/>
            <a:ext cx="287337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848235" y="3560773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8016885" y="3487748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6505585" y="3487748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369185" y="4856173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640397" y="4856173"/>
            <a:ext cx="287338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000760" y="2552711"/>
            <a:ext cx="576262" cy="935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7585085" y="3776673"/>
            <a:ext cx="504825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6721485" y="2624148"/>
            <a:ext cx="719137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6792922" y="3632211"/>
            <a:ext cx="1225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5929322" y="5000636"/>
            <a:ext cx="1439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065722" y="2479686"/>
            <a:ext cx="719138" cy="1081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5929322" y="2984511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  <a:endParaRPr lang="ru-RU" sz="1600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7800985" y="4279911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  <a:endParaRPr lang="ru-RU" sz="1600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7081847" y="2911486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  <a:endParaRPr lang="ru-RU" sz="160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7369185" y="3632211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9</a:t>
            </a:r>
            <a:endParaRPr lang="ru-RU" sz="1600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4992697" y="2840048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23</a:t>
            </a:r>
            <a:endParaRPr lang="ru-RU" sz="1600"/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6432560" y="4640273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17</a:t>
            </a:r>
            <a:endParaRPr lang="ru-RU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620713"/>
            <a:ext cx="8229600" cy="5761037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endParaRPr lang="en-US" sz="20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Получившееся дерево является каркасом минимального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веса.</a:t>
            </a:r>
            <a:endParaRPr lang="en-US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Введем массив меток вершин графа </a:t>
            </a:r>
            <a:r>
              <a:rPr lang="ru-RU" sz="2400" i="1" dirty="0" err="1"/>
              <a:t>Mark</a:t>
            </a:r>
            <a:r>
              <a:rPr lang="ru-RU" sz="2400" dirty="0"/>
              <a:t>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Начальные значения элементов</a:t>
            </a:r>
            <a:r>
              <a:rPr lang="en-US" sz="2400" dirty="0"/>
              <a:t> </a:t>
            </a:r>
            <a:r>
              <a:rPr lang="ru-RU" sz="2400" dirty="0"/>
              <a:t>массива равны номерам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соответствующих вершин (</a:t>
            </a:r>
            <a:r>
              <a:rPr lang="ru-RU" sz="2400" i="1" dirty="0" err="1"/>
              <a:t>Mark</a:t>
            </a:r>
            <a:r>
              <a:rPr lang="ru-RU" sz="2400" dirty="0"/>
              <a:t>[</a:t>
            </a:r>
            <a:r>
              <a:rPr lang="ru-RU" sz="2400" i="1" dirty="0" err="1"/>
              <a:t>i</a:t>
            </a:r>
            <a:r>
              <a:rPr lang="ru-RU" sz="2400" dirty="0"/>
              <a:t>]</a:t>
            </a:r>
            <a:r>
              <a:rPr lang="en-US" sz="2400" dirty="0"/>
              <a:t> </a:t>
            </a:r>
            <a:r>
              <a:rPr lang="ru-RU" sz="2400" dirty="0"/>
              <a:t>=</a:t>
            </a:r>
            <a:r>
              <a:rPr lang="en-US" sz="2400" dirty="0"/>
              <a:t> </a:t>
            </a:r>
            <a:r>
              <a:rPr lang="en-US" sz="2400" i="1" dirty="0" err="1"/>
              <a:t>i</a:t>
            </a:r>
            <a:r>
              <a:rPr lang="en-US" sz="2400" dirty="0"/>
              <a:t>;</a:t>
            </a:r>
            <a:r>
              <a:rPr lang="ru-RU" sz="2400" dirty="0"/>
              <a:t>  </a:t>
            </a:r>
            <a:r>
              <a:rPr lang="ru-RU" sz="2400" i="1" dirty="0" err="1"/>
              <a:t>i</a:t>
            </a:r>
            <a:r>
              <a:rPr lang="ru-RU" sz="2400" i="1" dirty="0"/>
              <a:t>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ru-RU" sz="2400" dirty="0"/>
              <a:t> 1.. </a:t>
            </a:r>
            <a:r>
              <a:rPr lang="ru-RU" sz="2400" i="1" dirty="0"/>
              <a:t>N</a:t>
            </a:r>
            <a:r>
              <a:rPr lang="ru-RU" sz="2400" dirty="0"/>
              <a:t>).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Ребро выбирается в каркас в том случае, если вершины,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соединяемые им, имеют разные значения меток.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Пример приведен на следующем слайде,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изменения </a:t>
            </a:r>
            <a:r>
              <a:rPr lang="ru-RU" sz="2400" i="1" dirty="0" err="1"/>
              <a:t>Mark</a:t>
            </a:r>
            <a:r>
              <a:rPr lang="ru-RU" sz="2400" dirty="0"/>
              <a:t> показаны в таблице.</a:t>
            </a:r>
            <a:br>
              <a:rPr lang="ru-RU" sz="2400" dirty="0"/>
            </a:br>
            <a:endParaRPr lang="en-US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400" dirty="0">
                <a:hlinkClick r:id="rId3"/>
              </a:rPr>
              <a:t> 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2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2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2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2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2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2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32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32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23850" y="260350"/>
            <a:ext cx="8229600" cy="4525963"/>
          </a:xfrm>
        </p:spPr>
      </p:pic>
      <p:pic>
        <p:nvPicPr>
          <p:cNvPr id="5529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4581525"/>
            <a:ext cx="6769100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ru-RU" dirty="0"/>
              <a:t>Алгоритм Прима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/>
              <a:t>На каждом шаге вычеркиваем из графа дугу максимальной стоимости с тем условием, что она не разрывает граф на две или более компоненты связности, т.е. после удаления дуги граф должен оставаться связным.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Для того, чтобы определить, остался ли граф связным, достаточно запустить поиск в глубину от одной из вершин, связанных с удаленной дугой.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>
                <a:solidFill>
                  <a:srgbClr val="C00000"/>
                </a:solidFill>
              </a:rPr>
              <a:t>Условие окончания алгоритма?</a:t>
            </a:r>
          </a:p>
          <a:p>
            <a:pPr>
              <a:buNone/>
            </a:pPr>
            <a:r>
              <a:rPr lang="ru-RU" dirty="0"/>
              <a:t>Например, пока количество ребер больше либо равно количеству вершин, нужно продолжать, иначе – остановиться.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</a:t>
            </a:r>
          </a:p>
        </p:txBody>
      </p:sp>
      <p:pic>
        <p:nvPicPr>
          <p:cNvPr id="4" name="Picture 4" descr="12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747" y="2192348"/>
            <a:ext cx="3671888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5784860" y="2263786"/>
            <a:ext cx="287337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normAutofit fontScale="55000" lnSpcReduction="20000"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м1</a:t>
            </a:r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7369185" y="2336811"/>
            <a:ext cx="287337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848235" y="3560773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8016885" y="3487748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6505585" y="3487748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369185" y="4856173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640397" y="4856173"/>
            <a:ext cx="287338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000760" y="2552711"/>
            <a:ext cx="576262" cy="935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7585085" y="3776673"/>
            <a:ext cx="504825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6721485" y="2624148"/>
            <a:ext cx="719137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6792922" y="3632211"/>
            <a:ext cx="1225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5929322" y="5000636"/>
            <a:ext cx="1439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065722" y="2479686"/>
            <a:ext cx="719138" cy="1081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5929322" y="2984511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1</a:t>
            </a:r>
            <a:endParaRPr lang="ru-RU" sz="1600" dirty="0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7800985" y="4279911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  <a:endParaRPr lang="ru-RU" sz="1600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7081847" y="2911486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  <a:endParaRPr lang="ru-RU" sz="160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7369185" y="3632211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9</a:t>
            </a:r>
            <a:endParaRPr lang="ru-RU" sz="1600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4992697" y="2840048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23</a:t>
            </a:r>
            <a:endParaRPr lang="ru-RU" sz="1600"/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6432560" y="4640273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17</a:t>
            </a:r>
            <a:endParaRPr lang="ru-RU" sz="1600"/>
          </a:p>
        </p:txBody>
      </p:sp>
      <p:sp>
        <p:nvSpPr>
          <p:cNvPr id="24" name="Line 17"/>
          <p:cNvSpPr>
            <a:spLocks noChangeShapeType="1"/>
          </p:cNvSpPr>
          <p:nvPr/>
        </p:nvSpPr>
        <p:spPr bwMode="auto">
          <a:xfrm>
            <a:off x="5000628" y="3857628"/>
            <a:ext cx="714380" cy="10001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 flipH="1">
            <a:off x="5857884" y="3714752"/>
            <a:ext cx="719138" cy="11430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6" name="Line 17"/>
          <p:cNvSpPr>
            <a:spLocks noChangeShapeType="1"/>
          </p:cNvSpPr>
          <p:nvPr/>
        </p:nvSpPr>
        <p:spPr bwMode="auto">
          <a:xfrm flipH="1" flipV="1">
            <a:off x="6072198" y="2357430"/>
            <a:ext cx="1285884" cy="71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 flipH="1">
            <a:off x="5143504" y="3643315"/>
            <a:ext cx="1357322" cy="71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>
            <a:off x="7643834" y="2643182"/>
            <a:ext cx="500066" cy="8572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9" name="Line 17"/>
          <p:cNvSpPr>
            <a:spLocks noChangeShapeType="1"/>
          </p:cNvSpPr>
          <p:nvPr/>
        </p:nvSpPr>
        <p:spPr bwMode="auto">
          <a:xfrm>
            <a:off x="6786578" y="3786190"/>
            <a:ext cx="642942" cy="107157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" name="Text Box 18"/>
          <p:cNvSpPr txBox="1">
            <a:spLocks noChangeArrowheads="1"/>
          </p:cNvSpPr>
          <p:nvPr/>
        </p:nvSpPr>
        <p:spPr bwMode="auto">
          <a:xfrm>
            <a:off x="6572264" y="2000240"/>
            <a:ext cx="3930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dirty="0"/>
              <a:t>20</a:t>
            </a:r>
          </a:p>
        </p:txBody>
      </p: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7929586" y="2786058"/>
            <a:ext cx="3930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1</a:t>
            </a:r>
            <a:r>
              <a:rPr lang="ru-RU" sz="1600" dirty="0"/>
              <a:t>5</a:t>
            </a: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5572132" y="3357562"/>
            <a:ext cx="3930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dirty="0"/>
              <a:t>36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5857884" y="4071942"/>
            <a:ext cx="3930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dirty="0"/>
              <a:t>25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5072066" y="4357694"/>
            <a:ext cx="3930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dirty="0"/>
              <a:t>28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6786578" y="4214818"/>
            <a:ext cx="3930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1</a:t>
            </a:r>
            <a:r>
              <a:rPr lang="ru-RU" sz="1600" dirty="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algn="l"/>
            <a:r>
              <a:rPr lang="ru-RU" sz="2800" b="1" dirty="0"/>
              <a:t>Алгоритм Прима ( </a:t>
            </a:r>
            <a:r>
              <a:rPr lang="ru-RU" sz="2800" b="1" dirty="0" err="1"/>
              <a:t>Ярника</a:t>
            </a:r>
            <a:r>
              <a:rPr lang="ru-RU" sz="2800" b="1" dirty="0"/>
              <a:t>, Дейкстры )</a:t>
            </a:r>
          </a:p>
        </p:txBody>
      </p:sp>
      <p:sp>
        <p:nvSpPr>
          <p:cNvPr id="57346" name="Rectangle 3"/>
          <p:cNvSpPr>
            <a:spLocks noGrp="1"/>
          </p:cNvSpPr>
          <p:nvPr>
            <p:ph type="body" idx="1"/>
          </p:nvPr>
        </p:nvSpPr>
        <p:spPr>
          <a:xfrm>
            <a:off x="250825" y="1052513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400" dirty="0"/>
              <a:t>Алгоритм впервые был открыт в 1930 году чешским</a:t>
            </a:r>
            <a:endParaRPr lang="en-US" sz="2400" dirty="0"/>
          </a:p>
          <a:p>
            <a:pPr>
              <a:buFont typeface="Arial" charset="0"/>
              <a:buNone/>
            </a:pPr>
            <a:r>
              <a:rPr lang="ru-RU" sz="2400" dirty="0"/>
              <a:t>математиком</a:t>
            </a:r>
            <a:r>
              <a:rPr lang="en-US" sz="2400" dirty="0"/>
              <a:t> </a:t>
            </a:r>
            <a:r>
              <a:rPr lang="ru-RU" sz="2400" dirty="0" err="1"/>
              <a:t>Войцехом</a:t>
            </a:r>
            <a:r>
              <a:rPr lang="ru-RU" sz="2400" dirty="0"/>
              <a:t> </a:t>
            </a:r>
            <a:r>
              <a:rPr lang="ru-RU" sz="2400" dirty="0" err="1"/>
              <a:t>Ярником</a:t>
            </a:r>
            <a:r>
              <a:rPr lang="ru-RU" sz="2400" dirty="0"/>
              <a:t>, позже </a:t>
            </a:r>
            <a:r>
              <a:rPr lang="ru-RU" sz="2400" dirty="0" err="1"/>
              <a:t>переоткрыт</a:t>
            </a:r>
            <a:endParaRPr lang="ru-RU" sz="2400" dirty="0"/>
          </a:p>
          <a:p>
            <a:pPr>
              <a:buFont typeface="Arial" charset="0"/>
              <a:buNone/>
            </a:pPr>
            <a:r>
              <a:rPr lang="ru-RU" sz="2400" dirty="0"/>
              <a:t>Робертом </a:t>
            </a:r>
            <a:r>
              <a:rPr lang="ru-RU" sz="2400" dirty="0" err="1"/>
              <a:t>Примом</a:t>
            </a:r>
            <a:r>
              <a:rPr lang="ru-RU" sz="2400" dirty="0"/>
              <a:t> в 1957 году, и, независимо от них,  </a:t>
            </a:r>
          </a:p>
          <a:p>
            <a:pPr>
              <a:buFont typeface="Arial" charset="0"/>
              <a:buNone/>
            </a:pPr>
            <a:r>
              <a:rPr lang="ru-RU" sz="2400" dirty="0"/>
              <a:t>Э. </a:t>
            </a:r>
            <a:r>
              <a:rPr lang="ru-RU" sz="2400" dirty="0" err="1"/>
              <a:t>Дейкстрой</a:t>
            </a:r>
            <a:r>
              <a:rPr lang="ru-RU" sz="2400" dirty="0"/>
              <a:t> в 1959 году. </a:t>
            </a:r>
            <a:endParaRPr lang="en-US" sz="2400" dirty="0"/>
          </a:p>
          <a:p>
            <a:pPr>
              <a:buFont typeface="Arial" charset="0"/>
              <a:buNone/>
            </a:pPr>
            <a:endParaRPr lang="en-US" sz="2400" dirty="0"/>
          </a:p>
          <a:p>
            <a:pPr lvl="1">
              <a:buFontTx/>
              <a:buNone/>
            </a:pPr>
            <a:r>
              <a:rPr lang="ru-RU" sz="2400" dirty="0"/>
              <a:t>Время работы алгоритма</a:t>
            </a:r>
            <a:r>
              <a:rPr lang="en-US" sz="2400" dirty="0"/>
              <a:t> – </a:t>
            </a:r>
            <a:r>
              <a:rPr lang="ru-RU" sz="2400" dirty="0"/>
              <a:t> </a:t>
            </a:r>
            <a:r>
              <a:rPr lang="ru-RU" sz="2400" i="1" dirty="0">
                <a:latin typeface="Courier" pitchFamily="49" charset="0"/>
              </a:rPr>
              <a:t>O</a:t>
            </a:r>
            <a:r>
              <a:rPr lang="ru-RU" sz="2400" dirty="0">
                <a:latin typeface="Courier" pitchFamily="49" charset="0"/>
              </a:rPr>
              <a:t>(</a:t>
            </a:r>
            <a:r>
              <a:rPr lang="en-US" sz="2400" i="1" dirty="0">
                <a:latin typeface="Courier" pitchFamily="49" charset="0"/>
              </a:rPr>
              <a:t>V </a:t>
            </a:r>
            <a:r>
              <a:rPr lang="ru-RU" sz="2400" i="1" dirty="0">
                <a:latin typeface="Courier" pitchFamily="49" charset="0"/>
              </a:rPr>
              <a:t>*</a:t>
            </a:r>
            <a:r>
              <a:rPr lang="en-US" sz="2400" i="1" dirty="0">
                <a:latin typeface="Courier" pitchFamily="49" charset="0"/>
              </a:rPr>
              <a:t> E</a:t>
            </a:r>
            <a:r>
              <a:rPr lang="ru-RU" sz="2400" dirty="0">
                <a:latin typeface="Courier" pitchFamily="49" charset="0"/>
              </a:rPr>
              <a:t>)</a:t>
            </a:r>
            <a:r>
              <a:rPr lang="ru-RU" sz="2400" dirty="0"/>
              <a:t> </a:t>
            </a:r>
            <a:endParaRPr lang="en-US" sz="2400" dirty="0"/>
          </a:p>
          <a:p>
            <a:pPr lvl="1">
              <a:buFontTx/>
              <a:buNone/>
            </a:pPr>
            <a:r>
              <a:rPr lang="ru-RU" sz="2400" dirty="0"/>
              <a:t>Можно улучшить </a:t>
            </a:r>
            <a:r>
              <a:rPr lang="en-US" sz="2400" dirty="0"/>
              <a:t> –</a:t>
            </a:r>
            <a:r>
              <a:rPr lang="ru-RU" sz="2400" dirty="0"/>
              <a:t>               </a:t>
            </a:r>
            <a:r>
              <a:rPr lang="ru-RU" sz="2400" i="1" dirty="0">
                <a:latin typeface="Courier" pitchFamily="49" charset="0"/>
              </a:rPr>
              <a:t>O</a:t>
            </a:r>
            <a:r>
              <a:rPr lang="ru-RU" sz="2400" dirty="0">
                <a:latin typeface="Courier" pitchFamily="49" charset="0"/>
              </a:rPr>
              <a:t>(</a:t>
            </a:r>
            <a:r>
              <a:rPr lang="en-US" sz="2400" i="1" dirty="0">
                <a:latin typeface="Courier" pitchFamily="49" charset="0"/>
              </a:rPr>
              <a:t>E </a:t>
            </a:r>
            <a:r>
              <a:rPr lang="ru-RU" sz="2400" dirty="0" err="1">
                <a:latin typeface="Courier" pitchFamily="49" charset="0"/>
              </a:rPr>
              <a:t>log</a:t>
            </a:r>
            <a:r>
              <a:rPr lang="en-US" sz="2400" dirty="0">
                <a:latin typeface="Courier" pitchFamily="49" charset="0"/>
              </a:rPr>
              <a:t> </a:t>
            </a:r>
            <a:r>
              <a:rPr lang="en-US" sz="2400" i="1" dirty="0">
                <a:latin typeface="Courier" pitchFamily="49" charset="0"/>
              </a:rPr>
              <a:t>V </a:t>
            </a:r>
            <a:r>
              <a:rPr lang="ru-RU" sz="2400" dirty="0">
                <a:latin typeface="Courier" pitchFamily="49" charset="0"/>
              </a:rPr>
              <a:t>+</a:t>
            </a:r>
            <a:r>
              <a:rPr lang="en-US" sz="2400" dirty="0">
                <a:latin typeface="Courier" pitchFamily="49" charset="0"/>
              </a:rPr>
              <a:t> </a:t>
            </a:r>
            <a:r>
              <a:rPr lang="en-US" sz="2400" i="1" dirty="0">
                <a:latin typeface="Courier" pitchFamily="49" charset="0"/>
              </a:rPr>
              <a:t>V</a:t>
            </a:r>
            <a:r>
              <a:rPr lang="ru-RU" sz="2400" baseline="30000" dirty="0">
                <a:latin typeface="Courier" pitchFamily="49" charset="0"/>
              </a:rPr>
              <a:t>2</a:t>
            </a:r>
            <a:r>
              <a:rPr lang="ru-RU" sz="2400" dirty="0">
                <a:latin typeface="Courier" pitchFamily="49" charset="0"/>
              </a:rPr>
              <a:t>)</a:t>
            </a:r>
            <a:r>
              <a:rPr lang="ru-RU" sz="2400" dirty="0"/>
              <a:t> </a:t>
            </a:r>
          </a:p>
          <a:p>
            <a:pPr lvl="1">
              <a:buFontTx/>
              <a:buNone/>
            </a:pPr>
            <a:r>
              <a:rPr lang="ru-RU" sz="2200" dirty="0"/>
              <a:t>При использовании  двоичной кучи </a:t>
            </a:r>
            <a:r>
              <a:rPr lang="en-US" sz="2400" dirty="0"/>
              <a:t>–</a:t>
            </a:r>
            <a:r>
              <a:rPr lang="ru-RU" sz="2200" dirty="0"/>
              <a:t>  </a:t>
            </a:r>
            <a:r>
              <a:rPr lang="en-US" sz="2200" i="1" dirty="0">
                <a:latin typeface="Courier" pitchFamily="49" charset="0"/>
              </a:rPr>
              <a:t>O</a:t>
            </a:r>
            <a:r>
              <a:rPr lang="ru-RU" sz="2200" dirty="0">
                <a:latin typeface="Courier" pitchFamily="49" charset="0"/>
              </a:rPr>
              <a:t>(</a:t>
            </a:r>
            <a:r>
              <a:rPr lang="en-US" sz="2200" i="1" dirty="0">
                <a:latin typeface="Courier" pitchFamily="49" charset="0"/>
              </a:rPr>
              <a:t>E</a:t>
            </a:r>
            <a:r>
              <a:rPr lang="en-US" sz="2200" dirty="0">
                <a:latin typeface="Courier" pitchFamily="49" charset="0"/>
              </a:rPr>
              <a:t> log </a:t>
            </a:r>
            <a:r>
              <a:rPr lang="en-US" sz="2200" i="1" dirty="0">
                <a:latin typeface="Courier" pitchFamily="49" charset="0"/>
              </a:rPr>
              <a:t>V</a:t>
            </a:r>
            <a:r>
              <a:rPr lang="ru-RU" sz="2200" dirty="0"/>
              <a:t>) </a:t>
            </a:r>
          </a:p>
          <a:p>
            <a:pPr lvl="1">
              <a:buFontTx/>
              <a:buNone/>
            </a:pPr>
            <a:r>
              <a:rPr lang="ru-RU" sz="2200" dirty="0"/>
              <a:t>При использовании </a:t>
            </a:r>
            <a:r>
              <a:rPr lang="ru-RU" sz="2200" dirty="0" err="1"/>
              <a:t>фибоначчиевой</a:t>
            </a:r>
            <a:r>
              <a:rPr lang="ru-RU" sz="2200" dirty="0"/>
              <a:t> кучи </a:t>
            </a:r>
            <a:r>
              <a:rPr lang="en-US" sz="2400" dirty="0"/>
              <a:t>–</a:t>
            </a:r>
            <a:r>
              <a:rPr lang="ru-RU" sz="2200" dirty="0"/>
              <a:t> </a:t>
            </a:r>
            <a:r>
              <a:rPr lang="en-US" sz="2200" i="1" dirty="0">
                <a:latin typeface="Courier" pitchFamily="49" charset="0"/>
              </a:rPr>
              <a:t>O</a:t>
            </a:r>
            <a:r>
              <a:rPr lang="ru-RU" sz="2200" dirty="0">
                <a:latin typeface="Courier" pitchFamily="49" charset="0"/>
              </a:rPr>
              <a:t>(</a:t>
            </a:r>
            <a:r>
              <a:rPr lang="en-US" sz="2200" i="1" dirty="0">
                <a:latin typeface="Courier" pitchFamily="49" charset="0"/>
              </a:rPr>
              <a:t>E </a:t>
            </a:r>
            <a:r>
              <a:rPr lang="ru-RU" sz="2200" dirty="0">
                <a:latin typeface="Courier" pitchFamily="49" charset="0"/>
              </a:rPr>
              <a:t>+</a:t>
            </a:r>
            <a:r>
              <a:rPr lang="en-US" sz="2200" dirty="0">
                <a:latin typeface="Courier" pitchFamily="49" charset="0"/>
              </a:rPr>
              <a:t> </a:t>
            </a:r>
            <a:r>
              <a:rPr lang="en-US" sz="2200" i="1" dirty="0">
                <a:latin typeface="Courier" pitchFamily="49" charset="0"/>
              </a:rPr>
              <a:t>V</a:t>
            </a:r>
            <a:r>
              <a:rPr lang="en-US" sz="2200" dirty="0">
                <a:latin typeface="Courier" pitchFamily="49" charset="0"/>
              </a:rPr>
              <a:t> log </a:t>
            </a:r>
            <a:r>
              <a:rPr lang="en-US" sz="2200" i="1" dirty="0">
                <a:latin typeface="Courier" pitchFamily="49" charset="0"/>
              </a:rPr>
              <a:t>V</a:t>
            </a:r>
            <a:r>
              <a:rPr lang="ru-RU" sz="2200" dirty="0">
                <a:latin typeface="cou"/>
              </a:rPr>
              <a:t>)</a:t>
            </a:r>
          </a:p>
          <a:p>
            <a:pPr>
              <a:buFont typeface="Arial" charset="0"/>
              <a:buNone/>
            </a:pPr>
            <a:endParaRPr lang="ru-RU" sz="2000" dirty="0"/>
          </a:p>
          <a:p>
            <a:pPr>
              <a:buFont typeface="Arial" charset="0"/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3"/>
          <p:cNvSpPr>
            <a:spLocks noGrp="1"/>
          </p:cNvSpPr>
          <p:nvPr>
            <p:ph type="body" idx="1"/>
          </p:nvPr>
        </p:nvSpPr>
        <p:spPr>
          <a:xfrm>
            <a:off x="323850" y="620713"/>
            <a:ext cx="8229600" cy="5327650"/>
          </a:xfrm>
        </p:spPr>
        <p:txBody>
          <a:bodyPr/>
          <a:lstStyle/>
          <a:p>
            <a:pPr marL="812800" indent="-812800"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1)  Выбирается произвольная вершина - она будет корнем </a:t>
            </a:r>
            <a:r>
              <a:rPr lang="ru-RU" sz="2000" dirty="0" err="1"/>
              <a:t>остовного</a:t>
            </a:r>
            <a:endParaRPr lang="ru-RU" sz="2000" dirty="0"/>
          </a:p>
          <a:p>
            <a:pPr marL="812800" indent="-812800"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дерева</a:t>
            </a:r>
            <a:r>
              <a:rPr lang="en-US" sz="2000" dirty="0"/>
              <a:t>;</a:t>
            </a:r>
            <a:endParaRPr lang="ru-RU" sz="2000" dirty="0"/>
          </a:p>
          <a:p>
            <a:pPr marL="812800" indent="-812800"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2) Измеряется расстояние от нее до всех других вершин, т.е.</a:t>
            </a:r>
            <a:r>
              <a:rPr lang="en-US" sz="2000" dirty="0"/>
              <a:t> </a:t>
            </a:r>
            <a:r>
              <a:rPr lang="ru-RU" sz="2000" dirty="0"/>
              <a:t>находится</a:t>
            </a:r>
          </a:p>
          <a:p>
            <a:pPr marL="812800" indent="-812800"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минимальное расстояние </a:t>
            </a:r>
            <a:r>
              <a:rPr lang="en-US" sz="2000" i="1" dirty="0"/>
              <a:t>s </a:t>
            </a:r>
            <a:r>
              <a:rPr lang="ru-RU" sz="2000" dirty="0"/>
              <a:t>от дерева до вершин, которые не включены в</a:t>
            </a:r>
          </a:p>
          <a:p>
            <a:pPr marL="812800" indent="-812800"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 дерево</a:t>
            </a:r>
            <a:r>
              <a:rPr lang="en-US" sz="2000" dirty="0"/>
              <a:t>;</a:t>
            </a:r>
            <a:endParaRPr lang="ru-RU" sz="2000" dirty="0"/>
          </a:p>
          <a:p>
            <a:pPr marL="812800" indent="-812800"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3)  До тех пор, пока в дерево не добавлены </a:t>
            </a:r>
            <a:r>
              <a:rPr lang="ru-RU" sz="2000"/>
              <a:t>все вершины </a:t>
            </a:r>
            <a:r>
              <a:rPr lang="ru-RU" sz="2000" dirty="0"/>
              <a:t>делать: </a:t>
            </a:r>
          </a:p>
          <a:p>
            <a:pPr marL="1168400" lvl="1" indent="-711200"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- найти вершину </a:t>
            </a:r>
            <a:r>
              <a:rPr lang="en-US" sz="2000" i="1" dirty="0"/>
              <a:t>u</a:t>
            </a:r>
            <a:r>
              <a:rPr lang="ru-RU" sz="2000" dirty="0"/>
              <a:t>, расстояние от дерева до которой минимально</a:t>
            </a:r>
            <a:r>
              <a:rPr lang="en-US" sz="2000" dirty="0"/>
              <a:t>;</a:t>
            </a:r>
            <a:endParaRPr lang="ru-RU" sz="2000" dirty="0"/>
          </a:p>
          <a:p>
            <a:pPr marL="1168400" lvl="1" indent="-711200"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- добавить ее к дереву</a:t>
            </a:r>
            <a:r>
              <a:rPr lang="en-US" sz="2000" dirty="0"/>
              <a:t>;</a:t>
            </a:r>
            <a:endParaRPr lang="ru-RU" sz="2000" dirty="0"/>
          </a:p>
          <a:p>
            <a:pPr marL="1168400" lvl="1" indent="-711200">
              <a:lnSpc>
                <a:spcPct val="80000"/>
              </a:lnSpc>
              <a:buFontTx/>
              <a:buNone/>
            </a:pPr>
            <a:r>
              <a:rPr lang="ru-RU" sz="2000" dirty="0"/>
              <a:t>- пересчитать расстояния от </a:t>
            </a:r>
            <a:r>
              <a:rPr lang="ru-RU" sz="2000" dirty="0" err="1"/>
              <a:t>невключенных</a:t>
            </a:r>
            <a:r>
              <a:rPr lang="ru-RU" sz="2000" dirty="0"/>
              <a:t> вершин до дерева</a:t>
            </a:r>
          </a:p>
          <a:p>
            <a:pPr marL="1168400" lvl="1" indent="-711200">
              <a:lnSpc>
                <a:spcPct val="80000"/>
              </a:lnSpc>
              <a:buFontTx/>
              <a:buNone/>
            </a:pPr>
            <a:r>
              <a:rPr lang="ru-RU" sz="2000" dirty="0"/>
              <a:t> следующим образом:</a:t>
            </a:r>
          </a:p>
          <a:p>
            <a:pPr marL="1168400" lvl="1" indent="-711200">
              <a:lnSpc>
                <a:spcPct val="80000"/>
              </a:lnSpc>
              <a:buFontTx/>
              <a:buNone/>
            </a:pPr>
            <a:r>
              <a:rPr lang="ru-RU" sz="2000" dirty="0"/>
              <a:t> если расстояние до какой-либо вершины от  </a:t>
            </a:r>
            <a:r>
              <a:rPr lang="en-US" sz="2000" i="1" dirty="0"/>
              <a:t>u</a:t>
            </a:r>
            <a:r>
              <a:rPr lang="ru-RU" sz="2000" dirty="0"/>
              <a:t> меньше</a:t>
            </a:r>
          </a:p>
          <a:p>
            <a:pPr marL="1168400" lvl="1" indent="-711200">
              <a:lnSpc>
                <a:spcPct val="80000"/>
              </a:lnSpc>
              <a:buFontTx/>
              <a:buNone/>
            </a:pPr>
            <a:r>
              <a:rPr lang="ru-RU" sz="2000" dirty="0"/>
              <a:t> текущего расстояния </a:t>
            </a:r>
            <a:r>
              <a:rPr lang="en-US" sz="2000" i="1" dirty="0"/>
              <a:t>s</a:t>
            </a:r>
            <a:r>
              <a:rPr lang="ru-RU" sz="2000" dirty="0"/>
              <a:t> от дерева, то в </a:t>
            </a:r>
            <a:r>
              <a:rPr lang="en-US" sz="2000" i="1" dirty="0"/>
              <a:t>s</a:t>
            </a:r>
            <a:r>
              <a:rPr lang="ru-RU" sz="2000" dirty="0"/>
              <a:t> записывается новое</a:t>
            </a:r>
          </a:p>
          <a:p>
            <a:pPr marL="1168400" lvl="1" indent="-711200">
              <a:lnSpc>
                <a:spcPct val="80000"/>
              </a:lnSpc>
              <a:buFontTx/>
              <a:buNone/>
            </a:pPr>
            <a:r>
              <a:rPr lang="ru-RU" sz="2000" dirty="0"/>
              <a:t> расстояние. </a:t>
            </a:r>
            <a:endParaRPr lang="en-US" sz="2000" dirty="0"/>
          </a:p>
          <a:p>
            <a:pPr marL="1168400" lvl="1" indent="-711200">
              <a:lnSpc>
                <a:spcPct val="80000"/>
              </a:lnSpc>
              <a:buFontTx/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3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3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3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3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3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3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93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93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93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93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3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93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93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93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93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93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Oval 3"/>
          <p:cNvSpPr>
            <a:spLocks noChangeArrowheads="1"/>
          </p:cNvSpPr>
          <p:nvPr/>
        </p:nvSpPr>
        <p:spPr bwMode="auto">
          <a:xfrm>
            <a:off x="576263" y="3032125"/>
            <a:ext cx="360362" cy="3603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/>
              <a:t>10</a:t>
            </a:r>
          </a:p>
        </p:txBody>
      </p:sp>
      <p:sp>
        <p:nvSpPr>
          <p:cNvPr id="66564" name="Oval 4"/>
          <p:cNvSpPr>
            <a:spLocks noChangeArrowheads="1"/>
          </p:cNvSpPr>
          <p:nvPr/>
        </p:nvSpPr>
        <p:spPr bwMode="auto">
          <a:xfrm>
            <a:off x="1692275" y="2024063"/>
            <a:ext cx="360363" cy="36036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66565" name="Oval 5"/>
          <p:cNvSpPr>
            <a:spLocks noChangeArrowheads="1"/>
          </p:cNvSpPr>
          <p:nvPr/>
        </p:nvSpPr>
        <p:spPr bwMode="auto">
          <a:xfrm>
            <a:off x="1692275" y="3032125"/>
            <a:ext cx="360363" cy="3603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66566" name="Oval 6"/>
          <p:cNvSpPr>
            <a:spLocks noChangeArrowheads="1"/>
          </p:cNvSpPr>
          <p:nvPr/>
        </p:nvSpPr>
        <p:spPr bwMode="auto">
          <a:xfrm>
            <a:off x="1692275" y="4076700"/>
            <a:ext cx="360363" cy="3603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sp>
        <p:nvSpPr>
          <p:cNvPr id="66567" name="Oval 7"/>
          <p:cNvSpPr>
            <a:spLocks noChangeArrowheads="1"/>
          </p:cNvSpPr>
          <p:nvPr/>
        </p:nvSpPr>
        <p:spPr bwMode="auto">
          <a:xfrm>
            <a:off x="3600450" y="2024063"/>
            <a:ext cx="360363" cy="36036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66568" name="Oval 8"/>
          <p:cNvSpPr>
            <a:spLocks noChangeArrowheads="1"/>
          </p:cNvSpPr>
          <p:nvPr/>
        </p:nvSpPr>
        <p:spPr bwMode="auto">
          <a:xfrm>
            <a:off x="3600450" y="3032125"/>
            <a:ext cx="360363" cy="3603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sp>
        <p:nvSpPr>
          <p:cNvPr id="66569" name="Oval 9"/>
          <p:cNvSpPr>
            <a:spLocks noChangeArrowheads="1"/>
          </p:cNvSpPr>
          <p:nvPr/>
        </p:nvSpPr>
        <p:spPr bwMode="auto">
          <a:xfrm>
            <a:off x="2592388" y="3032125"/>
            <a:ext cx="360362" cy="3603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66570" name="Oval 10"/>
          <p:cNvSpPr>
            <a:spLocks noChangeArrowheads="1"/>
          </p:cNvSpPr>
          <p:nvPr/>
        </p:nvSpPr>
        <p:spPr bwMode="auto">
          <a:xfrm>
            <a:off x="3600450" y="4076700"/>
            <a:ext cx="360363" cy="3603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66571" name="Oval 11"/>
          <p:cNvSpPr>
            <a:spLocks noChangeArrowheads="1"/>
          </p:cNvSpPr>
          <p:nvPr/>
        </p:nvSpPr>
        <p:spPr bwMode="auto">
          <a:xfrm>
            <a:off x="4787900" y="2024063"/>
            <a:ext cx="360363" cy="36036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66572" name="Oval 12"/>
          <p:cNvSpPr>
            <a:spLocks noChangeArrowheads="1"/>
          </p:cNvSpPr>
          <p:nvPr/>
        </p:nvSpPr>
        <p:spPr bwMode="auto">
          <a:xfrm>
            <a:off x="4787900" y="3032125"/>
            <a:ext cx="360363" cy="3603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9</a:t>
            </a:r>
          </a:p>
        </p:txBody>
      </p:sp>
      <p:cxnSp>
        <p:nvCxnSpPr>
          <p:cNvPr id="66573" name="AutoShape 13"/>
          <p:cNvCxnSpPr>
            <a:cxnSpLocks noChangeShapeType="1"/>
            <a:stCxn id="66563" idx="7"/>
            <a:endCxn id="66564" idx="3"/>
          </p:cNvCxnSpPr>
          <p:nvPr/>
        </p:nvCxnSpPr>
        <p:spPr bwMode="auto">
          <a:xfrm flipV="1">
            <a:off x="884238" y="2332038"/>
            <a:ext cx="860425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4" name="AutoShape 14"/>
          <p:cNvCxnSpPr>
            <a:cxnSpLocks noChangeShapeType="1"/>
            <a:stCxn id="66563" idx="6"/>
            <a:endCxn id="66565" idx="2"/>
          </p:cNvCxnSpPr>
          <p:nvPr/>
        </p:nvCxnSpPr>
        <p:spPr bwMode="auto">
          <a:xfrm>
            <a:off x="936625" y="3213100"/>
            <a:ext cx="7556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5" name="AutoShape 15"/>
          <p:cNvCxnSpPr>
            <a:cxnSpLocks noChangeShapeType="1"/>
            <a:stCxn id="66563" idx="5"/>
            <a:endCxn id="66566" idx="1"/>
          </p:cNvCxnSpPr>
          <p:nvPr/>
        </p:nvCxnSpPr>
        <p:spPr bwMode="auto">
          <a:xfrm>
            <a:off x="884238" y="3340100"/>
            <a:ext cx="860425" cy="788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6" name="AutoShape 16"/>
          <p:cNvCxnSpPr>
            <a:cxnSpLocks noChangeShapeType="1"/>
            <a:stCxn id="66566" idx="7"/>
            <a:endCxn id="66569" idx="3"/>
          </p:cNvCxnSpPr>
          <p:nvPr/>
        </p:nvCxnSpPr>
        <p:spPr bwMode="auto">
          <a:xfrm flipV="1">
            <a:off x="2000250" y="3340100"/>
            <a:ext cx="644525" cy="788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7" name="AutoShape 17"/>
          <p:cNvCxnSpPr>
            <a:cxnSpLocks noChangeShapeType="1"/>
            <a:stCxn id="66566" idx="6"/>
            <a:endCxn id="66570" idx="2"/>
          </p:cNvCxnSpPr>
          <p:nvPr/>
        </p:nvCxnSpPr>
        <p:spPr bwMode="auto">
          <a:xfrm>
            <a:off x="2052638" y="4257675"/>
            <a:ext cx="15478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8" name="AutoShape 18"/>
          <p:cNvCxnSpPr>
            <a:cxnSpLocks noChangeShapeType="1"/>
            <a:stCxn id="66565" idx="0"/>
            <a:endCxn id="66564" idx="4"/>
          </p:cNvCxnSpPr>
          <p:nvPr/>
        </p:nvCxnSpPr>
        <p:spPr bwMode="auto">
          <a:xfrm flipV="1">
            <a:off x="1873250" y="2384425"/>
            <a:ext cx="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9" name="AutoShape 19"/>
          <p:cNvCxnSpPr>
            <a:cxnSpLocks noChangeShapeType="1"/>
            <a:stCxn id="66568" idx="4"/>
            <a:endCxn id="66570" idx="0"/>
          </p:cNvCxnSpPr>
          <p:nvPr/>
        </p:nvCxnSpPr>
        <p:spPr bwMode="auto">
          <a:xfrm>
            <a:off x="3781425" y="3392488"/>
            <a:ext cx="0" cy="6842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0" name="AutoShape 20"/>
          <p:cNvCxnSpPr>
            <a:cxnSpLocks noChangeShapeType="1"/>
            <a:stCxn id="66569" idx="1"/>
            <a:endCxn id="66564" idx="5"/>
          </p:cNvCxnSpPr>
          <p:nvPr/>
        </p:nvCxnSpPr>
        <p:spPr bwMode="auto">
          <a:xfrm flipH="1" flipV="1">
            <a:off x="2000250" y="2332038"/>
            <a:ext cx="644525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1" name="AutoShape 21"/>
          <p:cNvCxnSpPr>
            <a:cxnSpLocks noChangeShapeType="1"/>
            <a:stCxn id="66567" idx="6"/>
            <a:endCxn id="66571" idx="2"/>
          </p:cNvCxnSpPr>
          <p:nvPr/>
        </p:nvCxnSpPr>
        <p:spPr bwMode="auto">
          <a:xfrm>
            <a:off x="3960813" y="2205038"/>
            <a:ext cx="8270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2" name="AutoShape 22"/>
          <p:cNvCxnSpPr>
            <a:cxnSpLocks noChangeShapeType="1"/>
            <a:stCxn id="66568" idx="1"/>
            <a:endCxn id="66564" idx="5"/>
          </p:cNvCxnSpPr>
          <p:nvPr/>
        </p:nvCxnSpPr>
        <p:spPr bwMode="auto">
          <a:xfrm flipH="1" flipV="1">
            <a:off x="2000250" y="2332038"/>
            <a:ext cx="1652588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3" name="AutoShape 23"/>
          <p:cNvCxnSpPr>
            <a:cxnSpLocks noChangeShapeType="1"/>
            <a:stCxn id="66564" idx="6"/>
            <a:endCxn id="66567" idx="2"/>
          </p:cNvCxnSpPr>
          <p:nvPr/>
        </p:nvCxnSpPr>
        <p:spPr bwMode="auto">
          <a:xfrm>
            <a:off x="2052638" y="2205038"/>
            <a:ext cx="15478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4" name="AutoShape 24"/>
          <p:cNvCxnSpPr>
            <a:cxnSpLocks noChangeShapeType="1"/>
            <a:stCxn id="66568" idx="7"/>
            <a:endCxn id="66571" idx="3"/>
          </p:cNvCxnSpPr>
          <p:nvPr/>
        </p:nvCxnSpPr>
        <p:spPr bwMode="auto">
          <a:xfrm flipV="1">
            <a:off x="3908425" y="2332038"/>
            <a:ext cx="931863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5" name="AutoShape 25"/>
          <p:cNvCxnSpPr>
            <a:cxnSpLocks noChangeShapeType="1"/>
            <a:stCxn id="66568" idx="6"/>
            <a:endCxn id="66572" idx="2"/>
          </p:cNvCxnSpPr>
          <p:nvPr/>
        </p:nvCxnSpPr>
        <p:spPr bwMode="auto">
          <a:xfrm>
            <a:off x="3960813" y="3212307"/>
            <a:ext cx="8270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6" name="AutoShape 26"/>
          <p:cNvCxnSpPr>
            <a:cxnSpLocks noChangeShapeType="1"/>
            <a:stCxn id="66571" idx="4"/>
            <a:endCxn id="66572" idx="0"/>
          </p:cNvCxnSpPr>
          <p:nvPr/>
        </p:nvCxnSpPr>
        <p:spPr bwMode="auto">
          <a:xfrm>
            <a:off x="4968875" y="2384425"/>
            <a:ext cx="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7" name="AutoShape 27"/>
          <p:cNvCxnSpPr>
            <a:cxnSpLocks noChangeShapeType="1"/>
            <a:stCxn id="66566" idx="0"/>
            <a:endCxn id="66565" idx="4"/>
          </p:cNvCxnSpPr>
          <p:nvPr/>
        </p:nvCxnSpPr>
        <p:spPr bwMode="auto">
          <a:xfrm flipV="1">
            <a:off x="1873250" y="3392488"/>
            <a:ext cx="0" cy="6842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1466" name="Text Box 28"/>
          <p:cNvSpPr txBox="1">
            <a:spLocks noChangeArrowheads="1"/>
          </p:cNvSpPr>
          <p:nvPr/>
        </p:nvSpPr>
        <p:spPr bwMode="auto">
          <a:xfrm>
            <a:off x="2699792" y="1916832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dirty="0"/>
              <a:t>1</a:t>
            </a:r>
          </a:p>
        </p:txBody>
      </p:sp>
      <p:sp>
        <p:nvSpPr>
          <p:cNvPr id="61467" name="Text Box 29"/>
          <p:cNvSpPr txBox="1">
            <a:spLocks noChangeArrowheads="1"/>
          </p:cNvSpPr>
          <p:nvPr/>
        </p:nvSpPr>
        <p:spPr bwMode="auto">
          <a:xfrm>
            <a:off x="4355976" y="2924944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dirty="0"/>
              <a:t>1</a:t>
            </a:r>
          </a:p>
        </p:txBody>
      </p:sp>
      <p:sp>
        <p:nvSpPr>
          <p:cNvPr id="61468" name="Text Box 30"/>
          <p:cNvSpPr txBox="1">
            <a:spLocks noChangeArrowheads="1"/>
          </p:cNvSpPr>
          <p:nvPr/>
        </p:nvSpPr>
        <p:spPr bwMode="auto">
          <a:xfrm>
            <a:off x="1619672" y="3501008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dirty="0"/>
              <a:t>1</a:t>
            </a:r>
          </a:p>
        </p:txBody>
      </p:sp>
      <p:sp>
        <p:nvSpPr>
          <p:cNvPr id="61469" name="Text Box 31"/>
          <p:cNvSpPr txBox="1">
            <a:spLocks noChangeArrowheads="1"/>
          </p:cNvSpPr>
          <p:nvPr/>
        </p:nvSpPr>
        <p:spPr bwMode="auto">
          <a:xfrm>
            <a:off x="2339752" y="2564904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61470" name="Text Box 32"/>
          <p:cNvSpPr txBox="1">
            <a:spLocks noChangeArrowheads="1"/>
          </p:cNvSpPr>
          <p:nvPr/>
        </p:nvSpPr>
        <p:spPr bwMode="auto">
          <a:xfrm>
            <a:off x="3816350" y="3571875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2</a:t>
            </a:r>
          </a:p>
        </p:txBody>
      </p:sp>
      <p:sp>
        <p:nvSpPr>
          <p:cNvPr id="61471" name="Text Box 33"/>
          <p:cNvSpPr txBox="1">
            <a:spLocks noChangeArrowheads="1"/>
          </p:cNvSpPr>
          <p:nvPr/>
        </p:nvSpPr>
        <p:spPr bwMode="auto">
          <a:xfrm>
            <a:off x="1043608" y="2420888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61472" name="Text Box 34"/>
          <p:cNvSpPr txBox="1">
            <a:spLocks noChangeArrowheads="1"/>
          </p:cNvSpPr>
          <p:nvPr/>
        </p:nvSpPr>
        <p:spPr bwMode="auto">
          <a:xfrm>
            <a:off x="4211960" y="1916832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dirty="0"/>
              <a:t>3</a:t>
            </a:r>
          </a:p>
        </p:txBody>
      </p:sp>
      <p:sp>
        <p:nvSpPr>
          <p:cNvPr id="61473" name="Text Box 35"/>
          <p:cNvSpPr txBox="1">
            <a:spLocks noChangeArrowheads="1"/>
          </p:cNvSpPr>
          <p:nvPr/>
        </p:nvSpPr>
        <p:spPr bwMode="auto">
          <a:xfrm>
            <a:off x="2051720" y="3501008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4</a:t>
            </a:r>
            <a:endParaRPr lang="ru-RU" sz="1600" dirty="0"/>
          </a:p>
        </p:txBody>
      </p:sp>
      <p:sp>
        <p:nvSpPr>
          <p:cNvPr id="61474" name="Text Box 36"/>
          <p:cNvSpPr txBox="1">
            <a:spLocks noChangeArrowheads="1"/>
          </p:cNvSpPr>
          <p:nvPr/>
        </p:nvSpPr>
        <p:spPr bwMode="auto">
          <a:xfrm>
            <a:off x="4716463" y="2600325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3</a:t>
            </a:r>
          </a:p>
        </p:txBody>
      </p:sp>
      <p:sp>
        <p:nvSpPr>
          <p:cNvPr id="61475" name="Text Box 37"/>
          <p:cNvSpPr txBox="1">
            <a:spLocks noChangeArrowheads="1"/>
          </p:cNvSpPr>
          <p:nvPr/>
        </p:nvSpPr>
        <p:spPr bwMode="auto">
          <a:xfrm>
            <a:off x="1187624" y="2924944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3</a:t>
            </a:r>
            <a:endParaRPr lang="ru-RU" sz="1600" dirty="0"/>
          </a:p>
        </p:txBody>
      </p:sp>
      <p:sp>
        <p:nvSpPr>
          <p:cNvPr id="61476" name="Text Box 38"/>
          <p:cNvSpPr txBox="1">
            <a:spLocks noChangeArrowheads="1"/>
          </p:cNvSpPr>
          <p:nvPr/>
        </p:nvSpPr>
        <p:spPr bwMode="auto">
          <a:xfrm>
            <a:off x="2957513" y="2528888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4</a:t>
            </a:r>
          </a:p>
        </p:txBody>
      </p:sp>
      <p:sp>
        <p:nvSpPr>
          <p:cNvPr id="61477" name="Text Box 39"/>
          <p:cNvSpPr txBox="1">
            <a:spLocks noChangeArrowheads="1"/>
          </p:cNvSpPr>
          <p:nvPr/>
        </p:nvSpPr>
        <p:spPr bwMode="auto">
          <a:xfrm>
            <a:off x="2771800" y="3933056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dirty="0"/>
              <a:t>4</a:t>
            </a:r>
          </a:p>
        </p:txBody>
      </p:sp>
      <p:sp>
        <p:nvSpPr>
          <p:cNvPr id="61478" name="Text Box 40"/>
          <p:cNvSpPr txBox="1">
            <a:spLocks noChangeArrowheads="1"/>
          </p:cNvSpPr>
          <p:nvPr/>
        </p:nvSpPr>
        <p:spPr bwMode="auto">
          <a:xfrm>
            <a:off x="1655763" y="2636838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5</a:t>
            </a:r>
          </a:p>
        </p:txBody>
      </p:sp>
      <p:sp>
        <p:nvSpPr>
          <p:cNvPr id="61479" name="Text Box 41"/>
          <p:cNvSpPr txBox="1">
            <a:spLocks noChangeArrowheads="1"/>
          </p:cNvSpPr>
          <p:nvPr/>
        </p:nvSpPr>
        <p:spPr bwMode="auto">
          <a:xfrm>
            <a:off x="1331640" y="3573016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dirty="0"/>
              <a:t>5</a:t>
            </a:r>
          </a:p>
        </p:txBody>
      </p:sp>
      <p:sp>
        <p:nvSpPr>
          <p:cNvPr id="61480" name="Text Box 42"/>
          <p:cNvSpPr txBox="1">
            <a:spLocks noChangeArrowheads="1"/>
          </p:cNvSpPr>
          <p:nvPr/>
        </p:nvSpPr>
        <p:spPr bwMode="auto">
          <a:xfrm>
            <a:off x="4105275" y="2528888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5</a:t>
            </a:r>
          </a:p>
        </p:txBody>
      </p:sp>
      <p:sp>
        <p:nvSpPr>
          <p:cNvPr id="66603" name="Text Box 43"/>
          <p:cNvSpPr txBox="1">
            <a:spLocks noChangeArrowheads="1"/>
          </p:cNvSpPr>
          <p:nvPr/>
        </p:nvSpPr>
        <p:spPr bwMode="auto">
          <a:xfrm>
            <a:off x="468313" y="476250"/>
            <a:ext cx="7970837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dirty="0"/>
              <a:t>Запускаем алгоритм обхода графа, начиная с произвольной вершины. </a:t>
            </a:r>
          </a:p>
          <a:p>
            <a:r>
              <a:rPr lang="ru-RU" sz="1600" dirty="0"/>
              <a:t>В качестве контейнера выбираем очередь с приоритетами. Приоритет – текущая </a:t>
            </a:r>
          </a:p>
          <a:p>
            <a:r>
              <a:rPr lang="ru-RU" sz="1600" dirty="0"/>
              <a:t>величина найденного расстояния до уже построенной части остовного дерева. </a:t>
            </a:r>
          </a:p>
          <a:p>
            <a:r>
              <a:rPr lang="ru-RU" sz="1600" dirty="0"/>
              <a:t>Релаксации подвергаются прямые и обратные ребра.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395288" y="4868865"/>
            <a:ext cx="3995737" cy="1093788"/>
            <a:chOff x="249" y="3067"/>
            <a:chExt cx="2517" cy="68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1510" name="Rectangle 45"/>
            <p:cNvSpPr>
              <a:spLocks noChangeArrowheads="1"/>
            </p:cNvSpPr>
            <p:nvPr/>
          </p:nvSpPr>
          <p:spPr bwMode="auto">
            <a:xfrm>
              <a:off x="499" y="3067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/>
                <a:t>1</a:t>
              </a:r>
            </a:p>
          </p:txBody>
        </p:sp>
        <p:sp>
          <p:nvSpPr>
            <p:cNvPr id="61511" name="Rectangle 46"/>
            <p:cNvSpPr>
              <a:spLocks noChangeArrowheads="1"/>
            </p:cNvSpPr>
            <p:nvPr/>
          </p:nvSpPr>
          <p:spPr bwMode="auto">
            <a:xfrm>
              <a:off x="725" y="3067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2</a:t>
              </a:r>
            </a:p>
          </p:txBody>
        </p:sp>
        <p:sp>
          <p:nvSpPr>
            <p:cNvPr id="61512" name="Rectangle 47"/>
            <p:cNvSpPr>
              <a:spLocks noChangeArrowheads="1"/>
            </p:cNvSpPr>
            <p:nvPr/>
          </p:nvSpPr>
          <p:spPr bwMode="auto">
            <a:xfrm>
              <a:off x="953" y="3067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3</a:t>
              </a:r>
            </a:p>
          </p:txBody>
        </p:sp>
        <p:sp>
          <p:nvSpPr>
            <p:cNvPr id="61513" name="Rectangle 48"/>
            <p:cNvSpPr>
              <a:spLocks noChangeArrowheads="1"/>
            </p:cNvSpPr>
            <p:nvPr/>
          </p:nvSpPr>
          <p:spPr bwMode="auto">
            <a:xfrm>
              <a:off x="1179" y="3067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4</a:t>
              </a:r>
            </a:p>
          </p:txBody>
        </p:sp>
        <p:sp>
          <p:nvSpPr>
            <p:cNvPr id="61514" name="Rectangle 49"/>
            <p:cNvSpPr>
              <a:spLocks noChangeArrowheads="1"/>
            </p:cNvSpPr>
            <p:nvPr/>
          </p:nvSpPr>
          <p:spPr bwMode="auto">
            <a:xfrm>
              <a:off x="1406" y="3067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5</a:t>
              </a:r>
            </a:p>
          </p:txBody>
        </p:sp>
        <p:sp>
          <p:nvSpPr>
            <p:cNvPr id="61515" name="Rectangle 50"/>
            <p:cNvSpPr>
              <a:spLocks noChangeArrowheads="1"/>
            </p:cNvSpPr>
            <p:nvPr/>
          </p:nvSpPr>
          <p:spPr bwMode="auto">
            <a:xfrm>
              <a:off x="1632" y="3067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6</a:t>
              </a:r>
            </a:p>
          </p:txBody>
        </p:sp>
        <p:sp>
          <p:nvSpPr>
            <p:cNvPr id="61516" name="Rectangle 51"/>
            <p:cNvSpPr>
              <a:spLocks noChangeArrowheads="1"/>
            </p:cNvSpPr>
            <p:nvPr/>
          </p:nvSpPr>
          <p:spPr bwMode="auto">
            <a:xfrm>
              <a:off x="1860" y="3067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7</a:t>
              </a:r>
            </a:p>
          </p:txBody>
        </p:sp>
        <p:sp>
          <p:nvSpPr>
            <p:cNvPr id="61517" name="Rectangle 52"/>
            <p:cNvSpPr>
              <a:spLocks noChangeArrowheads="1"/>
            </p:cNvSpPr>
            <p:nvPr/>
          </p:nvSpPr>
          <p:spPr bwMode="auto">
            <a:xfrm>
              <a:off x="2086" y="3067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8</a:t>
              </a:r>
            </a:p>
          </p:txBody>
        </p:sp>
        <p:sp>
          <p:nvSpPr>
            <p:cNvPr id="61518" name="Rectangle 53"/>
            <p:cNvSpPr>
              <a:spLocks noChangeArrowheads="1"/>
            </p:cNvSpPr>
            <p:nvPr/>
          </p:nvSpPr>
          <p:spPr bwMode="auto">
            <a:xfrm>
              <a:off x="2314" y="3067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9</a:t>
              </a:r>
            </a:p>
          </p:txBody>
        </p:sp>
        <p:sp>
          <p:nvSpPr>
            <p:cNvPr id="61519" name="Rectangle 54"/>
            <p:cNvSpPr>
              <a:spLocks noChangeArrowheads="1"/>
            </p:cNvSpPr>
            <p:nvPr/>
          </p:nvSpPr>
          <p:spPr bwMode="auto">
            <a:xfrm>
              <a:off x="2540" y="3067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10</a:t>
              </a:r>
            </a:p>
          </p:txBody>
        </p:sp>
        <p:sp>
          <p:nvSpPr>
            <p:cNvPr id="61520" name="Text Box 55"/>
            <p:cNvSpPr txBox="1">
              <a:spLocks noChangeArrowheads="1"/>
            </p:cNvSpPr>
            <p:nvPr/>
          </p:nvSpPr>
          <p:spPr bwMode="auto">
            <a:xfrm>
              <a:off x="249" y="3090"/>
              <a:ext cx="18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/>
                <a:t>n</a:t>
              </a:r>
              <a:endParaRPr lang="ru-RU" sz="1600" dirty="0"/>
            </a:p>
          </p:txBody>
        </p:sp>
        <p:sp>
          <p:nvSpPr>
            <p:cNvPr id="61521" name="Rectangle 56"/>
            <p:cNvSpPr>
              <a:spLocks noChangeArrowheads="1"/>
            </p:cNvSpPr>
            <p:nvPr/>
          </p:nvSpPr>
          <p:spPr bwMode="auto">
            <a:xfrm>
              <a:off x="499" y="3294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61522" name="Rectangle 57"/>
            <p:cNvSpPr>
              <a:spLocks noChangeArrowheads="1"/>
            </p:cNvSpPr>
            <p:nvPr/>
          </p:nvSpPr>
          <p:spPr bwMode="auto">
            <a:xfrm>
              <a:off x="725" y="3294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61523" name="Rectangle 58"/>
            <p:cNvSpPr>
              <a:spLocks noChangeArrowheads="1"/>
            </p:cNvSpPr>
            <p:nvPr/>
          </p:nvSpPr>
          <p:spPr bwMode="auto">
            <a:xfrm>
              <a:off x="953" y="3294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61524" name="Rectangle 59"/>
            <p:cNvSpPr>
              <a:spLocks noChangeArrowheads="1"/>
            </p:cNvSpPr>
            <p:nvPr/>
          </p:nvSpPr>
          <p:spPr bwMode="auto">
            <a:xfrm>
              <a:off x="1179" y="3294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61525" name="Rectangle 60"/>
            <p:cNvSpPr>
              <a:spLocks noChangeArrowheads="1"/>
            </p:cNvSpPr>
            <p:nvPr/>
          </p:nvSpPr>
          <p:spPr bwMode="auto">
            <a:xfrm>
              <a:off x="1406" y="3294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61526" name="Rectangle 61"/>
            <p:cNvSpPr>
              <a:spLocks noChangeArrowheads="1"/>
            </p:cNvSpPr>
            <p:nvPr/>
          </p:nvSpPr>
          <p:spPr bwMode="auto">
            <a:xfrm>
              <a:off x="1632" y="3294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61527" name="Rectangle 62"/>
            <p:cNvSpPr>
              <a:spLocks noChangeArrowheads="1"/>
            </p:cNvSpPr>
            <p:nvPr/>
          </p:nvSpPr>
          <p:spPr bwMode="auto">
            <a:xfrm>
              <a:off x="1860" y="3294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61528" name="Rectangle 63"/>
            <p:cNvSpPr>
              <a:spLocks noChangeArrowheads="1"/>
            </p:cNvSpPr>
            <p:nvPr/>
          </p:nvSpPr>
          <p:spPr bwMode="auto">
            <a:xfrm>
              <a:off x="2086" y="3294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61529" name="Rectangle 64"/>
            <p:cNvSpPr>
              <a:spLocks noChangeArrowheads="1"/>
            </p:cNvSpPr>
            <p:nvPr/>
          </p:nvSpPr>
          <p:spPr bwMode="auto">
            <a:xfrm>
              <a:off x="2314" y="3294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61530" name="Rectangle 65"/>
            <p:cNvSpPr>
              <a:spLocks noChangeArrowheads="1"/>
            </p:cNvSpPr>
            <p:nvPr/>
          </p:nvSpPr>
          <p:spPr bwMode="auto">
            <a:xfrm>
              <a:off x="2540" y="3294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61531" name="Text Box 66"/>
            <p:cNvSpPr txBox="1">
              <a:spLocks noChangeArrowheads="1"/>
            </p:cNvSpPr>
            <p:nvPr/>
          </p:nvSpPr>
          <p:spPr bwMode="auto">
            <a:xfrm>
              <a:off x="249" y="3317"/>
              <a:ext cx="18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1600" dirty="0">
                  <a:cs typeface="Arial" charset="0"/>
                </a:rPr>
                <a:t>π</a:t>
              </a:r>
            </a:p>
          </p:txBody>
        </p:sp>
        <p:sp>
          <p:nvSpPr>
            <p:cNvPr id="61532" name="Rectangle 67"/>
            <p:cNvSpPr>
              <a:spLocks noChangeArrowheads="1"/>
            </p:cNvSpPr>
            <p:nvPr/>
          </p:nvSpPr>
          <p:spPr bwMode="auto">
            <a:xfrm>
              <a:off x="499" y="3521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0</a:t>
              </a:r>
              <a:endParaRPr lang="ru-RU" sz="1600"/>
            </a:p>
          </p:txBody>
        </p:sp>
        <p:sp>
          <p:nvSpPr>
            <p:cNvPr id="61533" name="Rectangle 68"/>
            <p:cNvSpPr>
              <a:spLocks noChangeArrowheads="1"/>
            </p:cNvSpPr>
            <p:nvPr/>
          </p:nvSpPr>
          <p:spPr bwMode="auto">
            <a:xfrm>
              <a:off x="725" y="3521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1534" name="Rectangle 69"/>
            <p:cNvSpPr>
              <a:spLocks noChangeArrowheads="1"/>
            </p:cNvSpPr>
            <p:nvPr/>
          </p:nvSpPr>
          <p:spPr bwMode="auto">
            <a:xfrm>
              <a:off x="952" y="3521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1535" name="Rectangle 70"/>
            <p:cNvSpPr>
              <a:spLocks noChangeArrowheads="1"/>
            </p:cNvSpPr>
            <p:nvPr/>
          </p:nvSpPr>
          <p:spPr bwMode="auto">
            <a:xfrm>
              <a:off x="1179" y="3521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1536" name="Rectangle 71"/>
            <p:cNvSpPr>
              <a:spLocks noChangeArrowheads="1"/>
            </p:cNvSpPr>
            <p:nvPr/>
          </p:nvSpPr>
          <p:spPr bwMode="auto">
            <a:xfrm>
              <a:off x="1406" y="3521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1537" name="Rectangle 72"/>
            <p:cNvSpPr>
              <a:spLocks noChangeArrowheads="1"/>
            </p:cNvSpPr>
            <p:nvPr/>
          </p:nvSpPr>
          <p:spPr bwMode="auto">
            <a:xfrm>
              <a:off x="1632" y="3521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1538" name="Rectangle 73"/>
            <p:cNvSpPr>
              <a:spLocks noChangeArrowheads="1"/>
            </p:cNvSpPr>
            <p:nvPr/>
          </p:nvSpPr>
          <p:spPr bwMode="auto">
            <a:xfrm>
              <a:off x="1859" y="3521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1539" name="Rectangle 74"/>
            <p:cNvSpPr>
              <a:spLocks noChangeArrowheads="1"/>
            </p:cNvSpPr>
            <p:nvPr/>
          </p:nvSpPr>
          <p:spPr bwMode="auto">
            <a:xfrm>
              <a:off x="2086" y="3521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1540" name="Rectangle 75"/>
            <p:cNvSpPr>
              <a:spLocks noChangeArrowheads="1"/>
            </p:cNvSpPr>
            <p:nvPr/>
          </p:nvSpPr>
          <p:spPr bwMode="auto">
            <a:xfrm>
              <a:off x="2313" y="3521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1541" name="Rectangle 76"/>
            <p:cNvSpPr>
              <a:spLocks noChangeArrowheads="1"/>
            </p:cNvSpPr>
            <p:nvPr/>
          </p:nvSpPr>
          <p:spPr bwMode="auto">
            <a:xfrm>
              <a:off x="2540" y="3521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1542" name="Text Box 77"/>
            <p:cNvSpPr txBox="1">
              <a:spLocks noChangeArrowheads="1"/>
            </p:cNvSpPr>
            <p:nvPr/>
          </p:nvSpPr>
          <p:spPr bwMode="auto">
            <a:xfrm>
              <a:off x="249" y="3543"/>
              <a:ext cx="18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/>
                <a:t>d</a:t>
              </a:r>
              <a:endParaRPr lang="ru-RU" sz="1600" dirty="0"/>
            </a:p>
          </p:txBody>
        </p:sp>
      </p:grpSp>
      <p:sp>
        <p:nvSpPr>
          <p:cNvPr id="66638" name="Rectangle 78"/>
          <p:cNvSpPr>
            <a:spLocks noChangeArrowheads="1"/>
          </p:cNvSpPr>
          <p:nvPr/>
        </p:nvSpPr>
        <p:spPr bwMode="auto">
          <a:xfrm>
            <a:off x="1150938" y="5589588"/>
            <a:ext cx="358775" cy="358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sp>
        <p:nvSpPr>
          <p:cNvPr id="66639" name="Rectangle 79"/>
          <p:cNvSpPr>
            <a:spLocks noChangeArrowheads="1"/>
          </p:cNvSpPr>
          <p:nvPr/>
        </p:nvSpPr>
        <p:spPr bwMode="auto">
          <a:xfrm>
            <a:off x="1871663" y="5589588"/>
            <a:ext cx="358775" cy="358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3</a:t>
            </a:r>
          </a:p>
        </p:txBody>
      </p:sp>
      <p:sp>
        <p:nvSpPr>
          <p:cNvPr id="66640" name="Rectangle 80"/>
          <p:cNvSpPr>
            <a:spLocks noChangeArrowheads="1"/>
          </p:cNvSpPr>
          <p:nvPr/>
        </p:nvSpPr>
        <p:spPr bwMode="auto">
          <a:xfrm>
            <a:off x="1150938" y="5229225"/>
            <a:ext cx="358775" cy="358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sp>
        <p:nvSpPr>
          <p:cNvPr id="66641" name="Rectangle 81"/>
          <p:cNvSpPr>
            <a:spLocks noChangeArrowheads="1"/>
          </p:cNvSpPr>
          <p:nvPr/>
        </p:nvSpPr>
        <p:spPr bwMode="auto">
          <a:xfrm>
            <a:off x="1871663" y="5229225"/>
            <a:ext cx="358775" cy="358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sp>
        <p:nvSpPr>
          <p:cNvPr id="66642" name="Rectangle 82"/>
          <p:cNvSpPr>
            <a:spLocks noChangeArrowheads="1"/>
          </p:cNvSpPr>
          <p:nvPr/>
        </p:nvSpPr>
        <p:spPr bwMode="auto">
          <a:xfrm>
            <a:off x="4032250" y="5229225"/>
            <a:ext cx="358775" cy="358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2</a:t>
            </a:r>
          </a:p>
        </p:txBody>
      </p:sp>
      <p:sp>
        <p:nvSpPr>
          <p:cNvPr id="66643" name="Rectangle 83"/>
          <p:cNvSpPr>
            <a:spLocks noChangeArrowheads="1"/>
          </p:cNvSpPr>
          <p:nvPr/>
        </p:nvSpPr>
        <p:spPr bwMode="auto">
          <a:xfrm>
            <a:off x="4032250" y="5589588"/>
            <a:ext cx="358775" cy="358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2</a:t>
            </a:r>
          </a:p>
        </p:txBody>
      </p:sp>
      <p:sp>
        <p:nvSpPr>
          <p:cNvPr id="66644" name="Rectangle 84"/>
          <p:cNvSpPr>
            <a:spLocks noChangeArrowheads="1"/>
          </p:cNvSpPr>
          <p:nvPr/>
        </p:nvSpPr>
        <p:spPr bwMode="auto">
          <a:xfrm>
            <a:off x="1511300" y="5229225"/>
            <a:ext cx="358775" cy="358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2</a:t>
            </a:r>
          </a:p>
        </p:txBody>
      </p:sp>
      <p:sp>
        <p:nvSpPr>
          <p:cNvPr id="66645" name="Rectangle 85"/>
          <p:cNvSpPr>
            <a:spLocks noChangeArrowheads="1"/>
          </p:cNvSpPr>
          <p:nvPr/>
        </p:nvSpPr>
        <p:spPr bwMode="auto">
          <a:xfrm>
            <a:off x="2232025" y="5229225"/>
            <a:ext cx="358775" cy="358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2</a:t>
            </a:r>
          </a:p>
        </p:txBody>
      </p:sp>
      <p:sp>
        <p:nvSpPr>
          <p:cNvPr id="66646" name="Rectangle 86"/>
          <p:cNvSpPr>
            <a:spLocks noChangeArrowheads="1"/>
          </p:cNvSpPr>
          <p:nvPr/>
        </p:nvSpPr>
        <p:spPr bwMode="auto">
          <a:xfrm>
            <a:off x="3311525" y="5229225"/>
            <a:ext cx="358775" cy="358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2</a:t>
            </a:r>
          </a:p>
        </p:txBody>
      </p:sp>
      <p:sp>
        <p:nvSpPr>
          <p:cNvPr id="66647" name="Rectangle 87"/>
          <p:cNvSpPr>
            <a:spLocks noChangeArrowheads="1"/>
          </p:cNvSpPr>
          <p:nvPr/>
        </p:nvSpPr>
        <p:spPr bwMode="auto">
          <a:xfrm>
            <a:off x="2232025" y="5589588"/>
            <a:ext cx="358775" cy="358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2</a:t>
            </a:r>
          </a:p>
        </p:txBody>
      </p:sp>
      <p:sp>
        <p:nvSpPr>
          <p:cNvPr id="66648" name="Rectangle 88"/>
          <p:cNvSpPr>
            <a:spLocks noChangeArrowheads="1"/>
          </p:cNvSpPr>
          <p:nvPr/>
        </p:nvSpPr>
        <p:spPr bwMode="auto">
          <a:xfrm>
            <a:off x="1511300" y="5589588"/>
            <a:ext cx="358775" cy="358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5</a:t>
            </a:r>
          </a:p>
        </p:txBody>
      </p:sp>
      <p:sp>
        <p:nvSpPr>
          <p:cNvPr id="66649" name="Rectangle 89"/>
          <p:cNvSpPr>
            <a:spLocks noChangeArrowheads="1"/>
          </p:cNvSpPr>
          <p:nvPr/>
        </p:nvSpPr>
        <p:spPr bwMode="auto">
          <a:xfrm>
            <a:off x="3311525" y="5589588"/>
            <a:ext cx="358775" cy="358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4</a:t>
            </a:r>
          </a:p>
        </p:txBody>
      </p:sp>
      <p:sp>
        <p:nvSpPr>
          <p:cNvPr id="66650" name="Rectangle 90"/>
          <p:cNvSpPr>
            <a:spLocks noChangeArrowheads="1"/>
          </p:cNvSpPr>
          <p:nvPr/>
        </p:nvSpPr>
        <p:spPr bwMode="auto">
          <a:xfrm>
            <a:off x="2592388" y="5589588"/>
            <a:ext cx="358775" cy="358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4</a:t>
            </a:r>
          </a:p>
        </p:txBody>
      </p:sp>
      <p:sp>
        <p:nvSpPr>
          <p:cNvPr id="66651" name="Rectangle 91"/>
          <p:cNvSpPr>
            <a:spLocks noChangeArrowheads="1"/>
          </p:cNvSpPr>
          <p:nvPr/>
        </p:nvSpPr>
        <p:spPr bwMode="auto">
          <a:xfrm>
            <a:off x="2592388" y="5229225"/>
            <a:ext cx="358775" cy="358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5</a:t>
            </a:r>
          </a:p>
        </p:txBody>
      </p:sp>
      <p:sp>
        <p:nvSpPr>
          <p:cNvPr id="66652" name="Rectangle 92"/>
          <p:cNvSpPr>
            <a:spLocks noChangeArrowheads="1"/>
          </p:cNvSpPr>
          <p:nvPr/>
        </p:nvSpPr>
        <p:spPr bwMode="auto">
          <a:xfrm>
            <a:off x="1511300" y="5589588"/>
            <a:ext cx="358775" cy="358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3</a:t>
            </a:r>
          </a:p>
        </p:txBody>
      </p:sp>
      <p:sp>
        <p:nvSpPr>
          <p:cNvPr id="66653" name="Rectangle 93"/>
          <p:cNvSpPr>
            <a:spLocks noChangeArrowheads="1"/>
          </p:cNvSpPr>
          <p:nvPr/>
        </p:nvSpPr>
        <p:spPr bwMode="auto">
          <a:xfrm>
            <a:off x="1511300" y="5229225"/>
            <a:ext cx="358775" cy="358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10</a:t>
            </a:r>
          </a:p>
        </p:txBody>
      </p:sp>
      <p:sp>
        <p:nvSpPr>
          <p:cNvPr id="66654" name="Rectangle 94"/>
          <p:cNvSpPr>
            <a:spLocks noChangeArrowheads="1"/>
          </p:cNvSpPr>
          <p:nvPr/>
        </p:nvSpPr>
        <p:spPr bwMode="auto">
          <a:xfrm>
            <a:off x="2592388" y="5589588"/>
            <a:ext cx="358775" cy="358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sp>
        <p:nvSpPr>
          <p:cNvPr id="66655" name="Rectangle 95"/>
          <p:cNvSpPr>
            <a:spLocks noChangeArrowheads="1"/>
          </p:cNvSpPr>
          <p:nvPr/>
        </p:nvSpPr>
        <p:spPr bwMode="auto">
          <a:xfrm>
            <a:off x="2592388" y="5229225"/>
            <a:ext cx="358775" cy="358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3</a:t>
            </a:r>
          </a:p>
        </p:txBody>
      </p:sp>
      <p:sp>
        <p:nvSpPr>
          <p:cNvPr id="66656" name="Rectangle 96"/>
          <p:cNvSpPr>
            <a:spLocks noChangeArrowheads="1"/>
          </p:cNvSpPr>
          <p:nvPr/>
        </p:nvSpPr>
        <p:spPr bwMode="auto">
          <a:xfrm>
            <a:off x="2951163" y="5589588"/>
            <a:ext cx="358775" cy="358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4</a:t>
            </a:r>
          </a:p>
        </p:txBody>
      </p:sp>
      <p:sp>
        <p:nvSpPr>
          <p:cNvPr id="66657" name="Rectangle 97"/>
          <p:cNvSpPr>
            <a:spLocks noChangeArrowheads="1"/>
          </p:cNvSpPr>
          <p:nvPr/>
        </p:nvSpPr>
        <p:spPr bwMode="auto">
          <a:xfrm>
            <a:off x="2951163" y="5229225"/>
            <a:ext cx="358775" cy="358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6</a:t>
            </a:r>
          </a:p>
        </p:txBody>
      </p:sp>
      <p:sp>
        <p:nvSpPr>
          <p:cNvPr id="66658" name="Rectangle 98"/>
          <p:cNvSpPr>
            <a:spLocks noChangeArrowheads="1"/>
          </p:cNvSpPr>
          <p:nvPr/>
        </p:nvSpPr>
        <p:spPr bwMode="auto">
          <a:xfrm>
            <a:off x="3671888" y="5589588"/>
            <a:ext cx="358775" cy="358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3</a:t>
            </a:r>
          </a:p>
        </p:txBody>
      </p:sp>
      <p:sp>
        <p:nvSpPr>
          <p:cNvPr id="66659" name="Rectangle 99"/>
          <p:cNvSpPr>
            <a:spLocks noChangeArrowheads="1"/>
          </p:cNvSpPr>
          <p:nvPr/>
        </p:nvSpPr>
        <p:spPr bwMode="auto">
          <a:xfrm>
            <a:off x="3671888" y="5229225"/>
            <a:ext cx="358775" cy="358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4</a:t>
            </a:r>
          </a:p>
        </p:txBody>
      </p:sp>
      <p:sp>
        <p:nvSpPr>
          <p:cNvPr id="66660" name="Rectangle 100"/>
          <p:cNvSpPr>
            <a:spLocks noChangeArrowheads="1"/>
          </p:cNvSpPr>
          <p:nvPr/>
        </p:nvSpPr>
        <p:spPr bwMode="auto">
          <a:xfrm>
            <a:off x="3311525" y="5589588"/>
            <a:ext cx="358775" cy="358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sp>
        <p:nvSpPr>
          <p:cNvPr id="66661" name="Rectangle 101"/>
          <p:cNvSpPr>
            <a:spLocks noChangeArrowheads="1"/>
          </p:cNvSpPr>
          <p:nvPr/>
        </p:nvSpPr>
        <p:spPr bwMode="auto">
          <a:xfrm>
            <a:off x="3311525" y="5229225"/>
            <a:ext cx="358775" cy="358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9</a:t>
            </a:r>
          </a:p>
        </p:txBody>
      </p:sp>
      <p:sp>
        <p:nvSpPr>
          <p:cNvPr id="66662" name="Rectangle 102"/>
          <p:cNvSpPr>
            <a:spLocks noChangeArrowheads="1"/>
          </p:cNvSpPr>
          <p:nvPr/>
        </p:nvSpPr>
        <p:spPr bwMode="auto">
          <a:xfrm>
            <a:off x="2951163" y="5589588"/>
            <a:ext cx="358775" cy="358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2</a:t>
            </a:r>
          </a:p>
        </p:txBody>
      </p:sp>
      <p:sp>
        <p:nvSpPr>
          <p:cNvPr id="66663" name="Rectangle 103"/>
          <p:cNvSpPr>
            <a:spLocks noChangeArrowheads="1"/>
          </p:cNvSpPr>
          <p:nvPr/>
        </p:nvSpPr>
        <p:spPr bwMode="auto">
          <a:xfrm>
            <a:off x="2951163" y="5229225"/>
            <a:ext cx="358775" cy="358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8</a:t>
            </a:r>
          </a:p>
        </p:txBody>
      </p:sp>
      <p:sp>
        <p:nvSpPr>
          <p:cNvPr id="66664" name="Text Box 104"/>
          <p:cNvSpPr txBox="1">
            <a:spLocks noChangeArrowheads="1"/>
          </p:cNvSpPr>
          <p:nvPr/>
        </p:nvSpPr>
        <p:spPr bwMode="auto">
          <a:xfrm>
            <a:off x="4895850" y="4872038"/>
            <a:ext cx="42481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/>
              <a:t>В результате работы получаем список</a:t>
            </a:r>
            <a:br>
              <a:rPr lang="ru-RU" sz="1600"/>
            </a:br>
            <a:r>
              <a:rPr lang="ru-RU" sz="1600"/>
              <a:t>ребер остовного дерева вместе с весами</a:t>
            </a:r>
          </a:p>
          <a:p>
            <a:endParaRPr lang="ru-RU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6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6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20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2000" fill="hold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29" dur="2000" fill="hold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6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6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46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2000" fill="hold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2000" fill="hold"/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6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6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20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2000" fill="hold"/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78" dur="2000" fill="hold"/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6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6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2000" fill="hold"/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5" dur="2000" fill="hold"/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2000" fill="hold"/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03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6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6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7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2000" fill="hold"/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1" dur="2000" fill="hold"/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2000" fill="hold"/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26" dur="2000" fill="hold"/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2000" fill="hold"/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29" dur="2000" fill="hold"/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34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6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6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48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9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2000" fill="hold"/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2" dur="2000" fill="hold"/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6" dur="2000" fill="hold"/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57" dur="2000" fill="hold"/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6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6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0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3" dur="2000" fill="hold"/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4" dur="2000" fill="hold"/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8" dur="2000" fill="hold"/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79" dur="2000" fill="hold"/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6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500"/>
                                        <p:tgtEl>
                                          <p:spTgt spid="6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1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92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3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5" dur="2000" fill="hold"/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6" dur="2000" fill="hold"/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6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03" grpId="0"/>
      <p:bldP spid="66638" grpId="0" animBg="1"/>
      <p:bldP spid="66639" grpId="0" animBg="1"/>
      <p:bldP spid="66640" grpId="0" animBg="1"/>
      <p:bldP spid="66641" grpId="0" animBg="1"/>
      <p:bldP spid="66642" grpId="0" animBg="1"/>
      <p:bldP spid="66643" grpId="0" animBg="1"/>
      <p:bldP spid="66644" grpId="0" animBg="1"/>
      <p:bldP spid="66645" grpId="0" animBg="1"/>
      <p:bldP spid="66646" grpId="0" animBg="1"/>
      <p:bldP spid="66647" grpId="0" animBg="1"/>
      <p:bldP spid="66648" grpId="0" animBg="1"/>
      <p:bldP spid="66649" grpId="0" animBg="1"/>
      <p:bldP spid="66650" grpId="0" animBg="1"/>
      <p:bldP spid="66651" grpId="0" animBg="1"/>
      <p:bldP spid="66652" grpId="0" animBg="1"/>
      <p:bldP spid="66653" grpId="0" animBg="1"/>
      <p:bldP spid="66654" grpId="0" animBg="1"/>
      <p:bldP spid="66655" grpId="0" animBg="1"/>
      <p:bldP spid="66656" grpId="0" animBg="1"/>
      <p:bldP spid="66657" grpId="0" animBg="1"/>
      <p:bldP spid="66658" grpId="0" animBg="1"/>
      <p:bldP spid="66659" grpId="0" animBg="1"/>
      <p:bldP spid="66660" grpId="0" animBg="1"/>
      <p:bldP spid="66661" grpId="0" animBg="1"/>
      <p:bldP spid="66662" grpId="0" animBg="1"/>
      <p:bldP spid="66663" grpId="0" animBg="1"/>
      <p:bldP spid="666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Autofit/>
          </a:bodyPr>
          <a:lstStyle/>
          <a:p>
            <a:r>
              <a:rPr lang="ru-RU" sz="2800" b="1" dirty="0"/>
              <a:t>Метод поиска в ширину (BFS, </a:t>
            </a:r>
            <a:r>
              <a:rPr lang="ru-RU" sz="2800" b="1" dirty="0" err="1"/>
              <a:t>Breadth-first</a:t>
            </a:r>
            <a:r>
              <a:rPr lang="ru-RU" sz="2800" b="1" dirty="0"/>
              <a:t> </a:t>
            </a:r>
            <a:r>
              <a:rPr lang="ru-RU" sz="2800" b="1" dirty="0" err="1"/>
              <a:t>search</a:t>
            </a:r>
            <a:r>
              <a:rPr lang="ru-RU" sz="2800" b="1" dirty="0"/>
              <a:t>)</a:t>
            </a:r>
            <a:r>
              <a:rPr lang="ru-RU" sz="2800" dirty="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572164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r>
              <a:rPr lang="ru-RU" sz="3800" dirty="0">
                <a:cs typeface="Times New Roman" pitchFamily="18" charset="0"/>
              </a:rPr>
              <a:t>Пусть задан </a:t>
            </a:r>
            <a:r>
              <a:rPr lang="en-US" sz="3800" dirty="0">
                <a:cs typeface="Times New Roman" pitchFamily="18" charset="0"/>
              </a:rPr>
              <a:t> </a:t>
            </a:r>
            <a:r>
              <a:rPr lang="ru-RU" sz="3800" dirty="0">
                <a:cs typeface="Times New Roman" pitchFamily="18" charset="0"/>
              </a:rPr>
              <a:t>граф </a:t>
            </a:r>
            <a:r>
              <a:rPr lang="ru-RU" sz="3800" i="1" dirty="0">
                <a:cs typeface="Times New Roman" pitchFamily="18" charset="0"/>
              </a:rPr>
              <a:t>G</a:t>
            </a:r>
            <a:r>
              <a:rPr lang="ru-RU" sz="3800" dirty="0">
                <a:cs typeface="Times New Roman" pitchFamily="18" charset="0"/>
              </a:rPr>
              <a:t> = (</a:t>
            </a:r>
            <a:r>
              <a:rPr lang="ru-RU" sz="3800" i="1" dirty="0">
                <a:cs typeface="Times New Roman" pitchFamily="18" charset="0"/>
              </a:rPr>
              <a:t>V</a:t>
            </a:r>
            <a:r>
              <a:rPr lang="ru-RU" sz="3800" dirty="0">
                <a:cs typeface="Times New Roman" pitchFamily="18" charset="0"/>
              </a:rPr>
              <a:t>,</a:t>
            </a:r>
            <a:r>
              <a:rPr lang="en-US" sz="3800" dirty="0">
                <a:cs typeface="Times New Roman" pitchFamily="18" charset="0"/>
              </a:rPr>
              <a:t> </a:t>
            </a:r>
            <a:r>
              <a:rPr lang="ru-RU" sz="3800" i="1" dirty="0">
                <a:cs typeface="Times New Roman" pitchFamily="18" charset="0"/>
              </a:rPr>
              <a:t>E</a:t>
            </a:r>
            <a:r>
              <a:rPr lang="en-US" sz="3800" i="1" dirty="0">
                <a:cs typeface="Times New Roman" pitchFamily="18" charset="0"/>
              </a:rPr>
              <a:t>)</a:t>
            </a:r>
            <a:r>
              <a:rPr lang="ru-RU" sz="3800" i="1" dirty="0">
                <a:cs typeface="Times New Roman" pitchFamily="18" charset="0"/>
              </a:rPr>
              <a:t> </a:t>
            </a:r>
            <a:r>
              <a:rPr lang="ru-RU" sz="3800" dirty="0">
                <a:cs typeface="Times New Roman" pitchFamily="18" charset="0"/>
              </a:rPr>
              <a:t>и некоторая начальная вершина </a:t>
            </a:r>
            <a:r>
              <a:rPr lang="en-US" sz="3800" i="1" dirty="0">
                <a:cs typeface="Times New Roman" pitchFamily="18" charset="0"/>
              </a:rPr>
              <a:t>s</a:t>
            </a:r>
            <a:r>
              <a:rPr lang="ru-RU" sz="3800" dirty="0"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r>
              <a:rPr lang="ru-RU" sz="3800" dirty="0">
                <a:cs typeface="Times New Roman" pitchFamily="18" charset="0"/>
              </a:rPr>
              <a:t>Алгоритм поиска в ширину перечисляет все достижимые из </a:t>
            </a:r>
            <a:r>
              <a:rPr lang="en-US" sz="3800" i="1" dirty="0">
                <a:cs typeface="Times New Roman" pitchFamily="18" charset="0"/>
              </a:rPr>
              <a:t>s</a:t>
            </a:r>
            <a:r>
              <a:rPr lang="ru-RU" sz="3800" dirty="0">
                <a:cs typeface="Times New Roman" pitchFamily="18" charset="0"/>
              </a:rPr>
              <a:t> вершины в порядке возрастания расстояния от </a:t>
            </a:r>
            <a:r>
              <a:rPr lang="en-US" sz="3800" i="1" dirty="0">
                <a:cs typeface="Times New Roman" pitchFamily="18" charset="0"/>
              </a:rPr>
              <a:t>s</a:t>
            </a:r>
            <a:r>
              <a:rPr lang="ru-RU" sz="3800" i="1" dirty="0">
                <a:cs typeface="Times New Roman" pitchFamily="18" charset="0"/>
              </a:rPr>
              <a:t>. </a:t>
            </a:r>
            <a:r>
              <a:rPr lang="ru-RU" sz="3800" dirty="0">
                <a:cs typeface="Times New Roman" pitchFamily="18" charset="0"/>
              </a:rPr>
              <a:t>Расстоянием считается число ребер кратчайшего пути.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r>
              <a:rPr lang="ru-RU" sz="3800" dirty="0">
                <a:cs typeface="Times New Roman" pitchFamily="18" charset="0"/>
              </a:rPr>
              <a:t> Время работы алгоритма -  </a:t>
            </a:r>
            <a:r>
              <a:rPr lang="ru-RU" sz="3800" i="1" dirty="0">
                <a:cs typeface="Times New Roman" pitchFamily="18" charset="0"/>
              </a:rPr>
              <a:t>O</a:t>
            </a:r>
            <a:r>
              <a:rPr lang="ru-RU" sz="3800" dirty="0">
                <a:cs typeface="Times New Roman" pitchFamily="18" charset="0"/>
              </a:rPr>
              <a:t>(</a:t>
            </a:r>
            <a:r>
              <a:rPr lang="en-US" sz="3800" dirty="0">
                <a:cs typeface="Times New Roman" pitchFamily="18" charset="0"/>
              </a:rPr>
              <a:t>|V|</a:t>
            </a:r>
            <a:r>
              <a:rPr lang="ru-RU" sz="3800" dirty="0">
                <a:cs typeface="Times New Roman" pitchFamily="18" charset="0"/>
              </a:rPr>
              <a:t>+</a:t>
            </a:r>
            <a:r>
              <a:rPr lang="en-US" sz="3800" dirty="0">
                <a:cs typeface="Times New Roman" pitchFamily="18" charset="0"/>
              </a:rPr>
              <a:t> |E|</a:t>
            </a:r>
            <a:r>
              <a:rPr lang="ru-RU" sz="3800" dirty="0">
                <a:cs typeface="Times New Roman" pitchFamily="18" charset="0"/>
              </a:rPr>
              <a:t>) </a:t>
            </a:r>
            <a:r>
              <a:rPr lang="en-US" sz="3800" dirty="0">
                <a:cs typeface="Times New Roman" pitchFamily="18" charset="0"/>
              </a:rPr>
              <a:t>.</a:t>
            </a:r>
            <a:endParaRPr lang="ru-RU" sz="3800" dirty="0"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r>
              <a:rPr lang="ru-RU" sz="3800" dirty="0">
                <a:cs typeface="Times New Roman" pitchFamily="18" charset="0"/>
              </a:rPr>
              <a:t>Пусть в начальный момент времени все вершины  окрашены в </a:t>
            </a:r>
            <a:r>
              <a:rPr lang="ru-RU" sz="3800" i="1" dirty="0">
                <a:cs typeface="Times New Roman" pitchFamily="18" charset="0"/>
              </a:rPr>
              <a:t>белый</a:t>
            </a:r>
            <a:r>
              <a:rPr lang="ru-RU" sz="3800" dirty="0">
                <a:cs typeface="Times New Roman" pitchFamily="18" charset="0"/>
              </a:rPr>
              <a:t> цвет. </a:t>
            </a:r>
            <a:endParaRPr lang="en-US" sz="3800" dirty="0">
              <a:cs typeface="Times New Roman" pitchFamily="18" charset="0"/>
            </a:endParaRPr>
          </a:p>
          <a:p>
            <a:pPr marL="0" indent="-4572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AutoNum type="arabicPeriod"/>
            </a:pPr>
            <a:r>
              <a:rPr lang="ru-RU" sz="3800" dirty="0">
                <a:cs typeface="Times New Roman" pitchFamily="18" charset="0"/>
              </a:rPr>
              <a:t> Вершину </a:t>
            </a:r>
            <a:r>
              <a:rPr lang="en-US" sz="3800" i="1" dirty="0">
                <a:cs typeface="Times New Roman" pitchFamily="18" charset="0"/>
              </a:rPr>
              <a:t>s</a:t>
            </a:r>
            <a:r>
              <a:rPr lang="ru-RU" sz="3800" i="1" dirty="0">
                <a:cs typeface="Times New Roman" pitchFamily="18" charset="0"/>
              </a:rPr>
              <a:t>  </a:t>
            </a:r>
            <a:r>
              <a:rPr lang="ru-RU" sz="3800" dirty="0">
                <a:cs typeface="Times New Roman" pitchFamily="18" charset="0"/>
              </a:rPr>
              <a:t>окрасим в серый цвет и припишем расстояние 0. Смежные с ней вершины окрасим в серый цвет, припишем им расстояние 1, их предок - </a:t>
            </a:r>
            <a:r>
              <a:rPr lang="en-US" sz="3800" i="1" dirty="0">
                <a:cs typeface="Times New Roman" pitchFamily="18" charset="0"/>
              </a:rPr>
              <a:t>s</a:t>
            </a:r>
            <a:r>
              <a:rPr lang="ru-RU" sz="3800" dirty="0">
                <a:cs typeface="Times New Roman" pitchFamily="18" charset="0"/>
              </a:rPr>
              <a:t>. Окрасим вершину </a:t>
            </a:r>
            <a:r>
              <a:rPr lang="en-US" sz="3800" i="1" dirty="0">
                <a:cs typeface="Times New Roman" pitchFamily="18" charset="0"/>
              </a:rPr>
              <a:t>s</a:t>
            </a:r>
            <a:r>
              <a:rPr lang="ru-RU" sz="3800" i="1" dirty="0">
                <a:cs typeface="Times New Roman" pitchFamily="18" charset="0"/>
              </a:rPr>
              <a:t> </a:t>
            </a:r>
            <a:r>
              <a:rPr lang="ru-RU" sz="3800" dirty="0">
                <a:cs typeface="Times New Roman" pitchFamily="18" charset="0"/>
              </a:rPr>
              <a:t>в черный цвет. </a:t>
            </a:r>
          </a:p>
          <a:p>
            <a:pPr marL="0" indent="-4572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AutoNum type="arabicPeriod" startAt="2"/>
            </a:pPr>
            <a:r>
              <a:rPr lang="ru-RU" sz="3800" dirty="0">
                <a:cs typeface="Times New Roman" pitchFamily="18" charset="0"/>
              </a:rPr>
              <a:t> На шаге </a:t>
            </a:r>
            <a:r>
              <a:rPr lang="en-US" sz="3800" i="1" dirty="0">
                <a:cs typeface="Times New Roman" pitchFamily="18" charset="0"/>
              </a:rPr>
              <a:t>n </a:t>
            </a:r>
            <a:r>
              <a:rPr lang="ru-RU" sz="3800" dirty="0">
                <a:cs typeface="Times New Roman" pitchFamily="18" charset="0"/>
              </a:rPr>
              <a:t>поочередно рассматриваем белые вершины, смежные с вершинами с  пометками </a:t>
            </a:r>
            <a:r>
              <a:rPr lang="en-US" sz="3800" i="1" dirty="0">
                <a:cs typeface="Times New Roman" pitchFamily="18" charset="0"/>
              </a:rPr>
              <a:t>n</a:t>
            </a:r>
            <a:r>
              <a:rPr lang="ru-RU" sz="3800" i="1" dirty="0">
                <a:cs typeface="Times New Roman" pitchFamily="18" charset="0"/>
              </a:rPr>
              <a:t> </a:t>
            </a:r>
            <a:r>
              <a:rPr lang="en-US" sz="3800" dirty="0">
                <a:cs typeface="Times New Roman" pitchFamily="18" charset="0"/>
              </a:rPr>
              <a:t>-1</a:t>
            </a:r>
            <a:r>
              <a:rPr lang="ru-RU" sz="3800" dirty="0">
                <a:cs typeface="Times New Roman" pitchFamily="18" charset="0"/>
              </a:rPr>
              <a:t>, и каждую из них раскрашиваем в серый цвет, приписываем им предка и расстояние </a:t>
            </a:r>
            <a:r>
              <a:rPr lang="en-US" sz="3800" i="1" dirty="0">
                <a:cs typeface="Times New Roman" pitchFamily="18" charset="0"/>
              </a:rPr>
              <a:t>n</a:t>
            </a:r>
            <a:r>
              <a:rPr lang="ru-RU" sz="3800" i="1" dirty="0">
                <a:cs typeface="Times New Roman" pitchFamily="18" charset="0"/>
              </a:rPr>
              <a:t>. </a:t>
            </a:r>
            <a:r>
              <a:rPr lang="ru-RU" sz="3800" dirty="0">
                <a:cs typeface="Times New Roman" pitchFamily="18" charset="0"/>
              </a:rPr>
              <a:t>После этого вершины с расстоянием </a:t>
            </a:r>
            <a:r>
              <a:rPr lang="en-US" sz="3800" i="1" dirty="0">
                <a:cs typeface="Times New Roman" pitchFamily="18" charset="0"/>
              </a:rPr>
              <a:t>n</a:t>
            </a:r>
            <a:r>
              <a:rPr lang="en-US" sz="3800" dirty="0">
                <a:cs typeface="Times New Roman" pitchFamily="18" charset="0"/>
              </a:rPr>
              <a:t>-1</a:t>
            </a:r>
            <a:r>
              <a:rPr lang="ru-RU" sz="3800" dirty="0">
                <a:cs typeface="Times New Roman" pitchFamily="18" charset="0"/>
              </a:rPr>
              <a:t> окрашиваются в черный  цвет.</a:t>
            </a:r>
          </a:p>
          <a:p>
            <a:pPr marL="514350" indent="-51435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2400" b="1" dirty="0"/>
              <a:t>Реализация за </a:t>
            </a:r>
            <a:r>
              <a:rPr lang="ru-RU" sz="2400" b="1" i="1" dirty="0"/>
              <a:t>O</a:t>
            </a:r>
            <a:r>
              <a:rPr lang="ru-RU" sz="2400" b="1" dirty="0"/>
              <a:t> (</a:t>
            </a:r>
            <a:r>
              <a:rPr lang="ru-RU" sz="2400" b="1" i="1" dirty="0"/>
              <a:t>M</a:t>
            </a:r>
            <a:r>
              <a:rPr lang="ru-RU" sz="2400" b="1" dirty="0"/>
              <a:t> </a:t>
            </a:r>
            <a:r>
              <a:rPr lang="ru-RU" sz="2400" b="1" i="1" dirty="0" err="1"/>
              <a:t>log</a:t>
            </a:r>
            <a:r>
              <a:rPr lang="ru-RU" sz="2400" b="1" dirty="0"/>
              <a:t> </a:t>
            </a:r>
            <a:r>
              <a:rPr lang="ru-RU" sz="2400" b="1" i="1" dirty="0"/>
              <a:t>N</a:t>
            </a:r>
            <a:r>
              <a:rPr lang="ru-RU" sz="2400" b="1" dirty="0"/>
              <a:t> + </a:t>
            </a:r>
            <a:r>
              <a:rPr lang="ru-RU" sz="2400" b="1" i="1" dirty="0"/>
              <a:t>N</a:t>
            </a:r>
            <a:r>
              <a:rPr lang="ru-RU" sz="2400" b="1" baseline="30000" dirty="0"/>
              <a:t>2</a:t>
            </a:r>
            <a:r>
              <a:rPr lang="ru-RU" sz="2400" b="1" dirty="0"/>
              <a:t>)</a:t>
            </a:r>
            <a:endParaRPr lang="ru-RU" sz="2400" dirty="0"/>
          </a:p>
        </p:txBody>
      </p:sp>
      <p:sp>
        <p:nvSpPr>
          <p:cNvPr id="63490" name="Rectangle 3"/>
          <p:cNvSpPr>
            <a:spLocks noGrp="1"/>
          </p:cNvSpPr>
          <p:nvPr>
            <p:ph type="body" idx="1"/>
          </p:nvPr>
        </p:nvSpPr>
        <p:spPr>
          <a:xfrm>
            <a:off x="179388" y="1341438"/>
            <a:ext cx="8785225" cy="452596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ru-RU" sz="2000" dirty="0"/>
              <a:t>Отсортируем все рёбра в списках смежности каждой вершины по увеличению веса – </a:t>
            </a:r>
            <a:r>
              <a:rPr lang="ru-RU" sz="2000" i="1" dirty="0"/>
              <a:t>O</a:t>
            </a:r>
            <a:r>
              <a:rPr lang="ru-RU" sz="2000" dirty="0"/>
              <a:t> (</a:t>
            </a:r>
            <a:r>
              <a:rPr lang="ru-RU" sz="2000" i="1" dirty="0"/>
              <a:t>M</a:t>
            </a:r>
            <a:r>
              <a:rPr lang="ru-RU" sz="2000" dirty="0"/>
              <a:t> </a:t>
            </a:r>
            <a:r>
              <a:rPr lang="ru-RU" sz="2000" i="1" dirty="0" err="1"/>
              <a:t>log</a:t>
            </a:r>
            <a:r>
              <a:rPr lang="ru-RU" sz="2000" i="1" dirty="0"/>
              <a:t> N).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ru-RU" sz="2000" dirty="0"/>
              <a:t>Для каждой вершины заведем указатель, указывающий на первое доступное ребро в её списке смежности. Изначально все указатели указывают на начала списков. 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ru-RU" sz="2000" dirty="0"/>
              <a:t>На i-ой итерации перебираем все вершины, и выбираем наименьшее по весу ребро среди доступных. Поскольку все рёбра уже отсортированы по весу, а указатели указывают на первые доступные рёбра, то выбор наименьшего ребра осуществится за O (</a:t>
            </a:r>
            <a:r>
              <a:rPr lang="ru-RU" sz="2000" i="1" dirty="0"/>
              <a:t>N</a:t>
            </a:r>
            <a:r>
              <a:rPr lang="ru-RU" sz="2000" dirty="0"/>
              <a:t>). 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ru-RU" sz="2000" dirty="0"/>
              <a:t>После этого обновляем указатели (сдвигаем вправо), т.к. некоторые из них указывают на ставшие недоступными рёбра (оба конца которых оказались внутри дерева).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На поддержание работы  указателей требуется </a:t>
            </a:r>
            <a:r>
              <a:rPr lang="ru-RU" sz="2000" i="1" dirty="0"/>
              <a:t>O</a:t>
            </a:r>
            <a:r>
              <a:rPr lang="ru-RU" sz="2000" dirty="0"/>
              <a:t> (</a:t>
            </a:r>
            <a:r>
              <a:rPr lang="ru-RU" sz="2000" i="1" dirty="0"/>
              <a:t>M</a:t>
            </a:r>
            <a:r>
              <a:rPr lang="ru-RU" sz="2000" dirty="0"/>
              <a:t>) действий.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Система непересекающихся множеств (СНМ)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>
              <a:buNone/>
            </a:pPr>
            <a:r>
              <a:rPr lang="ru-RU" i="1" dirty="0">
                <a:solidFill>
                  <a:srgbClr val="FF0000"/>
                </a:solidFill>
              </a:rPr>
              <a:t>Система непересекающихся множеств </a:t>
            </a:r>
            <a:r>
              <a:rPr lang="ru-RU" dirty="0"/>
              <a:t>— это структура данных, которая реализует разбиение множества. </a:t>
            </a:r>
          </a:p>
          <a:p>
            <a:pPr>
              <a:buNone/>
            </a:pPr>
            <a:r>
              <a:rPr lang="ru-RU" dirty="0"/>
              <a:t>Каждое подмножество, входящее в разбиение, характеризуется своим представителем. </a:t>
            </a:r>
          </a:p>
          <a:p>
            <a:pPr>
              <a:buNone/>
            </a:pPr>
            <a:r>
              <a:rPr lang="ru-RU" dirty="0"/>
              <a:t>Это понятие было введено </a:t>
            </a:r>
            <a:r>
              <a:rPr lang="ru-RU" dirty="0" err="1"/>
              <a:t>Тарьяном</a:t>
            </a:r>
            <a:r>
              <a:rPr lang="ru-RU" dirty="0"/>
              <a:t> (</a:t>
            </a:r>
            <a:r>
              <a:rPr lang="ru-RU" dirty="0" err="1"/>
              <a:t>Tarjan</a:t>
            </a:r>
            <a:r>
              <a:rPr lang="ru-RU" dirty="0"/>
              <a:t>) в 1975 году.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СНМ поддерживает следующие операции: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11256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i="1" dirty="0" err="1">
                <a:solidFill>
                  <a:srgbClr val="FF0000"/>
                </a:solidFill>
              </a:rPr>
              <a:t>MakeSet</a:t>
            </a:r>
            <a:r>
              <a:rPr lang="ru-RU" dirty="0">
                <a:solidFill>
                  <a:srgbClr val="FF0000"/>
                </a:solidFill>
              </a:rPr>
              <a:t> (</a:t>
            </a:r>
            <a:r>
              <a:rPr lang="ru-RU" i="1" dirty="0" err="1">
                <a:solidFill>
                  <a:srgbClr val="FF0000"/>
                </a:solidFill>
              </a:rPr>
              <a:t>x</a:t>
            </a:r>
            <a:r>
              <a:rPr lang="ru-RU" dirty="0">
                <a:solidFill>
                  <a:srgbClr val="FF0000"/>
                </a:solidFill>
              </a:rPr>
              <a:t>)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/>
              <a:t>— </a:t>
            </a:r>
            <a:r>
              <a:rPr lang="ru-RU" dirty="0"/>
              <a:t>добавляет в СНМ новый элемент </a:t>
            </a:r>
            <a:r>
              <a:rPr lang="ru-RU" i="1" dirty="0" err="1"/>
              <a:t>x</a:t>
            </a:r>
            <a:r>
              <a:rPr lang="ru-RU" dirty="0"/>
              <a:t>, который заносится в новое подмножество, представителем которого становится </a:t>
            </a:r>
            <a:r>
              <a:rPr lang="ru-RU" i="1" dirty="0" err="1"/>
              <a:t>x</a:t>
            </a:r>
            <a:r>
              <a:rPr lang="ru-RU" dirty="0"/>
              <a:t>. 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i="1" dirty="0" err="1">
                <a:solidFill>
                  <a:srgbClr val="FF0000"/>
                </a:solidFill>
              </a:rPr>
              <a:t>FindSet</a:t>
            </a:r>
            <a:r>
              <a:rPr lang="ru-RU" dirty="0">
                <a:solidFill>
                  <a:srgbClr val="FF0000"/>
                </a:solidFill>
              </a:rPr>
              <a:t> (</a:t>
            </a:r>
            <a:r>
              <a:rPr lang="ru-RU" i="1" dirty="0" err="1">
                <a:solidFill>
                  <a:srgbClr val="FF0000"/>
                </a:solidFill>
              </a:rPr>
              <a:t>x</a:t>
            </a:r>
            <a:r>
              <a:rPr lang="ru-RU" dirty="0">
                <a:solidFill>
                  <a:srgbClr val="FF0000"/>
                </a:solidFill>
              </a:rPr>
              <a:t>) </a:t>
            </a:r>
            <a:r>
              <a:rPr lang="ru-RU" b="1" dirty="0"/>
              <a:t>—</a:t>
            </a:r>
            <a:r>
              <a:rPr lang="ru-RU" dirty="0"/>
              <a:t> осуществляет поиск подмножества, которому принадлежит элемент </a:t>
            </a:r>
            <a:r>
              <a:rPr lang="ru-RU" i="1" dirty="0" err="1"/>
              <a:t>x</a:t>
            </a:r>
            <a:r>
              <a:rPr lang="ru-RU" dirty="0"/>
              <a:t>, и возвращает его представителя. 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i="1" dirty="0" err="1">
                <a:solidFill>
                  <a:srgbClr val="FF0000"/>
                </a:solidFill>
              </a:rPr>
              <a:t>Union</a:t>
            </a:r>
            <a:r>
              <a:rPr lang="ru-RU" i="1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(</a:t>
            </a:r>
            <a:r>
              <a:rPr lang="ru-RU" i="1" dirty="0" err="1">
                <a:solidFill>
                  <a:srgbClr val="FF0000"/>
                </a:solidFill>
              </a:rPr>
              <a:t>x</a:t>
            </a:r>
            <a:r>
              <a:rPr lang="ru-RU" i="1" dirty="0">
                <a:solidFill>
                  <a:srgbClr val="FF0000"/>
                </a:solidFill>
              </a:rPr>
              <a:t>, </a:t>
            </a:r>
            <a:r>
              <a:rPr lang="ru-RU" i="1" dirty="0" err="1">
                <a:solidFill>
                  <a:srgbClr val="FF0000"/>
                </a:solidFill>
              </a:rPr>
              <a:t>y</a:t>
            </a:r>
            <a:r>
              <a:rPr lang="ru-RU" dirty="0">
                <a:solidFill>
                  <a:srgbClr val="FF0000"/>
                </a:solidFill>
              </a:rPr>
              <a:t>) </a:t>
            </a:r>
            <a:r>
              <a:rPr lang="ru-RU" b="1" dirty="0"/>
              <a:t>— </a:t>
            </a:r>
            <a:r>
              <a:rPr lang="ru-RU" dirty="0"/>
              <a:t>объединяет  в одно множество два подмножества, к которым принадлежат элементы </a:t>
            </a:r>
            <a:r>
              <a:rPr lang="ru-RU" i="1" dirty="0" err="1"/>
              <a:t>x</a:t>
            </a:r>
            <a:r>
              <a:rPr lang="ru-RU" dirty="0"/>
              <a:t> и </a:t>
            </a:r>
            <a:r>
              <a:rPr lang="ru-RU" i="1" dirty="0" err="1"/>
              <a:t>y</a:t>
            </a:r>
            <a:r>
              <a:rPr lang="ru-RU" dirty="0"/>
              <a:t>. Возвращает элемент, который становится представителем этого множества.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3200" dirty="0"/>
              <a:t>Простая реализация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93610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/>
              <a:t>В этой реализации для каждого элемента множества хранится номер или, другими словами, цвет подмножества, к которому этот элемент принадлежит.</a:t>
            </a:r>
          </a:p>
        </p:txBody>
      </p:sp>
      <p:pic>
        <p:nvPicPr>
          <p:cNvPr id="4" name="Рисунок 3" descr="13_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1916833"/>
            <a:ext cx="5098312" cy="31683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568" y="5445224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хранить множества, например, в виде массива, то при таком подходе операция </a:t>
            </a:r>
            <a:r>
              <a:rPr lang="en-US" i="1" dirty="0" err="1"/>
              <a:t>FindSet</a:t>
            </a:r>
            <a:r>
              <a:rPr lang="ru-RU" dirty="0"/>
              <a:t> (</a:t>
            </a:r>
            <a:r>
              <a:rPr lang="en-US" i="1" dirty="0"/>
              <a:t>x</a:t>
            </a:r>
            <a:r>
              <a:rPr lang="ru-RU" dirty="0"/>
              <a:t>) выполняется за </a:t>
            </a:r>
            <a:r>
              <a:rPr lang="en-US" i="1" dirty="0"/>
              <a:t>O</a:t>
            </a:r>
            <a:r>
              <a:rPr lang="ru-RU" dirty="0"/>
              <a:t>(1), а операция </a:t>
            </a:r>
            <a:r>
              <a:rPr lang="en-US" i="1" dirty="0"/>
              <a:t>Union</a:t>
            </a:r>
            <a:r>
              <a:rPr lang="ru-RU" dirty="0"/>
              <a:t> (</a:t>
            </a:r>
            <a:r>
              <a:rPr lang="en-US" i="1" dirty="0"/>
              <a:t>x</a:t>
            </a:r>
            <a:r>
              <a:rPr lang="ru-RU" i="1" dirty="0"/>
              <a:t>, </a:t>
            </a:r>
            <a:r>
              <a:rPr lang="en-US" i="1" dirty="0"/>
              <a:t>y</a:t>
            </a:r>
            <a:r>
              <a:rPr lang="ru-RU" dirty="0"/>
              <a:t>)  — за </a:t>
            </a:r>
            <a:r>
              <a:rPr lang="en-US" i="1" dirty="0"/>
              <a:t>O</a:t>
            </a:r>
            <a:r>
              <a:rPr lang="ru-RU" dirty="0"/>
              <a:t>(|</a:t>
            </a:r>
            <a:r>
              <a:rPr lang="en-US" i="1" dirty="0"/>
              <a:t>V</a:t>
            </a:r>
            <a:r>
              <a:rPr lang="ru-RU" dirty="0"/>
              <a:t>|). Последняя оценка не удовлетворяет требованию СНМ.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62074"/>
          </a:xfrm>
        </p:spPr>
        <p:txBody>
          <a:bodyPr>
            <a:noAutofit/>
          </a:bodyPr>
          <a:lstStyle/>
          <a:p>
            <a:r>
              <a:rPr lang="ru-RU" sz="3200" dirty="0"/>
              <a:t>Реализация с помощью списков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1 </a:t>
            </a:r>
            <a:r>
              <a:rPr lang="ru-RU" i="1" dirty="0"/>
              <a:t>способ</a:t>
            </a:r>
            <a:r>
              <a:rPr lang="ru-RU" dirty="0"/>
              <a:t>. Если хранить множества в виде линейных списков с указателями на начало и конец списка, и в качестве представителя множества возвращать голову списка, то операция </a:t>
            </a:r>
            <a:r>
              <a:rPr lang="ru-RU" i="1" dirty="0" err="1"/>
              <a:t>Union</a:t>
            </a:r>
            <a:r>
              <a:rPr lang="ru-RU" dirty="0"/>
              <a:t> (</a:t>
            </a:r>
            <a:r>
              <a:rPr lang="ru-RU" i="1" dirty="0" err="1"/>
              <a:t>x</a:t>
            </a:r>
            <a:r>
              <a:rPr lang="ru-RU" i="1" dirty="0"/>
              <a:t>,</a:t>
            </a:r>
            <a:r>
              <a:rPr lang="ru-RU" dirty="0"/>
              <a:t> </a:t>
            </a:r>
            <a:r>
              <a:rPr lang="ru-RU" i="1" dirty="0" err="1"/>
              <a:t>y</a:t>
            </a:r>
            <a:r>
              <a:rPr lang="ru-RU" dirty="0"/>
              <a:t>), слияние двух списков, выполняется за </a:t>
            </a:r>
            <a:r>
              <a:rPr lang="en-US" i="1" dirty="0"/>
              <a:t>O</a:t>
            </a:r>
            <a:r>
              <a:rPr lang="ru-RU" dirty="0"/>
              <a:t>(1), а </a:t>
            </a:r>
            <a:r>
              <a:rPr lang="ru-RU" i="1" dirty="0" err="1"/>
              <a:t>FindSet</a:t>
            </a:r>
            <a:r>
              <a:rPr lang="ru-RU" dirty="0"/>
              <a:t> (</a:t>
            </a:r>
            <a:r>
              <a:rPr lang="ru-RU" i="1" dirty="0" err="1"/>
              <a:t>x</a:t>
            </a:r>
            <a:r>
              <a:rPr lang="ru-RU" dirty="0"/>
              <a:t>), поиск элемента в списке, — за </a:t>
            </a:r>
            <a:r>
              <a:rPr lang="en-US" i="1" dirty="0"/>
              <a:t>O</a:t>
            </a:r>
            <a:r>
              <a:rPr lang="ru-RU" dirty="0"/>
              <a:t>(|</a:t>
            </a:r>
            <a:r>
              <a:rPr lang="en-US" i="1" dirty="0"/>
              <a:t>V</a:t>
            </a:r>
            <a:r>
              <a:rPr lang="ru-RU" dirty="0"/>
              <a:t>|).</a:t>
            </a:r>
          </a:p>
          <a:p>
            <a:pPr>
              <a:buNone/>
            </a:pPr>
            <a:endParaRPr lang="ru-RU" dirty="0"/>
          </a:p>
          <a:p>
            <a:r>
              <a:rPr lang="ru-RU" dirty="0"/>
              <a:t>2 </a:t>
            </a:r>
            <a:r>
              <a:rPr lang="ru-RU" i="1" dirty="0"/>
              <a:t>способ</a:t>
            </a:r>
            <a:r>
              <a:rPr lang="ru-RU" dirty="0"/>
              <a:t>. Каждый элемент списка может содержать ссылки на следующий элемент и на первый элемент списка. Кроме того, для каждого списка хранятся указатели на его первый и последний элементы. При такой реализации операция  </a:t>
            </a:r>
            <a:r>
              <a:rPr lang="en-US" i="1" dirty="0" err="1"/>
              <a:t>FindSet</a:t>
            </a:r>
            <a:r>
              <a:rPr lang="ru-RU" dirty="0"/>
              <a:t>(</a:t>
            </a:r>
            <a:r>
              <a:rPr lang="en-US" i="1" dirty="0"/>
              <a:t>x</a:t>
            </a:r>
            <a:r>
              <a:rPr lang="ru-RU" dirty="0"/>
              <a:t>) требует времени </a:t>
            </a:r>
            <a:r>
              <a:rPr lang="ru-RU" i="1" dirty="0"/>
              <a:t>O</a:t>
            </a:r>
            <a:r>
              <a:rPr lang="ru-RU" dirty="0"/>
              <a:t>(1). При выполнении операции </a:t>
            </a:r>
            <a:r>
              <a:rPr lang="en-US" i="1" dirty="0"/>
              <a:t>Union</a:t>
            </a:r>
            <a:r>
              <a:rPr lang="ru-RU" dirty="0"/>
              <a:t> (</a:t>
            </a:r>
            <a:r>
              <a:rPr lang="en-US" i="1" dirty="0"/>
              <a:t>x</a:t>
            </a:r>
            <a:r>
              <a:rPr lang="ru-RU" i="1" dirty="0"/>
              <a:t>, </a:t>
            </a:r>
            <a:r>
              <a:rPr lang="en-US" i="1" dirty="0"/>
              <a:t>y</a:t>
            </a:r>
            <a:r>
              <a:rPr lang="ru-RU" dirty="0"/>
              <a:t>) список, содержащий элемент </a:t>
            </a:r>
            <a:r>
              <a:rPr lang="en-US" i="1" dirty="0"/>
              <a:t>y</a:t>
            </a:r>
            <a:r>
              <a:rPr lang="ru-RU" dirty="0"/>
              <a:t>, добавляется к концу списка, содержащего элемент</a:t>
            </a:r>
            <a:r>
              <a:rPr lang="ru-RU" i="1" dirty="0"/>
              <a:t> </a:t>
            </a:r>
            <a:r>
              <a:rPr lang="en-US" i="1" dirty="0"/>
              <a:t>x</a:t>
            </a:r>
            <a:r>
              <a:rPr lang="ru-RU" dirty="0"/>
              <a:t>. При этом требуется установить правильные указатели на начало списка для всех бывших элементов множества, содержащего </a:t>
            </a:r>
            <a:r>
              <a:rPr lang="en-US" i="1" dirty="0"/>
              <a:t>y</a:t>
            </a:r>
            <a:r>
              <a:rPr lang="ru-RU" dirty="0"/>
              <a:t>. Время на выполнение операции </a:t>
            </a:r>
            <a:r>
              <a:rPr lang="en-US" i="1" dirty="0"/>
              <a:t>Union</a:t>
            </a:r>
            <a:r>
              <a:rPr lang="ru-RU" dirty="0"/>
              <a:t> (</a:t>
            </a:r>
            <a:r>
              <a:rPr lang="en-US" i="1" dirty="0"/>
              <a:t>x</a:t>
            </a:r>
            <a:r>
              <a:rPr lang="ru-RU" i="1" dirty="0"/>
              <a:t>, </a:t>
            </a:r>
            <a:r>
              <a:rPr lang="en-US" i="1" dirty="0"/>
              <a:t>y</a:t>
            </a:r>
            <a:r>
              <a:rPr lang="ru-RU" dirty="0"/>
              <a:t>) линейно зависит от размера множества, которому принадлежит  </a:t>
            </a:r>
            <a:r>
              <a:rPr lang="en-US" i="1" dirty="0"/>
              <a:t>y</a:t>
            </a:r>
            <a:r>
              <a:rPr lang="ru-RU" i="1" dirty="0"/>
              <a:t>, </a:t>
            </a:r>
            <a:r>
              <a:rPr lang="ru-RU" dirty="0"/>
              <a:t>т.е. составляет</a:t>
            </a:r>
            <a:r>
              <a:rPr lang="ru-RU" i="1" dirty="0"/>
              <a:t>  </a:t>
            </a:r>
            <a:r>
              <a:rPr lang="en-US" i="1" dirty="0"/>
              <a:t>O</a:t>
            </a:r>
            <a:r>
              <a:rPr lang="ru-RU" dirty="0"/>
              <a:t>(|</a:t>
            </a:r>
            <a:r>
              <a:rPr lang="en-US" i="1" dirty="0"/>
              <a:t>V</a:t>
            </a:r>
            <a:r>
              <a:rPr lang="ru-RU" dirty="0"/>
              <a:t>|).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/>
              <a:t>Весовая эвристика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122413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i="1" dirty="0"/>
              <a:t>Весовая эвристика</a:t>
            </a:r>
            <a:r>
              <a:rPr lang="ru-RU" b="1" i="1" dirty="0"/>
              <a:t> </a:t>
            </a:r>
            <a:r>
              <a:rPr lang="ru-RU" dirty="0"/>
              <a:t>— это улучшение простой реализации, в которой следует перекрашивать элементы из множества меньшей мощности. В этой реализации для каждого множества из СНМ необходимо хранить его мощность.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4" name="Рисунок 3" descr="13_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2564904"/>
            <a:ext cx="6082300" cy="374441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Реализация с использованием дерева</a:t>
            </a:r>
          </a:p>
        </p:txBody>
      </p:sp>
      <p:pic>
        <p:nvPicPr>
          <p:cNvPr id="4" name="Содержимое 3" descr="13_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90725" y="1988344"/>
            <a:ext cx="5162550" cy="2914650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Применение весовой эвристики</a:t>
            </a:r>
            <a:br>
              <a:rPr lang="en-US" dirty="0"/>
            </a:br>
            <a:r>
              <a:rPr lang="ru-RU" dirty="0"/>
              <a:t>(</a:t>
            </a:r>
            <a:r>
              <a:rPr lang="ru-RU" sz="3100" dirty="0"/>
              <a:t>вес вершины – количество узлов в ее поддереве)</a:t>
            </a:r>
            <a:endParaRPr lang="ru-RU" dirty="0"/>
          </a:p>
        </p:txBody>
      </p:sp>
      <p:pic>
        <p:nvPicPr>
          <p:cNvPr id="4" name="Содержимое 3" descr="13_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504" y="1844824"/>
            <a:ext cx="8784976" cy="4752528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Если размер дерева равен </a:t>
            </a:r>
            <a:r>
              <a:rPr lang="en-US" sz="3200" dirty="0"/>
              <a:t>k</a:t>
            </a:r>
            <a:r>
              <a:rPr lang="ru-RU" sz="3200" dirty="0"/>
              <a:t>, то его высота не более </a:t>
            </a:r>
            <a:r>
              <a:rPr lang="ru-RU" sz="3200" dirty="0">
                <a:sym typeface="Symbol"/>
              </a:rPr>
              <a:t></a:t>
            </a:r>
            <a:r>
              <a:rPr lang="en-US" sz="3200" dirty="0"/>
              <a:t>log k</a:t>
            </a:r>
            <a:r>
              <a:rPr lang="ru-RU" sz="3200" dirty="0">
                <a:sym typeface="Symbol"/>
              </a:rPr>
              <a:t></a:t>
            </a:r>
            <a:r>
              <a:rPr lang="ru-RU" sz="3200" dirty="0"/>
              <a:t> .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i="1" dirty="0"/>
              <a:t>Доказательство по индукции</a:t>
            </a:r>
            <a:r>
              <a:rPr lang="ru-RU" dirty="0"/>
              <a:t>:</a:t>
            </a:r>
            <a:endParaRPr lang="en-US" dirty="0"/>
          </a:p>
          <a:p>
            <a:pPr>
              <a:buNone/>
            </a:pPr>
            <a:r>
              <a:rPr lang="ru-RU" dirty="0"/>
              <a:t> для  </a:t>
            </a:r>
            <a:r>
              <a:rPr lang="en-US" dirty="0"/>
              <a:t>k = 1</a:t>
            </a:r>
            <a:r>
              <a:rPr lang="ru-RU" dirty="0"/>
              <a:t> утверждение верно. </a:t>
            </a:r>
            <a:endParaRPr lang="en-US" dirty="0"/>
          </a:p>
          <a:p>
            <a:pPr>
              <a:buNone/>
            </a:pPr>
            <a:r>
              <a:rPr lang="ru-RU" dirty="0"/>
              <a:t>Пусть теперь объединяются два дерева размеров </a:t>
            </a:r>
            <a:r>
              <a:rPr lang="en-US" dirty="0"/>
              <a:t>k</a:t>
            </a:r>
            <a:r>
              <a:rPr lang="ru-RU" baseline="-25000" dirty="0"/>
              <a:t>1</a:t>
            </a:r>
            <a:r>
              <a:rPr lang="ru-RU" dirty="0"/>
              <a:t> и </a:t>
            </a:r>
            <a:r>
              <a:rPr lang="en-US" dirty="0"/>
              <a:t>k</a:t>
            </a:r>
            <a:r>
              <a:rPr lang="ru-RU" baseline="-25000" dirty="0"/>
              <a:t>2</a:t>
            </a:r>
            <a:r>
              <a:rPr lang="ru-RU" dirty="0"/>
              <a:t> ; тогда по предположению индукции их высоты меньше либо равны, соответственно, </a:t>
            </a:r>
            <a:r>
              <a:rPr lang="ru-RU" dirty="0">
                <a:sym typeface="Symbol"/>
              </a:rPr>
              <a:t></a:t>
            </a:r>
            <a:r>
              <a:rPr lang="en-US" dirty="0"/>
              <a:t>log k</a:t>
            </a:r>
            <a:r>
              <a:rPr lang="ru-RU" baseline="-25000" dirty="0"/>
              <a:t>1</a:t>
            </a:r>
            <a:r>
              <a:rPr lang="ru-RU" dirty="0">
                <a:sym typeface="Symbol"/>
              </a:rPr>
              <a:t></a:t>
            </a:r>
            <a:r>
              <a:rPr lang="ru-RU" dirty="0"/>
              <a:t>   и </a:t>
            </a:r>
            <a:r>
              <a:rPr lang="ru-RU" dirty="0">
                <a:sym typeface="Symbol"/>
              </a:rPr>
              <a:t></a:t>
            </a:r>
            <a:r>
              <a:rPr lang="en-US" dirty="0"/>
              <a:t>log k</a:t>
            </a:r>
            <a:r>
              <a:rPr lang="ru-RU" baseline="-25000" dirty="0"/>
              <a:t>2</a:t>
            </a:r>
            <a:r>
              <a:rPr lang="ru-RU" dirty="0">
                <a:sym typeface="Symbol"/>
              </a:rPr>
              <a:t></a:t>
            </a:r>
            <a:r>
              <a:rPr lang="ru-RU" dirty="0"/>
              <a:t> . Не теряя общности, считаем, что первое дерево — большее (</a:t>
            </a:r>
            <a:r>
              <a:rPr lang="en-US" dirty="0"/>
              <a:t>k</a:t>
            </a:r>
            <a:r>
              <a:rPr lang="ru-RU" baseline="-25000" dirty="0"/>
              <a:t>1 </a:t>
            </a:r>
            <a:r>
              <a:rPr lang="ru-RU" dirty="0">
                <a:sym typeface="Symbol"/>
              </a:rPr>
              <a:t></a:t>
            </a:r>
            <a:r>
              <a:rPr lang="ru-RU" dirty="0"/>
              <a:t> </a:t>
            </a:r>
            <a:r>
              <a:rPr lang="en-US" dirty="0"/>
              <a:t>k</a:t>
            </a:r>
            <a:r>
              <a:rPr lang="ru-RU" baseline="-25000" dirty="0"/>
              <a:t>2</a:t>
            </a:r>
            <a:r>
              <a:rPr lang="ru-RU" dirty="0"/>
              <a:t>), поэтому после объединения глубина получившегося дерева из </a:t>
            </a:r>
            <a:r>
              <a:rPr lang="en-US" dirty="0"/>
              <a:t>k</a:t>
            </a:r>
            <a:r>
              <a:rPr lang="ru-RU" baseline="-25000" dirty="0"/>
              <a:t>1 </a:t>
            </a:r>
            <a:r>
              <a:rPr lang="ru-RU" dirty="0"/>
              <a:t>+ </a:t>
            </a:r>
            <a:r>
              <a:rPr lang="en-US" dirty="0"/>
              <a:t>k</a:t>
            </a:r>
            <a:r>
              <a:rPr lang="ru-RU" baseline="-25000" dirty="0"/>
              <a:t>2</a:t>
            </a:r>
            <a:r>
              <a:rPr lang="ru-RU" dirty="0"/>
              <a:t> вершин станет равна:</a:t>
            </a:r>
          </a:p>
          <a:p>
            <a:pPr>
              <a:buNone/>
            </a:pPr>
            <a:r>
              <a:rPr lang="en-US" dirty="0"/>
              <a:t>	h = max( </a:t>
            </a:r>
            <a:r>
              <a:rPr lang="ru-RU" dirty="0">
                <a:sym typeface="Symbol"/>
              </a:rPr>
              <a:t></a:t>
            </a:r>
            <a:r>
              <a:rPr lang="en-US" dirty="0"/>
              <a:t>log k</a:t>
            </a:r>
            <a:r>
              <a:rPr lang="en-US" baseline="-25000" dirty="0"/>
              <a:t>1</a:t>
            </a:r>
            <a:r>
              <a:rPr lang="ru-RU" dirty="0">
                <a:sym typeface="Symbol"/>
              </a:rPr>
              <a:t></a:t>
            </a:r>
            <a:r>
              <a:rPr lang="en-US" dirty="0"/>
              <a:t> , 1 +  </a:t>
            </a:r>
            <a:r>
              <a:rPr lang="ru-RU" dirty="0">
                <a:sym typeface="Symbol"/>
              </a:rPr>
              <a:t></a:t>
            </a:r>
            <a:r>
              <a:rPr lang="en-US" dirty="0"/>
              <a:t>log k</a:t>
            </a:r>
            <a:r>
              <a:rPr lang="en-US" baseline="-25000" dirty="0"/>
              <a:t>2</a:t>
            </a:r>
            <a:r>
              <a:rPr lang="ru-RU" dirty="0">
                <a:sym typeface="Symbol"/>
              </a:rPr>
              <a:t></a:t>
            </a:r>
            <a:r>
              <a:rPr lang="en-US" dirty="0"/>
              <a:t> ).</a:t>
            </a:r>
            <a:endParaRPr lang="ru-RU" dirty="0"/>
          </a:p>
          <a:p>
            <a:pPr>
              <a:buNone/>
            </a:pPr>
            <a:r>
              <a:rPr lang="ru-RU" dirty="0"/>
              <a:t>Чтобы завершить доказательство, надо показать, что:</a:t>
            </a:r>
          </a:p>
          <a:p>
            <a:pPr algn="ctr">
              <a:buNone/>
            </a:pPr>
            <a:r>
              <a:rPr lang="en-US" dirty="0"/>
              <a:t>h ≤ </a:t>
            </a:r>
            <a:r>
              <a:rPr lang="ru-RU" dirty="0">
                <a:sym typeface="Symbol"/>
              </a:rPr>
              <a:t></a:t>
            </a:r>
            <a:r>
              <a:rPr lang="en-US" dirty="0"/>
              <a:t>log ( k</a:t>
            </a:r>
            <a:r>
              <a:rPr lang="en-US" baseline="-25000" dirty="0"/>
              <a:t>1</a:t>
            </a:r>
            <a:r>
              <a:rPr lang="en-US" dirty="0"/>
              <a:t> +  k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ru-RU" dirty="0">
                <a:sym typeface="Symbol"/>
              </a:rPr>
              <a:t></a:t>
            </a:r>
            <a:r>
              <a:rPr lang="en-US" dirty="0"/>
              <a:t> </a:t>
            </a:r>
            <a:endParaRPr lang="ru-RU" dirty="0"/>
          </a:p>
          <a:p>
            <a:pPr>
              <a:buNone/>
            </a:pPr>
            <a:r>
              <a:rPr lang="en-US" dirty="0"/>
              <a:t>2</a:t>
            </a:r>
            <a:r>
              <a:rPr lang="en-US" baseline="30000" dirty="0"/>
              <a:t>h </a:t>
            </a:r>
            <a:r>
              <a:rPr lang="en-US" dirty="0"/>
              <a:t>= max (2 </a:t>
            </a:r>
            <a:r>
              <a:rPr lang="ru-RU" baseline="30000" dirty="0">
                <a:sym typeface="Symbol"/>
              </a:rPr>
              <a:t></a:t>
            </a:r>
            <a:r>
              <a:rPr lang="en-US" baseline="30000" dirty="0"/>
              <a:t>log k1</a:t>
            </a:r>
            <a:r>
              <a:rPr lang="ru-RU" baseline="30000" dirty="0">
                <a:sym typeface="Symbol"/>
              </a:rPr>
              <a:t></a:t>
            </a:r>
            <a:r>
              <a:rPr lang="en-US" dirty="0"/>
              <a:t> , 2</a:t>
            </a:r>
            <a:r>
              <a:rPr lang="ru-RU" baseline="30000" dirty="0">
                <a:sym typeface="Symbol"/>
              </a:rPr>
              <a:t></a:t>
            </a:r>
            <a:r>
              <a:rPr lang="en-US" baseline="30000" dirty="0"/>
              <a:t>log k2</a:t>
            </a:r>
            <a:r>
              <a:rPr lang="ru-RU" baseline="30000" dirty="0">
                <a:sym typeface="Symbol"/>
              </a:rPr>
              <a:t></a:t>
            </a:r>
            <a:r>
              <a:rPr lang="en-US" dirty="0"/>
              <a:t> ) ≤ 2 </a:t>
            </a:r>
            <a:r>
              <a:rPr lang="ru-RU" baseline="30000" dirty="0">
                <a:sym typeface="Symbol"/>
              </a:rPr>
              <a:t></a:t>
            </a:r>
            <a:r>
              <a:rPr lang="en-US" baseline="30000" dirty="0"/>
              <a:t>log ( k1 +  k2) </a:t>
            </a:r>
            <a:r>
              <a:rPr lang="ru-RU" baseline="30000" dirty="0">
                <a:sym typeface="Symbol"/>
              </a:rPr>
              <a:t></a:t>
            </a:r>
            <a:r>
              <a:rPr lang="en-US" dirty="0"/>
              <a:t> ,</a:t>
            </a:r>
            <a:endParaRPr lang="ru-RU" dirty="0"/>
          </a:p>
          <a:p>
            <a:pPr>
              <a:buNone/>
            </a:pPr>
            <a:r>
              <a:rPr lang="ru-RU" dirty="0"/>
              <a:t>что есть почти очевидное неравенство, поскольку </a:t>
            </a:r>
          </a:p>
          <a:p>
            <a:pPr algn="ctr">
              <a:buNone/>
            </a:pPr>
            <a:r>
              <a:rPr lang="en-US" dirty="0"/>
              <a:t>k</a:t>
            </a:r>
            <a:r>
              <a:rPr lang="en-US" baseline="-25000" dirty="0"/>
              <a:t>1</a:t>
            </a:r>
            <a:r>
              <a:rPr lang="en-US" dirty="0"/>
              <a:t> ≤ k</a:t>
            </a:r>
            <a:r>
              <a:rPr lang="en-US" baseline="-25000" dirty="0"/>
              <a:t>1 </a:t>
            </a:r>
            <a:r>
              <a:rPr lang="en-US" dirty="0"/>
              <a:t>+ k</a:t>
            </a:r>
            <a:r>
              <a:rPr lang="en-US" baseline="-25000" dirty="0"/>
              <a:t>2 </a:t>
            </a:r>
            <a:r>
              <a:rPr lang="ru-RU" dirty="0"/>
              <a:t>и 2</a:t>
            </a:r>
            <a:r>
              <a:rPr lang="en-US" dirty="0"/>
              <a:t>k</a:t>
            </a:r>
            <a:r>
              <a:rPr lang="en-US" baseline="-25000" dirty="0"/>
              <a:t>2</a:t>
            </a:r>
            <a:r>
              <a:rPr lang="en-US" dirty="0"/>
              <a:t> ≤ k</a:t>
            </a:r>
            <a:r>
              <a:rPr lang="en-US" baseline="-25000" dirty="0"/>
              <a:t>1 </a:t>
            </a:r>
            <a:r>
              <a:rPr lang="en-US" dirty="0"/>
              <a:t>+ k</a:t>
            </a:r>
            <a:r>
              <a:rPr lang="en-US" baseline="-25000" dirty="0"/>
              <a:t>2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4340" y="332656"/>
            <a:ext cx="8795320" cy="922114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Эвристика объединением по рангу</a:t>
            </a:r>
            <a:br>
              <a:rPr lang="ru-RU" sz="4000" dirty="0"/>
            </a:br>
            <a:r>
              <a:rPr lang="ru-RU" sz="4000" dirty="0"/>
              <a:t>(</a:t>
            </a:r>
            <a:r>
              <a:rPr lang="ru-RU" sz="3100" dirty="0"/>
              <a:t>ранг вершины – максимальная высота ее поддеревьев)</a:t>
            </a:r>
          </a:p>
        </p:txBody>
      </p:sp>
      <p:pic>
        <p:nvPicPr>
          <p:cNvPr id="4" name="Содержимое 3" descr="13_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628800"/>
            <a:ext cx="7126458" cy="340279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/>
          </p:cNvSpPr>
          <p:nvPr>
            <p:ph type="title"/>
          </p:nvPr>
        </p:nvSpPr>
        <p:spPr>
          <a:xfrm>
            <a:off x="2339752" y="29017"/>
            <a:ext cx="5256584" cy="633412"/>
          </a:xfrm>
        </p:spPr>
        <p:txBody>
          <a:bodyPr/>
          <a:lstStyle/>
          <a:p>
            <a:pPr algn="l"/>
            <a:r>
              <a:rPr lang="ru-RU" sz="2400" b="1" dirty="0">
                <a:solidFill>
                  <a:srgbClr val="0070C0"/>
                </a:solidFill>
              </a:rPr>
              <a:t>Алгоритм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ru-RU" sz="2400" b="1" dirty="0">
                <a:solidFill>
                  <a:srgbClr val="0070C0"/>
                </a:solidFill>
              </a:rPr>
              <a:t> обхода в ширину</a:t>
            </a:r>
          </a:p>
        </p:txBody>
      </p:sp>
      <p:sp>
        <p:nvSpPr>
          <p:cNvPr id="43010" name="Rectangle 3"/>
          <p:cNvSpPr>
            <a:spLocks noGrp="1"/>
          </p:cNvSpPr>
          <p:nvPr>
            <p:ph type="body" idx="1"/>
          </p:nvPr>
        </p:nvSpPr>
        <p:spPr>
          <a:xfrm>
            <a:off x="285720" y="785794"/>
            <a:ext cx="8229600" cy="518477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400" b="1" i="1" dirty="0">
                <a:solidFill>
                  <a:srgbClr val="0070C0"/>
                </a:solidFill>
              </a:rPr>
              <a:t>Инициализация</a:t>
            </a:r>
          </a:p>
          <a:p>
            <a:pPr>
              <a:buFont typeface="Arial" charset="0"/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для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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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(V\{s})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выполнить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ru-RU" sz="2400" b="1" dirty="0">
                <a:latin typeface="Courier New" pitchFamily="49" charset="0"/>
                <a:cs typeface="Courier New" pitchFamily="49" charset="0"/>
              </a:rPr>
              <a:t> цвет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←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белый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предок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←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NULL;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d[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←</a:t>
            </a:r>
            <a:r>
              <a:rPr lang="ru-RU" sz="24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>
                <a:latin typeface="Arial" pitchFamily="34" charset="0"/>
                <a:cs typeface="Arial" pitchFamily="34" charset="0"/>
              </a:rPr>
              <a:t>∞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d[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←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buFont typeface="Arial" charset="0"/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предок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←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NULL;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put (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Q);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поместить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 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в очередь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Q</a:t>
            </a:r>
          </a:p>
          <a:p>
            <a:pPr>
              <a:buFont typeface="Arial" charset="0"/>
              <a:buNone/>
            </a:pPr>
            <a:endParaRPr lang="en-US" sz="2400" dirty="0">
              <a:latin typeface="Courier" pitchFamily="49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Courier" pitchFamily="49" charset="0"/>
            </a:endParaRPr>
          </a:p>
          <a:p>
            <a:pPr>
              <a:buFont typeface="Arial" charset="0"/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При применении ранговой эвристики получаем дерево высоты </a:t>
            </a:r>
            <a:r>
              <a:rPr lang="en-US" sz="3200" dirty="0"/>
              <a:t>O</a:t>
            </a:r>
            <a:r>
              <a:rPr lang="ru-RU" sz="3200" dirty="0"/>
              <a:t>(</a:t>
            </a:r>
            <a:r>
              <a:rPr lang="en-US" sz="3200" i="1" dirty="0"/>
              <a:t>log n</a:t>
            </a:r>
            <a:r>
              <a:rPr lang="ru-RU" sz="3200" dirty="0"/>
              <a:t>)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/>
              <a:t>Покажем, что если ранг дерева равен </a:t>
            </a:r>
            <a:r>
              <a:rPr lang="en-US" i="1" dirty="0"/>
              <a:t>k</a:t>
            </a:r>
            <a:r>
              <a:rPr lang="ru-RU" i="1" dirty="0"/>
              <a:t>, </a:t>
            </a:r>
            <a:r>
              <a:rPr lang="ru-RU" dirty="0"/>
              <a:t>то это дерево содержит как минимум 2</a:t>
            </a:r>
            <a:r>
              <a:rPr lang="en-US" i="1" baseline="30000" dirty="0"/>
              <a:t>k</a:t>
            </a:r>
            <a:r>
              <a:rPr lang="ru-RU" dirty="0"/>
              <a:t> вершин (отсюда будет автоматически следовать, что ранг, а, значит, и глубина дерева, есть величина  </a:t>
            </a:r>
            <a:r>
              <a:rPr lang="en-US" dirty="0"/>
              <a:t>O</a:t>
            </a:r>
            <a:r>
              <a:rPr lang="ru-RU" dirty="0"/>
              <a:t>(</a:t>
            </a:r>
            <a:r>
              <a:rPr lang="en-US" dirty="0"/>
              <a:t>log n</a:t>
            </a:r>
            <a:r>
              <a:rPr lang="ru-RU" dirty="0"/>
              <a:t>) ). </a:t>
            </a:r>
          </a:p>
          <a:p>
            <a:pPr>
              <a:buNone/>
            </a:pPr>
            <a:endParaRPr lang="ru-RU" i="1" dirty="0"/>
          </a:p>
          <a:p>
            <a:pPr>
              <a:buNone/>
            </a:pPr>
            <a:r>
              <a:rPr lang="ru-RU" i="1" dirty="0"/>
              <a:t>Доказательство по индукции</a:t>
            </a:r>
            <a:r>
              <a:rPr lang="ru-RU" dirty="0"/>
              <a:t>: </a:t>
            </a:r>
          </a:p>
          <a:p>
            <a:r>
              <a:rPr lang="ru-RU" dirty="0"/>
              <a:t>для </a:t>
            </a:r>
            <a:r>
              <a:rPr lang="en-US" dirty="0"/>
              <a:t>k</a:t>
            </a:r>
            <a:r>
              <a:rPr lang="ru-RU" dirty="0"/>
              <a:t> = 0 это очевидно. </a:t>
            </a:r>
          </a:p>
          <a:p>
            <a:r>
              <a:rPr lang="ru-RU" dirty="0"/>
              <a:t>Ранг дерева увеличивается с </a:t>
            </a:r>
            <a:r>
              <a:rPr lang="en-US" dirty="0"/>
              <a:t>k</a:t>
            </a:r>
            <a:r>
              <a:rPr lang="ru-RU" dirty="0"/>
              <a:t>–1 до </a:t>
            </a:r>
            <a:r>
              <a:rPr lang="en-US" dirty="0"/>
              <a:t>k</a:t>
            </a:r>
            <a:r>
              <a:rPr lang="ru-RU" dirty="0"/>
              <a:t>, когда к нему присоединяется дерево ранга </a:t>
            </a:r>
            <a:r>
              <a:rPr lang="en-US" dirty="0"/>
              <a:t>k</a:t>
            </a:r>
            <a:r>
              <a:rPr lang="ru-RU" dirty="0"/>
              <a:t>–1; применяя к этим двум деревьям размера </a:t>
            </a:r>
            <a:r>
              <a:rPr lang="en-US" dirty="0"/>
              <a:t>k</a:t>
            </a:r>
            <a:r>
              <a:rPr lang="ru-RU" dirty="0"/>
              <a:t>–1 предположение индукции, получаем, что новое дерево ранга </a:t>
            </a:r>
            <a:r>
              <a:rPr lang="en-US" i="1" dirty="0"/>
              <a:t>k</a:t>
            </a:r>
            <a:r>
              <a:rPr lang="ru-RU" dirty="0"/>
              <a:t> действительно будет иметь как минимум 2</a:t>
            </a:r>
            <a:r>
              <a:rPr lang="en-US" baseline="30000" dirty="0"/>
              <a:t>k</a:t>
            </a:r>
            <a:r>
              <a:rPr lang="ru-RU" dirty="0"/>
              <a:t>  вершин, что и требовалось доказать.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Эвристика сжатия путей</a:t>
            </a:r>
          </a:p>
        </p:txBody>
      </p:sp>
      <p:pic>
        <p:nvPicPr>
          <p:cNvPr id="4" name="Содержимое 3" descr="13_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39" y="1284020"/>
            <a:ext cx="6313595" cy="5025300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51512" y="0"/>
            <a:ext cx="4392488" cy="418058"/>
          </a:xfrm>
        </p:spPr>
        <p:txBody>
          <a:bodyPr>
            <a:noAutofit/>
          </a:bodyPr>
          <a:lstStyle/>
          <a:p>
            <a:r>
              <a:rPr lang="ru-RU" sz="2800" dirty="0"/>
              <a:t>Пример реализации СНМ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4752528" cy="68580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MAXN = 1000; </a:t>
            </a:r>
            <a:endParaRPr lang="ru-RU" sz="18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p[MAXN], rank[MAXN];</a:t>
            </a:r>
            <a:endParaRPr lang="ru-RU" sz="18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makeset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x) </a:t>
            </a:r>
            <a:endParaRPr lang="ru-RU" sz="18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 </a:t>
            </a:r>
            <a:endParaRPr lang="ru-RU" sz="18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p[x] = x; rank[x] = 0; </a:t>
            </a:r>
            <a:endParaRPr lang="ru-RU" sz="18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8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 err="1">
                <a:latin typeface="Courier New"/>
                <a:ea typeface="Calibri"/>
              </a:rPr>
              <a:t>int</a:t>
            </a:r>
            <a:r>
              <a:rPr lang="en-US" sz="1800" b="1" dirty="0">
                <a:latin typeface="Courier New"/>
                <a:ea typeface="Calibri"/>
              </a:rPr>
              <a:t> </a:t>
            </a:r>
            <a:r>
              <a:rPr lang="en-US" sz="1800" b="1" dirty="0" err="1">
                <a:latin typeface="Courier New"/>
                <a:ea typeface="Calibri"/>
              </a:rPr>
              <a:t>find_set</a:t>
            </a:r>
            <a:r>
              <a:rPr lang="en-US" sz="1800" b="1" dirty="0">
                <a:latin typeface="Courier New"/>
                <a:ea typeface="Calibri"/>
              </a:rPr>
              <a:t> (</a:t>
            </a:r>
            <a:r>
              <a:rPr lang="en-US" sz="1800" b="1" dirty="0" err="1">
                <a:latin typeface="Courier New"/>
                <a:ea typeface="Calibri"/>
              </a:rPr>
              <a:t>int</a:t>
            </a:r>
            <a:r>
              <a:rPr lang="en-US" sz="1800" b="1" dirty="0">
                <a:latin typeface="Courier New"/>
                <a:ea typeface="Calibri"/>
              </a:rPr>
              <a:t> x) </a:t>
            </a:r>
            <a:endParaRPr lang="ru-RU" sz="1800" b="1" dirty="0">
              <a:latin typeface="Courier New"/>
              <a:ea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urier New"/>
                <a:ea typeface="Calibri"/>
              </a:rPr>
              <a:t>{ </a:t>
            </a:r>
            <a:endParaRPr lang="ru-RU" sz="1800" b="1" dirty="0">
              <a:latin typeface="Courier New"/>
              <a:ea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urier New"/>
                <a:ea typeface="Calibri"/>
              </a:rPr>
              <a:t>	if (x == p[x]) return x;</a:t>
            </a:r>
            <a:endParaRPr lang="ru-RU" sz="1800" b="1" dirty="0">
              <a:latin typeface="Courier New"/>
              <a:ea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urier New"/>
                <a:ea typeface="Calibri"/>
              </a:rPr>
              <a:t>	return p[x] = </a:t>
            </a:r>
            <a:r>
              <a:rPr lang="en-US" sz="1800" b="1" dirty="0" err="1">
                <a:latin typeface="Courier New"/>
                <a:ea typeface="Calibri"/>
              </a:rPr>
              <a:t>find_set</a:t>
            </a:r>
            <a:r>
              <a:rPr lang="en-US" sz="1800" b="1" dirty="0">
                <a:latin typeface="Courier New"/>
                <a:ea typeface="Calibri"/>
              </a:rPr>
              <a:t> (p[x]); </a:t>
            </a:r>
            <a:endParaRPr lang="ru-RU" sz="1800" b="1" dirty="0">
              <a:latin typeface="Courier New"/>
              <a:ea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rPr lang="ru-RU" sz="1800" b="1" dirty="0">
                <a:latin typeface="Courier New"/>
                <a:ea typeface="Calibri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urier New"/>
                <a:ea typeface="Calibri"/>
              </a:rPr>
              <a:t>void union (</a:t>
            </a:r>
            <a:r>
              <a:rPr lang="en-US" sz="1800" b="1" dirty="0" err="1">
                <a:latin typeface="Courier New"/>
                <a:ea typeface="Calibri"/>
              </a:rPr>
              <a:t>int</a:t>
            </a:r>
            <a:r>
              <a:rPr lang="en-US" sz="1800" b="1" dirty="0">
                <a:latin typeface="Courier New"/>
                <a:ea typeface="Calibri"/>
              </a:rPr>
              <a:t> x, </a:t>
            </a:r>
            <a:r>
              <a:rPr lang="en-US" sz="1800" b="1" dirty="0" err="1">
                <a:latin typeface="Courier New"/>
                <a:ea typeface="Calibri"/>
              </a:rPr>
              <a:t>int</a:t>
            </a:r>
            <a:r>
              <a:rPr lang="en-US" sz="1800" b="1" dirty="0">
                <a:latin typeface="Courier New"/>
                <a:ea typeface="Calibri"/>
              </a:rPr>
              <a:t> y) </a:t>
            </a:r>
            <a:endParaRPr lang="ru-RU" sz="1800" b="1" dirty="0">
              <a:latin typeface="Courier New"/>
              <a:ea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urier New"/>
                <a:ea typeface="Calibri"/>
              </a:rPr>
              <a:t>{</a:t>
            </a:r>
            <a:endParaRPr lang="ru-RU" sz="1800" b="1" dirty="0">
              <a:latin typeface="Courier New"/>
              <a:ea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rPr lang="ru-RU" sz="1800" b="1" dirty="0">
                <a:latin typeface="Courier New"/>
                <a:ea typeface="Calibri"/>
              </a:rPr>
              <a:t>	</a:t>
            </a:r>
            <a:r>
              <a:rPr lang="en-US" sz="1800" b="1" dirty="0">
                <a:latin typeface="Courier New"/>
                <a:ea typeface="Calibri"/>
              </a:rPr>
              <a:t>x = </a:t>
            </a:r>
            <a:r>
              <a:rPr lang="en-US" sz="1800" b="1" dirty="0" err="1">
                <a:latin typeface="Courier New"/>
                <a:ea typeface="Calibri"/>
              </a:rPr>
              <a:t>find_set</a:t>
            </a:r>
            <a:r>
              <a:rPr lang="en-US" sz="1800" b="1" dirty="0">
                <a:latin typeface="Courier New"/>
                <a:ea typeface="Calibri"/>
              </a:rPr>
              <a:t> (x); </a:t>
            </a:r>
            <a:endParaRPr lang="ru-RU" sz="1800" b="1" dirty="0">
              <a:latin typeface="Courier New"/>
              <a:ea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rPr lang="ru-RU" sz="1800" b="1" dirty="0">
                <a:latin typeface="Courier New"/>
                <a:ea typeface="Calibri"/>
              </a:rPr>
              <a:t>	</a:t>
            </a:r>
            <a:r>
              <a:rPr lang="en-US" sz="1800" b="1" dirty="0">
                <a:latin typeface="Courier New"/>
                <a:ea typeface="Calibri"/>
              </a:rPr>
              <a:t>y = </a:t>
            </a:r>
            <a:r>
              <a:rPr lang="en-US" sz="1800" b="1" dirty="0" err="1">
                <a:latin typeface="Courier New"/>
                <a:ea typeface="Calibri"/>
              </a:rPr>
              <a:t>find_set</a:t>
            </a:r>
            <a:r>
              <a:rPr lang="en-US" sz="1800" b="1" dirty="0">
                <a:latin typeface="Courier New"/>
                <a:ea typeface="Calibri"/>
              </a:rPr>
              <a:t> (y); </a:t>
            </a:r>
            <a:endParaRPr lang="ru-RU" sz="1800" b="1" dirty="0">
              <a:latin typeface="Courier New"/>
              <a:ea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rPr lang="ru-RU" sz="1800" b="1" dirty="0">
                <a:latin typeface="Courier New"/>
                <a:ea typeface="Calibri"/>
              </a:rPr>
              <a:t>	</a:t>
            </a:r>
            <a:r>
              <a:rPr lang="en-US" sz="1800" b="1" dirty="0">
                <a:latin typeface="Courier New"/>
                <a:ea typeface="Calibri"/>
              </a:rPr>
              <a:t>if (x == y) return;</a:t>
            </a:r>
            <a:endParaRPr lang="ru-RU" sz="1800" b="1" dirty="0">
              <a:latin typeface="Courier New"/>
              <a:ea typeface="Calibri"/>
            </a:endParaRPr>
          </a:p>
          <a:p>
            <a:pPr>
              <a:spcBef>
                <a:spcPts val="0"/>
              </a:spcBef>
              <a:buNone/>
            </a:pPr>
            <a:r>
              <a:rPr lang="ru-RU" sz="1800" b="1" dirty="0">
                <a:latin typeface="Courier New"/>
                <a:ea typeface="Calibri"/>
              </a:rPr>
              <a:t>	</a:t>
            </a:r>
            <a:r>
              <a:rPr lang="en-US" sz="1800" b="1" dirty="0">
                <a:latin typeface="Courier New"/>
                <a:ea typeface="Calibri"/>
              </a:rPr>
              <a:t>if (rank[x] &gt; rank[y])</a:t>
            </a:r>
            <a:endParaRPr lang="ru-RU" sz="1800" b="1" dirty="0">
              <a:latin typeface="Courier New"/>
              <a:ea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rPr lang="ru-RU" sz="1800" b="1" dirty="0">
                <a:latin typeface="Courier New"/>
                <a:ea typeface="Calibri"/>
              </a:rPr>
              <a:t>		</a:t>
            </a:r>
            <a:r>
              <a:rPr lang="en-US" sz="1800" b="1" dirty="0">
                <a:latin typeface="Courier New"/>
                <a:ea typeface="Calibri"/>
              </a:rPr>
              <a:t>p[y] = x; </a:t>
            </a:r>
            <a:endParaRPr lang="ru-RU" sz="1800" b="1" dirty="0">
              <a:latin typeface="Courier New"/>
              <a:ea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rPr lang="ru-RU" sz="1800" b="1" dirty="0">
                <a:latin typeface="Courier New"/>
                <a:ea typeface="Calibri"/>
              </a:rPr>
              <a:t>	</a:t>
            </a:r>
            <a:r>
              <a:rPr lang="en-US" sz="1800" b="1" dirty="0">
                <a:latin typeface="Courier New"/>
                <a:ea typeface="Calibri"/>
              </a:rPr>
              <a:t>else </a:t>
            </a:r>
            <a:endParaRPr lang="ru-RU" sz="1800" b="1" dirty="0">
              <a:latin typeface="Courier New"/>
              <a:ea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rPr lang="ru-RU" sz="1800" b="1" dirty="0">
                <a:latin typeface="Courier New"/>
                <a:ea typeface="Calibri"/>
              </a:rPr>
              <a:t>	</a:t>
            </a:r>
            <a:r>
              <a:rPr lang="en-US" sz="1800" b="1" dirty="0">
                <a:latin typeface="Courier New"/>
                <a:ea typeface="Calibri"/>
              </a:rPr>
              <a:t>{ </a:t>
            </a:r>
            <a:endParaRPr lang="ru-RU" sz="1800" b="1" dirty="0">
              <a:latin typeface="Courier New"/>
              <a:ea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rPr lang="ru-RU" sz="1800" b="1" dirty="0">
                <a:latin typeface="Courier New"/>
                <a:ea typeface="Calibri"/>
              </a:rPr>
              <a:t>		</a:t>
            </a:r>
            <a:r>
              <a:rPr lang="en-US" sz="1800" b="1" dirty="0">
                <a:latin typeface="Courier New"/>
                <a:ea typeface="Calibri"/>
              </a:rPr>
              <a:t>p[x] = y; </a:t>
            </a:r>
            <a:endParaRPr lang="ru-RU" sz="1800" b="1" dirty="0">
              <a:latin typeface="Courier New"/>
              <a:ea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rPr lang="ru-RU" sz="1800" b="1" dirty="0">
                <a:latin typeface="Courier New"/>
                <a:ea typeface="Calibri"/>
              </a:rPr>
              <a:t>		</a:t>
            </a:r>
            <a:r>
              <a:rPr lang="en-US" sz="1800" b="1" dirty="0">
                <a:latin typeface="Courier New"/>
                <a:ea typeface="Calibri"/>
              </a:rPr>
              <a:t>if (rank[x] == rank[y]) </a:t>
            </a:r>
            <a:endParaRPr lang="ru-RU" sz="1800" b="1" dirty="0">
              <a:latin typeface="Courier New"/>
              <a:ea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rPr lang="ru-RU" sz="1800" b="1" dirty="0">
                <a:latin typeface="Courier New"/>
                <a:ea typeface="Calibri"/>
              </a:rPr>
              <a:t>			++</a:t>
            </a:r>
            <a:r>
              <a:rPr lang="en-US" sz="1800" b="1" dirty="0">
                <a:latin typeface="Courier New"/>
                <a:ea typeface="Calibri"/>
              </a:rPr>
              <a:t>rank</a:t>
            </a:r>
            <a:r>
              <a:rPr lang="ru-RU" sz="1800" b="1" dirty="0">
                <a:latin typeface="Courier New"/>
                <a:ea typeface="Calibri"/>
              </a:rPr>
              <a:t>[</a:t>
            </a:r>
            <a:r>
              <a:rPr lang="en-US" sz="1800" b="1" dirty="0">
                <a:latin typeface="Courier New"/>
                <a:ea typeface="Calibri"/>
              </a:rPr>
              <a:t>y</a:t>
            </a:r>
            <a:r>
              <a:rPr lang="ru-RU" sz="1800" b="1" dirty="0">
                <a:latin typeface="Courier New"/>
                <a:ea typeface="Calibri"/>
              </a:rPr>
              <a:t>]; </a:t>
            </a:r>
            <a:endParaRPr lang="ru-RU" sz="1800" b="1" dirty="0">
              <a:latin typeface="Courier New"/>
              <a:ea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rPr lang="ru-RU" sz="1800" b="1" dirty="0">
                <a:latin typeface="Courier New"/>
                <a:ea typeface="Calibri"/>
              </a:rPr>
              <a:t>	} </a:t>
            </a:r>
            <a:endParaRPr lang="ru-RU" sz="1800" b="1" dirty="0">
              <a:latin typeface="Courier New"/>
              <a:ea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rPr lang="ru-RU" sz="1800" b="1" dirty="0">
                <a:latin typeface="Courier New"/>
                <a:ea typeface="Calibri"/>
              </a:rPr>
              <a:t>} </a:t>
            </a:r>
            <a:endParaRPr lang="ru-RU" sz="1800" b="1" dirty="0">
              <a:latin typeface="Courier New"/>
              <a:ea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rPr lang="ru-RU" sz="1800" b="1" dirty="0">
                <a:latin typeface="Courier New"/>
                <a:ea typeface="Calibri"/>
              </a:rPr>
              <a:t> </a:t>
            </a:r>
            <a:endParaRPr lang="ru-RU" sz="1800" b="1" dirty="0">
              <a:latin typeface="Courier New"/>
              <a:ea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endParaRPr lang="ru-RU" sz="18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/>
              <a:t>Итог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/>
              <a:t>При совместном применении эвристик сжатия пути и объединения по рангу время работы на один запрос получается  в среднем</a:t>
            </a:r>
            <a:r>
              <a:rPr lang="en-US" i="1" dirty="0"/>
              <a:t> O</a:t>
            </a:r>
            <a:r>
              <a:rPr lang="ru-RU" dirty="0"/>
              <a:t>( </a:t>
            </a:r>
            <a:r>
              <a:rPr lang="ru-RU" i="1" dirty="0" err="1"/>
              <a:t>α</a:t>
            </a:r>
            <a:r>
              <a:rPr lang="ru-RU" dirty="0"/>
              <a:t>( </a:t>
            </a:r>
            <a:r>
              <a:rPr lang="en-US" i="1" dirty="0"/>
              <a:t>n</a:t>
            </a:r>
            <a:r>
              <a:rPr lang="ru-RU" dirty="0"/>
              <a:t>) ), где </a:t>
            </a:r>
            <a:r>
              <a:rPr lang="ru-RU" i="1" dirty="0" err="1"/>
              <a:t>α</a:t>
            </a:r>
            <a:r>
              <a:rPr lang="ru-RU" dirty="0"/>
              <a:t>(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ru-RU" dirty="0"/>
              <a:t>)  — обратная функция </a:t>
            </a:r>
            <a:r>
              <a:rPr lang="ru-RU" dirty="0" err="1"/>
              <a:t>Аккермана</a:t>
            </a:r>
            <a:r>
              <a:rPr lang="ru-RU" dirty="0"/>
              <a:t>, которая растёт очень медленно, настолько медленно, что для всех разумных ограничений  она </a:t>
            </a:r>
            <a:r>
              <a:rPr lang="ru-RU" b="1" dirty="0"/>
              <a:t>не превосходит 4</a:t>
            </a:r>
            <a:r>
              <a:rPr lang="ru-RU" dirty="0"/>
              <a:t> (примерно для 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≤ 10</a:t>
            </a:r>
            <a:r>
              <a:rPr lang="en-US" baseline="30000" dirty="0"/>
              <a:t>600</a:t>
            </a:r>
            <a:r>
              <a:rPr lang="en-US" dirty="0"/>
              <a:t>)</a:t>
            </a:r>
            <a:r>
              <a:rPr lang="ru-RU" dirty="0"/>
              <a:t>.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ru-RU" dirty="0"/>
              <a:t>Именно поэтому про асимптотику работы системы непересекающихся множеств уместно говорить "</a:t>
            </a:r>
            <a:r>
              <a:rPr lang="ru-RU" dirty="0">
                <a:solidFill>
                  <a:srgbClr val="FF0000"/>
                </a:solidFill>
              </a:rPr>
              <a:t>почти константное время работы</a:t>
            </a:r>
            <a:r>
              <a:rPr lang="ru-RU" dirty="0"/>
              <a:t>".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3"/>
          <p:cNvSpPr>
            <a:spLocks noGrp="1"/>
          </p:cNvSpPr>
          <p:nvPr>
            <p:ph type="body" idx="1"/>
          </p:nvPr>
        </p:nvSpPr>
        <p:spPr>
          <a:xfrm>
            <a:off x="395288" y="549275"/>
            <a:ext cx="8497192" cy="573724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пока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(Q ≠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/>
              </a:rPr>
              <a:t>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выполнить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</a:t>
            </a:r>
            <a:r>
              <a:rPr lang="ru-RU" sz="2400" b="1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first (Q);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посмотреть первый эл-т 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для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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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смежные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выполнить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ru-RU" sz="2400" b="1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  если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цвет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]=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белый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то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цвет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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серый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предок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[v]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 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d[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 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d[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]+1;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put(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Q);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get(Q);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удалить из очереди 1 элемент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цвет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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черный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dirty="0">
              <a:latin typeface="Courier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0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0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0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0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0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0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0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0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0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0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0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50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0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0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50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50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50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50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50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0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0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0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0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50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505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505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2"/>
          <p:cNvSpPr txBox="1">
            <a:spLocks noChangeArrowheads="1"/>
          </p:cNvSpPr>
          <p:nvPr/>
        </p:nvSpPr>
        <p:spPr bwMode="auto">
          <a:xfrm>
            <a:off x="576263" y="333375"/>
            <a:ext cx="27797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Использование очереди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4103688" y="873125"/>
            <a:ext cx="384333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dirty="0"/>
              <a:t>В качестве промежуточной структуры </a:t>
            </a:r>
            <a:br>
              <a:rPr lang="ru-RU" sz="1600" dirty="0"/>
            </a:br>
            <a:r>
              <a:rPr lang="ru-RU" sz="1600" dirty="0"/>
              <a:t>хранения при обходе в ширину будем </a:t>
            </a:r>
          </a:p>
          <a:p>
            <a:r>
              <a:rPr lang="ru-RU" sz="1600" dirty="0"/>
              <a:t>использовать очередь.</a:t>
            </a: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755650" y="1557338"/>
            <a:ext cx="360363" cy="36036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2016125" y="1052513"/>
            <a:ext cx="360363" cy="36036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auto">
          <a:xfrm>
            <a:off x="3311525" y="1557338"/>
            <a:ext cx="360363" cy="36036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auto">
          <a:xfrm>
            <a:off x="2016125" y="2133600"/>
            <a:ext cx="360363" cy="3603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3311525" y="2673350"/>
            <a:ext cx="360363" cy="3603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sp>
        <p:nvSpPr>
          <p:cNvPr id="44041" name="Oval 9"/>
          <p:cNvSpPr>
            <a:spLocks noChangeArrowheads="1"/>
          </p:cNvSpPr>
          <p:nvPr/>
        </p:nvSpPr>
        <p:spPr bwMode="auto">
          <a:xfrm>
            <a:off x="2016125" y="3357563"/>
            <a:ext cx="360363" cy="36036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44042" name="Oval 10"/>
          <p:cNvSpPr>
            <a:spLocks noChangeArrowheads="1"/>
          </p:cNvSpPr>
          <p:nvPr/>
        </p:nvSpPr>
        <p:spPr bwMode="auto">
          <a:xfrm>
            <a:off x="755650" y="2708275"/>
            <a:ext cx="360363" cy="3603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44043" name="Oval 11"/>
          <p:cNvSpPr>
            <a:spLocks noChangeArrowheads="1"/>
          </p:cNvSpPr>
          <p:nvPr/>
        </p:nvSpPr>
        <p:spPr bwMode="auto">
          <a:xfrm>
            <a:off x="755650" y="3933825"/>
            <a:ext cx="360363" cy="3603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cxnSp>
        <p:nvCxnSpPr>
          <p:cNvPr id="44044" name="AutoShape 12"/>
          <p:cNvCxnSpPr>
            <a:cxnSpLocks noChangeShapeType="1"/>
            <a:stCxn id="44036" idx="7"/>
            <a:endCxn id="44037" idx="2"/>
          </p:cNvCxnSpPr>
          <p:nvPr/>
        </p:nvCxnSpPr>
        <p:spPr bwMode="auto">
          <a:xfrm flipV="1">
            <a:off x="1063625" y="1233488"/>
            <a:ext cx="952500" cy="3762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45" name="AutoShape 13"/>
          <p:cNvCxnSpPr>
            <a:cxnSpLocks noChangeShapeType="1"/>
            <a:stCxn id="44037" idx="6"/>
            <a:endCxn id="44038" idx="1"/>
          </p:cNvCxnSpPr>
          <p:nvPr/>
        </p:nvCxnSpPr>
        <p:spPr bwMode="auto">
          <a:xfrm>
            <a:off x="2376488" y="1233488"/>
            <a:ext cx="987425" cy="3762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46" name="AutoShape 14"/>
          <p:cNvCxnSpPr>
            <a:cxnSpLocks noChangeShapeType="1"/>
            <a:stCxn id="44037" idx="4"/>
            <a:endCxn id="44039" idx="0"/>
          </p:cNvCxnSpPr>
          <p:nvPr/>
        </p:nvCxnSpPr>
        <p:spPr bwMode="auto">
          <a:xfrm>
            <a:off x="2197100" y="1412875"/>
            <a:ext cx="0" cy="720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47" name="AutoShape 15"/>
          <p:cNvCxnSpPr>
            <a:cxnSpLocks noChangeShapeType="1"/>
            <a:stCxn id="44039" idx="7"/>
            <a:endCxn id="44038" idx="3"/>
          </p:cNvCxnSpPr>
          <p:nvPr/>
        </p:nvCxnSpPr>
        <p:spPr bwMode="auto">
          <a:xfrm flipV="1">
            <a:off x="2324100" y="1865313"/>
            <a:ext cx="1039813" cy="3206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48" name="AutoShape 16"/>
          <p:cNvCxnSpPr>
            <a:cxnSpLocks noChangeShapeType="1"/>
            <a:stCxn id="44036" idx="5"/>
            <a:endCxn id="44039" idx="2"/>
          </p:cNvCxnSpPr>
          <p:nvPr/>
        </p:nvCxnSpPr>
        <p:spPr bwMode="auto">
          <a:xfrm>
            <a:off x="1063625" y="1865313"/>
            <a:ext cx="952500" cy="449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49" name="AutoShape 17"/>
          <p:cNvCxnSpPr>
            <a:cxnSpLocks noChangeShapeType="1"/>
            <a:stCxn id="44039" idx="5"/>
            <a:endCxn id="44040" idx="1"/>
          </p:cNvCxnSpPr>
          <p:nvPr/>
        </p:nvCxnSpPr>
        <p:spPr bwMode="auto">
          <a:xfrm>
            <a:off x="2324100" y="2441575"/>
            <a:ext cx="1039813" cy="2841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0" name="AutoShape 18"/>
          <p:cNvCxnSpPr>
            <a:cxnSpLocks noChangeShapeType="1"/>
            <a:stCxn id="44040" idx="3"/>
            <a:endCxn id="44041" idx="7"/>
          </p:cNvCxnSpPr>
          <p:nvPr/>
        </p:nvCxnSpPr>
        <p:spPr bwMode="auto">
          <a:xfrm flipH="1">
            <a:off x="2324100" y="2981325"/>
            <a:ext cx="1039813" cy="428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1" name="AutoShape 19"/>
          <p:cNvCxnSpPr>
            <a:cxnSpLocks noChangeShapeType="1"/>
            <a:stCxn id="44036" idx="4"/>
            <a:endCxn id="44042" idx="0"/>
          </p:cNvCxnSpPr>
          <p:nvPr/>
        </p:nvCxnSpPr>
        <p:spPr bwMode="auto">
          <a:xfrm>
            <a:off x="936625" y="1917700"/>
            <a:ext cx="0" cy="7905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2" name="AutoShape 20"/>
          <p:cNvCxnSpPr>
            <a:cxnSpLocks noChangeShapeType="1"/>
            <a:stCxn id="44042" idx="4"/>
            <a:endCxn id="44043" idx="0"/>
          </p:cNvCxnSpPr>
          <p:nvPr/>
        </p:nvCxnSpPr>
        <p:spPr bwMode="auto">
          <a:xfrm>
            <a:off x="936625" y="3068638"/>
            <a:ext cx="0" cy="865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3" name="AutoShape 21"/>
          <p:cNvCxnSpPr>
            <a:cxnSpLocks noChangeShapeType="1"/>
            <a:stCxn id="44042" idx="5"/>
            <a:endCxn id="44041" idx="2"/>
          </p:cNvCxnSpPr>
          <p:nvPr/>
        </p:nvCxnSpPr>
        <p:spPr bwMode="auto">
          <a:xfrm>
            <a:off x="1063625" y="3016250"/>
            <a:ext cx="952500" cy="5222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40981" name="Text Box 22"/>
          <p:cNvSpPr txBox="1">
            <a:spLocks noChangeArrowheads="1"/>
          </p:cNvSpPr>
          <p:nvPr/>
        </p:nvSpPr>
        <p:spPr bwMode="auto">
          <a:xfrm>
            <a:off x="611188" y="873125"/>
            <a:ext cx="742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dirty="0"/>
              <a:t>Граф:</a:t>
            </a:r>
          </a:p>
        </p:txBody>
      </p:sp>
      <p:sp>
        <p:nvSpPr>
          <p:cNvPr id="44055" name="Oval 23"/>
          <p:cNvSpPr>
            <a:spLocks noChangeArrowheads="1"/>
          </p:cNvSpPr>
          <p:nvPr/>
        </p:nvSpPr>
        <p:spPr bwMode="auto">
          <a:xfrm>
            <a:off x="4248150" y="1844675"/>
            <a:ext cx="360363" cy="3603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4156075" y="2424113"/>
            <a:ext cx="48736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Можно также получить дерево обхода в ширину, </a:t>
            </a:r>
            <a:br>
              <a:rPr lang="ru-RU" sz="1600"/>
            </a:br>
            <a:r>
              <a:rPr lang="ru-RU" sz="1600"/>
              <a:t>если отмечать каждую прямую дугу.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4356100" y="3357563"/>
            <a:ext cx="2590800" cy="647700"/>
            <a:chOff x="2744" y="2115"/>
            <a:chExt cx="1632" cy="40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1019" name="Rectangle 26"/>
            <p:cNvSpPr>
              <a:spLocks noChangeArrowheads="1"/>
            </p:cNvSpPr>
            <p:nvPr/>
          </p:nvSpPr>
          <p:spPr bwMode="auto">
            <a:xfrm>
              <a:off x="2744" y="2115"/>
              <a:ext cx="204" cy="2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1</a:t>
              </a:r>
            </a:p>
          </p:txBody>
        </p:sp>
        <p:sp>
          <p:nvSpPr>
            <p:cNvPr id="41020" name="Rectangle 27"/>
            <p:cNvSpPr>
              <a:spLocks noChangeArrowheads="1"/>
            </p:cNvSpPr>
            <p:nvPr/>
          </p:nvSpPr>
          <p:spPr bwMode="auto">
            <a:xfrm>
              <a:off x="2744" y="2319"/>
              <a:ext cx="204" cy="2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021" name="Rectangle 28"/>
            <p:cNvSpPr>
              <a:spLocks noChangeArrowheads="1"/>
            </p:cNvSpPr>
            <p:nvPr/>
          </p:nvSpPr>
          <p:spPr bwMode="auto">
            <a:xfrm>
              <a:off x="2948" y="2115"/>
              <a:ext cx="204" cy="2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2</a:t>
              </a:r>
            </a:p>
          </p:txBody>
        </p:sp>
        <p:sp>
          <p:nvSpPr>
            <p:cNvPr id="41022" name="Rectangle 29"/>
            <p:cNvSpPr>
              <a:spLocks noChangeArrowheads="1"/>
            </p:cNvSpPr>
            <p:nvPr/>
          </p:nvSpPr>
          <p:spPr bwMode="auto">
            <a:xfrm>
              <a:off x="2948" y="2319"/>
              <a:ext cx="204" cy="2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023" name="Rectangle 30"/>
            <p:cNvSpPr>
              <a:spLocks noChangeArrowheads="1"/>
            </p:cNvSpPr>
            <p:nvPr/>
          </p:nvSpPr>
          <p:spPr bwMode="auto">
            <a:xfrm>
              <a:off x="3152" y="2115"/>
              <a:ext cx="204" cy="2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3</a:t>
              </a:r>
            </a:p>
          </p:txBody>
        </p:sp>
        <p:sp>
          <p:nvSpPr>
            <p:cNvPr id="41024" name="Rectangle 31"/>
            <p:cNvSpPr>
              <a:spLocks noChangeArrowheads="1"/>
            </p:cNvSpPr>
            <p:nvPr/>
          </p:nvSpPr>
          <p:spPr bwMode="auto">
            <a:xfrm>
              <a:off x="3152" y="2319"/>
              <a:ext cx="204" cy="2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025" name="Rectangle 32"/>
            <p:cNvSpPr>
              <a:spLocks noChangeArrowheads="1"/>
            </p:cNvSpPr>
            <p:nvPr/>
          </p:nvSpPr>
          <p:spPr bwMode="auto">
            <a:xfrm>
              <a:off x="3356" y="2115"/>
              <a:ext cx="204" cy="2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4</a:t>
              </a:r>
            </a:p>
          </p:txBody>
        </p:sp>
        <p:sp>
          <p:nvSpPr>
            <p:cNvPr id="41026" name="Rectangle 33"/>
            <p:cNvSpPr>
              <a:spLocks noChangeArrowheads="1"/>
            </p:cNvSpPr>
            <p:nvPr/>
          </p:nvSpPr>
          <p:spPr bwMode="auto">
            <a:xfrm>
              <a:off x="3356" y="2319"/>
              <a:ext cx="204" cy="2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027" name="Rectangle 34"/>
            <p:cNvSpPr>
              <a:spLocks noChangeArrowheads="1"/>
            </p:cNvSpPr>
            <p:nvPr/>
          </p:nvSpPr>
          <p:spPr bwMode="auto">
            <a:xfrm>
              <a:off x="3560" y="2115"/>
              <a:ext cx="204" cy="2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5</a:t>
              </a:r>
            </a:p>
          </p:txBody>
        </p:sp>
        <p:sp>
          <p:nvSpPr>
            <p:cNvPr id="41028" name="Rectangle 35"/>
            <p:cNvSpPr>
              <a:spLocks noChangeArrowheads="1"/>
            </p:cNvSpPr>
            <p:nvPr/>
          </p:nvSpPr>
          <p:spPr bwMode="auto">
            <a:xfrm>
              <a:off x="3560" y="2319"/>
              <a:ext cx="204" cy="2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029" name="Rectangle 36"/>
            <p:cNvSpPr>
              <a:spLocks noChangeArrowheads="1"/>
            </p:cNvSpPr>
            <p:nvPr/>
          </p:nvSpPr>
          <p:spPr bwMode="auto">
            <a:xfrm>
              <a:off x="3764" y="2115"/>
              <a:ext cx="204" cy="2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6</a:t>
              </a:r>
            </a:p>
          </p:txBody>
        </p:sp>
        <p:sp>
          <p:nvSpPr>
            <p:cNvPr id="41030" name="Rectangle 37"/>
            <p:cNvSpPr>
              <a:spLocks noChangeArrowheads="1"/>
            </p:cNvSpPr>
            <p:nvPr/>
          </p:nvSpPr>
          <p:spPr bwMode="auto">
            <a:xfrm>
              <a:off x="3764" y="2319"/>
              <a:ext cx="204" cy="2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031" name="Rectangle 38"/>
            <p:cNvSpPr>
              <a:spLocks noChangeArrowheads="1"/>
            </p:cNvSpPr>
            <p:nvPr/>
          </p:nvSpPr>
          <p:spPr bwMode="auto">
            <a:xfrm>
              <a:off x="3968" y="2115"/>
              <a:ext cx="204" cy="2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7</a:t>
              </a:r>
            </a:p>
          </p:txBody>
        </p:sp>
        <p:sp>
          <p:nvSpPr>
            <p:cNvPr id="41032" name="Rectangle 39"/>
            <p:cNvSpPr>
              <a:spLocks noChangeArrowheads="1"/>
            </p:cNvSpPr>
            <p:nvPr/>
          </p:nvSpPr>
          <p:spPr bwMode="auto">
            <a:xfrm>
              <a:off x="3968" y="2319"/>
              <a:ext cx="204" cy="2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033" name="Rectangle 40"/>
            <p:cNvSpPr>
              <a:spLocks noChangeArrowheads="1"/>
            </p:cNvSpPr>
            <p:nvPr/>
          </p:nvSpPr>
          <p:spPr bwMode="auto">
            <a:xfrm>
              <a:off x="4172" y="2115"/>
              <a:ext cx="204" cy="2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8</a:t>
              </a:r>
            </a:p>
          </p:txBody>
        </p:sp>
        <p:sp>
          <p:nvSpPr>
            <p:cNvPr id="41034" name="Rectangle 41"/>
            <p:cNvSpPr>
              <a:spLocks noChangeArrowheads="1"/>
            </p:cNvSpPr>
            <p:nvPr/>
          </p:nvSpPr>
          <p:spPr bwMode="auto">
            <a:xfrm>
              <a:off x="4172" y="2319"/>
              <a:ext cx="204" cy="2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44074" name="Rectangle 42"/>
          <p:cNvSpPr>
            <a:spLocks noChangeArrowheads="1"/>
          </p:cNvSpPr>
          <p:nvPr/>
        </p:nvSpPr>
        <p:spPr bwMode="auto">
          <a:xfrm>
            <a:off x="2268538" y="4473575"/>
            <a:ext cx="935037" cy="323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2232025" y="4041775"/>
            <a:ext cx="1069975" cy="2100263"/>
            <a:chOff x="1406" y="2538"/>
            <a:chExt cx="674" cy="132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1015" name="Text Box 44"/>
            <p:cNvSpPr txBox="1">
              <a:spLocks noChangeArrowheads="1"/>
            </p:cNvSpPr>
            <p:nvPr/>
          </p:nvSpPr>
          <p:spPr bwMode="auto">
            <a:xfrm>
              <a:off x="1406" y="2538"/>
              <a:ext cx="67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600" dirty="0"/>
                <a:t>Очередь:</a:t>
              </a:r>
            </a:p>
          </p:txBody>
        </p:sp>
        <p:sp>
          <p:nvSpPr>
            <p:cNvPr id="41016" name="Line 45"/>
            <p:cNvSpPr>
              <a:spLocks noChangeShapeType="1"/>
            </p:cNvSpPr>
            <p:nvPr/>
          </p:nvSpPr>
          <p:spPr bwMode="auto">
            <a:xfrm flipV="1">
              <a:off x="1429" y="2818"/>
              <a:ext cx="0" cy="1043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1017" name="Line 46"/>
            <p:cNvSpPr>
              <a:spLocks noChangeShapeType="1"/>
            </p:cNvSpPr>
            <p:nvPr/>
          </p:nvSpPr>
          <p:spPr bwMode="auto">
            <a:xfrm>
              <a:off x="1429" y="2818"/>
              <a:ext cx="58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1018" name="Line 47"/>
            <p:cNvSpPr>
              <a:spLocks noChangeShapeType="1"/>
            </p:cNvSpPr>
            <p:nvPr/>
          </p:nvSpPr>
          <p:spPr bwMode="auto">
            <a:xfrm>
              <a:off x="2018" y="2818"/>
              <a:ext cx="0" cy="1043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4080" name="Rectangle 48"/>
          <p:cNvSpPr>
            <a:spLocks noChangeArrowheads="1"/>
          </p:cNvSpPr>
          <p:nvPr/>
        </p:nvSpPr>
        <p:spPr bwMode="auto">
          <a:xfrm>
            <a:off x="4679950" y="3681413"/>
            <a:ext cx="323850" cy="323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ru-RU" sz="1600"/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5003800" y="3681413"/>
            <a:ext cx="323850" cy="323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</a:t>
            </a:r>
            <a:endParaRPr lang="ru-RU" sz="1600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5327650" y="3681413"/>
            <a:ext cx="323850" cy="323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ru-RU" sz="1600"/>
          </a:p>
        </p:txBody>
      </p:sp>
      <p:sp>
        <p:nvSpPr>
          <p:cNvPr id="44083" name="Rectangle 51"/>
          <p:cNvSpPr>
            <a:spLocks noChangeArrowheads="1"/>
          </p:cNvSpPr>
          <p:nvPr/>
        </p:nvSpPr>
        <p:spPr bwMode="auto">
          <a:xfrm>
            <a:off x="5651500" y="3681413"/>
            <a:ext cx="323850" cy="323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ru-RU" sz="1600"/>
          </a:p>
        </p:txBody>
      </p:sp>
      <p:sp>
        <p:nvSpPr>
          <p:cNvPr id="44084" name="Rectangle 52"/>
          <p:cNvSpPr>
            <a:spLocks noChangeArrowheads="1"/>
          </p:cNvSpPr>
          <p:nvPr/>
        </p:nvSpPr>
        <p:spPr bwMode="auto">
          <a:xfrm>
            <a:off x="5976938" y="3681413"/>
            <a:ext cx="323850" cy="323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4</a:t>
            </a:r>
            <a:endParaRPr lang="ru-RU" sz="1600"/>
          </a:p>
        </p:txBody>
      </p:sp>
      <p:sp>
        <p:nvSpPr>
          <p:cNvPr id="44085" name="Rectangle 53"/>
          <p:cNvSpPr>
            <a:spLocks noChangeArrowheads="1"/>
          </p:cNvSpPr>
          <p:nvPr/>
        </p:nvSpPr>
        <p:spPr bwMode="auto">
          <a:xfrm>
            <a:off x="6300788" y="3681413"/>
            <a:ext cx="323850" cy="323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</a:t>
            </a:r>
            <a:endParaRPr lang="ru-RU" sz="1600"/>
          </a:p>
        </p:txBody>
      </p:sp>
      <p:sp>
        <p:nvSpPr>
          <p:cNvPr id="44086" name="Rectangle 54"/>
          <p:cNvSpPr>
            <a:spLocks noChangeArrowheads="1"/>
          </p:cNvSpPr>
          <p:nvPr/>
        </p:nvSpPr>
        <p:spPr bwMode="auto">
          <a:xfrm>
            <a:off x="6624638" y="3681413"/>
            <a:ext cx="323850" cy="323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</a:t>
            </a:r>
            <a:endParaRPr lang="ru-RU" sz="1600"/>
          </a:p>
        </p:txBody>
      </p:sp>
      <p:sp>
        <p:nvSpPr>
          <p:cNvPr id="44087" name="Rectangle 55"/>
          <p:cNvSpPr>
            <a:spLocks noChangeArrowheads="1"/>
          </p:cNvSpPr>
          <p:nvPr/>
        </p:nvSpPr>
        <p:spPr bwMode="auto">
          <a:xfrm>
            <a:off x="2268538" y="4473575"/>
            <a:ext cx="935037" cy="323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</a:t>
            </a:r>
            <a:endParaRPr lang="ru-RU" sz="1600"/>
          </a:p>
        </p:txBody>
      </p:sp>
      <p:sp>
        <p:nvSpPr>
          <p:cNvPr id="44088" name="Rectangle 56"/>
          <p:cNvSpPr>
            <a:spLocks noChangeArrowheads="1"/>
          </p:cNvSpPr>
          <p:nvPr/>
        </p:nvSpPr>
        <p:spPr bwMode="auto">
          <a:xfrm>
            <a:off x="2268538" y="5121275"/>
            <a:ext cx="935037" cy="323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3</a:t>
            </a:r>
            <a:endParaRPr lang="ru-RU" sz="1600"/>
          </a:p>
        </p:txBody>
      </p:sp>
      <p:sp>
        <p:nvSpPr>
          <p:cNvPr id="44089" name="Rectangle 57"/>
          <p:cNvSpPr>
            <a:spLocks noChangeArrowheads="1"/>
          </p:cNvSpPr>
          <p:nvPr/>
        </p:nvSpPr>
        <p:spPr bwMode="auto">
          <a:xfrm>
            <a:off x="2268538" y="4797425"/>
            <a:ext cx="935037" cy="323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4</a:t>
            </a:r>
            <a:endParaRPr lang="ru-RU" sz="1600"/>
          </a:p>
        </p:txBody>
      </p:sp>
      <p:sp>
        <p:nvSpPr>
          <p:cNvPr id="44090" name="Rectangle 58"/>
          <p:cNvSpPr>
            <a:spLocks noChangeArrowheads="1"/>
          </p:cNvSpPr>
          <p:nvPr/>
        </p:nvSpPr>
        <p:spPr bwMode="auto">
          <a:xfrm>
            <a:off x="2268538" y="5121275"/>
            <a:ext cx="935037" cy="323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</a:t>
            </a:r>
            <a:endParaRPr lang="ru-RU" sz="1600"/>
          </a:p>
        </p:txBody>
      </p:sp>
      <p:sp>
        <p:nvSpPr>
          <p:cNvPr id="44091" name="Rectangle 59"/>
          <p:cNvSpPr>
            <a:spLocks noChangeArrowheads="1"/>
          </p:cNvSpPr>
          <p:nvPr/>
        </p:nvSpPr>
        <p:spPr bwMode="auto">
          <a:xfrm>
            <a:off x="2268538" y="5121275"/>
            <a:ext cx="935037" cy="323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6</a:t>
            </a:r>
            <a:endParaRPr lang="ru-RU" sz="1600"/>
          </a:p>
        </p:txBody>
      </p:sp>
      <p:sp>
        <p:nvSpPr>
          <p:cNvPr id="44092" name="Rectangle 60"/>
          <p:cNvSpPr>
            <a:spLocks noChangeArrowheads="1"/>
          </p:cNvSpPr>
          <p:nvPr/>
        </p:nvSpPr>
        <p:spPr bwMode="auto">
          <a:xfrm>
            <a:off x="2268538" y="5121275"/>
            <a:ext cx="935037" cy="323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7</a:t>
            </a:r>
            <a:endParaRPr lang="ru-RU" sz="1600"/>
          </a:p>
        </p:txBody>
      </p:sp>
      <p:sp>
        <p:nvSpPr>
          <p:cNvPr id="44093" name="Rectangle 61"/>
          <p:cNvSpPr>
            <a:spLocks noChangeArrowheads="1"/>
          </p:cNvSpPr>
          <p:nvPr/>
        </p:nvSpPr>
        <p:spPr bwMode="auto">
          <a:xfrm>
            <a:off x="2268538" y="5446713"/>
            <a:ext cx="935037" cy="323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8</a:t>
            </a:r>
            <a:endParaRPr lang="ru-RU" sz="1600"/>
          </a:p>
        </p:txBody>
      </p:sp>
      <p:sp>
        <p:nvSpPr>
          <p:cNvPr id="44094" name="Oval 62"/>
          <p:cNvSpPr>
            <a:spLocks noChangeArrowheads="1"/>
          </p:cNvSpPr>
          <p:nvPr/>
        </p:nvSpPr>
        <p:spPr bwMode="auto">
          <a:xfrm>
            <a:off x="5113338" y="1844675"/>
            <a:ext cx="360362" cy="3603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  <a:endParaRPr lang="ru-RU"/>
          </a:p>
        </p:txBody>
      </p:sp>
      <p:sp>
        <p:nvSpPr>
          <p:cNvPr id="44095" name="Oval 63"/>
          <p:cNvSpPr>
            <a:spLocks noChangeArrowheads="1"/>
          </p:cNvSpPr>
          <p:nvPr/>
        </p:nvSpPr>
        <p:spPr bwMode="auto">
          <a:xfrm>
            <a:off x="4679950" y="1844675"/>
            <a:ext cx="360363" cy="3603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  <a:endParaRPr lang="ru-RU"/>
          </a:p>
        </p:txBody>
      </p:sp>
      <p:sp>
        <p:nvSpPr>
          <p:cNvPr id="44096" name="Oval 64"/>
          <p:cNvSpPr>
            <a:spLocks noChangeArrowheads="1"/>
          </p:cNvSpPr>
          <p:nvPr/>
        </p:nvSpPr>
        <p:spPr bwMode="auto">
          <a:xfrm>
            <a:off x="5976938" y="1844675"/>
            <a:ext cx="360362" cy="3603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  <a:endParaRPr lang="ru-RU"/>
          </a:p>
        </p:txBody>
      </p:sp>
      <p:sp>
        <p:nvSpPr>
          <p:cNvPr id="44097" name="Oval 65"/>
          <p:cNvSpPr>
            <a:spLocks noChangeArrowheads="1"/>
          </p:cNvSpPr>
          <p:nvPr/>
        </p:nvSpPr>
        <p:spPr bwMode="auto">
          <a:xfrm>
            <a:off x="5543550" y="1844675"/>
            <a:ext cx="360363" cy="3603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  <a:endParaRPr lang="ru-RU"/>
          </a:p>
        </p:txBody>
      </p:sp>
      <p:sp>
        <p:nvSpPr>
          <p:cNvPr id="44098" name="Oval 66"/>
          <p:cNvSpPr>
            <a:spLocks noChangeArrowheads="1"/>
          </p:cNvSpPr>
          <p:nvPr/>
        </p:nvSpPr>
        <p:spPr bwMode="auto">
          <a:xfrm>
            <a:off x="6840538" y="1844675"/>
            <a:ext cx="360362" cy="3603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  <a:endParaRPr lang="ru-RU"/>
          </a:p>
        </p:txBody>
      </p:sp>
      <p:sp>
        <p:nvSpPr>
          <p:cNvPr id="44099" name="Oval 67"/>
          <p:cNvSpPr>
            <a:spLocks noChangeArrowheads="1"/>
          </p:cNvSpPr>
          <p:nvPr/>
        </p:nvSpPr>
        <p:spPr bwMode="auto">
          <a:xfrm>
            <a:off x="6407150" y="1844675"/>
            <a:ext cx="360363" cy="3603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  <a:endParaRPr lang="ru-RU"/>
          </a:p>
        </p:txBody>
      </p:sp>
      <p:sp>
        <p:nvSpPr>
          <p:cNvPr id="44100" name="Oval 68"/>
          <p:cNvSpPr>
            <a:spLocks noChangeArrowheads="1"/>
          </p:cNvSpPr>
          <p:nvPr/>
        </p:nvSpPr>
        <p:spPr bwMode="auto">
          <a:xfrm>
            <a:off x="7272338" y="1844675"/>
            <a:ext cx="360362" cy="3603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8</a:t>
            </a:r>
            <a:endParaRPr lang="ru-RU"/>
          </a:p>
        </p:txBody>
      </p:sp>
      <p:cxnSp>
        <p:nvCxnSpPr>
          <p:cNvPr id="44101" name="AutoShape 69"/>
          <p:cNvCxnSpPr>
            <a:cxnSpLocks noChangeShapeType="1"/>
            <a:stCxn id="44036" idx="7"/>
            <a:endCxn id="44037" idx="2"/>
          </p:cNvCxnSpPr>
          <p:nvPr/>
        </p:nvCxnSpPr>
        <p:spPr bwMode="auto">
          <a:xfrm flipV="1">
            <a:off x="1063625" y="1233488"/>
            <a:ext cx="952500" cy="37623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2" name="AutoShape 70"/>
          <p:cNvCxnSpPr>
            <a:cxnSpLocks noChangeShapeType="1"/>
            <a:stCxn id="44036" idx="5"/>
            <a:endCxn id="44039" idx="2"/>
          </p:cNvCxnSpPr>
          <p:nvPr/>
        </p:nvCxnSpPr>
        <p:spPr bwMode="auto">
          <a:xfrm>
            <a:off x="1063625" y="1865313"/>
            <a:ext cx="952500" cy="449262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3" name="AutoShape 71"/>
          <p:cNvCxnSpPr>
            <a:cxnSpLocks noChangeShapeType="1"/>
            <a:stCxn id="44036" idx="4"/>
            <a:endCxn id="44042" idx="0"/>
          </p:cNvCxnSpPr>
          <p:nvPr/>
        </p:nvCxnSpPr>
        <p:spPr bwMode="auto">
          <a:xfrm>
            <a:off x="936625" y="1917700"/>
            <a:ext cx="0" cy="790575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4" name="AutoShape 72"/>
          <p:cNvCxnSpPr>
            <a:cxnSpLocks noChangeShapeType="1"/>
            <a:stCxn id="44037" idx="6"/>
            <a:endCxn id="44038" idx="1"/>
          </p:cNvCxnSpPr>
          <p:nvPr/>
        </p:nvCxnSpPr>
        <p:spPr bwMode="auto">
          <a:xfrm>
            <a:off x="2376488" y="1233488"/>
            <a:ext cx="987425" cy="37623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5" name="AutoShape 73"/>
          <p:cNvCxnSpPr>
            <a:cxnSpLocks noChangeShapeType="1"/>
            <a:stCxn id="44039" idx="5"/>
            <a:endCxn id="44040" idx="1"/>
          </p:cNvCxnSpPr>
          <p:nvPr/>
        </p:nvCxnSpPr>
        <p:spPr bwMode="auto">
          <a:xfrm>
            <a:off x="2324100" y="2441575"/>
            <a:ext cx="1039813" cy="284163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6" name="AutoShape 74"/>
          <p:cNvCxnSpPr>
            <a:cxnSpLocks noChangeShapeType="1"/>
            <a:stCxn id="44042" idx="5"/>
            <a:endCxn id="44041" idx="2"/>
          </p:cNvCxnSpPr>
          <p:nvPr/>
        </p:nvCxnSpPr>
        <p:spPr bwMode="auto">
          <a:xfrm>
            <a:off x="1063625" y="3016250"/>
            <a:ext cx="952500" cy="522288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7" name="AutoShape 75"/>
          <p:cNvCxnSpPr>
            <a:cxnSpLocks noChangeShapeType="1"/>
            <a:stCxn id="44042" idx="4"/>
            <a:endCxn id="44043" idx="0"/>
          </p:cNvCxnSpPr>
          <p:nvPr/>
        </p:nvCxnSpPr>
        <p:spPr bwMode="auto">
          <a:xfrm>
            <a:off x="936625" y="3068638"/>
            <a:ext cx="0" cy="86518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44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440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255 L -1.94444E-6 -0.04722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44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255 L -1.94444E-6 -0.04722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44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20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2000" fill="hold"/>
                                        <p:tgtEl>
                                          <p:spTgt spid="44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F5A1F"/>
                                      </p:to>
                                    </p:animClr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44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440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4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4722 L -1.94444E-6 -0.0919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44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4722 " pathEditMode="relative" ptsTypes="AA">
                                      <p:cBhvr>
                                        <p:cTn id="147" dur="2000" fill="hold"/>
                                        <p:tgtEl>
                                          <p:spTgt spid="44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2000" fill="hold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4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4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4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67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2000" fill="hold"/>
                                        <p:tgtEl>
                                          <p:spTgt spid="44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F5A1F"/>
                                      </p:to>
                                    </p:animClr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44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20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8" dur="500"/>
                                        <p:tgtEl>
                                          <p:spTgt spid="440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4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4722 L -8.33333E-7 -0.09467 " pathEditMode="relative" rAng="0" ptsTypes="AA">
                                      <p:cBhvr>
                                        <p:cTn id="189" dur="2000" fill="hold"/>
                                        <p:tgtEl>
                                          <p:spTgt spid="44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4723 " pathEditMode="relative" ptsTypes="AA">
                                      <p:cBhvr>
                                        <p:cTn id="191" dur="2000" fill="hold"/>
                                        <p:tgtEl>
                                          <p:spTgt spid="440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4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02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5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06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9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2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4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4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4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4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7" dur="2000" fill="hold"/>
                                        <p:tgtEl>
                                          <p:spTgt spid="44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8" dur="2000" fill="hold"/>
                                        <p:tgtEl>
                                          <p:spTgt spid="44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33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6" dur="500"/>
                                        <p:tgtEl>
                                          <p:spTgt spid="440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4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F5A1F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2000" fill="hold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48" dur="2000" fill="hold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2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4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9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2000" fill="hold"/>
                                        <p:tgtEl>
                                          <p:spTgt spid="44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F5A1F"/>
                                      </p:to>
                                    </p:animClr>
                                    <p:set>
                                      <p:cBhvr>
                                        <p:cTn id="265" dur="2000" fill="hold"/>
                                        <p:tgtEl>
                                          <p:spTgt spid="44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7" dur="20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68" dur="20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2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8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9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0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2000" fill="hold"/>
                                        <p:tgtEl>
                                          <p:spTgt spid="44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F5A1F"/>
                                      </p:to>
                                    </p:animClr>
                                    <p:set>
                                      <p:cBhvr>
                                        <p:cTn id="285" dur="2000" fill="hold"/>
                                        <p:tgtEl>
                                          <p:spTgt spid="441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20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88" dur="20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2" dur="500"/>
                                        <p:tgtEl>
                                          <p:spTgt spid="44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6" dur="500"/>
                                        <p:tgtEl>
                                          <p:spTgt spid="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8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99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0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4" dur="2000" fill="hold"/>
                                        <p:tgtEl>
                                          <p:spTgt spid="44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5" dur="2000" fill="hold"/>
                                        <p:tgtEl>
                                          <p:spTgt spid="44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  <p:bldP spid="44055" grpId="0" animBg="1"/>
      <p:bldP spid="44056" grpId="0"/>
      <p:bldP spid="44074" grpId="0" animBg="1"/>
      <p:bldP spid="44074" grpId="1" animBg="1"/>
      <p:bldP spid="44080" grpId="0" animBg="1"/>
      <p:bldP spid="44081" grpId="0" animBg="1"/>
      <p:bldP spid="44082" grpId="0" animBg="1"/>
      <p:bldP spid="44083" grpId="0" animBg="1"/>
      <p:bldP spid="44084" grpId="0" animBg="1"/>
      <p:bldP spid="44085" grpId="0" animBg="1"/>
      <p:bldP spid="44086" grpId="0" animBg="1"/>
      <p:bldP spid="44087" grpId="0" animBg="1"/>
      <p:bldP spid="44087" grpId="1" animBg="1"/>
      <p:bldP spid="44088" grpId="0" animBg="1"/>
      <p:bldP spid="44088" grpId="1" animBg="1"/>
      <p:bldP spid="44088" grpId="2" animBg="1"/>
      <p:bldP spid="44088" grpId="3" animBg="1"/>
      <p:bldP spid="44089" grpId="0" animBg="1"/>
      <p:bldP spid="44089" grpId="1" animBg="1"/>
      <p:bldP spid="44089" grpId="2" animBg="1"/>
      <p:bldP spid="44090" grpId="0" animBg="1"/>
      <p:bldP spid="44090" grpId="1" animBg="1"/>
      <p:bldP spid="44090" grpId="2" animBg="1"/>
      <p:bldP spid="44090" grpId="3" animBg="1"/>
      <p:bldP spid="44091" grpId="0" animBg="1"/>
      <p:bldP spid="44091" grpId="1" animBg="1"/>
      <p:bldP spid="44091" grpId="2" animBg="1"/>
      <p:bldP spid="44092" grpId="0" animBg="1"/>
      <p:bldP spid="44092" grpId="1" animBg="1"/>
      <p:bldP spid="44093" grpId="0" animBg="1"/>
      <p:bldP spid="44093" grpId="1" animBg="1"/>
      <p:bldP spid="44094" grpId="0" animBg="1"/>
      <p:bldP spid="44095" grpId="0" animBg="1"/>
      <p:bldP spid="44096" grpId="0" animBg="1"/>
      <p:bldP spid="44097" grpId="0" animBg="1"/>
      <p:bldP spid="44098" grpId="0" animBg="1"/>
      <p:bldP spid="44099" grpId="0" animBg="1"/>
      <p:bldP spid="4410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939784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лабиринте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571472" y="1142984"/>
          <a:ext cx="5214979" cy="4143404"/>
        </p:xfrm>
        <a:graphic>
          <a:graphicData uri="http://schemas.openxmlformats.org/drawingml/2006/table">
            <a:tbl>
              <a:tblPr/>
              <a:tblGrid>
                <a:gridCol w="474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3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4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5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6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7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8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9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10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984806"/>
                      </a:fgClr>
                      <a:bgClr>
                        <a:srgbClr val="D2BB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984806"/>
                      </a:fgClr>
                      <a:bgClr>
                        <a:srgbClr val="D2BB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3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984806"/>
                      </a:fgClr>
                      <a:bgClr>
                        <a:srgbClr val="D2BB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4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984806"/>
                      </a:fgClr>
                      <a:bgClr>
                        <a:srgbClr val="D2BB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5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6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7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8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9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10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00496" y="1500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00562" y="1500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00496" y="18573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29124" y="18573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  <a:endParaRPr lang="ru-R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428992" y="1500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00430" y="18573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  <a:endParaRPr lang="ru-R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000364" y="1500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29190" y="1500174"/>
            <a:ext cx="27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71736" y="1500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29256" y="1500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71736" y="18573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29256" y="18573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71736" y="22145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29256" y="22145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71736" y="2571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29256" y="2571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29256" y="2928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71736" y="2928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29256" y="32861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71670" y="2928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9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71604" y="29289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71604" y="25717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71604" y="32861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71604" y="36433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71604" y="22145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71604" y="18573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71538" y="36433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71670" y="36433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71604" y="15001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1538" y="40005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00298" y="36433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71538" y="44291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00364" y="36433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1538" y="15001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00430" y="36433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71604" y="44291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071670" y="44291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17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00430" y="40005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929058" y="36433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00298" y="44291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00430" y="44291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18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429124" y="36433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18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500298" y="49291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19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00364" y="44291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500430" y="49291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19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429124" y="40005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429124" y="32861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00364" y="48577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20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429124" y="44291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20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429124" y="29289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20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929322" y="1142984"/>
            <a:ext cx="323716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1600" dirty="0"/>
              <a:t>Пометить числом 1 и </a:t>
            </a:r>
          </a:p>
          <a:p>
            <a:pPr marL="342900" indent="-342900"/>
            <a:r>
              <a:rPr lang="ru-RU" sz="1600" dirty="0"/>
              <a:t>       поместить входную клетку в</a:t>
            </a:r>
          </a:p>
          <a:p>
            <a:pPr marL="342900" indent="-342900"/>
            <a:r>
              <a:rPr lang="ru-RU" sz="1600" dirty="0"/>
              <a:t>       очередь.</a:t>
            </a:r>
          </a:p>
          <a:p>
            <a:pPr marL="342900" indent="-342900">
              <a:buAutoNum type="arabicPeriod" startAt="2"/>
            </a:pPr>
            <a:r>
              <a:rPr lang="ru-RU" sz="1600" dirty="0"/>
              <a:t>Взять из очереди клетку. </a:t>
            </a:r>
          </a:p>
          <a:p>
            <a:pPr marL="342900" indent="-342900"/>
            <a:r>
              <a:rPr lang="ru-RU" sz="1600" dirty="0"/>
              <a:t>	Если это выходная клетка, то</a:t>
            </a:r>
          </a:p>
          <a:p>
            <a:pPr marL="342900" indent="-342900"/>
            <a:r>
              <a:rPr lang="ru-RU" sz="1600" dirty="0"/>
              <a:t>	перейти на шаг 4, иначе </a:t>
            </a:r>
          </a:p>
          <a:p>
            <a:pPr marL="342900" indent="-342900"/>
            <a:r>
              <a:rPr lang="ru-RU" sz="1600" dirty="0"/>
              <a:t>	пометить все непомеченные </a:t>
            </a:r>
          </a:p>
          <a:p>
            <a:pPr marL="342900" indent="-342900"/>
            <a:r>
              <a:rPr lang="ru-RU" sz="1600" dirty="0"/>
              <a:t>	соседние  клетки числом , </a:t>
            </a:r>
          </a:p>
          <a:p>
            <a:pPr marL="342900" indent="-342900"/>
            <a:r>
              <a:rPr lang="ru-RU" sz="1600" dirty="0"/>
              <a:t>	на 1 большим, чем данная, </a:t>
            </a:r>
          </a:p>
          <a:p>
            <a:pPr marL="342900" indent="-342900"/>
            <a:r>
              <a:rPr lang="ru-RU" sz="1600" dirty="0"/>
              <a:t>	и поместить их в очередь.</a:t>
            </a:r>
          </a:p>
          <a:p>
            <a:pPr marL="342900" indent="-342900">
              <a:buAutoNum type="arabicPeriod" startAt="3"/>
            </a:pPr>
            <a:r>
              <a:rPr lang="ru-RU" sz="1600" dirty="0"/>
              <a:t>Если очередь пуста, то выдать</a:t>
            </a:r>
          </a:p>
          <a:p>
            <a:pPr marL="342900" indent="-342900"/>
            <a:r>
              <a:rPr lang="ru-RU" sz="1600" dirty="0"/>
              <a:t>	«Выхода нет» и выйти, иначе</a:t>
            </a:r>
          </a:p>
          <a:p>
            <a:pPr marL="342900" indent="-342900"/>
            <a:r>
              <a:rPr lang="ru-RU" sz="1600" dirty="0"/>
              <a:t> 	перейти на шаг 2.</a:t>
            </a:r>
          </a:p>
          <a:p>
            <a:pPr marL="342900" indent="-342900">
              <a:buAutoNum type="arabicPeriod" startAt="4"/>
            </a:pPr>
            <a:r>
              <a:rPr lang="ru-RU" sz="1600" b="1" dirty="0"/>
              <a:t>Обратный ход</a:t>
            </a:r>
            <a:r>
              <a:rPr lang="ru-RU" sz="1600" dirty="0"/>
              <a:t>:</a:t>
            </a:r>
          </a:p>
          <a:p>
            <a:pPr marL="342900" indent="-342900"/>
            <a:r>
              <a:rPr lang="ru-RU" sz="1600" dirty="0"/>
              <a:t>	начиная с выходной клетки,</a:t>
            </a:r>
          </a:p>
          <a:p>
            <a:pPr marL="342900" indent="-342900"/>
            <a:r>
              <a:rPr lang="ru-RU" sz="1600" dirty="0"/>
              <a:t>	каждый раз смещаться  на </a:t>
            </a:r>
          </a:p>
          <a:p>
            <a:pPr marL="342900" indent="-342900"/>
            <a:r>
              <a:rPr lang="ru-RU" sz="1600" dirty="0"/>
              <a:t>	клетку, помеченную на 1  </a:t>
            </a:r>
          </a:p>
          <a:p>
            <a:pPr marL="342900" indent="-342900"/>
            <a:r>
              <a:rPr lang="ru-RU" sz="1600" dirty="0"/>
              <a:t>	меньше, чем текущая, пока не </a:t>
            </a:r>
          </a:p>
          <a:p>
            <a:pPr marL="342900" indent="-342900"/>
            <a:r>
              <a:rPr lang="ru-RU" sz="1600" dirty="0"/>
              <a:t>	дойдем до  входной клетки. </a:t>
            </a:r>
          </a:p>
          <a:p>
            <a:pPr marL="342900" indent="-342900"/>
            <a:r>
              <a:rPr lang="ru-RU" sz="1600" dirty="0"/>
              <a:t>	При проходе выделять </a:t>
            </a:r>
          </a:p>
          <a:p>
            <a:pPr marL="342900" indent="-342900"/>
            <a:r>
              <a:rPr lang="ru-RU" sz="1600" dirty="0"/>
              <a:t>	пройденные клетки.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2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4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4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6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90066"/>
          </a:xfrm>
        </p:spPr>
        <p:txBody>
          <a:bodyPr>
            <a:noAutofit/>
          </a:bodyPr>
          <a:lstStyle/>
          <a:p>
            <a:r>
              <a:rPr lang="ru-RU" sz="3200" dirty="0"/>
              <a:t>Пример построения остовных деревьев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24744"/>
            <a:ext cx="2679126" cy="24482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07904" y="755412"/>
            <a:ext cx="119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глубину: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32240" y="755412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ширину:</a:t>
            </a:r>
          </a:p>
        </p:txBody>
      </p:sp>
      <p:sp>
        <p:nvSpPr>
          <p:cNvPr id="7" name="Овал 6"/>
          <p:cNvSpPr/>
          <p:nvPr/>
        </p:nvSpPr>
        <p:spPr>
          <a:xfrm>
            <a:off x="4211960" y="1340768"/>
            <a:ext cx="360040" cy="3600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Овал 7"/>
          <p:cNvSpPr/>
          <p:nvPr/>
        </p:nvSpPr>
        <p:spPr>
          <a:xfrm>
            <a:off x="3851920" y="1988840"/>
            <a:ext cx="360040" cy="3600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Овал 8"/>
          <p:cNvSpPr/>
          <p:nvPr/>
        </p:nvSpPr>
        <p:spPr>
          <a:xfrm>
            <a:off x="3671900" y="2708920"/>
            <a:ext cx="360040" cy="3600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Овал 9"/>
          <p:cNvSpPr/>
          <p:nvPr/>
        </p:nvSpPr>
        <p:spPr>
          <a:xfrm>
            <a:off x="3527884" y="3392996"/>
            <a:ext cx="360040" cy="3600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Овал 10"/>
          <p:cNvSpPr/>
          <p:nvPr/>
        </p:nvSpPr>
        <p:spPr>
          <a:xfrm>
            <a:off x="3276234" y="4077072"/>
            <a:ext cx="360040" cy="3600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036837" y="4725144"/>
            <a:ext cx="360040" cy="3600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Овал 12"/>
          <p:cNvSpPr/>
          <p:nvPr/>
        </p:nvSpPr>
        <p:spPr>
          <a:xfrm>
            <a:off x="2785565" y="5445224"/>
            <a:ext cx="360040" cy="3600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Овал 13"/>
          <p:cNvSpPr/>
          <p:nvPr/>
        </p:nvSpPr>
        <p:spPr>
          <a:xfrm>
            <a:off x="3898676" y="4725144"/>
            <a:ext cx="360040" cy="3600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6" name="Прямая соединительная линия 15"/>
          <p:cNvCxnSpPr>
            <a:stCxn id="7" idx="3"/>
            <a:endCxn id="8" idx="0"/>
          </p:cNvCxnSpPr>
          <p:nvPr/>
        </p:nvCxnSpPr>
        <p:spPr>
          <a:xfrm flipH="1">
            <a:off x="4031940" y="1648081"/>
            <a:ext cx="232747" cy="340759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endCxn id="9" idx="0"/>
          </p:cNvCxnSpPr>
          <p:nvPr/>
        </p:nvCxnSpPr>
        <p:spPr>
          <a:xfrm flipH="1">
            <a:off x="3851920" y="2348880"/>
            <a:ext cx="88732" cy="36004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9" idx="3"/>
          </p:cNvCxnSpPr>
          <p:nvPr/>
        </p:nvCxnSpPr>
        <p:spPr>
          <a:xfrm flipH="1">
            <a:off x="3663540" y="3016233"/>
            <a:ext cx="61087" cy="376763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10" idx="3"/>
          </p:cNvCxnSpPr>
          <p:nvPr/>
        </p:nvCxnSpPr>
        <p:spPr>
          <a:xfrm flipH="1">
            <a:off x="3469976" y="3700309"/>
            <a:ext cx="110635" cy="393486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11" idx="3"/>
          </p:cNvCxnSpPr>
          <p:nvPr/>
        </p:nvCxnSpPr>
        <p:spPr>
          <a:xfrm flipH="1">
            <a:off x="3237230" y="4384385"/>
            <a:ext cx="91731" cy="340759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12" idx="3"/>
          </p:cNvCxnSpPr>
          <p:nvPr/>
        </p:nvCxnSpPr>
        <p:spPr>
          <a:xfrm flipH="1">
            <a:off x="2959481" y="5032457"/>
            <a:ext cx="130083" cy="440543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11" idx="5"/>
            <a:endCxn id="14" idx="0"/>
          </p:cNvCxnSpPr>
          <p:nvPr/>
        </p:nvCxnSpPr>
        <p:spPr>
          <a:xfrm>
            <a:off x="3583547" y="4384385"/>
            <a:ext cx="495149" cy="340759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вал 29"/>
          <p:cNvSpPr/>
          <p:nvPr/>
        </p:nvSpPr>
        <p:spPr>
          <a:xfrm>
            <a:off x="6971013" y="1340768"/>
            <a:ext cx="360040" cy="3600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Овал 30"/>
          <p:cNvSpPr/>
          <p:nvPr/>
        </p:nvSpPr>
        <p:spPr>
          <a:xfrm>
            <a:off x="6610973" y="1988840"/>
            <a:ext cx="360040" cy="3600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2" name="Овал 31"/>
          <p:cNvSpPr/>
          <p:nvPr/>
        </p:nvSpPr>
        <p:spPr>
          <a:xfrm>
            <a:off x="5851479" y="2819634"/>
            <a:ext cx="360040" cy="3600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Овал 32"/>
          <p:cNvSpPr/>
          <p:nvPr/>
        </p:nvSpPr>
        <p:spPr>
          <a:xfrm>
            <a:off x="6389203" y="2819634"/>
            <a:ext cx="360040" cy="3600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Овал 33"/>
          <p:cNvSpPr/>
          <p:nvPr/>
        </p:nvSpPr>
        <p:spPr>
          <a:xfrm>
            <a:off x="6930817" y="2819634"/>
            <a:ext cx="360040" cy="3600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" name="Овал 34"/>
          <p:cNvSpPr/>
          <p:nvPr/>
        </p:nvSpPr>
        <p:spPr>
          <a:xfrm>
            <a:off x="7438802" y="2761647"/>
            <a:ext cx="360040" cy="3600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Овал 35"/>
          <p:cNvSpPr/>
          <p:nvPr/>
        </p:nvSpPr>
        <p:spPr>
          <a:xfrm>
            <a:off x="7452320" y="2003037"/>
            <a:ext cx="360040" cy="3600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7" name="Овал 36"/>
          <p:cNvSpPr/>
          <p:nvPr/>
        </p:nvSpPr>
        <p:spPr>
          <a:xfrm>
            <a:off x="6391539" y="3827746"/>
            <a:ext cx="360040" cy="3600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Прямая соединительная линия 37"/>
          <p:cNvCxnSpPr>
            <a:stCxn id="30" idx="3"/>
            <a:endCxn id="31" idx="0"/>
          </p:cNvCxnSpPr>
          <p:nvPr/>
        </p:nvCxnSpPr>
        <p:spPr>
          <a:xfrm flipH="1">
            <a:off x="6790993" y="1648081"/>
            <a:ext cx="232747" cy="340759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stCxn id="31" idx="2"/>
            <a:endCxn id="32" idx="0"/>
          </p:cNvCxnSpPr>
          <p:nvPr/>
        </p:nvCxnSpPr>
        <p:spPr>
          <a:xfrm flipH="1">
            <a:off x="6031499" y="2168860"/>
            <a:ext cx="579474" cy="650774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31" idx="5"/>
            <a:endCxn id="35" idx="0"/>
          </p:cNvCxnSpPr>
          <p:nvPr/>
        </p:nvCxnSpPr>
        <p:spPr>
          <a:xfrm>
            <a:off x="6918286" y="2296153"/>
            <a:ext cx="700536" cy="465494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>
            <a:stCxn id="31" idx="3"/>
            <a:endCxn id="33" idx="0"/>
          </p:cNvCxnSpPr>
          <p:nvPr/>
        </p:nvCxnSpPr>
        <p:spPr>
          <a:xfrm flipH="1">
            <a:off x="6569223" y="2296153"/>
            <a:ext cx="94477" cy="523481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stCxn id="31" idx="4"/>
            <a:endCxn id="34" idx="1"/>
          </p:cNvCxnSpPr>
          <p:nvPr/>
        </p:nvCxnSpPr>
        <p:spPr>
          <a:xfrm>
            <a:off x="6790993" y="2348880"/>
            <a:ext cx="192551" cy="523481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30" idx="5"/>
          </p:cNvCxnSpPr>
          <p:nvPr/>
        </p:nvCxnSpPr>
        <p:spPr>
          <a:xfrm>
            <a:off x="7278326" y="1648081"/>
            <a:ext cx="347911" cy="382732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33" idx="4"/>
            <a:endCxn id="37" idx="0"/>
          </p:cNvCxnSpPr>
          <p:nvPr/>
        </p:nvCxnSpPr>
        <p:spPr>
          <a:xfrm>
            <a:off x="6569223" y="3179674"/>
            <a:ext cx="2336" cy="648072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15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dirty="0"/>
              <a:t>Каркас графа. Определения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5143536"/>
          </a:xfrm>
        </p:spPr>
        <p:txBody>
          <a:bodyPr>
            <a:normAutofit lnSpcReduction="10000"/>
          </a:bodyPr>
          <a:lstStyle/>
          <a:p>
            <a:pPr marL="533400" indent="-533400">
              <a:lnSpc>
                <a:spcPct val="80000"/>
              </a:lnSpc>
              <a:buFont typeface="Arial" charset="0"/>
              <a:buNone/>
            </a:pPr>
            <a:r>
              <a:rPr lang="en-US" sz="2600" dirty="0"/>
              <a:t>G</a:t>
            </a:r>
            <a:r>
              <a:rPr lang="ru-RU" sz="2600" dirty="0"/>
              <a:t>(</a:t>
            </a:r>
            <a:r>
              <a:rPr lang="en-US" sz="2600" dirty="0"/>
              <a:t>V,E) -</a:t>
            </a:r>
            <a:r>
              <a:rPr lang="ru-RU" sz="2600" dirty="0"/>
              <a:t> связный  неориентированный граф с заданной функцией стоимости, отображающей ребра в вещественные числа.</a:t>
            </a:r>
            <a:endParaRPr lang="en-US" sz="2600" dirty="0"/>
          </a:p>
          <a:p>
            <a:pPr marL="533400" indent="-533400">
              <a:lnSpc>
                <a:spcPct val="80000"/>
              </a:lnSpc>
              <a:buFont typeface="Arial" charset="0"/>
              <a:buNone/>
            </a:pPr>
            <a:endParaRPr lang="en-US" b="1" dirty="0"/>
          </a:p>
          <a:p>
            <a:pPr marL="533400" indent="-533400">
              <a:lnSpc>
                <a:spcPct val="80000"/>
              </a:lnSpc>
              <a:buFont typeface="Arial" charset="0"/>
              <a:buNone/>
            </a:pPr>
            <a:r>
              <a:rPr lang="ru-RU" sz="2600" b="1" dirty="0" err="1"/>
              <a:t>Остовное</a:t>
            </a:r>
            <a:r>
              <a:rPr lang="ru-RU" sz="2600" b="1" dirty="0"/>
              <a:t> дерево</a:t>
            </a:r>
            <a:r>
              <a:rPr lang="ru-RU" sz="2600" dirty="0"/>
              <a:t> или </a:t>
            </a:r>
            <a:r>
              <a:rPr lang="ru-RU" sz="2600" b="1" dirty="0"/>
              <a:t>каркас (скелет)</a:t>
            </a:r>
            <a:r>
              <a:rPr lang="ru-RU" sz="2600" dirty="0"/>
              <a:t> графа – это подграф, который </a:t>
            </a:r>
            <a:r>
              <a:rPr lang="en-US" sz="2600" dirty="0"/>
              <a:t>:</a:t>
            </a:r>
            <a:r>
              <a:rPr lang="ru-RU" sz="2600" dirty="0"/>
              <a:t> </a:t>
            </a:r>
          </a:p>
          <a:p>
            <a:pPr marL="533400" indent="-533400">
              <a:lnSpc>
                <a:spcPct val="80000"/>
              </a:lnSpc>
              <a:buFont typeface="Arial" charset="0"/>
              <a:buNone/>
            </a:pPr>
            <a:r>
              <a:rPr lang="ru-RU" sz="2600" dirty="0"/>
              <a:t> 1) содержит все вершины графа, </a:t>
            </a:r>
            <a:endParaRPr lang="en-US" sz="2600" dirty="0"/>
          </a:p>
          <a:p>
            <a:pPr marL="533400" indent="-533400">
              <a:lnSpc>
                <a:spcPct val="80000"/>
              </a:lnSpc>
              <a:buFont typeface="Arial" charset="0"/>
              <a:buNone/>
            </a:pPr>
            <a:r>
              <a:rPr lang="ru-RU" sz="2600" dirty="0"/>
              <a:t> 2) является деревом. </a:t>
            </a:r>
          </a:p>
          <a:p>
            <a:pPr marL="533400" indent="-533400">
              <a:lnSpc>
                <a:spcPct val="80000"/>
              </a:lnSpc>
              <a:buFont typeface="Arial" charset="0"/>
              <a:buNone/>
            </a:pPr>
            <a:endParaRPr lang="ru-RU" sz="2600" dirty="0"/>
          </a:p>
          <a:p>
            <a:pPr marL="533400" indent="-533400">
              <a:lnSpc>
                <a:spcPct val="80000"/>
              </a:lnSpc>
              <a:buFont typeface="Arial" charset="0"/>
              <a:buNone/>
            </a:pPr>
            <a:r>
              <a:rPr lang="ru-RU" sz="2600" dirty="0"/>
              <a:t>Нас интересуют алгоритмы построения </a:t>
            </a:r>
            <a:r>
              <a:rPr lang="ru-RU" sz="2600" dirty="0">
                <a:solidFill>
                  <a:srgbClr val="FF0000"/>
                </a:solidFill>
              </a:rPr>
              <a:t>минимального</a:t>
            </a:r>
            <a:r>
              <a:rPr lang="ru-RU" sz="2600" dirty="0">
                <a:solidFill>
                  <a:srgbClr val="EF5A1F"/>
                </a:solidFill>
              </a:rPr>
              <a:t> </a:t>
            </a:r>
            <a:r>
              <a:rPr lang="ru-RU" sz="2600" dirty="0"/>
              <a:t>каркаса. </a:t>
            </a:r>
          </a:p>
          <a:p>
            <a:pPr marL="533400" indent="-533400">
              <a:lnSpc>
                <a:spcPct val="80000"/>
              </a:lnSpc>
              <a:buFont typeface="Arial" charset="0"/>
              <a:buNone/>
            </a:pPr>
            <a:endParaRPr lang="ru-RU" sz="2600" dirty="0"/>
          </a:p>
          <a:p>
            <a:pPr marL="533400" indent="-533400">
              <a:lnSpc>
                <a:spcPct val="80000"/>
              </a:lnSpc>
              <a:buFont typeface="Arial" charset="0"/>
              <a:buNone/>
            </a:pPr>
            <a:r>
              <a:rPr lang="ru-RU" sz="2600" dirty="0">
                <a:solidFill>
                  <a:srgbClr val="FF0000"/>
                </a:solidFill>
              </a:rPr>
              <a:t>Минимальным каркасом </a:t>
            </a:r>
            <a:r>
              <a:rPr lang="ru-RU" sz="2600" dirty="0"/>
              <a:t>является такой</a:t>
            </a:r>
          </a:p>
          <a:p>
            <a:pPr marL="533400" indent="-533400">
              <a:lnSpc>
                <a:spcPct val="80000"/>
              </a:lnSpc>
              <a:buFont typeface="Arial" charset="0"/>
              <a:buNone/>
            </a:pPr>
            <a:r>
              <a:rPr lang="ru-RU" sz="2600" dirty="0"/>
              <a:t> каркас, сумма весов ребер которого минимальна.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80000"/>
              </a:lnSpc>
              <a:buFont typeface="Arial" charset="0"/>
              <a:buNone/>
            </a:pPr>
            <a:r>
              <a:rPr lang="ru-RU" b="1" dirty="0">
                <a:solidFill>
                  <a:srgbClr val="EF5A1F"/>
                </a:solidFill>
              </a:rPr>
              <a:t>Алгоритм </a:t>
            </a:r>
            <a:r>
              <a:rPr lang="ru-RU" b="1" dirty="0" err="1">
                <a:solidFill>
                  <a:srgbClr val="EF5A1F"/>
                </a:solidFill>
              </a:rPr>
              <a:t>Краскала</a:t>
            </a:r>
            <a:r>
              <a:rPr lang="ru-RU" b="1" dirty="0">
                <a:solidFill>
                  <a:srgbClr val="EF5A1F"/>
                </a:solidFill>
              </a:rPr>
              <a:t>   </a:t>
            </a:r>
            <a:r>
              <a:rPr lang="ru-RU" sz="2800" dirty="0"/>
              <a:t>(Джозеф </a:t>
            </a:r>
            <a:r>
              <a:rPr lang="ru-RU" sz="2800" dirty="0" err="1"/>
              <a:t>Крускал</a:t>
            </a:r>
            <a:r>
              <a:rPr lang="ru-RU" sz="2800" dirty="0"/>
              <a:t>, 1956 год)</a:t>
            </a:r>
            <a:r>
              <a:rPr lang="ru-RU" dirty="0"/>
              <a:t> </a:t>
            </a:r>
            <a:endParaRPr lang="en-US" dirty="0">
              <a:solidFill>
                <a:srgbClr val="EF5A1F"/>
              </a:solidFill>
            </a:endParaRPr>
          </a:p>
          <a:p>
            <a:pPr marL="609600" indent="-609600">
              <a:lnSpc>
                <a:spcPct val="80000"/>
              </a:lnSpc>
              <a:buFont typeface="Arial" charset="0"/>
              <a:buNone/>
            </a:pPr>
            <a:endParaRPr lang="ru-RU" dirty="0">
              <a:solidFill>
                <a:srgbClr val="EF5A1F"/>
              </a:solidFill>
            </a:endParaRPr>
          </a:p>
          <a:p>
            <a:pPr marL="609600" indent="-609600">
              <a:lnSpc>
                <a:spcPct val="80000"/>
              </a:lnSpc>
              <a:buFont typeface="+mj-lt"/>
              <a:buAutoNum type="arabicPeriod"/>
            </a:pPr>
            <a:r>
              <a:rPr lang="ru-RU" dirty="0">
                <a:cs typeface="Arial" pitchFamily="34" charset="0"/>
              </a:rPr>
              <a:t>Сортируем ребра графа по возрастанию весов. </a:t>
            </a:r>
          </a:p>
          <a:p>
            <a:pPr marL="609600" indent="-609600">
              <a:lnSpc>
                <a:spcPct val="80000"/>
              </a:lnSpc>
              <a:buFont typeface="+mj-lt"/>
              <a:buAutoNum type="arabicPeriod"/>
            </a:pPr>
            <a:r>
              <a:rPr lang="ru-RU" dirty="0">
                <a:cs typeface="Arial" pitchFamily="34" charset="0"/>
              </a:rPr>
              <a:t>Полагаем, что каждая вершина относится к своей компоненте связности. </a:t>
            </a:r>
          </a:p>
          <a:p>
            <a:pPr marL="609600" indent="-609600">
              <a:lnSpc>
                <a:spcPct val="80000"/>
              </a:lnSpc>
              <a:buFont typeface="+mj-lt"/>
              <a:buAutoNum type="arabicPeriod"/>
            </a:pPr>
            <a:r>
              <a:rPr lang="ru-RU" dirty="0">
                <a:cs typeface="Arial" pitchFamily="34" charset="0"/>
              </a:rPr>
              <a:t>Проходим ребра в "отсортированном" порядке. Для каждого ребра выполняем: </a:t>
            </a:r>
          </a:p>
          <a:p>
            <a:pPr marL="1009650" lvl="1" indent="-609600">
              <a:lnSpc>
                <a:spcPct val="80000"/>
              </a:lnSpc>
              <a:buFont typeface="+mj-lt"/>
              <a:buAutoNum type="alphaLcParenR"/>
            </a:pPr>
            <a:r>
              <a:rPr lang="ru-RU" dirty="0">
                <a:cs typeface="Arial" pitchFamily="34" charset="0"/>
              </a:rPr>
              <a:t>если вершины, соединяемые данным ребром, лежат в разных компонентах связности, то объединяем эти компоненты в одну, а рассматриваемое ребро добавляем к минимальному </a:t>
            </a:r>
            <a:r>
              <a:rPr lang="ru-RU" dirty="0" err="1">
                <a:cs typeface="Arial" pitchFamily="34" charset="0"/>
              </a:rPr>
              <a:t>остовному</a:t>
            </a:r>
            <a:r>
              <a:rPr lang="ru-RU" dirty="0">
                <a:cs typeface="Arial" pitchFamily="34" charset="0"/>
              </a:rPr>
              <a:t> дереву</a:t>
            </a:r>
            <a:r>
              <a:rPr lang="en-US" dirty="0">
                <a:cs typeface="Arial" pitchFamily="34" charset="0"/>
              </a:rPr>
              <a:t>;</a:t>
            </a:r>
            <a:endParaRPr lang="ru-RU" dirty="0">
              <a:cs typeface="Arial" pitchFamily="34" charset="0"/>
            </a:endParaRPr>
          </a:p>
          <a:p>
            <a:pPr marL="1009650" lvl="1" indent="-609600">
              <a:lnSpc>
                <a:spcPct val="80000"/>
              </a:lnSpc>
              <a:buFont typeface="+mj-lt"/>
              <a:buAutoNum type="alphaLcParenR"/>
            </a:pPr>
            <a:r>
              <a:rPr lang="ru-RU" dirty="0">
                <a:cs typeface="Arial" pitchFamily="34" charset="0"/>
              </a:rPr>
              <a:t>если вершины, соединяемые данным ребром лежат в одной компоненте связности, то исключаем ребро из рассмотрения. </a:t>
            </a:r>
          </a:p>
          <a:p>
            <a:pPr marL="609600" indent="-609600">
              <a:lnSpc>
                <a:spcPct val="80000"/>
              </a:lnSpc>
              <a:buFont typeface="+mj-lt"/>
              <a:buAutoNum type="arabicPeriod"/>
            </a:pPr>
            <a:r>
              <a:rPr lang="ru-RU" dirty="0">
                <a:cs typeface="Arial" pitchFamily="34" charset="0"/>
              </a:rPr>
              <a:t>Если есть еще нерассмотренные ребра и не все компоненты связности объединены в одну, то переходим к шагу 3, иначе выход</a:t>
            </a:r>
            <a:r>
              <a:rPr lang="ru-RU" dirty="0"/>
              <a:t>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2702</Words>
  <Application>Microsoft Office PowerPoint</Application>
  <PresentationFormat>Экран (4:3)</PresentationFormat>
  <Paragraphs>454</Paragraphs>
  <Slides>33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0" baseType="lpstr">
      <vt:lpstr>Arial</vt:lpstr>
      <vt:lpstr>Calibri</vt:lpstr>
      <vt:lpstr>cou</vt:lpstr>
      <vt:lpstr>Courier</vt:lpstr>
      <vt:lpstr>Courier New</vt:lpstr>
      <vt:lpstr>Times New Roman</vt:lpstr>
      <vt:lpstr>Тема Office</vt:lpstr>
      <vt:lpstr>Метод поиска в ширину. Каркасы графа</vt:lpstr>
      <vt:lpstr>Метод поиска в ширину (BFS, Breadth-first search) </vt:lpstr>
      <vt:lpstr>Алгоритм  обхода в ширину</vt:lpstr>
      <vt:lpstr>Презентация PowerPoint</vt:lpstr>
      <vt:lpstr>Презентация PowerPoint</vt:lpstr>
      <vt:lpstr>Нахождение кратчайшего пути в лабиринте</vt:lpstr>
      <vt:lpstr>Пример построения остовных деревьев</vt:lpstr>
      <vt:lpstr>Каркас графа. Определения</vt:lpstr>
      <vt:lpstr>Презентация PowerPoint</vt:lpstr>
      <vt:lpstr> Время работы: </vt:lpstr>
      <vt:lpstr>Алгоритм Краскала</vt:lpstr>
      <vt:lpstr>Пример</vt:lpstr>
      <vt:lpstr>Презентация PowerPoint</vt:lpstr>
      <vt:lpstr>Презентация PowerPoint</vt:lpstr>
      <vt:lpstr>Алгоритм Прима</vt:lpstr>
      <vt:lpstr>Пример</vt:lpstr>
      <vt:lpstr>Алгоритм Прима ( Ярника, Дейкстры )</vt:lpstr>
      <vt:lpstr>Презентация PowerPoint</vt:lpstr>
      <vt:lpstr>Презентация PowerPoint</vt:lpstr>
      <vt:lpstr>Реализация за O (M log N + N2)</vt:lpstr>
      <vt:lpstr>Система непересекающихся множеств (СНМ)</vt:lpstr>
      <vt:lpstr>СНМ поддерживает следующие операции:</vt:lpstr>
      <vt:lpstr>Простая реализация</vt:lpstr>
      <vt:lpstr>Реализация с помощью списков</vt:lpstr>
      <vt:lpstr>Весовая эвристика</vt:lpstr>
      <vt:lpstr>Реализация с использованием дерева</vt:lpstr>
      <vt:lpstr>Применение весовой эвристики (вес вершины – количество узлов в ее поддереве)</vt:lpstr>
      <vt:lpstr>Если размер дерева равен k, то его высота не более log k . </vt:lpstr>
      <vt:lpstr>Эвристика объединением по рангу (ранг вершины – максимальная высота ее поддеревьев)</vt:lpstr>
      <vt:lpstr>При применении ранговой эвристики получаем дерево высоты O(log n) </vt:lpstr>
      <vt:lpstr>Эвристика сжатия путей</vt:lpstr>
      <vt:lpstr>Пример реализации СНМ</vt:lpstr>
      <vt:lpstr>Итог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Каркасы графа</dc:title>
  <dc:creator>Admin</dc:creator>
  <cp:lastModifiedBy>Татьяна Нестеренко</cp:lastModifiedBy>
  <cp:revision>25</cp:revision>
  <dcterms:created xsi:type="dcterms:W3CDTF">2009-11-22T17:07:24Z</dcterms:created>
  <dcterms:modified xsi:type="dcterms:W3CDTF">2020-04-13T17:54:16Z</dcterms:modified>
</cp:coreProperties>
</file>