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72" r:id="rId10"/>
    <p:sldId id="273" r:id="rId11"/>
    <p:sldId id="274" r:id="rId12"/>
    <p:sldId id="276" r:id="rId13"/>
    <p:sldId id="275" r:id="rId14"/>
    <p:sldId id="271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>
      <p:cViewPr>
        <p:scale>
          <a:sx n="120" d="100"/>
          <a:sy n="120" d="100"/>
        </p:scale>
        <p:origin x="84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E58A-9D21-42BA-BF3C-D729B85033B9}" type="datetimeFigureOut">
              <a:rPr lang="ru-RU" smtClean="0"/>
              <a:pPr/>
              <a:t>16.04.2020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0EF5-97EF-45A9-9ACC-E0D98156FC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E58A-9D21-42BA-BF3C-D729B85033B9}" type="datetimeFigureOut">
              <a:rPr lang="ru-RU" smtClean="0"/>
              <a:pPr/>
              <a:t>16.04.2020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0EF5-97EF-45A9-9ACC-E0D98156FC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E58A-9D21-42BA-BF3C-D729B85033B9}" type="datetimeFigureOut">
              <a:rPr lang="ru-RU" smtClean="0"/>
              <a:pPr/>
              <a:t>16.04.2020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0EF5-97EF-45A9-9ACC-E0D98156FC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E58A-9D21-42BA-BF3C-D729B85033B9}" type="datetimeFigureOut">
              <a:rPr lang="ru-RU" smtClean="0"/>
              <a:pPr/>
              <a:t>16.04.2020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0EF5-97EF-45A9-9ACC-E0D98156FC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E58A-9D21-42BA-BF3C-D729B85033B9}" type="datetimeFigureOut">
              <a:rPr lang="ru-RU" smtClean="0"/>
              <a:pPr/>
              <a:t>16.04.2020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0EF5-97EF-45A9-9ACC-E0D98156FC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E58A-9D21-42BA-BF3C-D729B85033B9}" type="datetimeFigureOut">
              <a:rPr lang="ru-RU" smtClean="0"/>
              <a:pPr/>
              <a:t>16.04.2020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0EF5-97EF-45A9-9ACC-E0D98156FC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E58A-9D21-42BA-BF3C-D729B85033B9}" type="datetimeFigureOut">
              <a:rPr lang="ru-RU" smtClean="0"/>
              <a:pPr/>
              <a:t>16.04.2020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0EF5-97EF-45A9-9ACC-E0D98156FC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E58A-9D21-42BA-BF3C-D729B85033B9}" type="datetimeFigureOut">
              <a:rPr lang="ru-RU" smtClean="0"/>
              <a:pPr/>
              <a:t>16.04.2020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0EF5-97EF-45A9-9ACC-E0D98156FC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E58A-9D21-42BA-BF3C-D729B85033B9}" type="datetimeFigureOut">
              <a:rPr lang="ru-RU" smtClean="0"/>
              <a:pPr/>
              <a:t>16.04.2020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0EF5-97EF-45A9-9ACC-E0D98156FC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E58A-9D21-42BA-BF3C-D729B85033B9}" type="datetimeFigureOut">
              <a:rPr lang="ru-RU" smtClean="0"/>
              <a:pPr/>
              <a:t>16.04.2020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0EF5-97EF-45A9-9ACC-E0D98156FC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E58A-9D21-42BA-BF3C-D729B85033B9}" type="datetimeFigureOut">
              <a:rPr lang="ru-RU" smtClean="0"/>
              <a:pPr/>
              <a:t>16.04.2020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0EF5-97EF-45A9-9ACC-E0D98156FC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DE58A-9D21-42BA-BF3C-D729B85033B9}" type="datetimeFigureOut">
              <a:rPr lang="ru-RU" smtClean="0"/>
              <a:pPr/>
              <a:t>16.04.2020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A0EF5-97EF-45A9-9ACC-E0D98156FC8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Кратчайшие пути в графе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93583-CF55-4D70-B855-DBB4ABAC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ru-RU" sz="3200" i="1" dirty="0">
                <a:solidFill>
                  <a:prstClr val="black"/>
                </a:solidFill>
              </a:rPr>
              <a:t>Алгоритм Беллмана-Форда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65C1250-3A7A-43C7-A47F-4E73868E62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692696"/>
                <a:ext cx="8229600" cy="543346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ru-RU" dirty="0"/>
                  <a:t>Количество путей длины </a:t>
                </a:r>
                <a:r>
                  <a:rPr lang="ru-RU" i="1" dirty="0"/>
                  <a:t>k</a:t>
                </a:r>
                <a:r>
                  <a:rPr lang="ru-RU" dirty="0"/>
                  <a:t> рёбер можно найти с помощью метода </a:t>
                </a:r>
                <a:r>
                  <a:rPr lang="ru-RU" i="1" dirty="0">
                    <a:solidFill>
                      <a:srgbClr val="0070C0"/>
                    </a:solidFill>
                  </a:rPr>
                  <a:t>динамического программирования.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:r>
                  <a:rPr lang="ru-RU" i="1" dirty="0"/>
                  <a:t>d</a:t>
                </a:r>
                <a:r>
                  <a:rPr lang="ru-RU" dirty="0"/>
                  <a:t>[</a:t>
                </a:r>
                <a:r>
                  <a:rPr lang="ru-RU" i="1" dirty="0"/>
                  <a:t>k</a:t>
                </a:r>
                <a:r>
                  <a:rPr lang="ru-RU" dirty="0"/>
                  <a:t>][</a:t>
                </a:r>
                <a:r>
                  <a:rPr lang="ru-RU" i="1" dirty="0"/>
                  <a:t>u</a:t>
                </a:r>
                <a:r>
                  <a:rPr lang="ru-RU" dirty="0"/>
                  <a:t>] — </a:t>
                </a:r>
                <a:r>
                  <a:rPr lang="ru-RU" dirty="0">
                    <a:solidFill>
                      <a:srgbClr val="0070C0"/>
                    </a:solidFill>
                  </a:rPr>
                  <a:t>количество путей длины </a:t>
                </a:r>
                <a:r>
                  <a:rPr lang="ru-RU" i="1" dirty="0">
                    <a:solidFill>
                      <a:srgbClr val="0070C0"/>
                    </a:solidFill>
                  </a:rPr>
                  <a:t>k</a:t>
                </a:r>
                <a:r>
                  <a:rPr lang="ru-RU" dirty="0">
                    <a:solidFill>
                      <a:srgbClr val="0070C0"/>
                    </a:solidFill>
                  </a:rPr>
                  <a:t> </a:t>
                </a:r>
                <a:r>
                  <a:rPr lang="ru-RU" dirty="0"/>
                  <a:t>рёбер, заканчивающихся в вершине </a:t>
                </a:r>
                <a:r>
                  <a:rPr lang="ru-RU" i="1" dirty="0"/>
                  <a:t>u</a:t>
                </a:r>
                <a:r>
                  <a:rPr lang="ru-RU" dirty="0"/>
                  <a:t>. Тогда 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Аналогично посчитаем </a:t>
                </a:r>
                <a:r>
                  <a:rPr lang="ru-RU" i="1" dirty="0">
                    <a:solidFill>
                      <a:srgbClr val="0070C0"/>
                    </a:solidFill>
                  </a:rPr>
                  <a:t>пути кратчайшей длины</a:t>
                </a:r>
                <a:r>
                  <a:rPr lang="ru-RU" dirty="0"/>
                  <a:t>.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:r>
                  <a:rPr lang="ru-RU" i="1" dirty="0"/>
                  <a:t>s</a:t>
                </a:r>
                <a:r>
                  <a:rPr lang="ru-RU" dirty="0"/>
                  <a:t> — стартовая вершина. Тогда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с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при этом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65C1250-3A7A-43C7-A47F-4E73868E62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92696"/>
                <a:ext cx="8229600" cy="5433467"/>
              </a:xfrm>
              <a:blipFill>
                <a:blip r:embed="rId2"/>
                <a:stretch>
                  <a:fillRect l="-1407" t="-23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08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42B2E-BE71-4C85-868B-F8EEDFEBF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47" y="116632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ru-RU" sz="2900" i="1" dirty="0">
                <a:solidFill>
                  <a:prstClr val="black"/>
                </a:solidFill>
              </a:rPr>
              <a:t>Алгоритм Беллмана-Форда</a:t>
            </a:r>
            <a:endParaRPr lang="ru-RU" i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15FC5C-3D89-4E47-AEE9-9C104942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/>
              <a:t>bool</a:t>
            </a:r>
            <a:r>
              <a:rPr lang="en-US" dirty="0"/>
              <a:t> </a:t>
            </a:r>
            <a:r>
              <a:rPr lang="en-US" dirty="0" err="1"/>
              <a:t>FordBellman</a:t>
            </a:r>
            <a:r>
              <a:rPr lang="en-US" dirty="0"/>
              <a:t>(s):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prstClr val="black"/>
                </a:solidFill>
                <a:sym typeface="Symbol"/>
              </a:rPr>
              <a:t>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prstClr val="black"/>
                </a:solidFill>
                <a:sym typeface="Symbol"/>
              </a:rPr>
              <a:t>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prstClr val="black"/>
                </a:solidFill>
                <a:sym typeface="Symbol"/>
              </a:rPr>
              <a:t>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|V|−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//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—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вес ребра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prstClr val="black"/>
                </a:solidFill>
                <a:sym typeface="Symbol"/>
              </a:rPr>
              <a:t>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ru-RU" dirty="0">
                <a:solidFill>
                  <a:prstClr val="black"/>
                </a:solidFill>
                <a:sym typeface="Symbol"/>
              </a:rPr>
              <a:t>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                  //u –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предок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∈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false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отрицательного веса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true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91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CF642F-4531-4CA0-BFF8-80147BB74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ru-RU" sz="2600" i="1" dirty="0">
                <a:solidFill>
                  <a:prstClr val="black"/>
                </a:solidFill>
              </a:rPr>
              <a:t>Алгоритм Беллмана-Форда. Пример</a:t>
            </a:r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27C160E2-7A10-41E9-B063-92D6B6F8F686}"/>
              </a:ext>
            </a:extLst>
          </p:cNvPr>
          <p:cNvSpPr/>
          <p:nvPr/>
        </p:nvSpPr>
        <p:spPr>
          <a:xfrm>
            <a:off x="1979712" y="3481458"/>
            <a:ext cx="504056" cy="457199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D6F0423-363C-4621-BC49-68C4F3D52850}"/>
              </a:ext>
            </a:extLst>
          </p:cNvPr>
          <p:cNvSpPr/>
          <p:nvPr/>
        </p:nvSpPr>
        <p:spPr>
          <a:xfrm>
            <a:off x="3815915" y="4939980"/>
            <a:ext cx="504056" cy="457199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2761DC0-D47F-4860-AC0B-30A84BA980F6}"/>
              </a:ext>
            </a:extLst>
          </p:cNvPr>
          <p:cNvSpPr/>
          <p:nvPr/>
        </p:nvSpPr>
        <p:spPr>
          <a:xfrm>
            <a:off x="6408206" y="4939980"/>
            <a:ext cx="504056" cy="457199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A78EF67B-9878-419E-ACFC-E6CD0446B33D}"/>
              </a:ext>
            </a:extLst>
          </p:cNvPr>
          <p:cNvSpPr/>
          <p:nvPr/>
        </p:nvSpPr>
        <p:spPr>
          <a:xfrm>
            <a:off x="6334389" y="1574550"/>
            <a:ext cx="504056" cy="457199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0A6C11E9-2B81-43E7-BCA6-28058A41E713}"/>
              </a:ext>
            </a:extLst>
          </p:cNvPr>
          <p:cNvSpPr/>
          <p:nvPr/>
        </p:nvSpPr>
        <p:spPr>
          <a:xfrm>
            <a:off x="3876629" y="1619388"/>
            <a:ext cx="504056" cy="457199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15B577-4C9D-4533-A6C1-41B0453C350A}"/>
              </a:ext>
            </a:extLst>
          </p:cNvPr>
          <p:cNvSpPr txBox="1"/>
          <p:nvPr/>
        </p:nvSpPr>
        <p:spPr>
          <a:xfrm>
            <a:off x="3624602" y="1268760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</a:t>
            </a:r>
            <a:endParaRPr lang="ru-RU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4A8778-64C2-4301-A56C-1EB6BE609EB7}"/>
              </a:ext>
            </a:extLst>
          </p:cNvPr>
          <p:cNvSpPr txBox="1"/>
          <p:nvPr/>
        </p:nvSpPr>
        <p:spPr>
          <a:xfrm>
            <a:off x="6588271" y="5445224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z</a:t>
            </a:r>
            <a:endParaRPr lang="ru-R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15D051-6F97-4A08-9331-A1C10D2025E3}"/>
              </a:ext>
            </a:extLst>
          </p:cNvPr>
          <p:cNvSpPr txBox="1"/>
          <p:nvPr/>
        </p:nvSpPr>
        <p:spPr>
          <a:xfrm>
            <a:off x="3815915" y="5445224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  <a:endParaRPr lang="ru-RU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B052A-DB13-429B-A35B-0FC369D88491}"/>
              </a:ext>
            </a:extLst>
          </p:cNvPr>
          <p:cNvSpPr txBox="1"/>
          <p:nvPr/>
        </p:nvSpPr>
        <p:spPr>
          <a:xfrm>
            <a:off x="6768246" y="1268760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  <a:endParaRPr lang="ru-RU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44F649-8826-408C-A4E2-8E01B45F81BE}"/>
              </a:ext>
            </a:extLst>
          </p:cNvPr>
          <p:cNvSpPr txBox="1"/>
          <p:nvPr/>
        </p:nvSpPr>
        <p:spPr>
          <a:xfrm>
            <a:off x="1475656" y="3481458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endParaRPr lang="ru-RU" sz="2400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EBC8B773-2628-4D53-BE46-EC5D31E272A1}"/>
              </a:ext>
            </a:extLst>
          </p:cNvPr>
          <p:cNvCxnSpPr>
            <a:cxnSpLocks/>
            <a:stCxn id="4" idx="7"/>
            <a:endCxn id="8" idx="2"/>
          </p:cNvCxnSpPr>
          <p:nvPr/>
        </p:nvCxnSpPr>
        <p:spPr>
          <a:xfrm flipV="1">
            <a:off x="2409951" y="1847988"/>
            <a:ext cx="1466678" cy="1700425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CC401D8D-53B0-4283-AD24-64691DB5E8F0}"/>
              </a:ext>
            </a:extLst>
          </p:cNvPr>
          <p:cNvCxnSpPr>
            <a:cxnSpLocks/>
            <a:stCxn id="8" idx="3"/>
            <a:endCxn id="5" idx="0"/>
          </p:cNvCxnSpPr>
          <p:nvPr/>
        </p:nvCxnSpPr>
        <p:spPr>
          <a:xfrm>
            <a:off x="3950446" y="2009632"/>
            <a:ext cx="117497" cy="293034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57FC9F82-FEBE-47A0-BD8E-2F487803DE25}"/>
              </a:ext>
            </a:extLst>
          </p:cNvPr>
          <p:cNvCxnSpPr>
            <a:cxnSpLocks/>
            <a:stCxn id="6" idx="0"/>
            <a:endCxn id="7" idx="5"/>
          </p:cNvCxnSpPr>
          <p:nvPr/>
        </p:nvCxnSpPr>
        <p:spPr>
          <a:xfrm flipV="1">
            <a:off x="6660234" y="1964794"/>
            <a:ext cx="104394" cy="2975186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7A7FFAD-341E-4A2B-9646-B82EA875C192}"/>
              </a:ext>
            </a:extLst>
          </p:cNvPr>
          <p:cNvCxnSpPr>
            <a:cxnSpLocks/>
            <a:stCxn id="5" idx="7"/>
            <a:endCxn id="7" idx="4"/>
          </p:cNvCxnSpPr>
          <p:nvPr/>
        </p:nvCxnSpPr>
        <p:spPr>
          <a:xfrm flipV="1">
            <a:off x="4246154" y="2031749"/>
            <a:ext cx="2340263" cy="2975186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9944DA2-082C-4714-B290-7ACC6539A232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 flipV="1">
            <a:off x="2483768" y="3710058"/>
            <a:ext cx="3924438" cy="1458522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3A694060-8D3A-4FD8-9847-494427759BB9}"/>
              </a:ext>
            </a:extLst>
          </p:cNvPr>
          <p:cNvCxnSpPr>
            <a:cxnSpLocks/>
            <a:stCxn id="5" idx="6"/>
            <a:endCxn id="6" idx="3"/>
          </p:cNvCxnSpPr>
          <p:nvPr/>
        </p:nvCxnSpPr>
        <p:spPr>
          <a:xfrm>
            <a:off x="4319971" y="5168580"/>
            <a:ext cx="2162052" cy="161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28848881-610E-4715-85FA-8D4529F5D12A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2409951" y="3871702"/>
            <a:ext cx="1479781" cy="1135233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E0E3113F-2C8B-417C-9A46-1108A7E3F8A9}"/>
              </a:ext>
            </a:extLst>
          </p:cNvPr>
          <p:cNvCxnSpPr>
            <a:cxnSpLocks/>
            <a:stCxn id="8" idx="4"/>
            <a:endCxn id="6" idx="1"/>
          </p:cNvCxnSpPr>
          <p:nvPr/>
        </p:nvCxnSpPr>
        <p:spPr>
          <a:xfrm>
            <a:off x="4128657" y="2076587"/>
            <a:ext cx="2353366" cy="293034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: изогнутый 52">
            <a:extLst>
              <a:ext uri="{FF2B5EF4-FFF2-40B4-BE49-F238E27FC236}">
                <a16:creationId xmlns:a16="http://schemas.microsoft.com/office/drawing/2014/main" id="{9E3823CD-444E-451B-907F-5055D387D365}"/>
              </a:ext>
            </a:extLst>
          </p:cNvPr>
          <p:cNvCxnSpPr>
            <a:cxnSpLocks/>
            <a:stCxn id="7" idx="3"/>
            <a:endCxn id="8" idx="5"/>
          </p:cNvCxnSpPr>
          <p:nvPr/>
        </p:nvCxnSpPr>
        <p:spPr>
          <a:xfrm rot="5400000">
            <a:off x="5335118" y="936544"/>
            <a:ext cx="44838" cy="2101338"/>
          </a:xfrm>
          <a:prstGeom prst="curvedConnector3">
            <a:avLst>
              <a:gd name="adj1" fmla="val 759162"/>
            </a:avLst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: изогнутый 65">
            <a:extLst>
              <a:ext uri="{FF2B5EF4-FFF2-40B4-BE49-F238E27FC236}">
                <a16:creationId xmlns:a16="http://schemas.microsoft.com/office/drawing/2014/main" id="{E29532E9-8006-4021-BC29-97B9CB3A040C}"/>
              </a:ext>
            </a:extLst>
          </p:cNvPr>
          <p:cNvCxnSpPr>
            <a:stCxn id="8" idx="7"/>
            <a:endCxn id="7" idx="1"/>
          </p:cNvCxnSpPr>
          <p:nvPr/>
        </p:nvCxnSpPr>
        <p:spPr>
          <a:xfrm rot="5400000" flipH="1" flipV="1">
            <a:off x="5335118" y="613255"/>
            <a:ext cx="44838" cy="2101338"/>
          </a:xfrm>
          <a:prstGeom prst="curvedConnector3">
            <a:avLst>
              <a:gd name="adj1" fmla="val 759162"/>
            </a:avLst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CB0B128-E4D5-44EC-985C-E6BBBFD76043}"/>
              </a:ext>
            </a:extLst>
          </p:cNvPr>
          <p:cNvSpPr txBox="1"/>
          <p:nvPr/>
        </p:nvSpPr>
        <p:spPr>
          <a:xfrm>
            <a:off x="6694429" y="314350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A8937E3-8479-4768-9405-CE6FA12633DF}"/>
              </a:ext>
            </a:extLst>
          </p:cNvPr>
          <p:cNvSpPr txBox="1"/>
          <p:nvPr/>
        </p:nvSpPr>
        <p:spPr>
          <a:xfrm>
            <a:off x="5726096" y="2438552"/>
            <a:ext cx="39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</a:t>
            </a:r>
            <a:endParaRPr lang="ru-RU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C62BF10-D4A9-402B-B71B-7F13AF3170A8}"/>
              </a:ext>
            </a:extLst>
          </p:cNvPr>
          <p:cNvSpPr txBox="1"/>
          <p:nvPr/>
        </p:nvSpPr>
        <p:spPr>
          <a:xfrm>
            <a:off x="4837612" y="2724149"/>
            <a:ext cx="39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-4</a:t>
            </a:r>
            <a:endParaRPr lang="ru-RU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B5BD859-9E6C-4E53-A17B-7A650A8651C1}"/>
              </a:ext>
            </a:extLst>
          </p:cNvPr>
          <p:cNvSpPr txBox="1"/>
          <p:nvPr/>
        </p:nvSpPr>
        <p:spPr>
          <a:xfrm>
            <a:off x="5202093" y="443931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A0F85AD-5728-4951-96CD-4F900E4113B0}"/>
              </a:ext>
            </a:extLst>
          </p:cNvPr>
          <p:cNvSpPr txBox="1"/>
          <p:nvPr/>
        </p:nvSpPr>
        <p:spPr>
          <a:xfrm>
            <a:off x="5058077" y="517903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A12C564-6214-45E1-A13E-D64376BBF861}"/>
              </a:ext>
            </a:extLst>
          </p:cNvPr>
          <p:cNvSpPr txBox="1"/>
          <p:nvPr/>
        </p:nvSpPr>
        <p:spPr>
          <a:xfrm>
            <a:off x="3688092" y="32293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E7B39E8-472E-42D2-ADB5-7022FAF4F98F}"/>
              </a:ext>
            </a:extLst>
          </p:cNvPr>
          <p:cNvSpPr txBox="1"/>
          <p:nvPr/>
        </p:nvSpPr>
        <p:spPr>
          <a:xfrm>
            <a:off x="2855258" y="429449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7CC8468-AEC2-42C5-AAA4-8BFAB847FCBD}"/>
              </a:ext>
            </a:extLst>
          </p:cNvPr>
          <p:cNvSpPr txBox="1"/>
          <p:nvPr/>
        </p:nvSpPr>
        <p:spPr>
          <a:xfrm>
            <a:off x="5262984" y="1938223"/>
            <a:ext cx="39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  <a:endParaRPr lang="ru-RU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3E47F3C-5193-4B98-873B-BDC3E3710C64}"/>
              </a:ext>
            </a:extLst>
          </p:cNvPr>
          <p:cNvSpPr txBox="1"/>
          <p:nvPr/>
        </p:nvSpPr>
        <p:spPr>
          <a:xfrm>
            <a:off x="5099979" y="128413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C8D22F0-214C-4A2A-891A-26C0DA4D2FD4}"/>
              </a:ext>
            </a:extLst>
          </p:cNvPr>
          <p:cNvSpPr txBox="1"/>
          <p:nvPr/>
        </p:nvSpPr>
        <p:spPr>
          <a:xfrm>
            <a:off x="2749164" y="252265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8C3B745-FAF6-4A17-AFC1-B4CFE692280E}"/>
              </a:ext>
            </a:extLst>
          </p:cNvPr>
          <p:cNvSpPr txBox="1"/>
          <p:nvPr/>
        </p:nvSpPr>
        <p:spPr>
          <a:xfrm>
            <a:off x="2061205" y="351934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4BC2127-C80A-4BE2-BF82-2518C068CCD4}"/>
              </a:ext>
            </a:extLst>
          </p:cNvPr>
          <p:cNvSpPr txBox="1"/>
          <p:nvPr/>
        </p:nvSpPr>
        <p:spPr>
          <a:xfrm>
            <a:off x="6385660" y="1572920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∞</a:t>
            </a:r>
            <a:endParaRPr lang="ru-RU" sz="2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79F7FEB-FE26-42B2-A971-09FEC0D6D4C7}"/>
              </a:ext>
            </a:extLst>
          </p:cNvPr>
          <p:cNvSpPr txBox="1"/>
          <p:nvPr/>
        </p:nvSpPr>
        <p:spPr>
          <a:xfrm>
            <a:off x="3922310" y="1604466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∞</a:t>
            </a:r>
            <a:endParaRPr lang="ru-RU" sz="2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5DA85B6-3A62-4E98-BDE9-00D6110678EB}"/>
              </a:ext>
            </a:extLst>
          </p:cNvPr>
          <p:cNvSpPr txBox="1"/>
          <p:nvPr/>
        </p:nvSpPr>
        <p:spPr>
          <a:xfrm>
            <a:off x="3856276" y="493534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∞</a:t>
            </a:r>
            <a:endParaRPr lang="ru-RU" sz="24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A2C3C7E-9846-4538-B668-DFA27AA98554}"/>
              </a:ext>
            </a:extLst>
          </p:cNvPr>
          <p:cNvSpPr txBox="1"/>
          <p:nvPr/>
        </p:nvSpPr>
        <p:spPr>
          <a:xfrm>
            <a:off x="6446473" y="4937746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∞</a:t>
            </a:r>
            <a:endParaRPr lang="ru-RU" sz="2400" dirty="0"/>
          </a:p>
        </p:txBody>
      </p:sp>
      <p:cxnSp>
        <p:nvCxnSpPr>
          <p:cNvPr id="93" name="Прямая со стрелкой 92">
            <a:extLst>
              <a:ext uri="{FF2B5EF4-FFF2-40B4-BE49-F238E27FC236}">
                <a16:creationId xmlns:a16="http://schemas.microsoft.com/office/drawing/2014/main" id="{FC9BED1B-A7E5-4E7F-BDF8-3E5BD82BCDE1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4128657" y="2076587"/>
            <a:ext cx="2353366" cy="2908881"/>
          </a:xfrm>
          <a:prstGeom prst="straightConnector1">
            <a:avLst/>
          </a:prstGeom>
          <a:ln w="127000">
            <a:solidFill>
              <a:srgbClr val="FF0000">
                <a:alpha val="48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F11BAA86-EA75-46FC-8164-A22BCF379910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2409951" y="3871702"/>
            <a:ext cx="1462334" cy="1113766"/>
          </a:xfrm>
          <a:prstGeom prst="straightConnector1">
            <a:avLst/>
          </a:prstGeom>
          <a:ln w="127000">
            <a:solidFill>
              <a:srgbClr val="FF0000">
                <a:alpha val="48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03257BC2-6B2F-4183-880D-40352ED53334}"/>
              </a:ext>
            </a:extLst>
          </p:cNvPr>
          <p:cNvCxnSpPr>
            <a:cxnSpLocks/>
          </p:cNvCxnSpPr>
          <p:nvPr/>
        </p:nvCxnSpPr>
        <p:spPr>
          <a:xfrm flipV="1">
            <a:off x="2401814" y="1872010"/>
            <a:ext cx="1466678" cy="1700425"/>
          </a:xfrm>
          <a:prstGeom prst="straightConnector1">
            <a:avLst/>
          </a:prstGeom>
          <a:ln w="127000">
            <a:solidFill>
              <a:srgbClr val="FF0000">
                <a:alpha val="48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CC23D266-15B7-4B30-A760-25817F559843}"/>
              </a:ext>
            </a:extLst>
          </p:cNvPr>
          <p:cNvCxnSpPr>
            <a:cxnSpLocks/>
            <a:stCxn id="5" idx="7"/>
            <a:endCxn id="87" idx="2"/>
          </p:cNvCxnSpPr>
          <p:nvPr/>
        </p:nvCxnSpPr>
        <p:spPr>
          <a:xfrm flipV="1">
            <a:off x="4246154" y="2034585"/>
            <a:ext cx="2319526" cy="2972350"/>
          </a:xfrm>
          <a:prstGeom prst="straightConnector1">
            <a:avLst/>
          </a:prstGeom>
          <a:ln w="127000">
            <a:solidFill>
              <a:srgbClr val="FF0000">
                <a:alpha val="48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536ABD1-0F23-4C54-8164-B226AC515548}"/>
              </a:ext>
            </a:extLst>
          </p:cNvPr>
          <p:cNvSpPr txBox="1"/>
          <p:nvPr/>
        </p:nvSpPr>
        <p:spPr>
          <a:xfrm>
            <a:off x="3976124" y="1614756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  <a:endParaRPr lang="ru-RU" sz="24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8DCAB03-DCD5-47AA-BDCD-E3EF37AF461B}"/>
              </a:ext>
            </a:extLst>
          </p:cNvPr>
          <p:cNvSpPr txBox="1"/>
          <p:nvPr/>
        </p:nvSpPr>
        <p:spPr>
          <a:xfrm>
            <a:off x="6411904" y="4945840"/>
            <a:ext cx="470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-2</a:t>
            </a:r>
            <a:endParaRPr lang="ru-RU" sz="24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73447BF-0A84-45C1-B6D2-DE720A2EA0C0}"/>
              </a:ext>
            </a:extLst>
          </p:cNvPr>
          <p:cNvSpPr txBox="1"/>
          <p:nvPr/>
        </p:nvSpPr>
        <p:spPr>
          <a:xfrm>
            <a:off x="3908561" y="4952827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ru-RU" sz="2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31520A6-A259-4948-9555-D5B1D5BBAE27}"/>
              </a:ext>
            </a:extLst>
          </p:cNvPr>
          <p:cNvSpPr txBox="1"/>
          <p:nvPr/>
        </p:nvSpPr>
        <p:spPr>
          <a:xfrm>
            <a:off x="6406200" y="1577386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  <a:endParaRPr lang="ru-RU" sz="24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9B936F-0181-4B2D-AF0C-D6027DA2DAD1}"/>
              </a:ext>
            </a:extLst>
          </p:cNvPr>
          <p:cNvSpPr txBox="1"/>
          <p:nvPr/>
        </p:nvSpPr>
        <p:spPr>
          <a:xfrm>
            <a:off x="6490540" y="4931887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endParaRPr lang="ru-RU" sz="24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C5A91E2-D693-42EA-ACF4-788031EA58D5}"/>
              </a:ext>
            </a:extLst>
          </p:cNvPr>
          <p:cNvSpPr txBox="1"/>
          <p:nvPr/>
        </p:nvSpPr>
        <p:spPr>
          <a:xfrm>
            <a:off x="3993139" y="1615210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endParaRPr lang="ru-RU" sz="2400" dirty="0"/>
          </a:p>
        </p:txBody>
      </p:sp>
      <p:cxnSp>
        <p:nvCxnSpPr>
          <p:cNvPr id="136" name="Соединитель: изогнутый 135">
            <a:extLst>
              <a:ext uri="{FF2B5EF4-FFF2-40B4-BE49-F238E27FC236}">
                <a16:creationId xmlns:a16="http://schemas.microsoft.com/office/drawing/2014/main" id="{4AE25BE7-A824-42BE-933C-86BBA5273801}"/>
              </a:ext>
            </a:extLst>
          </p:cNvPr>
          <p:cNvCxnSpPr>
            <a:cxnSpLocks/>
          </p:cNvCxnSpPr>
          <p:nvPr/>
        </p:nvCxnSpPr>
        <p:spPr>
          <a:xfrm rot="5400000">
            <a:off x="5310600" y="961235"/>
            <a:ext cx="44838" cy="2101338"/>
          </a:xfrm>
          <a:prstGeom prst="curvedConnector3">
            <a:avLst>
              <a:gd name="adj1" fmla="val 759162"/>
            </a:avLst>
          </a:prstGeom>
          <a:ln w="127000">
            <a:solidFill>
              <a:srgbClr val="FF0000">
                <a:alpha val="50000"/>
              </a:srgb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17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7" grpId="1"/>
      <p:bldP spid="88" grpId="0"/>
      <p:bldP spid="88" grpId="1"/>
      <p:bldP spid="89" grpId="0"/>
      <p:bldP spid="89" grpId="1"/>
      <p:bldP spid="90" grpId="0"/>
      <p:bldP spid="90" grpId="1"/>
      <p:bldP spid="105" grpId="0"/>
      <p:bldP spid="105" grpId="1"/>
      <p:bldP spid="106" grpId="0"/>
      <p:bldP spid="107" grpId="0"/>
      <p:bldP spid="108" grpId="0"/>
      <p:bldP spid="109" grpId="0"/>
      <p:bldP spid="109" grpId="1"/>
      <p:bldP spid="1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2E7E7-ACB0-4017-8086-A821070EA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ru-RU" sz="2600" i="1" dirty="0">
                <a:solidFill>
                  <a:prstClr val="black"/>
                </a:solidFill>
              </a:rPr>
              <a:t>Алгоритм Беллмана-Форда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83F01B-4DDF-43A7-A930-EBEF21B11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Оценка сложности алгоритма</a:t>
            </a:r>
            <a:r>
              <a:rPr lang="ru-RU" dirty="0"/>
              <a:t>:</a:t>
            </a:r>
          </a:p>
          <a:p>
            <a:r>
              <a:rPr lang="ru-RU" dirty="0"/>
              <a:t>Инициализация занимает Θ(</a:t>
            </a:r>
            <a:r>
              <a:rPr lang="ru-RU" i="1" dirty="0"/>
              <a:t>V</a:t>
            </a:r>
            <a:r>
              <a:rPr lang="ru-RU" dirty="0"/>
              <a:t>) времени,</a:t>
            </a:r>
          </a:p>
          <a:p>
            <a:r>
              <a:rPr lang="ru-RU" dirty="0"/>
              <a:t>каждый из |</a:t>
            </a:r>
            <a:r>
              <a:rPr lang="ru-RU" i="1" dirty="0"/>
              <a:t>V</a:t>
            </a:r>
            <a:r>
              <a:rPr lang="ru-RU" dirty="0"/>
              <a:t>|−1 проходов требует Θ(</a:t>
            </a:r>
            <a:r>
              <a:rPr lang="ru-RU" i="1" dirty="0"/>
              <a:t>E</a:t>
            </a:r>
            <a:r>
              <a:rPr lang="ru-RU" dirty="0"/>
              <a:t>) времени, </a:t>
            </a:r>
          </a:p>
          <a:p>
            <a:r>
              <a:rPr lang="ru-RU" dirty="0"/>
              <a:t>обход по всем ребрам для проверки наличия отрицательного цикла занимает O(</a:t>
            </a:r>
            <a:r>
              <a:rPr lang="ru-RU" i="1" dirty="0"/>
              <a:t>E</a:t>
            </a:r>
            <a:r>
              <a:rPr lang="ru-RU" dirty="0"/>
              <a:t>) времени. </a:t>
            </a:r>
          </a:p>
          <a:p>
            <a:pPr marL="0" indent="0">
              <a:buNone/>
            </a:pPr>
            <a:r>
              <a:rPr lang="ru-RU" dirty="0"/>
              <a:t>Значит, алгоритм Беллмана-Форда работает за </a:t>
            </a:r>
            <a:r>
              <a:rPr lang="ru-RU" dirty="0">
                <a:solidFill>
                  <a:srgbClr val="0070C0"/>
                </a:solidFill>
              </a:rPr>
              <a:t>O(</a:t>
            </a:r>
            <a:r>
              <a:rPr lang="ru-RU" i="1" dirty="0">
                <a:solidFill>
                  <a:srgbClr val="0070C0"/>
                </a:solidFill>
              </a:rPr>
              <a:t>VE</a:t>
            </a:r>
            <a:r>
              <a:rPr lang="ru-RU" dirty="0">
                <a:solidFill>
                  <a:srgbClr val="0070C0"/>
                </a:solidFill>
              </a:rPr>
              <a:t>)</a:t>
            </a:r>
            <a:r>
              <a:rPr lang="ru-RU" dirty="0"/>
              <a:t>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145574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D6848-58B3-4EB3-B61E-478D7FFDA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94919"/>
            <a:ext cx="7772400" cy="1362075"/>
          </a:xfrm>
        </p:spPr>
        <p:txBody>
          <a:bodyPr>
            <a:normAutofit fontScale="90000"/>
          </a:bodyPr>
          <a:lstStyle/>
          <a:p>
            <a:r>
              <a:rPr lang="ru-RU" cap="none" dirty="0"/>
              <a:t>Нахождение кратчайших путей между всеми парами вершин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DE8B46-CF5D-4BCB-97BE-4B22EF1D6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033" y="1701006"/>
            <a:ext cx="7772400" cy="150018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6342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796908"/>
          </a:xfrm>
        </p:spPr>
        <p:txBody>
          <a:bodyPr>
            <a:noAutofit/>
          </a:bodyPr>
          <a:lstStyle/>
          <a:p>
            <a:r>
              <a:rPr lang="ru-RU" sz="3600" i="1" dirty="0"/>
              <a:t>Алгоритм Флойда-</a:t>
            </a:r>
            <a:r>
              <a:rPr lang="ru-RU" sz="3600" i="1" dirty="0" err="1"/>
              <a:t>Уоршолла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/>
              <a:t>Пусть </a:t>
            </a:r>
            <a:r>
              <a:rPr lang="en-US" i="1" dirty="0"/>
              <a:t>G</a:t>
            </a:r>
            <a:r>
              <a:rPr lang="ru-RU" dirty="0"/>
              <a:t>= (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) – </a:t>
            </a:r>
            <a:r>
              <a:rPr lang="ru-RU" dirty="0"/>
              <a:t>ориентированный граф,</a:t>
            </a:r>
            <a:endParaRPr 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i="1" dirty="0"/>
              <a:t>c</a:t>
            </a:r>
            <a:r>
              <a:rPr lang="en-US" dirty="0"/>
              <a:t> : </a:t>
            </a:r>
            <a:r>
              <a:rPr lang="en-US" i="1" dirty="0"/>
              <a:t>E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</a:t>
            </a:r>
            <a:r>
              <a:rPr lang="en-US" i="1" dirty="0">
                <a:sym typeface="Symbol"/>
              </a:rPr>
              <a:t>R</a:t>
            </a:r>
            <a:r>
              <a:rPr lang="en-US" baseline="30000" dirty="0">
                <a:sym typeface="Symbol"/>
              </a:rPr>
              <a:t>+</a:t>
            </a:r>
            <a:r>
              <a:rPr lang="en-US" dirty="0">
                <a:sym typeface="Symbol"/>
              </a:rPr>
              <a:t> </a:t>
            </a:r>
            <a:r>
              <a:rPr lang="en-US" dirty="0"/>
              <a:t> – </a:t>
            </a:r>
            <a:r>
              <a:rPr lang="ru-RU" dirty="0">
                <a:sym typeface="Symbol"/>
              </a:rPr>
              <a:t>функция стоимости ребер графа </a:t>
            </a:r>
            <a:r>
              <a:rPr lang="en-US" i="1" dirty="0">
                <a:sym typeface="Symbol"/>
              </a:rPr>
              <a:t>G</a:t>
            </a:r>
            <a:r>
              <a:rPr lang="ru-RU" i="1" dirty="0">
                <a:sym typeface="Symbol"/>
              </a:rPr>
              <a:t>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Строим матрицу стоимостей:</a:t>
            </a:r>
          </a:p>
          <a:p>
            <a:pPr>
              <a:buNone/>
            </a:pPr>
            <a:r>
              <a:rPr lang="en-US" dirty="0"/>
              <a:t>				c(</a:t>
            </a:r>
            <a:r>
              <a:rPr lang="en-US" dirty="0" err="1"/>
              <a:t>i</a:t>
            </a:r>
            <a:r>
              <a:rPr lang="en-US" dirty="0"/>
              <a:t>, j),  </a:t>
            </a:r>
            <a:r>
              <a:rPr lang="ru-RU" dirty="0"/>
              <a:t>если ребро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j)</a:t>
            </a:r>
            <a:r>
              <a:rPr lang="en-US" dirty="0">
                <a:sym typeface="Symbol"/>
              </a:rPr>
              <a:t>E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M[</a:t>
            </a:r>
            <a:r>
              <a:rPr lang="en-US" dirty="0" err="1"/>
              <a:t>i</a:t>
            </a:r>
            <a:r>
              <a:rPr lang="en-US" dirty="0"/>
              <a:t>, j] =		+∞ ,  </a:t>
            </a:r>
            <a:r>
              <a:rPr lang="ru-RU" dirty="0"/>
              <a:t>если ребро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j)</a:t>
            </a:r>
            <a:r>
              <a:rPr lang="en-US" dirty="0">
                <a:sym typeface="Symbol"/>
              </a:rPr>
              <a:t>E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				0, </a:t>
            </a:r>
            <a:r>
              <a:rPr lang="ru-RU" dirty="0"/>
              <a:t>если </a:t>
            </a:r>
            <a:r>
              <a:rPr lang="en-US" dirty="0" err="1"/>
              <a:t>i</a:t>
            </a:r>
            <a:r>
              <a:rPr lang="ru-RU" dirty="0"/>
              <a:t> = </a:t>
            </a:r>
            <a:r>
              <a:rPr lang="en-US" dirty="0"/>
              <a:t>j</a:t>
            </a: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Обозначим через </a:t>
            </a:r>
            <a:r>
              <a:rPr lang="en-US" dirty="0"/>
              <a:t>d [</a:t>
            </a:r>
            <a:r>
              <a:rPr lang="en-US" dirty="0" err="1"/>
              <a:t>i</a:t>
            </a:r>
            <a:r>
              <a:rPr lang="en-US" dirty="0"/>
              <a:t>, j] </a:t>
            </a:r>
            <a:r>
              <a:rPr lang="ru-RU" dirty="0"/>
              <a:t>матрицу кратчайших путей между всеми вершинами.</a:t>
            </a:r>
          </a:p>
          <a:p>
            <a:pPr>
              <a:buNone/>
            </a:pPr>
            <a:r>
              <a:rPr lang="ru-RU" dirty="0"/>
              <a:t>Вершины занумеруем числами от 1 до </a:t>
            </a:r>
            <a:r>
              <a:rPr lang="en-US" dirty="0"/>
              <a:t>n.</a:t>
            </a:r>
            <a:endParaRPr lang="ru-RU" dirty="0"/>
          </a:p>
        </p:txBody>
      </p:sp>
      <p:sp>
        <p:nvSpPr>
          <p:cNvPr id="4" name="Левая фигурная скобка 3"/>
          <p:cNvSpPr/>
          <p:nvPr/>
        </p:nvSpPr>
        <p:spPr>
          <a:xfrm>
            <a:off x="2267744" y="3284985"/>
            <a:ext cx="642942" cy="1224136"/>
          </a:xfrm>
          <a:prstGeom prst="leftBrace">
            <a:avLst>
              <a:gd name="adj1" fmla="val 381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7567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sz="3200" i="1" dirty="0"/>
              <a:t>Алгоритм </a:t>
            </a:r>
            <a:r>
              <a:rPr lang="ru-RU" sz="3200" i="1" dirty="0" err="1"/>
              <a:t>Флойда-Уоршолла</a:t>
            </a:r>
            <a:endParaRPr lang="ru-RU" sz="3200" i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/>
              <a:t>Обозначим через </a:t>
            </a:r>
            <a:r>
              <a:rPr lang="en-US" dirty="0" err="1"/>
              <a:t>d</a:t>
            </a:r>
            <a:r>
              <a:rPr lang="en-US" baseline="-25000" dirty="0" err="1"/>
              <a:t>ij</a:t>
            </a:r>
            <a:r>
              <a:rPr lang="en-US" baseline="30000" dirty="0"/>
              <a:t>(k)</a:t>
            </a:r>
            <a:r>
              <a:rPr lang="ru-RU" baseline="30000" dirty="0"/>
              <a:t> </a:t>
            </a:r>
            <a:r>
              <a:rPr lang="ru-RU" dirty="0"/>
              <a:t> стоимость кратчайшего пути из вершины с номером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u-RU" dirty="0"/>
              <a:t>в вершину с номером </a:t>
            </a:r>
            <a:r>
              <a:rPr lang="en-US" dirty="0"/>
              <a:t>j</a:t>
            </a:r>
            <a:r>
              <a:rPr lang="ru-RU" dirty="0"/>
              <a:t> с промежуточными вершинами из множества </a:t>
            </a:r>
            <a:r>
              <a:rPr lang="en-US" dirty="0"/>
              <a:t>{1, 2, …, k}.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		 M[</a:t>
            </a:r>
            <a:r>
              <a:rPr lang="en-US" dirty="0" err="1"/>
              <a:t>i</a:t>
            </a:r>
            <a:r>
              <a:rPr lang="en-US" dirty="0"/>
              <a:t>, j] , </a:t>
            </a:r>
            <a:r>
              <a:rPr lang="ru-RU" dirty="0"/>
              <a:t>если </a:t>
            </a:r>
            <a:r>
              <a:rPr lang="en-US" dirty="0"/>
              <a:t>k = 0,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d</a:t>
            </a:r>
            <a:r>
              <a:rPr lang="en-US" baseline="-25000" dirty="0" err="1"/>
              <a:t>ij</a:t>
            </a:r>
            <a:r>
              <a:rPr lang="en-US" baseline="30000" dirty="0"/>
              <a:t>(k) </a:t>
            </a:r>
            <a:r>
              <a:rPr lang="en-US" dirty="0"/>
              <a:t> = </a:t>
            </a:r>
            <a:r>
              <a:rPr lang="en-US" baseline="30000" dirty="0"/>
              <a:t>	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			min(</a:t>
            </a:r>
            <a:r>
              <a:rPr lang="en-US" dirty="0" err="1"/>
              <a:t>d</a:t>
            </a:r>
            <a:r>
              <a:rPr lang="en-US" baseline="-25000" dirty="0" err="1"/>
              <a:t>ij</a:t>
            </a:r>
            <a:r>
              <a:rPr lang="en-US" baseline="30000" dirty="0"/>
              <a:t>(k-1)</a:t>
            </a:r>
            <a:r>
              <a:rPr lang="en-US" dirty="0"/>
              <a:t> , </a:t>
            </a:r>
            <a:r>
              <a:rPr lang="en-US" dirty="0" err="1"/>
              <a:t>d</a:t>
            </a:r>
            <a:r>
              <a:rPr lang="en-US" baseline="-25000" dirty="0" err="1"/>
              <a:t>ik</a:t>
            </a:r>
            <a:r>
              <a:rPr lang="en-US" baseline="30000" dirty="0"/>
              <a:t>(k-1)</a:t>
            </a:r>
            <a:r>
              <a:rPr lang="en-US" dirty="0"/>
              <a:t> + </a:t>
            </a:r>
            <a:r>
              <a:rPr lang="en-US" dirty="0" err="1"/>
              <a:t>d</a:t>
            </a:r>
            <a:r>
              <a:rPr lang="en-US" baseline="-25000" dirty="0" err="1"/>
              <a:t>kj</a:t>
            </a:r>
            <a:r>
              <a:rPr lang="en-US" baseline="30000" dirty="0"/>
              <a:t>(k-1)</a:t>
            </a:r>
            <a:r>
              <a:rPr lang="ru-RU" dirty="0"/>
              <a:t> </a:t>
            </a:r>
            <a:r>
              <a:rPr lang="en-US" dirty="0"/>
              <a:t>)</a:t>
            </a:r>
            <a:r>
              <a:rPr lang="ru-RU" dirty="0"/>
              <a:t>, если </a:t>
            </a:r>
            <a:r>
              <a:rPr lang="en-US" dirty="0"/>
              <a:t>k</a:t>
            </a:r>
            <a:r>
              <a:rPr lang="en-US" dirty="0">
                <a:sym typeface="Symbol"/>
              </a:rPr>
              <a:t>1</a:t>
            </a:r>
          </a:p>
          <a:p>
            <a:pPr>
              <a:buNone/>
            </a:pPr>
            <a:endParaRPr lang="ru-RU" dirty="0">
              <a:sym typeface="Symbol"/>
            </a:endParaRPr>
          </a:p>
          <a:p>
            <a:pPr>
              <a:buNone/>
            </a:pPr>
            <a:r>
              <a:rPr lang="en-US" dirty="0">
                <a:sym typeface="Symbol"/>
              </a:rPr>
              <a:t>D</a:t>
            </a:r>
            <a:r>
              <a:rPr lang="en-US" baseline="30000" dirty="0">
                <a:sym typeface="Symbol"/>
              </a:rPr>
              <a:t>(n) </a:t>
            </a:r>
            <a:r>
              <a:rPr lang="ru-RU" dirty="0">
                <a:sym typeface="Symbol"/>
              </a:rPr>
              <a:t>содержит искомое решение</a:t>
            </a:r>
            <a:endParaRPr lang="en-US" dirty="0">
              <a:sym typeface="Symbol"/>
            </a:endParaRP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Левая фигурная скобка 3"/>
          <p:cNvSpPr/>
          <p:nvPr/>
        </p:nvSpPr>
        <p:spPr>
          <a:xfrm>
            <a:off x="1857356" y="3429000"/>
            <a:ext cx="500066" cy="1428760"/>
          </a:xfrm>
          <a:prstGeom prst="leftBrace">
            <a:avLst>
              <a:gd name="adj1" fmla="val 2997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ru-RU" sz="3200" i="1" dirty="0"/>
              <a:t>Алгоритм </a:t>
            </a:r>
            <a:r>
              <a:rPr lang="ru-RU" sz="3200" i="1" dirty="0" err="1"/>
              <a:t>Флойда-Уоршолла</a:t>
            </a:r>
            <a:endParaRPr lang="ru-RU" sz="3200" i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857232"/>
            <a:ext cx="8715436" cy="52689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(M, n)</a:t>
            </a:r>
            <a:endParaRPr lang="ru-RU" dirty="0"/>
          </a:p>
          <a:p>
            <a:pPr>
              <a:buNone/>
            </a:pPr>
            <a:r>
              <a:rPr lang="en-US" dirty="0"/>
              <a:t>{</a:t>
            </a:r>
            <a:endParaRPr lang="ru-RU" dirty="0"/>
          </a:p>
          <a:p>
            <a:pPr>
              <a:buNone/>
            </a:pPr>
            <a:r>
              <a:rPr lang="ru-RU" dirty="0"/>
              <a:t>	</a:t>
            </a:r>
            <a:r>
              <a:rPr lang="en-US" dirty="0"/>
              <a:t>D</a:t>
            </a:r>
            <a:r>
              <a:rPr lang="en-US" baseline="30000" dirty="0"/>
              <a:t>(0)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M;</a:t>
            </a:r>
            <a:endParaRPr lang="ru-RU" dirty="0"/>
          </a:p>
          <a:p>
            <a:pPr>
              <a:buNone/>
            </a:pPr>
            <a:r>
              <a:rPr lang="ru-RU" dirty="0"/>
              <a:t>	</a:t>
            </a:r>
            <a:r>
              <a:rPr lang="en-US" dirty="0"/>
              <a:t>for k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1 to n do</a:t>
            </a:r>
            <a:endParaRPr lang="ru-RU" dirty="0"/>
          </a:p>
          <a:p>
            <a:pPr>
              <a:buNone/>
            </a:pPr>
            <a:r>
              <a:rPr lang="en-US" dirty="0"/>
              <a:t> </a:t>
            </a:r>
            <a:r>
              <a:rPr lang="ru-RU" dirty="0"/>
              <a:t>		</a:t>
            </a: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1 to n do </a:t>
            </a:r>
            <a:endParaRPr lang="ru-RU" dirty="0"/>
          </a:p>
          <a:p>
            <a:pPr>
              <a:buNone/>
            </a:pPr>
            <a:r>
              <a:rPr lang="ru-RU" dirty="0"/>
              <a:t>			</a:t>
            </a:r>
            <a:r>
              <a:rPr lang="en-US" dirty="0"/>
              <a:t>for j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1 to n do</a:t>
            </a:r>
            <a:endParaRPr lang="ru-RU" dirty="0"/>
          </a:p>
          <a:p>
            <a:pPr>
              <a:buNone/>
            </a:pPr>
            <a:r>
              <a:rPr lang="ru-RU" dirty="0"/>
              <a:t>				</a:t>
            </a:r>
            <a:r>
              <a:rPr lang="en-US" dirty="0" err="1"/>
              <a:t>d</a:t>
            </a:r>
            <a:r>
              <a:rPr lang="en-US" baseline="-25000" dirty="0" err="1"/>
              <a:t>ij</a:t>
            </a:r>
            <a:r>
              <a:rPr lang="en-US" baseline="30000" dirty="0"/>
              <a:t>(k)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min(</a:t>
            </a:r>
            <a:r>
              <a:rPr lang="en-US" dirty="0" err="1"/>
              <a:t>d</a:t>
            </a:r>
            <a:r>
              <a:rPr lang="en-US" baseline="-25000" dirty="0" err="1"/>
              <a:t>ij</a:t>
            </a:r>
            <a:r>
              <a:rPr lang="en-US" baseline="30000" dirty="0"/>
              <a:t>(k-1)</a:t>
            </a:r>
            <a:r>
              <a:rPr lang="en-US" dirty="0"/>
              <a:t>, </a:t>
            </a:r>
            <a:r>
              <a:rPr lang="en-US" dirty="0" err="1"/>
              <a:t>d</a:t>
            </a:r>
            <a:r>
              <a:rPr lang="en-US" baseline="-25000" dirty="0" err="1"/>
              <a:t>ik</a:t>
            </a:r>
            <a:r>
              <a:rPr lang="en-US" baseline="30000" dirty="0"/>
              <a:t>(k-1) </a:t>
            </a:r>
            <a:r>
              <a:rPr lang="en-US" dirty="0"/>
              <a:t>+ </a:t>
            </a:r>
            <a:r>
              <a:rPr lang="en-US" dirty="0" err="1"/>
              <a:t>d</a:t>
            </a:r>
            <a:r>
              <a:rPr lang="en-US" baseline="-25000" dirty="0" err="1"/>
              <a:t>kj</a:t>
            </a:r>
            <a:r>
              <a:rPr lang="en-US" baseline="30000" dirty="0"/>
              <a:t>(k-1) </a:t>
            </a:r>
            <a:r>
              <a:rPr lang="en-US" dirty="0"/>
              <a:t>);</a:t>
            </a:r>
            <a:endParaRPr lang="ru-RU" dirty="0"/>
          </a:p>
          <a:p>
            <a:pPr>
              <a:buNone/>
            </a:pPr>
            <a:r>
              <a:rPr lang="ru-RU" dirty="0"/>
              <a:t>	</a:t>
            </a:r>
            <a:r>
              <a:rPr lang="en-US" dirty="0"/>
              <a:t>return D</a:t>
            </a:r>
            <a:r>
              <a:rPr lang="en-US" baseline="30000" dirty="0"/>
              <a:t>(n)</a:t>
            </a:r>
            <a:r>
              <a:rPr lang="en-US" dirty="0"/>
              <a:t>;</a:t>
            </a:r>
            <a:endParaRPr lang="ru-RU" dirty="0"/>
          </a:p>
          <a:p>
            <a:pPr>
              <a:buNone/>
            </a:pPr>
            <a:r>
              <a:rPr lang="en-US" dirty="0"/>
              <a:t>}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dirty="0"/>
              <a:t>Транзитивное замыкание графа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472518" cy="512605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Пусть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ориентированный граф.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Транзитивным замыканием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графа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называется граф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i="1" dirty="0">
                <a:latin typeface="Arial" pitchFamily="34" charset="0"/>
                <a:cs typeface="Arial" pitchFamily="34" charset="0"/>
                <a:sym typeface="Symbol"/>
              </a:rPr>
              <a:t>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dirty="0">
                <a:latin typeface="Arial" pitchFamily="34" charset="0"/>
                <a:cs typeface="Arial" pitchFamily="34" charset="0"/>
                <a:sym typeface="Symbol"/>
              </a:rPr>
              <a:t>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в котором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из вершины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 вершину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идет дуга </a:t>
            </a:r>
            <a:r>
              <a:rPr lang="ru-RU" dirty="0">
                <a:latin typeface="Times New Roman" pitchFamily="18" charset="0"/>
                <a:cs typeface="Times New Roman" pitchFamily="18" charset="0"/>
                <a:sym typeface="Symbol"/>
              </a:rPr>
              <a:t> существует путь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  <a:sym typeface="Symbol"/>
              </a:rPr>
              <a:t>из вершины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 вершину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в графе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dirty="0">
                <a:latin typeface="Arial" pitchFamily="34" charset="0"/>
                <a:cs typeface="Arial" pitchFamily="34" charset="0"/>
                <a:sym typeface="Symbol"/>
              </a:rPr>
              <a:t>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&amp; 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) 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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sz="2800" i="1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2800" i="1">
                <a:latin typeface="Arial" pitchFamily="34" charset="0"/>
                <a:cs typeface="Arial" pitchFamily="34" charset="0"/>
                <a:sym typeface="Symbol"/>
              </a:rPr>
              <a:t>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&amp; 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US" sz="2800" i="1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2800" i="1">
                <a:latin typeface="Arial" pitchFamily="34" charset="0"/>
                <a:cs typeface="Arial" pitchFamily="34" charset="0"/>
                <a:sym typeface="Symbol"/>
              </a:rPr>
              <a:t>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&amp; 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US" sz="2800" i="1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2800" i="1">
                <a:latin typeface="Arial" pitchFamily="34" charset="0"/>
                <a:cs typeface="Arial" pitchFamily="34" charset="0"/>
                <a:sym typeface="Symbol"/>
              </a:rPr>
              <a:t>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транзитивного замыкания графа. Пример</a:t>
            </a:r>
          </a:p>
        </p:txBody>
      </p:sp>
      <p:sp>
        <p:nvSpPr>
          <p:cNvPr id="4" name="Овал 3"/>
          <p:cNvSpPr/>
          <p:nvPr/>
        </p:nvSpPr>
        <p:spPr>
          <a:xfrm>
            <a:off x="1000097" y="2385948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2143105" y="3028890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071667" y="1885882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3214675" y="2457386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000097" y="2385948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214675" y="245738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071667" y="188588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  <a:endParaRPr lang="ru-RU" sz="2000" dirty="0"/>
          </a:p>
        </p:txBody>
      </p:sp>
      <p:cxnSp>
        <p:nvCxnSpPr>
          <p:cNvPr id="11" name="Shape 10"/>
          <p:cNvCxnSpPr>
            <a:stCxn id="8" idx="0"/>
            <a:endCxn id="10" idx="1"/>
          </p:cNvCxnSpPr>
          <p:nvPr/>
        </p:nvCxnSpPr>
        <p:spPr>
          <a:xfrm rot="5400000" flipH="1" flipV="1">
            <a:off x="1464504" y="1778786"/>
            <a:ext cx="300011" cy="91431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9" idx="2"/>
          </p:cNvCxnSpPr>
          <p:nvPr/>
        </p:nvCxnSpPr>
        <p:spPr>
          <a:xfrm rot="5400000">
            <a:off x="2740825" y="2616967"/>
            <a:ext cx="390577" cy="871634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24"/>
          <p:cNvCxnSpPr>
            <a:stCxn id="10" idx="2"/>
          </p:cNvCxnSpPr>
          <p:nvPr/>
        </p:nvCxnSpPr>
        <p:spPr>
          <a:xfrm rot="5400000">
            <a:off x="1814565" y="2685973"/>
            <a:ext cx="814338" cy="1437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endCxn id="9" idx="1"/>
          </p:cNvCxnSpPr>
          <p:nvPr/>
        </p:nvCxnSpPr>
        <p:spPr>
          <a:xfrm rot="5400000" flipH="1" flipV="1">
            <a:off x="2571793" y="2386009"/>
            <a:ext cx="371449" cy="91431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endCxn id="8" idx="2"/>
          </p:cNvCxnSpPr>
          <p:nvPr/>
        </p:nvCxnSpPr>
        <p:spPr>
          <a:xfrm rot="10800000">
            <a:off x="1157353" y="2786058"/>
            <a:ext cx="985755" cy="399968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6" idx="6"/>
            <a:endCxn id="9" idx="0"/>
          </p:cNvCxnSpPr>
          <p:nvPr/>
        </p:nvCxnSpPr>
        <p:spPr>
          <a:xfrm>
            <a:off x="2428857" y="2064477"/>
            <a:ext cx="943073" cy="392909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57485" y="30003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5</a:t>
            </a:r>
          </a:p>
        </p:txBody>
      </p:sp>
      <p:sp>
        <p:nvSpPr>
          <p:cNvPr id="18" name="Овал 17"/>
          <p:cNvSpPr/>
          <p:nvPr/>
        </p:nvSpPr>
        <p:spPr>
          <a:xfrm>
            <a:off x="2143107" y="4143379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Shape 18"/>
          <p:cNvCxnSpPr>
            <a:stCxn id="4" idx="3"/>
            <a:endCxn id="18" idx="2"/>
          </p:cNvCxnSpPr>
          <p:nvPr/>
        </p:nvCxnSpPr>
        <p:spPr>
          <a:xfrm rot="16200000" flipH="1">
            <a:off x="782184" y="2961050"/>
            <a:ext cx="1631145" cy="1090701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20"/>
          <p:cNvCxnSpPr>
            <a:stCxn id="17" idx="2"/>
            <a:endCxn id="18" idx="0"/>
          </p:cNvCxnSpPr>
          <p:nvPr/>
        </p:nvCxnSpPr>
        <p:spPr>
          <a:xfrm rot="16200000" flipH="1">
            <a:off x="1946773" y="3768449"/>
            <a:ext cx="742897" cy="6962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endCxn id="18" idx="6"/>
          </p:cNvCxnSpPr>
          <p:nvPr/>
        </p:nvCxnSpPr>
        <p:spPr>
          <a:xfrm rot="5400000">
            <a:off x="2232406" y="3053950"/>
            <a:ext cx="1535916" cy="1000133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43108" y="414338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4</a:t>
            </a:r>
          </a:p>
        </p:txBody>
      </p:sp>
      <p:sp>
        <p:nvSpPr>
          <p:cNvPr id="23" name="Овал 22"/>
          <p:cNvSpPr/>
          <p:nvPr/>
        </p:nvSpPr>
        <p:spPr>
          <a:xfrm>
            <a:off x="5143502" y="2814576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6286510" y="3457518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6215072" y="2314510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7358080" y="2886014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143502" y="2814576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endParaRPr lang="ru-RU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7358080" y="288601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</a:t>
            </a:r>
            <a:endParaRPr lang="ru-RU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6215072" y="23145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  <a:endParaRPr lang="ru-RU" sz="2000" dirty="0"/>
          </a:p>
        </p:txBody>
      </p:sp>
      <p:cxnSp>
        <p:nvCxnSpPr>
          <p:cNvPr id="30" name="Shape 29"/>
          <p:cNvCxnSpPr>
            <a:stCxn id="27" idx="0"/>
            <a:endCxn id="29" idx="1"/>
          </p:cNvCxnSpPr>
          <p:nvPr/>
        </p:nvCxnSpPr>
        <p:spPr>
          <a:xfrm rot="5400000" flipH="1" flipV="1">
            <a:off x="5607909" y="2207414"/>
            <a:ext cx="300011" cy="91431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28" idx="2"/>
          </p:cNvCxnSpPr>
          <p:nvPr/>
        </p:nvCxnSpPr>
        <p:spPr>
          <a:xfrm rot="5400000">
            <a:off x="6884230" y="3045595"/>
            <a:ext cx="390577" cy="871634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24"/>
          <p:cNvCxnSpPr>
            <a:stCxn id="29" idx="2"/>
          </p:cNvCxnSpPr>
          <p:nvPr/>
        </p:nvCxnSpPr>
        <p:spPr>
          <a:xfrm rot="5400000">
            <a:off x="5957970" y="3114601"/>
            <a:ext cx="814338" cy="1437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endCxn id="28" idx="1"/>
          </p:cNvCxnSpPr>
          <p:nvPr/>
        </p:nvCxnSpPr>
        <p:spPr>
          <a:xfrm rot="5400000" flipH="1" flipV="1">
            <a:off x="6715198" y="2814637"/>
            <a:ext cx="371449" cy="91431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endCxn id="27" idx="2"/>
          </p:cNvCxnSpPr>
          <p:nvPr/>
        </p:nvCxnSpPr>
        <p:spPr>
          <a:xfrm rot="10800000">
            <a:off x="5300758" y="3214686"/>
            <a:ext cx="985755" cy="399968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34"/>
          <p:cNvCxnSpPr>
            <a:stCxn id="25" idx="6"/>
            <a:endCxn id="28" idx="0"/>
          </p:cNvCxnSpPr>
          <p:nvPr/>
        </p:nvCxnSpPr>
        <p:spPr>
          <a:xfrm>
            <a:off x="6572262" y="2493105"/>
            <a:ext cx="943073" cy="392909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00890" y="3429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5</a:t>
            </a:r>
          </a:p>
        </p:txBody>
      </p:sp>
      <p:sp>
        <p:nvSpPr>
          <p:cNvPr id="37" name="Овал 36"/>
          <p:cNvSpPr/>
          <p:nvPr/>
        </p:nvSpPr>
        <p:spPr>
          <a:xfrm>
            <a:off x="6286512" y="4572007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Shape 37"/>
          <p:cNvCxnSpPr>
            <a:stCxn id="23" idx="3"/>
            <a:endCxn id="37" idx="2"/>
          </p:cNvCxnSpPr>
          <p:nvPr/>
        </p:nvCxnSpPr>
        <p:spPr>
          <a:xfrm rot="16200000" flipH="1">
            <a:off x="4925589" y="3389678"/>
            <a:ext cx="1631145" cy="1090701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20"/>
          <p:cNvCxnSpPr>
            <a:stCxn id="36" idx="2"/>
            <a:endCxn id="37" idx="0"/>
          </p:cNvCxnSpPr>
          <p:nvPr/>
        </p:nvCxnSpPr>
        <p:spPr>
          <a:xfrm rot="16200000" flipH="1">
            <a:off x="6090178" y="4197077"/>
            <a:ext cx="742897" cy="6962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endCxn id="37" idx="6"/>
          </p:cNvCxnSpPr>
          <p:nvPr/>
        </p:nvCxnSpPr>
        <p:spPr>
          <a:xfrm rot="5400000">
            <a:off x="6375811" y="3482578"/>
            <a:ext cx="1535916" cy="1000133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86513" y="457200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4</a:t>
            </a:r>
          </a:p>
        </p:txBody>
      </p:sp>
      <p:cxnSp>
        <p:nvCxnSpPr>
          <p:cNvPr id="42" name="Shape 41"/>
          <p:cNvCxnSpPr>
            <a:stCxn id="29" idx="2"/>
          </p:cNvCxnSpPr>
          <p:nvPr/>
        </p:nvCxnSpPr>
        <p:spPr>
          <a:xfrm rot="5400000">
            <a:off x="5686478" y="2457399"/>
            <a:ext cx="428628" cy="943071"/>
          </a:xfrm>
          <a:prstGeom prst="curved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41"/>
          <p:cNvCxnSpPr>
            <a:stCxn id="27" idx="2"/>
            <a:endCxn id="27" idx="0"/>
          </p:cNvCxnSpPr>
          <p:nvPr/>
        </p:nvCxnSpPr>
        <p:spPr>
          <a:xfrm rot="5400000" flipH="1">
            <a:off x="5100702" y="3014631"/>
            <a:ext cx="400110" cy="1588"/>
          </a:xfrm>
          <a:prstGeom prst="curvedConnector5">
            <a:avLst>
              <a:gd name="adj1" fmla="val -57134"/>
              <a:gd name="adj2" fmla="val 53089122"/>
              <a:gd name="adj3" fmla="val 157134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hape 41"/>
          <p:cNvCxnSpPr>
            <a:stCxn id="27" idx="0"/>
            <a:endCxn id="36" idx="1"/>
          </p:cNvCxnSpPr>
          <p:nvPr/>
        </p:nvCxnSpPr>
        <p:spPr>
          <a:xfrm rot="16200000" flipH="1">
            <a:off x="5393583" y="2721749"/>
            <a:ext cx="814479" cy="1000133"/>
          </a:xfrm>
          <a:prstGeom prst="curvedConnector4">
            <a:avLst>
              <a:gd name="adj1" fmla="val -28067"/>
              <a:gd name="adj2" fmla="val 57862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hape 41"/>
          <p:cNvCxnSpPr>
            <a:stCxn id="29" idx="0"/>
            <a:endCxn id="37" idx="6"/>
          </p:cNvCxnSpPr>
          <p:nvPr/>
        </p:nvCxnSpPr>
        <p:spPr>
          <a:xfrm rot="16200000" flipH="1">
            <a:off x="5289968" y="3396869"/>
            <a:ext cx="2436092" cy="271375"/>
          </a:xfrm>
          <a:prstGeom prst="curvedConnector4">
            <a:avLst>
              <a:gd name="adj1" fmla="val -9384"/>
              <a:gd name="adj2" fmla="val 184238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41"/>
          <p:cNvCxnSpPr>
            <a:stCxn id="27" idx="0"/>
          </p:cNvCxnSpPr>
          <p:nvPr/>
        </p:nvCxnSpPr>
        <p:spPr>
          <a:xfrm rot="16200000" flipH="1">
            <a:off x="6372327" y="1743006"/>
            <a:ext cx="223838" cy="2366978"/>
          </a:xfrm>
          <a:prstGeom prst="curvedConnector4">
            <a:avLst>
              <a:gd name="adj1" fmla="val -566343"/>
              <a:gd name="adj2" fmla="val 861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41"/>
          <p:cNvCxnSpPr>
            <a:stCxn id="25" idx="7"/>
            <a:endCxn id="29" idx="2"/>
          </p:cNvCxnSpPr>
          <p:nvPr/>
        </p:nvCxnSpPr>
        <p:spPr>
          <a:xfrm rot="16200000" flipH="1" flipV="1">
            <a:off x="6272239" y="2466906"/>
            <a:ext cx="347801" cy="147626"/>
          </a:xfrm>
          <a:prstGeom prst="curvedConnector5">
            <a:avLst>
              <a:gd name="adj1" fmla="val -180220"/>
              <a:gd name="adj2" fmla="val 381355"/>
              <a:gd name="adj3" fmla="val 102119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hape 41"/>
          <p:cNvCxnSpPr>
            <a:stCxn id="28" idx="1"/>
            <a:endCxn id="25" idx="6"/>
          </p:cNvCxnSpPr>
          <p:nvPr/>
        </p:nvCxnSpPr>
        <p:spPr>
          <a:xfrm rot="10800000">
            <a:off x="6572262" y="2493105"/>
            <a:ext cx="785818" cy="59296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hape 41"/>
          <p:cNvCxnSpPr>
            <a:stCxn id="28" idx="1"/>
            <a:endCxn id="23" idx="5"/>
          </p:cNvCxnSpPr>
          <p:nvPr/>
        </p:nvCxnSpPr>
        <p:spPr>
          <a:xfrm rot="10800000" flipV="1">
            <a:off x="5448384" y="3086069"/>
            <a:ext cx="1909697" cy="33388"/>
          </a:xfrm>
          <a:prstGeom prst="curvedConnector4">
            <a:avLst>
              <a:gd name="adj1" fmla="val 52491"/>
              <a:gd name="adj2" fmla="val 1283859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hape 41"/>
          <p:cNvCxnSpPr>
            <a:stCxn id="26" idx="1"/>
            <a:endCxn id="26" idx="6"/>
          </p:cNvCxnSpPr>
          <p:nvPr/>
        </p:nvCxnSpPr>
        <p:spPr>
          <a:xfrm rot="16200000" flipH="1">
            <a:off x="7499686" y="2849026"/>
            <a:ext cx="126286" cy="304881"/>
          </a:xfrm>
          <a:prstGeom prst="curvedConnector4">
            <a:avLst>
              <a:gd name="adj1" fmla="val -561117"/>
              <a:gd name="adj2" fmla="val 17498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hape 41"/>
          <p:cNvCxnSpPr>
            <a:stCxn id="24" idx="7"/>
          </p:cNvCxnSpPr>
          <p:nvPr/>
        </p:nvCxnSpPr>
        <p:spPr>
          <a:xfrm rot="16200000" flipV="1">
            <a:off x="6112787" y="3031222"/>
            <a:ext cx="866645" cy="9056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hape 41"/>
          <p:cNvCxnSpPr>
            <a:endCxn id="36" idx="2"/>
          </p:cNvCxnSpPr>
          <p:nvPr/>
        </p:nvCxnSpPr>
        <p:spPr>
          <a:xfrm rot="10800000" flipV="1">
            <a:off x="6458146" y="3786190"/>
            <a:ext cx="185557" cy="42920"/>
          </a:xfrm>
          <a:prstGeom prst="curvedConnector4">
            <a:avLst>
              <a:gd name="adj1" fmla="val -302352"/>
              <a:gd name="adj2" fmla="val 1354232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7" grpId="0"/>
      <p:bldP spid="18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6" grpId="0"/>
      <p:bldP spid="37" grpId="0" animBg="1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ru-RU" dirty="0"/>
              <a:t>Определения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19749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dirty="0"/>
              <a:t>Пусть </a:t>
            </a:r>
            <a:r>
              <a:rPr lang="en-US" i="1" dirty="0"/>
              <a:t>G</a:t>
            </a:r>
            <a:r>
              <a:rPr lang="en-US" dirty="0"/>
              <a:t> = (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) – </a:t>
            </a:r>
            <a:r>
              <a:rPr lang="ru-RU" dirty="0"/>
              <a:t>ориентированный граф. Поставим в соответствие каждому ребру </a:t>
            </a:r>
            <a:r>
              <a:rPr lang="en-US" i="1" dirty="0" err="1"/>
              <a:t>e</a:t>
            </a:r>
            <a:r>
              <a:rPr lang="en-US" dirty="0" err="1">
                <a:sym typeface="Symbol"/>
              </a:rPr>
              <a:t></a:t>
            </a:r>
            <a:r>
              <a:rPr lang="en-US" i="1" dirty="0" err="1">
                <a:sym typeface="Symbol"/>
              </a:rPr>
              <a:t>E</a:t>
            </a:r>
            <a:r>
              <a:rPr lang="en-US" i="1" dirty="0">
                <a:sym typeface="Symbol"/>
              </a:rPr>
              <a:t> </a:t>
            </a:r>
            <a:r>
              <a:rPr lang="ru-RU" dirty="0">
                <a:sym typeface="Symbol"/>
              </a:rPr>
              <a:t>в графе </a:t>
            </a:r>
            <a:r>
              <a:rPr lang="en-US" dirty="0">
                <a:sym typeface="Symbol"/>
              </a:rPr>
              <a:t>G </a:t>
            </a:r>
            <a:r>
              <a:rPr lang="ru-RU" dirty="0">
                <a:sym typeface="Symbol"/>
              </a:rPr>
              <a:t>неотрицательную стоимость </a:t>
            </a:r>
            <a:r>
              <a:rPr lang="en-US" i="1" dirty="0">
                <a:sym typeface="Symbol"/>
              </a:rPr>
              <a:t>c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e</a:t>
            </a:r>
            <a:r>
              <a:rPr lang="en-US" dirty="0">
                <a:sym typeface="Symbol"/>
              </a:rPr>
              <a:t>)</a:t>
            </a:r>
            <a:r>
              <a:rPr lang="ru-RU" dirty="0">
                <a:sym typeface="Symbol"/>
              </a:rPr>
              <a:t>.</a:t>
            </a:r>
          </a:p>
          <a:p>
            <a:pPr algn="ctr">
              <a:buNone/>
            </a:pPr>
            <a:r>
              <a:rPr lang="en-US" i="1" dirty="0">
                <a:sym typeface="Symbol"/>
              </a:rPr>
              <a:t>c: E </a:t>
            </a:r>
            <a:r>
              <a:rPr lang="en-US" dirty="0">
                <a:sym typeface="Symbol"/>
              </a:rPr>
              <a:t></a:t>
            </a:r>
            <a:r>
              <a:rPr lang="en-US" i="1" dirty="0">
                <a:sym typeface="Symbol"/>
              </a:rPr>
              <a:t> R</a:t>
            </a:r>
            <a:r>
              <a:rPr lang="en-US" i="1" baseline="30000" dirty="0">
                <a:sym typeface="Symbol"/>
              </a:rPr>
              <a:t>+</a:t>
            </a:r>
            <a:r>
              <a:rPr lang="en-US" i="1" dirty="0">
                <a:sym typeface="Symbol"/>
              </a:rPr>
              <a:t> </a:t>
            </a:r>
            <a:r>
              <a:rPr lang="ru-RU" i="1" dirty="0">
                <a:sym typeface="Symbol"/>
              </a:rPr>
              <a:t>- </a:t>
            </a:r>
            <a:r>
              <a:rPr lang="ru-RU" i="1" dirty="0">
                <a:solidFill>
                  <a:srgbClr val="FF0000"/>
                </a:solidFill>
                <a:sym typeface="Symbol"/>
              </a:rPr>
              <a:t>функция стоимости</a:t>
            </a:r>
            <a:endParaRPr lang="en-US" i="1" dirty="0">
              <a:solidFill>
                <a:srgbClr val="FF0000"/>
              </a:solidFill>
              <a:sym typeface="Symbol"/>
            </a:endParaRPr>
          </a:p>
          <a:p>
            <a:pPr>
              <a:buNone/>
            </a:pPr>
            <a:r>
              <a:rPr lang="ru-RU" dirty="0">
                <a:solidFill>
                  <a:srgbClr val="FF0000"/>
                </a:solidFill>
              </a:rPr>
              <a:t>Стоимость пути </a:t>
            </a:r>
            <a:r>
              <a:rPr lang="ru-RU" dirty="0"/>
              <a:t>определяется как сумма стоимостей ребер, образующих его.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>
                <a:solidFill>
                  <a:srgbClr val="FF0000"/>
                </a:solidFill>
              </a:rPr>
              <a:t>Задача о нахождении кратчайшего пути </a:t>
            </a:r>
            <a:r>
              <a:rPr lang="ru-RU" dirty="0"/>
              <a:t>состоит в нахождении для каждой пары узлов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/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/>
              <a:t>)</a:t>
            </a:r>
            <a:r>
              <a:rPr lang="ru-RU" dirty="0"/>
              <a:t> пути наименьшей стоимости.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Построение транзитивного замыкания графа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/>
              <a:t>Обозначим через </a:t>
            </a:r>
            <a:r>
              <a:rPr lang="en-US" i="1" dirty="0" err="1"/>
              <a:t>t</a:t>
            </a:r>
            <a:r>
              <a:rPr lang="en-US" i="1" baseline="-25000" dirty="0" err="1"/>
              <a:t>ij</a:t>
            </a:r>
            <a:r>
              <a:rPr lang="en-US" baseline="30000" dirty="0"/>
              <a:t>(</a:t>
            </a:r>
            <a:r>
              <a:rPr lang="en-US" i="1" baseline="30000" dirty="0"/>
              <a:t>k</a:t>
            </a:r>
            <a:r>
              <a:rPr lang="en-US" baseline="30000" dirty="0"/>
              <a:t>)</a:t>
            </a:r>
            <a:r>
              <a:rPr lang="ru-RU" baseline="30000" dirty="0"/>
              <a:t> </a:t>
            </a:r>
            <a:r>
              <a:rPr lang="ru-RU" dirty="0"/>
              <a:t> наличие пути из вершины с номером</a:t>
            </a:r>
            <a:r>
              <a:rPr lang="ru-RU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ru-RU" dirty="0"/>
              <a:t>в вершину с номером </a:t>
            </a:r>
            <a:r>
              <a:rPr lang="en-US" dirty="0"/>
              <a:t>j</a:t>
            </a:r>
            <a:r>
              <a:rPr lang="ru-RU" dirty="0"/>
              <a:t> с промежуточными вершинами из множества </a:t>
            </a:r>
            <a:r>
              <a:rPr lang="en-US" dirty="0"/>
              <a:t>{1, 2, …, </a:t>
            </a:r>
            <a:r>
              <a:rPr lang="en-US" i="1" dirty="0"/>
              <a:t>k</a:t>
            </a:r>
            <a:r>
              <a:rPr lang="en-US" dirty="0"/>
              <a:t>}. </a:t>
            </a:r>
            <a:r>
              <a:rPr lang="en-US" i="1" dirty="0"/>
              <a:t>M</a:t>
            </a:r>
            <a:r>
              <a:rPr lang="en-US" dirty="0"/>
              <a:t> – </a:t>
            </a:r>
            <a:r>
              <a:rPr lang="ru-RU" dirty="0"/>
              <a:t>матрица смежности графа </a:t>
            </a:r>
            <a:r>
              <a:rPr lang="en-US" i="1" dirty="0"/>
              <a:t>G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		 </a:t>
            </a:r>
            <a:r>
              <a:rPr lang="en-US" i="1" dirty="0"/>
              <a:t>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, j] , </a:t>
            </a:r>
            <a:r>
              <a:rPr lang="ru-RU" dirty="0"/>
              <a:t>если </a:t>
            </a:r>
            <a:r>
              <a:rPr lang="en-US" i="1" dirty="0"/>
              <a:t>k</a:t>
            </a:r>
            <a:r>
              <a:rPr lang="en-US" dirty="0"/>
              <a:t> = 0,</a:t>
            </a:r>
            <a:endParaRPr lang="ru-RU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t</a:t>
            </a:r>
            <a:r>
              <a:rPr lang="en-US" baseline="-25000" dirty="0" err="1"/>
              <a:t>ij</a:t>
            </a:r>
            <a:r>
              <a:rPr lang="en-US" baseline="30000" dirty="0"/>
              <a:t>(k) </a:t>
            </a:r>
            <a:r>
              <a:rPr lang="en-US" dirty="0"/>
              <a:t> = </a:t>
            </a:r>
            <a:r>
              <a:rPr lang="en-US" baseline="30000" dirty="0"/>
              <a:t>	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 err="1"/>
              <a:t>t</a:t>
            </a:r>
            <a:r>
              <a:rPr lang="en-US" baseline="-25000" dirty="0" err="1"/>
              <a:t>ij</a:t>
            </a:r>
            <a:r>
              <a:rPr lang="en-US" baseline="30000" dirty="0"/>
              <a:t>(</a:t>
            </a:r>
            <a:r>
              <a:rPr lang="en-US" i="1" baseline="30000" dirty="0"/>
              <a:t>k</a:t>
            </a:r>
            <a:r>
              <a:rPr lang="en-US" baseline="30000" dirty="0"/>
              <a:t>-1)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(</a:t>
            </a:r>
            <a:r>
              <a:rPr lang="en-US" dirty="0" err="1"/>
              <a:t>t</a:t>
            </a:r>
            <a:r>
              <a:rPr lang="en-US" baseline="-25000" dirty="0" err="1"/>
              <a:t>ik</a:t>
            </a:r>
            <a:r>
              <a:rPr lang="en-US" baseline="30000" dirty="0"/>
              <a:t>(</a:t>
            </a:r>
            <a:r>
              <a:rPr lang="en-US" i="1" baseline="30000" dirty="0"/>
              <a:t>k</a:t>
            </a:r>
            <a:r>
              <a:rPr lang="en-US" baseline="30000" dirty="0"/>
              <a:t>-1)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kj</a:t>
            </a:r>
            <a:r>
              <a:rPr lang="en-US" baseline="30000" dirty="0"/>
              <a:t>(</a:t>
            </a:r>
            <a:r>
              <a:rPr lang="en-US" i="1" baseline="30000" dirty="0"/>
              <a:t>k</a:t>
            </a:r>
            <a:r>
              <a:rPr lang="en-US" baseline="30000" dirty="0"/>
              <a:t>-1)</a:t>
            </a:r>
            <a:r>
              <a:rPr lang="ru-RU" dirty="0"/>
              <a:t> </a:t>
            </a:r>
            <a:r>
              <a:rPr lang="en-US" dirty="0"/>
              <a:t>)</a:t>
            </a:r>
            <a:r>
              <a:rPr lang="ru-RU" dirty="0"/>
              <a:t>, если </a:t>
            </a:r>
            <a:r>
              <a:rPr lang="en-US" i="1" dirty="0"/>
              <a:t>k</a:t>
            </a:r>
            <a:r>
              <a:rPr lang="en-US" dirty="0">
                <a:sym typeface="Symbol"/>
              </a:rPr>
              <a:t>1</a:t>
            </a:r>
          </a:p>
          <a:p>
            <a:pPr>
              <a:buNone/>
            </a:pPr>
            <a:endParaRPr lang="ru-RU" dirty="0">
              <a:sym typeface="Symbol"/>
            </a:endParaRPr>
          </a:p>
          <a:p>
            <a:pPr>
              <a:buNone/>
            </a:pPr>
            <a:r>
              <a:rPr lang="en-US" dirty="0">
                <a:sym typeface="Symbol"/>
              </a:rPr>
              <a:t>T</a:t>
            </a:r>
            <a:r>
              <a:rPr lang="en-US" baseline="30000" dirty="0">
                <a:sym typeface="Symbol"/>
              </a:rPr>
              <a:t>(n) </a:t>
            </a:r>
            <a:r>
              <a:rPr lang="ru-RU" dirty="0">
                <a:sym typeface="Symbol"/>
              </a:rPr>
              <a:t>содержит искомое решение</a:t>
            </a:r>
            <a:r>
              <a:rPr lang="en-US" dirty="0">
                <a:sym typeface="Symbol"/>
              </a:rPr>
              <a:t>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Левая фигурная скобка 3"/>
          <p:cNvSpPr/>
          <p:nvPr/>
        </p:nvSpPr>
        <p:spPr>
          <a:xfrm>
            <a:off x="1785918" y="3286124"/>
            <a:ext cx="428628" cy="1357322"/>
          </a:xfrm>
          <a:prstGeom prst="leftBrace">
            <a:avLst>
              <a:gd name="adj1" fmla="val 7026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01052"/>
            <a:ext cx="8858280" cy="490066"/>
          </a:xfrm>
        </p:spPr>
        <p:txBody>
          <a:bodyPr>
            <a:normAutofit/>
          </a:bodyPr>
          <a:lstStyle/>
          <a:p>
            <a:r>
              <a:rPr lang="ru-RU" sz="2400" i="1" dirty="0"/>
              <a:t>Алгоритм построения транзитивного замыкания графа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534036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i="1" dirty="0"/>
              <a:t>процедура</a:t>
            </a:r>
            <a:r>
              <a:rPr lang="ru-RU" i="1" dirty="0"/>
              <a:t> </a:t>
            </a:r>
            <a:r>
              <a:rPr lang="ru-RU" i="1" dirty="0" err="1"/>
              <a:t>Транзитивное_замыкание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ru-RU" dirty="0"/>
              <a:t>	</a:t>
            </a:r>
            <a:r>
              <a:rPr lang="en-US" i="1" dirty="0"/>
              <a:t>T </a:t>
            </a:r>
            <a:r>
              <a:rPr lang="ru-RU" dirty="0">
                <a:sym typeface="Symbol"/>
              </a:rPr>
              <a:t></a:t>
            </a:r>
            <a:r>
              <a:rPr lang="ru-RU" dirty="0"/>
              <a:t> </a:t>
            </a:r>
            <a:r>
              <a:rPr lang="en-US" i="1" dirty="0"/>
              <a:t>M</a:t>
            </a:r>
            <a:endParaRPr lang="ru-RU" dirty="0"/>
          </a:p>
          <a:p>
            <a:pPr marL="357188" indent="0">
              <a:buNone/>
            </a:pPr>
            <a:r>
              <a:rPr lang="ru-RU" dirty="0"/>
              <a:t>для всех </a:t>
            </a:r>
            <a:r>
              <a:rPr lang="en-US" i="1" dirty="0"/>
              <a:t>k</a:t>
            </a:r>
            <a:r>
              <a:rPr lang="ru-RU" dirty="0"/>
              <a:t> от 1 до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ru-RU" dirty="0"/>
              <a:t>выполнить </a:t>
            </a:r>
          </a:p>
          <a:p>
            <a:pPr indent="461963">
              <a:buNone/>
            </a:pPr>
            <a:r>
              <a:rPr lang="ru-RU" dirty="0"/>
              <a:t>для всех </a:t>
            </a:r>
            <a:r>
              <a:rPr lang="en-US" i="1" dirty="0" err="1"/>
              <a:t>i</a:t>
            </a:r>
            <a:r>
              <a:rPr lang="ru-RU" dirty="0"/>
              <a:t> от 1 до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ru-RU" dirty="0"/>
              <a:t>выполнить</a:t>
            </a:r>
          </a:p>
          <a:p>
            <a:pPr indent="909638">
              <a:buNone/>
            </a:pPr>
            <a:r>
              <a:rPr lang="ru-RU" dirty="0"/>
              <a:t>для всех </a:t>
            </a:r>
            <a:r>
              <a:rPr lang="en-US" i="1" dirty="0"/>
              <a:t>j</a:t>
            </a:r>
            <a:r>
              <a:rPr lang="ru-RU" dirty="0"/>
              <a:t> от 1 до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ru-RU" dirty="0"/>
              <a:t>выполнить</a:t>
            </a:r>
          </a:p>
          <a:p>
            <a:pPr indent="1357313">
              <a:buNone/>
            </a:pPr>
            <a:r>
              <a:rPr lang="ru-RU" dirty="0"/>
              <a:t>если </a:t>
            </a:r>
            <a:r>
              <a:rPr lang="en-US" i="1" dirty="0" err="1"/>
              <a:t>t</a:t>
            </a:r>
            <a:r>
              <a:rPr lang="en-US" i="1" baseline="-25000" dirty="0" err="1"/>
              <a:t>ik</a:t>
            </a:r>
            <a:r>
              <a:rPr lang="en-US" baseline="30000" dirty="0"/>
              <a:t> </a:t>
            </a:r>
            <a:r>
              <a:rPr lang="ru-RU" dirty="0"/>
              <a:t>= 1 и </a:t>
            </a:r>
            <a:r>
              <a:rPr lang="en-US" i="1" dirty="0" err="1"/>
              <a:t>t</a:t>
            </a:r>
            <a:r>
              <a:rPr lang="en-US" i="1" baseline="-25000" dirty="0" err="1"/>
              <a:t>kj</a:t>
            </a:r>
            <a:r>
              <a:rPr lang="en-US" i="1" baseline="30000" dirty="0"/>
              <a:t> </a:t>
            </a:r>
            <a:r>
              <a:rPr lang="ru-RU" i="1" dirty="0"/>
              <a:t>= </a:t>
            </a:r>
            <a:r>
              <a:rPr lang="ru-RU" dirty="0"/>
              <a:t>1 то</a:t>
            </a:r>
          </a:p>
          <a:p>
            <a:pPr indent="1814513">
              <a:buNone/>
            </a:pPr>
            <a:r>
              <a:rPr lang="en-US" i="1" dirty="0" err="1"/>
              <a:t>t</a:t>
            </a:r>
            <a:r>
              <a:rPr lang="en-US" i="1" baseline="-25000" dirty="0" err="1"/>
              <a:t>ij</a:t>
            </a:r>
            <a:r>
              <a:rPr lang="en-US" i="1" baseline="-25000" dirty="0"/>
              <a:t> </a:t>
            </a:r>
            <a:r>
              <a:rPr lang="en-US" baseline="30000" dirty="0"/>
              <a:t> </a:t>
            </a:r>
            <a:r>
              <a:rPr lang="ru-RU" dirty="0">
                <a:sym typeface="Symbol"/>
              </a:rPr>
              <a:t></a:t>
            </a:r>
            <a:r>
              <a:rPr lang="ru-RU" dirty="0"/>
              <a:t> 1</a:t>
            </a:r>
          </a:p>
          <a:p>
            <a:pPr indent="909638">
              <a:buNone/>
            </a:pPr>
            <a:r>
              <a:rPr lang="ru-RU" dirty="0"/>
              <a:t>конец цикла</a:t>
            </a:r>
          </a:p>
          <a:p>
            <a:pPr indent="461963">
              <a:buNone/>
            </a:pPr>
            <a:r>
              <a:rPr lang="ru-RU" dirty="0"/>
              <a:t>конец цикла</a:t>
            </a:r>
          </a:p>
          <a:p>
            <a:pPr indent="14288">
              <a:buNone/>
            </a:pPr>
            <a:r>
              <a:rPr lang="ru-RU" dirty="0"/>
              <a:t>конец цикла</a:t>
            </a:r>
          </a:p>
          <a:p>
            <a:pPr>
              <a:buNone/>
            </a:pPr>
            <a:r>
              <a:rPr lang="ru-RU" dirty="0"/>
              <a:t>	выдать </a:t>
            </a:r>
            <a:r>
              <a:rPr lang="en-US" i="1" dirty="0"/>
              <a:t>T</a:t>
            </a:r>
            <a:endParaRPr lang="ru-RU" i="1" dirty="0"/>
          </a:p>
          <a:p>
            <a:pPr>
              <a:buNone/>
            </a:pPr>
            <a:r>
              <a:rPr lang="ru-RU" dirty="0"/>
              <a:t>конец процедуры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4" dur="8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5" dur="8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8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AA47D4-55AE-478A-BD9A-B40F81B0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4208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i="1" dirty="0"/>
              <a:t>Нахождение кратчайшего пути </a:t>
            </a:r>
            <a:br>
              <a:rPr lang="ru-RU" i="1" dirty="0"/>
            </a:br>
            <a:r>
              <a:rPr lang="ru-RU" i="1" dirty="0"/>
              <a:t>из одного источника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43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ru-RU" sz="2800" i="1" dirty="0"/>
              <a:t>Алгоритм </a:t>
            </a:r>
            <a:r>
              <a:rPr lang="ru-RU" sz="2800" i="1" dirty="0" err="1"/>
              <a:t>Дейкстры</a:t>
            </a:r>
            <a:endParaRPr lang="ru-RU" sz="2800" i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>
                <a:solidFill>
                  <a:srgbClr val="FF0000"/>
                </a:solidFill>
              </a:rPr>
              <a:t>Идея алгоритма </a:t>
            </a:r>
            <a:r>
              <a:rPr lang="ru-RU" dirty="0" err="1">
                <a:solidFill>
                  <a:srgbClr val="FF0000"/>
                </a:solidFill>
              </a:rPr>
              <a:t>Дейкстры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нахождения кратчайших путей из одной вершины во все другие состоит в следующем.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1. Строится множество </a:t>
            </a:r>
            <a:r>
              <a:rPr lang="en-US" dirty="0"/>
              <a:t>S, </a:t>
            </a:r>
            <a:r>
              <a:rPr lang="ru-RU" dirty="0"/>
              <a:t>содержащее вершины графа, кратчайшие расстояния до которых от источника известны. 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2. На каждом шаге добавляется тот из оставшихся узлов, кратчайшее расстояние до которого меньше всех других оставшихся узлов.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Autofit/>
          </a:bodyPr>
          <a:lstStyle/>
          <a:p>
            <a:r>
              <a:rPr lang="ru-RU" sz="3200" i="1" dirty="0"/>
              <a:t>Алгоритм </a:t>
            </a:r>
            <a:r>
              <a:rPr lang="ru-RU" sz="3200" i="1" dirty="0" err="1"/>
              <a:t>Дейкстры</a:t>
            </a:r>
            <a:endParaRPr lang="ru-RU" sz="3200" i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/>
              <a:t>Вход: </a:t>
            </a:r>
            <a:endParaRPr lang="en-US" dirty="0"/>
          </a:p>
          <a:p>
            <a:pPr>
              <a:buNone/>
            </a:pPr>
            <a:r>
              <a:rPr lang="en-US" i="1" dirty="0"/>
              <a:t>	G</a:t>
            </a:r>
            <a:r>
              <a:rPr lang="ru-RU" dirty="0"/>
              <a:t>= (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) – </a:t>
            </a:r>
            <a:r>
              <a:rPr lang="ru-RU" dirty="0"/>
              <a:t>ориентированный граф,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i="1" dirty="0"/>
              <a:t>v</a:t>
            </a:r>
            <a:r>
              <a:rPr lang="en-US" baseline="-25000" dirty="0"/>
              <a:t>0</a:t>
            </a:r>
            <a:r>
              <a:rPr lang="ru-RU" dirty="0"/>
              <a:t> </a:t>
            </a:r>
            <a:r>
              <a:rPr lang="ru-RU" dirty="0">
                <a:sym typeface="Symbol"/>
              </a:rPr>
              <a:t></a:t>
            </a:r>
            <a:r>
              <a:rPr lang="en-US" i="1" dirty="0">
                <a:sym typeface="Symbol"/>
              </a:rPr>
              <a:t>V</a:t>
            </a:r>
            <a:r>
              <a:rPr lang="en-US" dirty="0"/>
              <a:t> – </a:t>
            </a:r>
            <a:r>
              <a:rPr lang="ru-RU" dirty="0"/>
              <a:t>источник,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i="1" dirty="0"/>
              <a:t>c</a:t>
            </a:r>
            <a:r>
              <a:rPr lang="en-US" dirty="0"/>
              <a:t> : </a:t>
            </a:r>
            <a:r>
              <a:rPr lang="en-US" i="1" dirty="0"/>
              <a:t>E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</a:t>
            </a:r>
            <a:r>
              <a:rPr lang="en-US" i="1" dirty="0">
                <a:sym typeface="Symbol"/>
              </a:rPr>
              <a:t>R</a:t>
            </a:r>
            <a:r>
              <a:rPr lang="en-US" baseline="30000" dirty="0">
                <a:sym typeface="Symbol"/>
              </a:rPr>
              <a:t>+</a:t>
            </a:r>
            <a:r>
              <a:rPr lang="en-US" dirty="0">
                <a:sym typeface="Symbol"/>
              </a:rPr>
              <a:t> </a:t>
            </a:r>
            <a:r>
              <a:rPr lang="en-US" dirty="0"/>
              <a:t> – </a:t>
            </a:r>
            <a:r>
              <a:rPr lang="ru-RU" dirty="0">
                <a:sym typeface="Symbol"/>
              </a:rPr>
              <a:t>функция стоимости ребер графа </a:t>
            </a:r>
            <a:r>
              <a:rPr lang="en-US" i="1" dirty="0">
                <a:sym typeface="Symbol"/>
              </a:rPr>
              <a:t>G</a:t>
            </a:r>
            <a:r>
              <a:rPr lang="ru-RU" i="1" dirty="0">
                <a:sym typeface="Symbol"/>
              </a:rPr>
              <a:t>.</a:t>
            </a:r>
          </a:p>
          <a:p>
            <a:pPr>
              <a:buNone/>
            </a:pPr>
            <a:r>
              <a:rPr lang="ru-RU" i="1" dirty="0">
                <a:sym typeface="Symbol"/>
              </a:rPr>
              <a:t>	</a:t>
            </a:r>
            <a:r>
              <a:rPr lang="ru-RU" dirty="0">
                <a:sym typeface="Symbol"/>
              </a:rPr>
              <a:t>Полагаем , что </a:t>
            </a:r>
          </a:p>
          <a:p>
            <a:pPr>
              <a:buNone/>
            </a:pPr>
            <a:r>
              <a:rPr lang="ru-RU" i="1" dirty="0">
                <a:sym typeface="Symbol"/>
              </a:rPr>
              <a:t>			</a:t>
            </a:r>
            <a:r>
              <a:rPr lang="en-US" i="1" dirty="0">
                <a:sym typeface="Symbol"/>
              </a:rPr>
              <a:t>c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v</a:t>
            </a:r>
            <a:r>
              <a:rPr lang="en-US" i="1" baseline="-25000" dirty="0">
                <a:sym typeface="Symbol"/>
              </a:rPr>
              <a:t>i</a:t>
            </a:r>
            <a:r>
              <a:rPr lang="en-US" i="1" dirty="0">
                <a:sym typeface="Symbol"/>
              </a:rPr>
              <a:t>, </a:t>
            </a:r>
            <a:r>
              <a:rPr lang="en-US" i="1" dirty="0" err="1">
                <a:sym typeface="Symbol"/>
              </a:rPr>
              <a:t>v</a:t>
            </a:r>
            <a:r>
              <a:rPr lang="en-US" i="1" baseline="-25000" dirty="0" err="1">
                <a:sym typeface="Symbol"/>
              </a:rPr>
              <a:t>j</a:t>
            </a:r>
            <a:r>
              <a:rPr lang="ru-RU" i="1" dirty="0">
                <a:sym typeface="Symbol"/>
              </a:rPr>
              <a:t> </a:t>
            </a:r>
            <a:r>
              <a:rPr lang="en-US" dirty="0">
                <a:sym typeface="Symbol"/>
              </a:rPr>
              <a:t>)</a:t>
            </a:r>
            <a:r>
              <a:rPr lang="en-US" i="1" dirty="0">
                <a:sym typeface="Symbol"/>
              </a:rPr>
              <a:t> </a:t>
            </a:r>
            <a:r>
              <a:rPr lang="en-US" dirty="0">
                <a:sym typeface="Symbol"/>
              </a:rPr>
              <a:t>= +∞</a:t>
            </a:r>
            <a:r>
              <a:rPr lang="ru-RU" dirty="0">
                <a:sym typeface="Symbol"/>
              </a:rPr>
              <a:t>, если 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v</a:t>
            </a:r>
            <a:r>
              <a:rPr lang="en-US" i="1" baseline="-25000" dirty="0">
                <a:sym typeface="Symbol"/>
              </a:rPr>
              <a:t>i</a:t>
            </a:r>
            <a:r>
              <a:rPr lang="en-US" i="1" dirty="0">
                <a:sym typeface="Symbol"/>
              </a:rPr>
              <a:t>, </a:t>
            </a:r>
            <a:r>
              <a:rPr lang="en-US" i="1" dirty="0" err="1">
                <a:sym typeface="Symbol"/>
              </a:rPr>
              <a:t>v</a:t>
            </a:r>
            <a:r>
              <a:rPr lang="en-US" i="1" baseline="-25000" dirty="0" err="1">
                <a:sym typeface="Symbol"/>
              </a:rPr>
              <a:t>j</a:t>
            </a:r>
            <a:r>
              <a:rPr lang="ru-RU" i="1" dirty="0">
                <a:sym typeface="Symbol"/>
              </a:rPr>
              <a:t> </a:t>
            </a:r>
            <a:r>
              <a:rPr lang="en-US" dirty="0">
                <a:sym typeface="Symbol"/>
              </a:rPr>
              <a:t>)</a:t>
            </a:r>
            <a:r>
              <a:rPr lang="en-US" i="1" dirty="0">
                <a:sym typeface="Symbol"/>
              </a:rPr>
              <a:t> </a:t>
            </a:r>
            <a:r>
              <a:rPr lang="en-US" dirty="0">
                <a:sym typeface="Symbol"/>
              </a:rPr>
              <a:t></a:t>
            </a:r>
            <a:r>
              <a:rPr lang="ru-RU" i="1" dirty="0">
                <a:sym typeface="Symbol"/>
              </a:rPr>
              <a:t>Е</a:t>
            </a:r>
          </a:p>
          <a:p>
            <a:pPr>
              <a:buNone/>
            </a:pPr>
            <a:r>
              <a:rPr lang="ru-RU" i="1" dirty="0">
                <a:sym typeface="Symbol"/>
              </a:rPr>
              <a:t>			</a:t>
            </a:r>
            <a:r>
              <a:rPr lang="en-US" i="1" dirty="0">
                <a:sym typeface="Symbol"/>
              </a:rPr>
              <a:t>c (v, v) = 0.</a:t>
            </a:r>
          </a:p>
          <a:p>
            <a:pPr>
              <a:buNone/>
            </a:pPr>
            <a:r>
              <a:rPr lang="ru-RU" dirty="0">
                <a:sym typeface="Symbol"/>
              </a:rPr>
              <a:t>Выход: </a:t>
            </a:r>
            <a:endParaRPr lang="en-US" dirty="0">
              <a:sym typeface="Symbol"/>
            </a:endParaRPr>
          </a:p>
          <a:p>
            <a:pPr>
              <a:buNone/>
            </a:pPr>
            <a:r>
              <a:rPr lang="en-US" i="1" dirty="0">
                <a:sym typeface="Symbol"/>
              </a:rPr>
              <a:t>	</a:t>
            </a:r>
            <a:r>
              <a:rPr lang="ru-RU" dirty="0">
                <a:sym typeface="Symbol"/>
              </a:rPr>
              <a:t>для всех вершин </a:t>
            </a:r>
            <a:r>
              <a:rPr lang="en-US" i="1" dirty="0">
                <a:sym typeface="Symbol"/>
              </a:rPr>
              <a:t>v </a:t>
            </a:r>
            <a:r>
              <a:rPr lang="ru-RU" dirty="0">
                <a:sym typeface="Symbol"/>
              </a:rPr>
              <a:t></a:t>
            </a:r>
            <a:r>
              <a:rPr lang="en-US" i="1" dirty="0">
                <a:sym typeface="Symbol"/>
              </a:rPr>
              <a:t> V </a:t>
            </a:r>
            <a:r>
              <a:rPr lang="ru-RU" dirty="0">
                <a:sym typeface="Symbol"/>
              </a:rPr>
              <a:t>наименьшая сумма стоимостей ребер из </a:t>
            </a:r>
            <a:r>
              <a:rPr lang="en-US" i="1" dirty="0">
                <a:sym typeface="Symbol"/>
              </a:rPr>
              <a:t>E</a:t>
            </a:r>
            <a:r>
              <a:rPr lang="en-US" dirty="0">
                <a:sym typeface="Symbol"/>
              </a:rPr>
              <a:t>, </a:t>
            </a:r>
            <a:r>
              <a:rPr lang="ru-RU" dirty="0">
                <a:sym typeface="Symbol"/>
              </a:rPr>
              <a:t>взятая по всем путям, идущим из </a:t>
            </a:r>
            <a:r>
              <a:rPr lang="en-US" i="1" dirty="0"/>
              <a:t>v</a:t>
            </a:r>
            <a:r>
              <a:rPr lang="en-US" baseline="-25000" dirty="0"/>
              <a:t>0</a:t>
            </a:r>
            <a:r>
              <a:rPr lang="ru-RU" baseline="-25000" dirty="0"/>
              <a:t> </a:t>
            </a:r>
            <a:r>
              <a:rPr lang="ru-RU" dirty="0"/>
              <a:t>в </a:t>
            </a:r>
            <a:r>
              <a:rPr lang="en-US" i="1" dirty="0"/>
              <a:t>v</a:t>
            </a:r>
            <a:r>
              <a:rPr lang="en-US" dirty="0"/>
              <a:t>.</a:t>
            </a:r>
            <a:endParaRPr lang="en-US" i="1" dirty="0">
              <a:sym typeface="Symbol"/>
            </a:endParaRPr>
          </a:p>
          <a:p>
            <a:pPr>
              <a:buNone/>
            </a:pPr>
            <a:r>
              <a:rPr lang="ru-RU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11156"/>
          </a:xfrm>
        </p:spPr>
        <p:txBody>
          <a:bodyPr>
            <a:noAutofit/>
          </a:bodyPr>
          <a:lstStyle/>
          <a:p>
            <a:r>
              <a:rPr lang="ru-RU" sz="3200" i="1" dirty="0"/>
              <a:t>Алгоритм </a:t>
            </a:r>
            <a:r>
              <a:rPr lang="ru-RU" sz="3200" i="1" dirty="0" err="1"/>
              <a:t>Дейкстры</a:t>
            </a:r>
            <a:endParaRPr lang="ru-RU" sz="3200" i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/>
          <a:lstStyle/>
          <a:p>
            <a:pPr>
              <a:buNone/>
            </a:pPr>
            <a:r>
              <a:rPr lang="ru-RU" dirty="0"/>
              <a:t>Метод: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Строим такое множество </a:t>
            </a:r>
            <a:r>
              <a:rPr lang="en-US" i="1" dirty="0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Symbol"/>
              </a:rPr>
              <a:t> </a:t>
            </a:r>
            <a:r>
              <a:rPr lang="en-US" i="1" dirty="0">
                <a:solidFill>
                  <a:srgbClr val="FF0000"/>
                </a:solidFill>
                <a:sym typeface="Symbol"/>
              </a:rPr>
              <a:t>V</a:t>
            </a:r>
            <a:r>
              <a:rPr lang="en-US" dirty="0"/>
              <a:t>, </a:t>
            </a:r>
            <a:r>
              <a:rPr lang="ru-RU" dirty="0"/>
              <a:t> что кратчайший путь из источника в каждый узел </a:t>
            </a:r>
            <a:r>
              <a:rPr lang="en-US" dirty="0"/>
              <a:t>v </a:t>
            </a:r>
            <a:r>
              <a:rPr lang="en-US" dirty="0">
                <a:sym typeface="Symbol"/>
              </a:rPr>
              <a:t>S </a:t>
            </a:r>
            <a:r>
              <a:rPr lang="ru-RU" dirty="0">
                <a:sym typeface="Symbol"/>
              </a:rPr>
              <a:t>целиком лежит в </a:t>
            </a:r>
            <a:r>
              <a:rPr lang="en-US" dirty="0">
                <a:sym typeface="Symbol"/>
              </a:rPr>
              <a:t>S. </a:t>
            </a:r>
          </a:p>
          <a:p>
            <a:pPr>
              <a:buNone/>
            </a:pPr>
            <a:endParaRPr lang="ru-RU" dirty="0">
              <a:sym typeface="Symbol"/>
            </a:endParaRPr>
          </a:p>
          <a:p>
            <a:pPr>
              <a:buNone/>
            </a:pPr>
            <a:r>
              <a:rPr lang="ru-RU" dirty="0">
                <a:sym typeface="Symbol"/>
              </a:rPr>
              <a:t>Массив </a:t>
            </a:r>
            <a:r>
              <a:rPr lang="en-US" dirty="0">
                <a:solidFill>
                  <a:srgbClr val="FF0000"/>
                </a:solidFill>
                <a:sym typeface="Symbol"/>
              </a:rPr>
              <a:t>D[v]</a:t>
            </a:r>
            <a:r>
              <a:rPr lang="en-US" dirty="0">
                <a:sym typeface="Symbol"/>
              </a:rPr>
              <a:t> </a:t>
            </a:r>
            <a:r>
              <a:rPr lang="ru-RU" dirty="0">
                <a:sym typeface="Symbol"/>
              </a:rPr>
              <a:t>содержит стоимость текущего кратчайшего пути из </a:t>
            </a:r>
            <a:r>
              <a:rPr lang="en-US" i="1" dirty="0"/>
              <a:t>v</a:t>
            </a:r>
            <a:r>
              <a:rPr lang="en-US" baseline="-25000" dirty="0"/>
              <a:t>0</a:t>
            </a:r>
            <a:r>
              <a:rPr lang="ru-RU" baseline="-25000" dirty="0"/>
              <a:t> </a:t>
            </a:r>
            <a:r>
              <a:rPr lang="ru-RU" dirty="0"/>
              <a:t>в </a:t>
            </a:r>
            <a:r>
              <a:rPr lang="en-US" i="1" dirty="0"/>
              <a:t>v</a:t>
            </a:r>
            <a:r>
              <a:rPr lang="ru-RU" i="1" dirty="0"/>
              <a:t>.</a:t>
            </a:r>
            <a:r>
              <a:rPr lang="ru-RU" dirty="0">
                <a:sym typeface="Symbol"/>
              </a:rPr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ru-RU" sz="3600" i="1" dirty="0"/>
              <a:t>Алгоритм </a:t>
            </a:r>
            <a:r>
              <a:rPr lang="ru-RU" sz="3600" i="1" dirty="0" err="1"/>
              <a:t>Дейкстры</a:t>
            </a:r>
            <a:r>
              <a:rPr lang="en-US" sz="3600" i="1" dirty="0"/>
              <a:t>  </a:t>
            </a:r>
            <a:r>
              <a:rPr lang="en-US" dirty="0"/>
              <a:t>  </a:t>
            </a:r>
            <a:r>
              <a:rPr lang="en-US" sz="3600" dirty="0"/>
              <a:t>- O(n</a:t>
            </a:r>
            <a:r>
              <a:rPr lang="en-US" sz="3600" baseline="30000" dirty="0"/>
              <a:t>2</a:t>
            </a:r>
            <a:r>
              <a:rPr lang="en-US" sz="3600" dirty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S </a:t>
            </a:r>
            <a:r>
              <a:rPr lang="en-US" dirty="0">
                <a:sym typeface="Symbol"/>
              </a:rPr>
              <a:t> {v</a:t>
            </a:r>
            <a:r>
              <a:rPr lang="en-US" baseline="-25000" dirty="0">
                <a:sym typeface="Symbol"/>
              </a:rPr>
              <a:t>0</a:t>
            </a:r>
            <a:r>
              <a:rPr lang="en-US" dirty="0">
                <a:sym typeface="Symbol"/>
              </a:rPr>
              <a:t>};</a:t>
            </a:r>
          </a:p>
          <a:p>
            <a:pPr>
              <a:buNone/>
            </a:pPr>
            <a:r>
              <a:rPr lang="en-US" dirty="0">
                <a:sym typeface="Symbol"/>
              </a:rPr>
              <a:t>	D[v</a:t>
            </a:r>
            <a:r>
              <a:rPr lang="en-US" baseline="-25000" dirty="0">
                <a:sym typeface="Symbol"/>
              </a:rPr>
              <a:t>0</a:t>
            </a:r>
            <a:r>
              <a:rPr lang="en-US" dirty="0">
                <a:sym typeface="Symbol"/>
              </a:rPr>
              <a:t>]  0;</a:t>
            </a:r>
          </a:p>
          <a:p>
            <a:pPr>
              <a:buNone/>
            </a:pPr>
            <a:r>
              <a:rPr lang="en-US" dirty="0">
                <a:sym typeface="Symbol"/>
              </a:rPr>
              <a:t>	</a:t>
            </a:r>
            <a:r>
              <a:rPr lang="ru-RU" dirty="0">
                <a:sym typeface="Symbol"/>
              </a:rPr>
              <a:t>для всех </a:t>
            </a:r>
            <a:r>
              <a:rPr lang="en-US" dirty="0"/>
              <a:t>v </a:t>
            </a:r>
            <a:r>
              <a:rPr lang="en-US" dirty="0">
                <a:sym typeface="Symbol"/>
              </a:rPr>
              <a:t>V \ {v</a:t>
            </a:r>
            <a:r>
              <a:rPr lang="en-US" baseline="-25000" dirty="0">
                <a:sym typeface="Symbol"/>
              </a:rPr>
              <a:t>0</a:t>
            </a:r>
            <a:r>
              <a:rPr lang="en-US" dirty="0">
                <a:sym typeface="Symbol"/>
              </a:rPr>
              <a:t>} </a:t>
            </a:r>
            <a:r>
              <a:rPr lang="ru-RU" dirty="0">
                <a:sym typeface="Symbol"/>
              </a:rPr>
              <a:t>выполнить:</a:t>
            </a:r>
            <a:r>
              <a:rPr lang="en-US" dirty="0">
                <a:sym typeface="Symbol"/>
              </a:rPr>
              <a:t>     D[v] = c (v</a:t>
            </a:r>
            <a:r>
              <a:rPr lang="en-US" baseline="-25000" dirty="0">
                <a:sym typeface="Symbol"/>
              </a:rPr>
              <a:t>0</a:t>
            </a:r>
            <a:r>
              <a:rPr lang="en-US" dirty="0">
                <a:sym typeface="Symbol"/>
              </a:rPr>
              <a:t>, v);</a:t>
            </a:r>
          </a:p>
          <a:p>
            <a:pPr>
              <a:buNone/>
            </a:pPr>
            <a:r>
              <a:rPr lang="ru-RU" dirty="0">
                <a:sym typeface="Symbol"/>
              </a:rPr>
              <a:t>	пока </a:t>
            </a:r>
            <a:r>
              <a:rPr lang="en-US" dirty="0">
                <a:sym typeface="Symbol"/>
              </a:rPr>
              <a:t>S ≠ V </a:t>
            </a:r>
            <a:r>
              <a:rPr lang="ru-RU" dirty="0">
                <a:sym typeface="Symbol"/>
              </a:rPr>
              <a:t>выполнять:</a:t>
            </a:r>
          </a:p>
          <a:p>
            <a:pPr>
              <a:buNone/>
            </a:pPr>
            <a:r>
              <a:rPr lang="ru-RU" dirty="0">
                <a:sym typeface="Symbol"/>
              </a:rPr>
              <a:t>	</a:t>
            </a:r>
            <a:r>
              <a:rPr lang="en-US" dirty="0">
                <a:sym typeface="Symbol"/>
              </a:rPr>
              <a:t>{</a:t>
            </a:r>
          </a:p>
          <a:p>
            <a:pPr>
              <a:buNone/>
            </a:pPr>
            <a:r>
              <a:rPr lang="en-US" dirty="0">
                <a:sym typeface="Symbol"/>
              </a:rPr>
              <a:t>		</a:t>
            </a:r>
            <a:r>
              <a:rPr lang="ru-RU" dirty="0">
                <a:sym typeface="Symbol"/>
              </a:rPr>
              <a:t>выбрать узел </a:t>
            </a:r>
            <a:r>
              <a:rPr lang="en-US" dirty="0">
                <a:sym typeface="Symbol"/>
              </a:rPr>
              <a:t>w  V \ S, </a:t>
            </a:r>
            <a:r>
              <a:rPr lang="ru-RU" dirty="0">
                <a:sym typeface="Symbol"/>
              </a:rPr>
              <a:t>для которого </a:t>
            </a:r>
            <a:endParaRPr lang="en-US" dirty="0">
              <a:sym typeface="Symbol"/>
            </a:endParaRPr>
          </a:p>
          <a:p>
            <a:pPr>
              <a:buNone/>
            </a:pPr>
            <a:r>
              <a:rPr lang="en-US" dirty="0">
                <a:sym typeface="Symbol"/>
              </a:rPr>
              <a:t>			D[w] </a:t>
            </a:r>
            <a:r>
              <a:rPr lang="ru-RU" dirty="0">
                <a:sym typeface="Symbol"/>
              </a:rPr>
              <a:t>принимает наименьшее значение;</a:t>
            </a:r>
          </a:p>
          <a:p>
            <a:pPr>
              <a:buNone/>
            </a:pPr>
            <a:r>
              <a:rPr lang="ru-RU" dirty="0">
                <a:sym typeface="Symbol"/>
              </a:rPr>
              <a:t>		добавить  </a:t>
            </a:r>
            <a:r>
              <a:rPr lang="en-US" dirty="0">
                <a:sym typeface="Symbol"/>
              </a:rPr>
              <a:t>w </a:t>
            </a:r>
            <a:r>
              <a:rPr lang="ru-RU" dirty="0">
                <a:sym typeface="Symbol"/>
              </a:rPr>
              <a:t>к </a:t>
            </a:r>
            <a:r>
              <a:rPr lang="en-US" dirty="0">
                <a:sym typeface="Symbol"/>
              </a:rPr>
              <a:t>S;</a:t>
            </a:r>
          </a:p>
          <a:p>
            <a:pPr>
              <a:buNone/>
            </a:pPr>
            <a:r>
              <a:rPr lang="en-US" dirty="0">
                <a:sym typeface="Symbol"/>
              </a:rPr>
              <a:t>		</a:t>
            </a:r>
            <a:r>
              <a:rPr lang="ru-RU" dirty="0">
                <a:sym typeface="Symbol"/>
              </a:rPr>
              <a:t>для всех </a:t>
            </a:r>
            <a:r>
              <a:rPr lang="en-US" dirty="0"/>
              <a:t>v </a:t>
            </a:r>
            <a:r>
              <a:rPr lang="en-US" dirty="0">
                <a:sym typeface="Symbol"/>
              </a:rPr>
              <a:t>V \ S </a:t>
            </a:r>
            <a:r>
              <a:rPr lang="ru-RU" dirty="0">
                <a:sym typeface="Symbol"/>
              </a:rPr>
              <a:t>выполнить </a:t>
            </a:r>
          </a:p>
          <a:p>
            <a:pPr>
              <a:buNone/>
            </a:pPr>
            <a:r>
              <a:rPr lang="ru-RU" dirty="0">
                <a:sym typeface="Symbol"/>
              </a:rPr>
              <a:t>			</a:t>
            </a:r>
            <a:r>
              <a:rPr lang="en-US" dirty="0">
                <a:sym typeface="Symbol"/>
              </a:rPr>
              <a:t>D[v] = min (D[v],  D[w] + c(w, v));</a:t>
            </a:r>
          </a:p>
          <a:p>
            <a:pPr>
              <a:buNone/>
            </a:pPr>
            <a:r>
              <a:rPr lang="en-US" dirty="0">
                <a:sym typeface="Symbol"/>
              </a:rPr>
              <a:t>	}</a:t>
            </a:r>
          </a:p>
          <a:p>
            <a:pPr>
              <a:buNone/>
            </a:pPr>
            <a:r>
              <a:rPr lang="en-US" dirty="0">
                <a:sym typeface="Symbol"/>
              </a:rPr>
              <a:t>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8992" y="274638"/>
            <a:ext cx="5257808" cy="511156"/>
          </a:xfrm>
        </p:spPr>
        <p:txBody>
          <a:bodyPr>
            <a:noAutofit/>
          </a:bodyPr>
          <a:lstStyle/>
          <a:p>
            <a:r>
              <a:rPr lang="ru-RU" sz="3200" dirty="0"/>
              <a:t>Алгоритм </a:t>
            </a:r>
            <a:r>
              <a:rPr lang="ru-RU" sz="3200" dirty="0" err="1"/>
              <a:t>Дейкстры</a:t>
            </a:r>
            <a:r>
              <a:rPr lang="ru-RU" sz="3200" dirty="0"/>
              <a:t>. 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000372"/>
            <a:ext cx="8507288" cy="312579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/>
              <a:t>№ 	</a:t>
            </a:r>
            <a:r>
              <a:rPr lang="en-US" dirty="0"/>
              <a:t>S		w	D[w]	D[1]	D[2]	D[3]	D[4]</a:t>
            </a:r>
            <a:endParaRPr lang="ru-RU" dirty="0"/>
          </a:p>
          <a:p>
            <a:pPr>
              <a:buNone/>
            </a:pPr>
            <a:r>
              <a:rPr lang="en-US" dirty="0"/>
              <a:t>0	   {0}		-	-	2	+∞	 +∞	10</a:t>
            </a:r>
          </a:p>
          <a:p>
            <a:pPr marL="514350" indent="-514350">
              <a:buAutoNum type="arabicPlain"/>
            </a:pPr>
            <a:r>
              <a:rPr lang="en-US" dirty="0"/>
              <a:t>{0, 1}		1	2	2	</a:t>
            </a:r>
            <a:r>
              <a:rPr lang="ru-RU" dirty="0"/>
              <a:t> </a:t>
            </a:r>
            <a:r>
              <a:rPr lang="en-US" dirty="0"/>
              <a:t>5	 +∞	</a:t>
            </a:r>
            <a:r>
              <a:rPr lang="ru-RU" dirty="0"/>
              <a:t> </a:t>
            </a:r>
            <a:r>
              <a:rPr lang="en-US" dirty="0"/>
              <a:t>9</a:t>
            </a:r>
          </a:p>
          <a:p>
            <a:pPr marL="514350" indent="-514350">
              <a:buAutoNum type="arabicPlain" startAt="2"/>
            </a:pPr>
            <a:r>
              <a:rPr lang="en-US" dirty="0"/>
              <a:t>{0, 1, 2}		2	5	2	</a:t>
            </a:r>
            <a:r>
              <a:rPr lang="ru-RU" dirty="0"/>
              <a:t> </a:t>
            </a:r>
            <a:r>
              <a:rPr lang="en-US" dirty="0"/>
              <a:t>5	</a:t>
            </a:r>
            <a:r>
              <a:rPr lang="ru-RU" dirty="0"/>
              <a:t> </a:t>
            </a:r>
            <a:r>
              <a:rPr lang="en-US" dirty="0"/>
              <a:t>9	</a:t>
            </a:r>
            <a:r>
              <a:rPr lang="ru-RU" dirty="0"/>
              <a:t> </a:t>
            </a:r>
            <a:r>
              <a:rPr lang="en-US" dirty="0"/>
              <a:t>9</a:t>
            </a:r>
          </a:p>
          <a:p>
            <a:pPr marL="514350" indent="-514350">
              <a:buAutoNum type="arabicPlain" startAt="3"/>
            </a:pPr>
            <a:r>
              <a:rPr lang="en-US" dirty="0"/>
              <a:t>{0, 1, 2, 3}	3	9	2	</a:t>
            </a:r>
            <a:r>
              <a:rPr lang="ru-RU" dirty="0"/>
              <a:t> </a:t>
            </a:r>
            <a:r>
              <a:rPr lang="en-US" dirty="0"/>
              <a:t>5	</a:t>
            </a:r>
            <a:r>
              <a:rPr lang="ru-RU" dirty="0"/>
              <a:t> </a:t>
            </a:r>
            <a:r>
              <a:rPr lang="en-US" dirty="0"/>
              <a:t>9	</a:t>
            </a:r>
            <a:r>
              <a:rPr lang="ru-RU" dirty="0"/>
              <a:t> </a:t>
            </a:r>
            <a:r>
              <a:rPr lang="en-US" dirty="0"/>
              <a:t>9</a:t>
            </a:r>
          </a:p>
          <a:p>
            <a:pPr marL="514350" indent="-514350">
              <a:buNone/>
            </a:pPr>
            <a:r>
              <a:rPr lang="en-US" dirty="0"/>
              <a:t>4	 {0, 1, 2, 3, 4}	4	9	2	</a:t>
            </a:r>
            <a:r>
              <a:rPr lang="ru-RU" dirty="0"/>
              <a:t> </a:t>
            </a:r>
            <a:r>
              <a:rPr lang="en-US" dirty="0"/>
              <a:t>5	</a:t>
            </a:r>
            <a:r>
              <a:rPr lang="ru-RU" dirty="0"/>
              <a:t> </a:t>
            </a:r>
            <a:r>
              <a:rPr lang="en-US" dirty="0"/>
              <a:t>9	</a:t>
            </a:r>
            <a:r>
              <a:rPr lang="ru-RU" dirty="0"/>
              <a:t> </a:t>
            </a:r>
            <a:r>
              <a:rPr lang="en-US" dirty="0"/>
              <a:t>9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357155" y="742874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1500163" y="1385816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1428725" y="242808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2571733" y="814312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357155" y="742874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71733" y="8143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8725" y="24280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1</a:t>
            </a:r>
          </a:p>
        </p:txBody>
      </p:sp>
      <p:cxnSp>
        <p:nvCxnSpPr>
          <p:cNvPr id="11" name="Shape 10"/>
          <p:cNvCxnSpPr>
            <a:stCxn id="8" idx="0"/>
            <a:endCxn id="10" idx="1"/>
          </p:cNvCxnSpPr>
          <p:nvPr/>
        </p:nvCxnSpPr>
        <p:spPr>
          <a:xfrm rot="5400000" flipH="1" flipV="1">
            <a:off x="821562" y="135712"/>
            <a:ext cx="300011" cy="91431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24"/>
          <p:cNvCxnSpPr>
            <a:stCxn id="10" idx="2"/>
          </p:cNvCxnSpPr>
          <p:nvPr/>
        </p:nvCxnSpPr>
        <p:spPr>
          <a:xfrm rot="5400000">
            <a:off x="1171623" y="1042899"/>
            <a:ext cx="814338" cy="14376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endCxn id="9" idx="1"/>
          </p:cNvCxnSpPr>
          <p:nvPr/>
        </p:nvCxnSpPr>
        <p:spPr>
          <a:xfrm rot="5400000" flipH="1" flipV="1">
            <a:off x="1928851" y="742935"/>
            <a:ext cx="371449" cy="91431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stCxn id="8" idx="2"/>
            <a:endCxn id="17" idx="1"/>
          </p:cNvCxnSpPr>
          <p:nvPr/>
        </p:nvCxnSpPr>
        <p:spPr>
          <a:xfrm rot="16200000" flipH="1">
            <a:off x="807292" y="850101"/>
            <a:ext cx="414369" cy="1000133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6" idx="6"/>
            <a:endCxn id="9" idx="0"/>
          </p:cNvCxnSpPr>
          <p:nvPr/>
        </p:nvCxnSpPr>
        <p:spPr>
          <a:xfrm>
            <a:off x="1785915" y="421403"/>
            <a:ext cx="943073" cy="392909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14543" y="135729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4</a:t>
            </a:r>
          </a:p>
        </p:txBody>
      </p:sp>
      <p:sp>
        <p:nvSpPr>
          <p:cNvPr id="18" name="Овал 17"/>
          <p:cNvSpPr/>
          <p:nvPr/>
        </p:nvSpPr>
        <p:spPr>
          <a:xfrm>
            <a:off x="1500165" y="2500305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500165" y="250030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3</a:t>
            </a:r>
          </a:p>
        </p:txBody>
      </p:sp>
      <p:cxnSp>
        <p:nvCxnSpPr>
          <p:cNvPr id="21" name="Shape 20"/>
          <p:cNvCxnSpPr>
            <a:stCxn id="19" idx="0"/>
            <a:endCxn id="17" idx="2"/>
          </p:cNvCxnSpPr>
          <p:nvPr/>
        </p:nvCxnSpPr>
        <p:spPr>
          <a:xfrm rot="5400000" flipH="1" flipV="1">
            <a:off x="1293161" y="2121668"/>
            <a:ext cx="742897" cy="14378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endCxn id="18" idx="6"/>
          </p:cNvCxnSpPr>
          <p:nvPr/>
        </p:nvCxnSpPr>
        <p:spPr>
          <a:xfrm rot="5400000">
            <a:off x="1589464" y="1410876"/>
            <a:ext cx="1535916" cy="1000133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1472" y="2142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57422" y="2142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86050" y="171448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57290" y="19288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57224" y="114298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85852" y="785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71670" y="100010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7" grpId="0"/>
      <p:bldP spid="18" grpId="0" animBg="1"/>
      <p:bldP spid="19" grpId="0"/>
      <p:bldP spid="23" grpId="0"/>
      <p:bldP spid="24" grpId="0"/>
      <p:bldP spid="25" grpId="0"/>
      <p:bldP spid="26" grpId="0"/>
      <p:bldP spid="30" grpId="0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FE457-D82E-421E-9BF3-742391C0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621"/>
            <a:ext cx="8229600" cy="562074"/>
          </a:xfrm>
        </p:spPr>
        <p:txBody>
          <a:bodyPr>
            <a:noAutofit/>
          </a:bodyPr>
          <a:lstStyle/>
          <a:p>
            <a:r>
              <a:rPr lang="ru-RU" sz="3200" i="1" dirty="0"/>
              <a:t>Алгоритм Беллмана-Форда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E5BB09-3DEC-44EC-BFB0-2CED74E3E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r>
              <a:rPr lang="ru-RU" i="1" dirty="0">
                <a:solidFill>
                  <a:srgbClr val="0070C0"/>
                </a:solidFill>
              </a:rPr>
              <a:t>Задача:</a:t>
            </a:r>
          </a:p>
          <a:p>
            <a:pPr marL="0" indent="0">
              <a:buNone/>
            </a:pPr>
            <a:r>
              <a:rPr lang="ru-RU" dirty="0"/>
              <a:t>Для заданного взвешенного графа </a:t>
            </a:r>
            <a:r>
              <a:rPr lang="ru-RU" i="1" dirty="0"/>
              <a:t>G</a:t>
            </a:r>
            <a:r>
              <a:rPr lang="ru-RU" dirty="0"/>
              <a:t>=(</a:t>
            </a:r>
            <a:r>
              <a:rPr lang="ru-RU" i="1" dirty="0"/>
              <a:t>V</a:t>
            </a:r>
            <a:r>
              <a:rPr lang="ru-RU" dirty="0"/>
              <a:t>, </a:t>
            </a:r>
            <a:r>
              <a:rPr lang="ru-RU" i="1" dirty="0"/>
              <a:t>E</a:t>
            </a:r>
            <a:r>
              <a:rPr lang="ru-RU" dirty="0"/>
              <a:t>) найти кратчайшие пути из заданной вершины </a:t>
            </a:r>
            <a:r>
              <a:rPr lang="ru-RU" i="1" dirty="0"/>
              <a:t>s</a:t>
            </a:r>
            <a:r>
              <a:rPr lang="ru-RU" dirty="0"/>
              <a:t> до всех остальных вершин.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случае, когда в графе </a:t>
            </a:r>
            <a:r>
              <a:rPr lang="ru-RU" i="1" dirty="0"/>
              <a:t>G</a:t>
            </a:r>
            <a:r>
              <a:rPr lang="ru-RU" dirty="0"/>
              <a:t> содержатся отрицательные циклы, достижимые из </a:t>
            </a:r>
            <a:r>
              <a:rPr lang="ru-RU" i="1" dirty="0"/>
              <a:t>s</a:t>
            </a:r>
            <a:r>
              <a:rPr lang="ru-RU" dirty="0"/>
              <a:t>, сообщить, что кратчайших путей не существует.</a:t>
            </a:r>
          </a:p>
        </p:txBody>
      </p:sp>
    </p:spTree>
    <p:extLst>
      <p:ext uri="{BB962C8B-B14F-4D97-AF65-F5344CB8AC3E}">
        <p14:creationId xmlns:p14="http://schemas.microsoft.com/office/powerpoint/2010/main" val="65295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1493</Words>
  <Application>Microsoft Office PowerPoint</Application>
  <PresentationFormat>Экран (4:3)</PresentationFormat>
  <Paragraphs>201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Times New Roman</vt:lpstr>
      <vt:lpstr>Тема Office</vt:lpstr>
      <vt:lpstr>Кратчайшие пути в графе</vt:lpstr>
      <vt:lpstr>Определения</vt:lpstr>
      <vt:lpstr>Нахождение кратчайшего пути  из одного источника</vt:lpstr>
      <vt:lpstr>Алгоритм Дейкстры</vt:lpstr>
      <vt:lpstr>Алгоритм Дейкстры</vt:lpstr>
      <vt:lpstr>Алгоритм Дейкстры</vt:lpstr>
      <vt:lpstr>Алгоритм Дейкстры    - O(n2)</vt:lpstr>
      <vt:lpstr>Алгоритм Дейкстры. Пример</vt:lpstr>
      <vt:lpstr>Алгоритм Беллмана-Форда</vt:lpstr>
      <vt:lpstr>Алгоритм Беллмана-Форда</vt:lpstr>
      <vt:lpstr>Алгоритм Беллмана-Форда</vt:lpstr>
      <vt:lpstr>Алгоритм Беллмана-Форда. Пример</vt:lpstr>
      <vt:lpstr>Алгоритм Беллмана-Форда</vt:lpstr>
      <vt:lpstr>Нахождение кратчайших путей между всеми парами вершин </vt:lpstr>
      <vt:lpstr>Алгоритм Флойда-Уоршолла</vt:lpstr>
      <vt:lpstr>Алгоритм Флойда-Уоршолла</vt:lpstr>
      <vt:lpstr>Алгоритм Флойда-Уоршолла</vt:lpstr>
      <vt:lpstr>Транзитивное замыкание графа</vt:lpstr>
      <vt:lpstr>Построение транзитивного замыкания графа. Пример</vt:lpstr>
      <vt:lpstr>Построение транзитивного замыкания графа</vt:lpstr>
      <vt:lpstr>Алгоритм построения транзитивного замыкания графа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Пути в графе</dc:title>
  <dc:creator>Admin</dc:creator>
  <cp:lastModifiedBy>Татьяна Нестеренко</cp:lastModifiedBy>
  <cp:revision>48</cp:revision>
  <dcterms:created xsi:type="dcterms:W3CDTF">2009-11-01T14:39:22Z</dcterms:created>
  <dcterms:modified xsi:type="dcterms:W3CDTF">2020-04-16T10:25:32Z</dcterms:modified>
</cp:coreProperties>
</file>