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stantin" initials="K" lastIdx="1" clrIdx="0">
    <p:extLst>
      <p:ext uri="{19B8F6BF-5375-455C-9EA6-DF929625EA0E}">
        <p15:presenceInfo xmlns:p15="http://schemas.microsoft.com/office/powerpoint/2012/main" userId="Konstan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23T12:39:35.625"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2DC6947-B44E-4715-9C34-94E8F5B700A9}" type="datetimeFigureOut">
              <a:rPr lang="ru-RU" smtClean="0"/>
              <a:t>23.12.2018</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6B23568-7EF5-49B9-B798-F95EF5D3DA5F}"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072062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2DC6947-B44E-4715-9C34-94E8F5B700A9}" type="datetimeFigureOut">
              <a:rPr lang="ru-RU" smtClean="0"/>
              <a:t>23.12.2018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6B23568-7EF5-49B9-B798-F95EF5D3DA5F}" type="slidenum">
              <a:rPr lang="ru-RU" smtClean="0"/>
              <a:t>‹#›</a:t>
            </a:fld>
            <a:endParaRPr lang="ru-RU"/>
          </a:p>
        </p:txBody>
      </p:sp>
    </p:spTree>
    <p:extLst>
      <p:ext uri="{BB962C8B-B14F-4D97-AF65-F5344CB8AC3E}">
        <p14:creationId xmlns:p14="http://schemas.microsoft.com/office/powerpoint/2010/main" val="214671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2DC6947-B44E-4715-9C34-94E8F5B700A9}" type="datetimeFigureOut">
              <a:rPr lang="ru-RU" smtClean="0"/>
              <a:t>23.12.2018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6B23568-7EF5-49B9-B798-F95EF5D3DA5F}" type="slidenum">
              <a:rPr lang="ru-RU" smtClean="0"/>
              <a:t>‹#›</a:t>
            </a:fld>
            <a:endParaRPr lang="ru-RU"/>
          </a:p>
        </p:txBody>
      </p:sp>
    </p:spTree>
    <p:extLst>
      <p:ext uri="{BB962C8B-B14F-4D97-AF65-F5344CB8AC3E}">
        <p14:creationId xmlns:p14="http://schemas.microsoft.com/office/powerpoint/2010/main" val="4255940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2DC6947-B44E-4715-9C34-94E8F5B700A9}" type="datetimeFigureOut">
              <a:rPr lang="ru-RU" smtClean="0"/>
              <a:t>23.12.2018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6B23568-7EF5-49B9-B798-F95EF5D3DA5F}" type="slidenum">
              <a:rPr lang="ru-RU" smtClean="0"/>
              <a:t>‹#›</a:t>
            </a:fld>
            <a:endParaRPr lang="ru-RU"/>
          </a:p>
        </p:txBody>
      </p:sp>
    </p:spTree>
    <p:extLst>
      <p:ext uri="{BB962C8B-B14F-4D97-AF65-F5344CB8AC3E}">
        <p14:creationId xmlns:p14="http://schemas.microsoft.com/office/powerpoint/2010/main" val="48773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2DC6947-B44E-4715-9C34-94E8F5B700A9}" type="datetimeFigureOut">
              <a:rPr lang="ru-RU" smtClean="0"/>
              <a:t>23.12.2018</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6B23568-7EF5-49B9-B798-F95EF5D3DA5F}"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3426714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2DC6947-B44E-4715-9C34-94E8F5B700A9}" type="datetimeFigureOut">
              <a:rPr lang="ru-RU" smtClean="0"/>
              <a:t>23.12.2018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6B23568-7EF5-49B9-B798-F95EF5D3DA5F}" type="slidenum">
              <a:rPr lang="ru-RU" smtClean="0"/>
              <a:t>‹#›</a:t>
            </a:fld>
            <a:endParaRPr lang="ru-RU"/>
          </a:p>
        </p:txBody>
      </p:sp>
    </p:spTree>
    <p:extLst>
      <p:ext uri="{BB962C8B-B14F-4D97-AF65-F5344CB8AC3E}">
        <p14:creationId xmlns:p14="http://schemas.microsoft.com/office/powerpoint/2010/main" val="340555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2DC6947-B44E-4715-9C34-94E8F5B700A9}" type="datetimeFigureOut">
              <a:rPr lang="ru-RU" smtClean="0"/>
              <a:t>23.12.2018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6B23568-7EF5-49B9-B798-F95EF5D3DA5F}" type="slidenum">
              <a:rPr lang="ru-RU" smtClean="0"/>
              <a:t>‹#›</a:t>
            </a:fld>
            <a:endParaRPr lang="ru-RU"/>
          </a:p>
        </p:txBody>
      </p:sp>
    </p:spTree>
    <p:extLst>
      <p:ext uri="{BB962C8B-B14F-4D97-AF65-F5344CB8AC3E}">
        <p14:creationId xmlns:p14="http://schemas.microsoft.com/office/powerpoint/2010/main" val="362654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2DC6947-B44E-4715-9C34-94E8F5B700A9}" type="datetimeFigureOut">
              <a:rPr lang="ru-RU" smtClean="0"/>
              <a:t>23.12.2018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6B23568-7EF5-49B9-B798-F95EF5D3DA5F}" type="slidenum">
              <a:rPr lang="ru-RU" smtClean="0"/>
              <a:t>‹#›</a:t>
            </a:fld>
            <a:endParaRPr lang="ru-RU"/>
          </a:p>
        </p:txBody>
      </p:sp>
    </p:spTree>
    <p:extLst>
      <p:ext uri="{BB962C8B-B14F-4D97-AF65-F5344CB8AC3E}">
        <p14:creationId xmlns:p14="http://schemas.microsoft.com/office/powerpoint/2010/main" val="155186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C6947-B44E-4715-9C34-94E8F5B700A9}" type="datetimeFigureOut">
              <a:rPr lang="ru-RU" smtClean="0"/>
              <a:t>23.12.2018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6B23568-7EF5-49B9-B798-F95EF5D3DA5F}" type="slidenum">
              <a:rPr lang="ru-RU" smtClean="0"/>
              <a:t>‹#›</a:t>
            </a:fld>
            <a:endParaRPr lang="ru-RU"/>
          </a:p>
        </p:txBody>
      </p:sp>
    </p:spTree>
    <p:extLst>
      <p:ext uri="{BB962C8B-B14F-4D97-AF65-F5344CB8AC3E}">
        <p14:creationId xmlns:p14="http://schemas.microsoft.com/office/powerpoint/2010/main" val="53940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2DC6947-B44E-4715-9C34-94E8F5B700A9}" type="datetimeFigureOut">
              <a:rPr lang="ru-RU" smtClean="0"/>
              <a:t>23.12.2018</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B23568-7EF5-49B9-B798-F95EF5D3DA5F}"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465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2DC6947-B44E-4715-9C34-94E8F5B700A9}" type="datetimeFigureOut">
              <a:rPr lang="ru-RU" smtClean="0"/>
              <a:t>23.12.2018</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6B23568-7EF5-49B9-B798-F95EF5D3DA5F}"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884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2DC6947-B44E-4715-9C34-94E8F5B700A9}" type="datetimeFigureOut">
              <a:rPr lang="ru-RU" smtClean="0"/>
              <a:t>23.12.2018</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6B23568-7EF5-49B9-B798-F95EF5D3DA5F}"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969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lam.ru/nauchlit/istorija_shifrovalnogo_dela_v_rossii/p14.php#n_196" TargetMode="External"/><Relationship Id="rId2" Type="http://schemas.openxmlformats.org/officeDocument/2006/relationships/hyperlink" Target="http://www.plam.ru/nauchlit/istorija_shifrovalnogo_dela_v_rossii/p14.php#n_195" TargetMode="External"/><Relationship Id="rId1" Type="http://schemas.openxmlformats.org/officeDocument/2006/relationships/slideLayout" Target="../slideLayouts/slideLayout4.xml"/><Relationship Id="rId4" Type="http://schemas.openxmlformats.org/officeDocument/2006/relationships/hyperlink" Target="http://www.plam.ru/nauchlit/istorija_shifrovalnogo_dela_v_rossii/p14.php#n_197"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 Id="rId9"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2F4A82-D311-42A8-846B-68FAB1E4833A}"/>
              </a:ext>
            </a:extLst>
          </p:cNvPr>
          <p:cNvSpPr>
            <a:spLocks noGrp="1"/>
          </p:cNvSpPr>
          <p:nvPr>
            <p:ph type="ctrTitle"/>
          </p:nvPr>
        </p:nvSpPr>
        <p:spPr>
          <a:xfrm>
            <a:off x="1915127" y="1636054"/>
            <a:ext cx="8361229" cy="2098226"/>
          </a:xfrm>
        </p:spPr>
        <p:txBody>
          <a:bodyPr>
            <a:normAutofit fontScale="90000"/>
          </a:bodyPr>
          <a:lstStyle/>
          <a:p>
            <a:r>
              <a:rPr lang="ru-RU" sz="4900" b="1" cap="all" dirty="0"/>
              <a:t>Разностный «</a:t>
            </a:r>
            <a:r>
              <a:rPr lang="ru-RU" sz="4900" b="1" cap="all" dirty="0" err="1"/>
              <a:t>гамбеттовский</a:t>
            </a:r>
            <a:r>
              <a:rPr lang="ru-RU" sz="4900" b="1" cap="all" dirty="0"/>
              <a:t>» шифр с двойным периодом</a:t>
            </a:r>
            <a:br>
              <a:rPr lang="ru-RU" dirty="0"/>
            </a:br>
            <a:endParaRPr lang="ru-RU" dirty="0"/>
          </a:p>
        </p:txBody>
      </p:sp>
      <p:sp>
        <p:nvSpPr>
          <p:cNvPr id="3" name="Подзаголовок 2">
            <a:extLst>
              <a:ext uri="{FF2B5EF4-FFF2-40B4-BE49-F238E27FC236}">
                <a16:creationId xmlns:a16="http://schemas.microsoft.com/office/drawing/2014/main" id="{8167B474-A234-47FF-A0D2-3FF8BE15B761}"/>
              </a:ext>
            </a:extLst>
          </p:cNvPr>
          <p:cNvSpPr>
            <a:spLocks noGrp="1"/>
          </p:cNvSpPr>
          <p:nvPr>
            <p:ph type="subTitle" idx="1"/>
          </p:nvPr>
        </p:nvSpPr>
        <p:spPr/>
        <p:txBody>
          <a:bodyPr/>
          <a:lstStyle/>
          <a:p>
            <a:r>
              <a:rPr lang="ru-RU" dirty="0"/>
              <a:t>(в виде программы)</a:t>
            </a:r>
          </a:p>
        </p:txBody>
      </p:sp>
    </p:spTree>
    <p:extLst>
      <p:ext uri="{BB962C8B-B14F-4D97-AF65-F5344CB8AC3E}">
        <p14:creationId xmlns:p14="http://schemas.microsoft.com/office/powerpoint/2010/main" val="15214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7C9705-04BD-44A4-8850-1FC87674D67C}"/>
              </a:ext>
            </a:extLst>
          </p:cNvPr>
          <p:cNvSpPr>
            <a:spLocks noGrp="1"/>
          </p:cNvSpPr>
          <p:nvPr>
            <p:ph type="title"/>
          </p:nvPr>
        </p:nvSpPr>
        <p:spPr/>
        <p:txBody>
          <a:bodyPr/>
          <a:lstStyle/>
          <a:p>
            <a:r>
              <a:rPr lang="ru-RU" dirty="0"/>
              <a:t>Знаки </a:t>
            </a:r>
            <a:r>
              <a:rPr lang="en-US" dirty="0"/>
              <a:t>(</a:t>
            </a:r>
            <a:r>
              <a:rPr lang="en-US" dirty="0" err="1"/>
              <a:t>znaki</a:t>
            </a:r>
            <a:r>
              <a:rPr lang="en-US" dirty="0"/>
              <a:t>)</a:t>
            </a:r>
            <a:endParaRPr lang="ru-RU" dirty="0"/>
          </a:p>
        </p:txBody>
      </p:sp>
      <p:pic>
        <p:nvPicPr>
          <p:cNvPr id="5" name="Объект 4">
            <a:extLst>
              <a:ext uri="{FF2B5EF4-FFF2-40B4-BE49-F238E27FC236}">
                <a16:creationId xmlns:a16="http://schemas.microsoft.com/office/drawing/2014/main" id="{DBAFA112-9100-4A6A-92CD-E84CF8361C33}"/>
              </a:ext>
            </a:extLst>
          </p:cNvPr>
          <p:cNvPicPr>
            <a:picLocks noGrp="1" noChangeAspect="1"/>
          </p:cNvPicPr>
          <p:nvPr>
            <p:ph sz="half" idx="1"/>
          </p:nvPr>
        </p:nvPicPr>
        <p:blipFill>
          <a:blip r:embed="rId2"/>
          <a:stretch>
            <a:fillRect/>
          </a:stretch>
        </p:blipFill>
        <p:spPr>
          <a:xfrm>
            <a:off x="846555" y="2713772"/>
            <a:ext cx="5554245" cy="1707416"/>
          </a:xfrm>
          <a:prstGeom prst="rect">
            <a:avLst/>
          </a:prstGeom>
        </p:spPr>
      </p:pic>
      <p:sp>
        <p:nvSpPr>
          <p:cNvPr id="4" name="Объект 3">
            <a:extLst>
              <a:ext uri="{FF2B5EF4-FFF2-40B4-BE49-F238E27FC236}">
                <a16:creationId xmlns:a16="http://schemas.microsoft.com/office/drawing/2014/main" id="{B0FFFCC9-CAC2-4AC5-B6CF-E74539489E52}"/>
              </a:ext>
            </a:extLst>
          </p:cNvPr>
          <p:cNvSpPr>
            <a:spLocks noGrp="1"/>
          </p:cNvSpPr>
          <p:nvPr>
            <p:ph sz="half" idx="2"/>
          </p:nvPr>
        </p:nvSpPr>
        <p:spPr/>
        <p:txBody>
          <a:bodyPr/>
          <a:lstStyle/>
          <a:p>
            <a:r>
              <a:rPr lang="ru-RU" dirty="0"/>
              <a:t>Ну тут очевидно, что данная функция просто заполнят </a:t>
            </a:r>
            <a:r>
              <a:rPr lang="en-US" dirty="0"/>
              <a:t>‘</a:t>
            </a:r>
            <a:r>
              <a:rPr lang="ru-RU" dirty="0"/>
              <a:t>+</a:t>
            </a:r>
            <a:r>
              <a:rPr lang="en-US" dirty="0"/>
              <a:t>’</a:t>
            </a:r>
            <a:r>
              <a:rPr lang="ru-RU" dirty="0"/>
              <a:t> массив </a:t>
            </a:r>
            <a:r>
              <a:rPr lang="en-US" dirty="0" err="1"/>
              <a:t>zn</a:t>
            </a:r>
            <a:r>
              <a:rPr lang="ru-RU" dirty="0"/>
              <a:t>.</a:t>
            </a:r>
          </a:p>
        </p:txBody>
      </p:sp>
      <p:sp>
        <p:nvSpPr>
          <p:cNvPr id="6" name="Прямоугольник 5">
            <a:extLst>
              <a:ext uri="{FF2B5EF4-FFF2-40B4-BE49-F238E27FC236}">
                <a16:creationId xmlns:a16="http://schemas.microsoft.com/office/drawing/2014/main" id="{0AD3DC28-DAFE-4881-9507-6DACAF92E90B}"/>
              </a:ext>
            </a:extLst>
          </p:cNvPr>
          <p:cNvSpPr/>
          <p:nvPr/>
        </p:nvSpPr>
        <p:spPr>
          <a:xfrm>
            <a:off x="10298634" y="5981699"/>
            <a:ext cx="1500732" cy="369332"/>
          </a:xfrm>
          <a:prstGeom prst="rect">
            <a:avLst/>
          </a:prstGeom>
        </p:spPr>
        <p:txBody>
          <a:bodyPr wrap="none">
            <a:spAutoFit/>
          </a:bodyPr>
          <a:lstStyle/>
          <a:p>
            <a:r>
              <a:rPr lang="ru-RU" dirty="0">
                <a:hlinkClick r:id="rId3" action="ppaction://hlinksldjump"/>
              </a:rPr>
              <a:t>Назад к </a:t>
            </a:r>
            <a:r>
              <a:rPr lang="en-US" dirty="0">
                <a:hlinkClick r:id="rId3" action="ppaction://hlinksldjump"/>
              </a:rPr>
              <a:t>main</a:t>
            </a:r>
            <a:endParaRPr lang="ru-RU" dirty="0"/>
          </a:p>
        </p:txBody>
      </p:sp>
    </p:spTree>
    <p:extLst>
      <p:ext uri="{BB962C8B-B14F-4D97-AF65-F5344CB8AC3E}">
        <p14:creationId xmlns:p14="http://schemas.microsoft.com/office/powerpoint/2010/main" val="89214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A26C2F-470A-4803-AC9E-A76F6C7EA3EF}"/>
              </a:ext>
            </a:extLst>
          </p:cNvPr>
          <p:cNvSpPr>
            <a:spLocks noGrp="1"/>
          </p:cNvSpPr>
          <p:nvPr>
            <p:ph type="title"/>
          </p:nvPr>
        </p:nvSpPr>
        <p:spPr/>
        <p:txBody>
          <a:bodyPr/>
          <a:lstStyle/>
          <a:p>
            <a:r>
              <a:rPr lang="ru-RU" dirty="0"/>
              <a:t>Пример работы программы:</a:t>
            </a:r>
          </a:p>
        </p:txBody>
      </p:sp>
      <p:pic>
        <p:nvPicPr>
          <p:cNvPr id="5" name="Объект 4">
            <a:extLst>
              <a:ext uri="{FF2B5EF4-FFF2-40B4-BE49-F238E27FC236}">
                <a16:creationId xmlns:a16="http://schemas.microsoft.com/office/drawing/2014/main" id="{88BED8D6-C57A-425C-BC85-114FC8F2AFC5}"/>
              </a:ext>
            </a:extLst>
          </p:cNvPr>
          <p:cNvPicPr>
            <a:picLocks noGrp="1" noChangeAspect="1"/>
          </p:cNvPicPr>
          <p:nvPr>
            <p:ph sz="half" idx="1"/>
          </p:nvPr>
        </p:nvPicPr>
        <p:blipFill>
          <a:blip r:embed="rId2"/>
          <a:stretch>
            <a:fillRect/>
          </a:stretch>
        </p:blipFill>
        <p:spPr>
          <a:xfrm>
            <a:off x="1218811" y="3429000"/>
            <a:ext cx="4379310" cy="1757892"/>
          </a:xfrm>
          <a:prstGeom prst="rect">
            <a:avLst/>
          </a:prstGeom>
        </p:spPr>
      </p:pic>
      <p:pic>
        <p:nvPicPr>
          <p:cNvPr id="7" name="Объект 6">
            <a:extLst>
              <a:ext uri="{FF2B5EF4-FFF2-40B4-BE49-F238E27FC236}">
                <a16:creationId xmlns:a16="http://schemas.microsoft.com/office/drawing/2014/main" id="{A4CCA9BA-E5B4-4DE0-BA56-CF6788050053}"/>
              </a:ext>
            </a:extLst>
          </p:cNvPr>
          <p:cNvPicPr>
            <a:picLocks noGrp="1" noChangeAspect="1"/>
          </p:cNvPicPr>
          <p:nvPr>
            <p:ph sz="half" idx="2"/>
          </p:nvPr>
        </p:nvPicPr>
        <p:blipFill>
          <a:blip r:embed="rId3"/>
          <a:stretch>
            <a:fillRect/>
          </a:stretch>
        </p:blipFill>
        <p:spPr>
          <a:xfrm>
            <a:off x="6196595" y="3526641"/>
            <a:ext cx="5995405" cy="814316"/>
          </a:xfrm>
          <a:prstGeom prst="rect">
            <a:avLst/>
          </a:prstGeom>
        </p:spPr>
      </p:pic>
      <p:sp>
        <p:nvSpPr>
          <p:cNvPr id="6" name="TextBox 5">
            <a:extLst>
              <a:ext uri="{FF2B5EF4-FFF2-40B4-BE49-F238E27FC236}">
                <a16:creationId xmlns:a16="http://schemas.microsoft.com/office/drawing/2014/main" id="{D66E1A67-F01F-4C4D-B30E-C8E95913912C}"/>
              </a:ext>
            </a:extLst>
          </p:cNvPr>
          <p:cNvSpPr txBox="1"/>
          <p:nvPr/>
        </p:nvSpPr>
        <p:spPr>
          <a:xfrm>
            <a:off x="992608" y="2319636"/>
            <a:ext cx="5103392" cy="461665"/>
          </a:xfrm>
          <a:prstGeom prst="rect">
            <a:avLst/>
          </a:prstGeom>
          <a:noFill/>
        </p:spPr>
        <p:txBody>
          <a:bodyPr wrap="square" rtlCol="0">
            <a:spAutoFit/>
          </a:bodyPr>
          <a:lstStyle/>
          <a:p>
            <a:r>
              <a:rPr lang="ru-RU" sz="2400" dirty="0"/>
              <a:t>Вот что лежит в считываемом файле</a:t>
            </a:r>
          </a:p>
        </p:txBody>
      </p:sp>
      <p:sp>
        <p:nvSpPr>
          <p:cNvPr id="8" name="TextBox 7">
            <a:extLst>
              <a:ext uri="{FF2B5EF4-FFF2-40B4-BE49-F238E27FC236}">
                <a16:creationId xmlns:a16="http://schemas.microsoft.com/office/drawing/2014/main" id="{8A64D0C4-7563-4D99-B0D0-EF63B17706C3}"/>
              </a:ext>
            </a:extLst>
          </p:cNvPr>
          <p:cNvSpPr txBox="1"/>
          <p:nvPr/>
        </p:nvSpPr>
        <p:spPr>
          <a:xfrm>
            <a:off x="6434667" y="2319636"/>
            <a:ext cx="5232400" cy="369332"/>
          </a:xfrm>
          <a:prstGeom prst="rect">
            <a:avLst/>
          </a:prstGeom>
          <a:noFill/>
        </p:spPr>
        <p:txBody>
          <a:bodyPr wrap="square" rtlCol="0">
            <a:spAutoFit/>
          </a:bodyPr>
          <a:lstStyle/>
          <a:p>
            <a:r>
              <a:rPr lang="ru-RU" dirty="0"/>
              <a:t>Вот что выводит программа.</a:t>
            </a:r>
          </a:p>
        </p:txBody>
      </p:sp>
      <p:sp>
        <p:nvSpPr>
          <p:cNvPr id="9" name="TextBox 8">
            <a:extLst>
              <a:ext uri="{FF2B5EF4-FFF2-40B4-BE49-F238E27FC236}">
                <a16:creationId xmlns:a16="http://schemas.microsoft.com/office/drawing/2014/main" id="{45FE9CBA-163A-448D-83E7-53724CA64364}"/>
              </a:ext>
            </a:extLst>
          </p:cNvPr>
          <p:cNvSpPr txBox="1"/>
          <p:nvPr/>
        </p:nvSpPr>
        <p:spPr>
          <a:xfrm>
            <a:off x="9194297" y="5987534"/>
            <a:ext cx="2997703" cy="369332"/>
          </a:xfrm>
          <a:prstGeom prst="rect">
            <a:avLst/>
          </a:prstGeom>
          <a:noFill/>
        </p:spPr>
        <p:txBody>
          <a:bodyPr wrap="square" rtlCol="0">
            <a:spAutoFit/>
          </a:bodyPr>
          <a:lstStyle/>
          <a:p>
            <a:r>
              <a:rPr lang="ru-RU" dirty="0">
                <a:hlinkClick r:id="rId4" action="ppaction://hlinksldjump"/>
              </a:rPr>
              <a:t>Сравнить ответ с теорией  </a:t>
            </a:r>
            <a:endParaRPr lang="ru-RU" dirty="0"/>
          </a:p>
        </p:txBody>
      </p:sp>
    </p:spTree>
    <p:extLst>
      <p:ext uri="{BB962C8B-B14F-4D97-AF65-F5344CB8AC3E}">
        <p14:creationId xmlns:p14="http://schemas.microsoft.com/office/powerpoint/2010/main" val="329960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81BB2E-1C0F-4F6A-A2DD-6FA1A949A0AE}"/>
              </a:ext>
            </a:extLst>
          </p:cNvPr>
          <p:cNvSpPr>
            <a:spLocks noGrp="1"/>
          </p:cNvSpPr>
          <p:nvPr>
            <p:ph type="title"/>
          </p:nvPr>
        </p:nvSpPr>
        <p:spPr/>
        <p:txBody>
          <a:bodyPr/>
          <a:lstStyle/>
          <a:p>
            <a:pPr algn="ctr"/>
            <a:r>
              <a:rPr lang="ru-RU" dirty="0"/>
              <a:t>Заключение</a:t>
            </a:r>
          </a:p>
        </p:txBody>
      </p:sp>
      <p:sp>
        <p:nvSpPr>
          <p:cNvPr id="3" name="Объект 2">
            <a:extLst>
              <a:ext uri="{FF2B5EF4-FFF2-40B4-BE49-F238E27FC236}">
                <a16:creationId xmlns:a16="http://schemas.microsoft.com/office/drawing/2014/main" id="{A2E27935-DF3F-4A07-B265-06AE09ACDA87}"/>
              </a:ext>
            </a:extLst>
          </p:cNvPr>
          <p:cNvSpPr>
            <a:spLocks noGrp="1"/>
          </p:cNvSpPr>
          <p:nvPr>
            <p:ph sz="half" idx="1"/>
          </p:nvPr>
        </p:nvSpPr>
        <p:spPr>
          <a:xfrm>
            <a:off x="1371599" y="2285999"/>
            <a:ext cx="10676467" cy="3615268"/>
          </a:xfrm>
        </p:spPr>
        <p:txBody>
          <a:bodyPr>
            <a:normAutofit lnSpcReduction="10000"/>
          </a:bodyPr>
          <a:lstStyle/>
          <a:p>
            <a:r>
              <a:rPr lang="ru-RU" sz="3600" dirty="0"/>
              <a:t>При выполнении курсового проекта были получены практические навыки в работе с переменными, функциями, одномерными динамическими массивами, строками, файлами, шифрами. Был реализован в виде программы шифрование с помощью разностного «</a:t>
            </a:r>
            <a:r>
              <a:rPr lang="ru-RU" sz="3600" dirty="0" err="1"/>
              <a:t>гамбеттовского</a:t>
            </a:r>
            <a:r>
              <a:rPr lang="ru-RU" sz="3600" dirty="0"/>
              <a:t>» шифра с двойным периодом.</a:t>
            </a:r>
          </a:p>
          <a:p>
            <a:endParaRPr lang="ru-RU" dirty="0"/>
          </a:p>
        </p:txBody>
      </p:sp>
    </p:spTree>
    <p:extLst>
      <p:ext uri="{BB962C8B-B14F-4D97-AF65-F5344CB8AC3E}">
        <p14:creationId xmlns:p14="http://schemas.microsoft.com/office/powerpoint/2010/main" val="324200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7CD69-309D-46CB-95CA-23EDD755F58A}"/>
              </a:ext>
            </a:extLst>
          </p:cNvPr>
          <p:cNvSpPr>
            <a:spLocks noGrp="1"/>
          </p:cNvSpPr>
          <p:nvPr>
            <p:ph type="title"/>
          </p:nvPr>
        </p:nvSpPr>
        <p:spPr>
          <a:xfrm>
            <a:off x="4986866" y="4614333"/>
            <a:ext cx="4919134" cy="592667"/>
          </a:xfrm>
        </p:spPr>
        <p:txBody>
          <a:bodyPr>
            <a:normAutofit/>
          </a:bodyPr>
          <a:lstStyle/>
          <a:p>
            <a:r>
              <a:rPr lang="ru-RU" sz="1800" dirty="0"/>
              <a:t>Спасибо за внимание!</a:t>
            </a:r>
          </a:p>
        </p:txBody>
      </p:sp>
      <p:sp>
        <p:nvSpPr>
          <p:cNvPr id="3" name="TextBox 2">
            <a:extLst>
              <a:ext uri="{FF2B5EF4-FFF2-40B4-BE49-F238E27FC236}">
                <a16:creationId xmlns:a16="http://schemas.microsoft.com/office/drawing/2014/main" id="{D31FDB08-88C7-4193-8BFD-4F0779FD0047}"/>
              </a:ext>
            </a:extLst>
          </p:cNvPr>
          <p:cNvSpPr txBox="1"/>
          <p:nvPr/>
        </p:nvSpPr>
        <p:spPr>
          <a:xfrm>
            <a:off x="4212166" y="1261533"/>
            <a:ext cx="6468533" cy="1107996"/>
          </a:xfrm>
          <a:prstGeom prst="rect">
            <a:avLst/>
          </a:prstGeom>
          <a:noFill/>
        </p:spPr>
        <p:txBody>
          <a:bodyPr wrap="square" rtlCol="0">
            <a:spAutoFit/>
          </a:bodyPr>
          <a:lstStyle/>
          <a:p>
            <a:r>
              <a:rPr lang="ru-RU" sz="6600" dirty="0"/>
              <a:t>Внимание!!!</a:t>
            </a:r>
          </a:p>
        </p:txBody>
      </p:sp>
    </p:spTree>
    <p:extLst>
      <p:ext uri="{BB962C8B-B14F-4D97-AF65-F5344CB8AC3E}">
        <p14:creationId xmlns:p14="http://schemas.microsoft.com/office/powerpoint/2010/main" val="274691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A0E26B-9954-4F71-98B6-37C47CB5223E}"/>
              </a:ext>
            </a:extLst>
          </p:cNvPr>
          <p:cNvSpPr>
            <a:spLocks noGrp="1"/>
          </p:cNvSpPr>
          <p:nvPr>
            <p:ph type="title"/>
          </p:nvPr>
        </p:nvSpPr>
        <p:spPr/>
        <p:txBody>
          <a:bodyPr/>
          <a:lstStyle/>
          <a:p>
            <a:r>
              <a:rPr lang="ru-RU" dirty="0"/>
              <a:t>Задачи</a:t>
            </a:r>
          </a:p>
        </p:txBody>
      </p:sp>
      <p:sp>
        <p:nvSpPr>
          <p:cNvPr id="3" name="Объект 2">
            <a:extLst>
              <a:ext uri="{FF2B5EF4-FFF2-40B4-BE49-F238E27FC236}">
                <a16:creationId xmlns:a16="http://schemas.microsoft.com/office/drawing/2014/main" id="{AC5CD393-0A69-468C-A2E7-2EA9BE2CBA55}"/>
              </a:ext>
            </a:extLst>
          </p:cNvPr>
          <p:cNvSpPr>
            <a:spLocks noGrp="1"/>
          </p:cNvSpPr>
          <p:nvPr>
            <p:ph idx="1"/>
          </p:nvPr>
        </p:nvSpPr>
        <p:spPr/>
        <p:txBody>
          <a:bodyPr/>
          <a:lstStyle/>
          <a:p>
            <a:r>
              <a:rPr lang="ru-RU" dirty="0"/>
              <a:t>Провести теоретический анализ литературы по теме</a:t>
            </a:r>
            <a:r>
              <a:rPr lang="en-US" dirty="0"/>
              <a:t>;</a:t>
            </a:r>
          </a:p>
          <a:p>
            <a:r>
              <a:rPr lang="ru-RU" dirty="0"/>
              <a:t>Составить описание и схемы работы алгоритма;</a:t>
            </a:r>
          </a:p>
          <a:p>
            <a:r>
              <a:rPr lang="ru-RU" dirty="0"/>
              <a:t>Написать программу на языке Си, реализующую данный алгоритм;</a:t>
            </a:r>
          </a:p>
          <a:p>
            <a:r>
              <a:rPr lang="ru-RU" dirty="0"/>
              <a:t>Провести тестирование данной программы;</a:t>
            </a:r>
          </a:p>
          <a:p>
            <a:r>
              <a:rPr lang="ru-RU" dirty="0"/>
              <a:t>Обобщить полученные результаты;</a:t>
            </a:r>
          </a:p>
          <a:p>
            <a:endParaRPr lang="ru-RU" dirty="0"/>
          </a:p>
        </p:txBody>
      </p:sp>
    </p:spTree>
    <p:extLst>
      <p:ext uri="{BB962C8B-B14F-4D97-AF65-F5344CB8AC3E}">
        <p14:creationId xmlns:p14="http://schemas.microsoft.com/office/powerpoint/2010/main" val="378371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par>
                          <p:cTn id="8" fill="hold">
                            <p:stCondLst>
                              <p:cond delay="1000"/>
                            </p:stCondLst>
                            <p:childTnLst>
                              <p:par>
                                <p:cTn id="9" presetID="2" presetClass="exit" presetSubtype="2" fill="hold" nodeType="after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ppt_y"/>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par>
                          <p:cTn id="13" fill="hold">
                            <p:stCondLst>
                              <p:cond delay="1500"/>
                            </p:stCondLst>
                            <p:childTnLst>
                              <p:par>
                                <p:cTn id="14" presetID="2" presetClass="exit" presetSubtype="2" fill="hold" nodeType="afterEffect">
                                  <p:stCondLst>
                                    <p:cond delay="0"/>
                                  </p:stCondLst>
                                  <p:childTnLst>
                                    <p:anim calcmode="lin" valueType="num">
                                      <p:cBhvr additive="base">
                                        <p:cTn id="15" dur="500"/>
                                        <p:tgtEl>
                                          <p:spTgt spid="3">
                                            <p:txEl>
                                              <p:pRg st="1" end="1"/>
                                            </p:txEl>
                                          </p:spTgt>
                                        </p:tgtEl>
                                        <p:attrNameLst>
                                          <p:attrName>ppt_x</p:attrName>
                                        </p:attrNameLst>
                                      </p:cBhvr>
                                      <p:tavLst>
                                        <p:tav tm="0">
                                          <p:val>
                                            <p:strVal val="ppt_x"/>
                                          </p:val>
                                        </p:tav>
                                        <p:tav tm="100000">
                                          <p:val>
                                            <p:strVal val="1+ppt_w/2"/>
                                          </p:val>
                                        </p:tav>
                                      </p:tavLst>
                                    </p:anim>
                                    <p:anim calcmode="lin" valueType="num">
                                      <p:cBhvr additive="base">
                                        <p:cTn id="16" dur="500"/>
                                        <p:tgtEl>
                                          <p:spTgt spid="3">
                                            <p:txEl>
                                              <p:pRg st="1" end="1"/>
                                            </p:txEl>
                                          </p:spTgt>
                                        </p:tgtEl>
                                        <p:attrNameLst>
                                          <p:attrName>ppt_y</p:attrName>
                                        </p:attrNameLst>
                                      </p:cBhvr>
                                      <p:tavLst>
                                        <p:tav tm="0">
                                          <p:val>
                                            <p:strVal val="ppt_y"/>
                                          </p:val>
                                        </p:tav>
                                        <p:tav tm="100000">
                                          <p:val>
                                            <p:strVal val="ppt_y"/>
                                          </p:val>
                                        </p:tav>
                                      </p:tavLst>
                                    </p:anim>
                                    <p:set>
                                      <p:cBhvr>
                                        <p:cTn id="17" dur="1" fill="hold">
                                          <p:stCondLst>
                                            <p:cond delay="499"/>
                                          </p:stCondLst>
                                        </p:cTn>
                                        <p:tgtEl>
                                          <p:spTgt spid="3">
                                            <p:txEl>
                                              <p:pRg st="1" end="1"/>
                                            </p:txEl>
                                          </p:spTgt>
                                        </p:tgtEl>
                                        <p:attrNameLst>
                                          <p:attrName>style.visibility</p:attrName>
                                        </p:attrNameLst>
                                      </p:cBhvr>
                                      <p:to>
                                        <p:strVal val="hidden"/>
                                      </p:to>
                                    </p:set>
                                  </p:childTnLst>
                                </p:cTn>
                              </p:par>
                            </p:childTnLst>
                          </p:cTn>
                        </p:par>
                        <p:par>
                          <p:cTn id="18" fill="hold">
                            <p:stCondLst>
                              <p:cond delay="2000"/>
                            </p:stCondLst>
                            <p:childTnLst>
                              <p:par>
                                <p:cTn id="19" presetID="2" presetClass="exit" presetSubtype="2" fill="hold" nodeType="afterEffect">
                                  <p:stCondLst>
                                    <p:cond delay="0"/>
                                  </p:stCondLst>
                                  <p:childTnLst>
                                    <p:anim calcmode="lin" valueType="num">
                                      <p:cBhvr additive="base">
                                        <p:cTn id="20" dur="500"/>
                                        <p:tgtEl>
                                          <p:spTgt spid="3">
                                            <p:txEl>
                                              <p:pRg st="2" end="2"/>
                                            </p:txEl>
                                          </p:spTgt>
                                        </p:tgtEl>
                                        <p:attrNameLst>
                                          <p:attrName>ppt_x</p:attrName>
                                        </p:attrNameLst>
                                      </p:cBhvr>
                                      <p:tavLst>
                                        <p:tav tm="0">
                                          <p:val>
                                            <p:strVal val="ppt_x"/>
                                          </p:val>
                                        </p:tav>
                                        <p:tav tm="100000">
                                          <p:val>
                                            <p:strVal val="1+ppt_w/2"/>
                                          </p:val>
                                        </p:tav>
                                      </p:tavLst>
                                    </p:anim>
                                    <p:anim calcmode="lin" valueType="num">
                                      <p:cBhvr additive="base">
                                        <p:cTn id="21" dur="500"/>
                                        <p:tgtEl>
                                          <p:spTgt spid="3">
                                            <p:txEl>
                                              <p:pRg st="2" end="2"/>
                                            </p:txEl>
                                          </p:spTgt>
                                        </p:tgtEl>
                                        <p:attrNameLst>
                                          <p:attrName>ppt_y</p:attrName>
                                        </p:attrNameLst>
                                      </p:cBhvr>
                                      <p:tavLst>
                                        <p:tav tm="0">
                                          <p:val>
                                            <p:strVal val="ppt_y"/>
                                          </p:val>
                                        </p:tav>
                                        <p:tav tm="100000">
                                          <p:val>
                                            <p:strVal val="ppt_y"/>
                                          </p:val>
                                        </p:tav>
                                      </p:tavLst>
                                    </p:anim>
                                    <p:set>
                                      <p:cBhvr>
                                        <p:cTn id="22" dur="1" fill="hold">
                                          <p:stCondLst>
                                            <p:cond delay="499"/>
                                          </p:stCondLst>
                                        </p:cTn>
                                        <p:tgtEl>
                                          <p:spTgt spid="3">
                                            <p:txEl>
                                              <p:pRg st="2" end="2"/>
                                            </p:txEl>
                                          </p:spTgt>
                                        </p:tgtEl>
                                        <p:attrNameLst>
                                          <p:attrName>style.visibility</p:attrName>
                                        </p:attrNameLst>
                                      </p:cBhvr>
                                      <p:to>
                                        <p:strVal val="hidden"/>
                                      </p:to>
                                    </p:set>
                                  </p:childTnLst>
                                </p:cTn>
                              </p:par>
                            </p:childTnLst>
                          </p:cTn>
                        </p:par>
                        <p:par>
                          <p:cTn id="23" fill="hold">
                            <p:stCondLst>
                              <p:cond delay="2500"/>
                            </p:stCondLst>
                            <p:childTnLst>
                              <p:par>
                                <p:cTn id="24" presetID="2" presetClass="exit" presetSubtype="2" fill="hold" nodeType="afterEffect">
                                  <p:stCondLst>
                                    <p:cond delay="0"/>
                                  </p:stCondLst>
                                  <p:childTnLst>
                                    <p:anim calcmode="lin" valueType="num">
                                      <p:cBhvr additive="base">
                                        <p:cTn id="25" dur="500"/>
                                        <p:tgtEl>
                                          <p:spTgt spid="3">
                                            <p:txEl>
                                              <p:pRg st="3" end="3"/>
                                            </p:txEl>
                                          </p:spTgt>
                                        </p:tgtEl>
                                        <p:attrNameLst>
                                          <p:attrName>ppt_x</p:attrName>
                                        </p:attrNameLst>
                                      </p:cBhvr>
                                      <p:tavLst>
                                        <p:tav tm="0">
                                          <p:val>
                                            <p:strVal val="ppt_x"/>
                                          </p:val>
                                        </p:tav>
                                        <p:tav tm="100000">
                                          <p:val>
                                            <p:strVal val="1+ppt_w/2"/>
                                          </p:val>
                                        </p:tav>
                                      </p:tavLst>
                                    </p:anim>
                                    <p:anim calcmode="lin" valueType="num">
                                      <p:cBhvr additive="base">
                                        <p:cTn id="26" dur="500"/>
                                        <p:tgtEl>
                                          <p:spTgt spid="3">
                                            <p:txEl>
                                              <p:pRg st="3" end="3"/>
                                            </p:txEl>
                                          </p:spTgt>
                                        </p:tgtEl>
                                        <p:attrNameLst>
                                          <p:attrName>ppt_y</p:attrName>
                                        </p:attrNameLst>
                                      </p:cBhvr>
                                      <p:tavLst>
                                        <p:tav tm="0">
                                          <p:val>
                                            <p:strVal val="ppt_y"/>
                                          </p:val>
                                        </p:tav>
                                        <p:tav tm="100000">
                                          <p:val>
                                            <p:strVal val="ppt_y"/>
                                          </p:val>
                                        </p:tav>
                                      </p:tavLst>
                                    </p:anim>
                                    <p:set>
                                      <p:cBhvr>
                                        <p:cTn id="27" dur="1" fill="hold">
                                          <p:stCondLst>
                                            <p:cond delay="499"/>
                                          </p:stCondLst>
                                        </p:cTn>
                                        <p:tgtEl>
                                          <p:spTgt spid="3">
                                            <p:txEl>
                                              <p:pRg st="3" end="3"/>
                                            </p:txEl>
                                          </p:spTgt>
                                        </p:tgtEl>
                                        <p:attrNameLst>
                                          <p:attrName>style.visibility</p:attrName>
                                        </p:attrNameLst>
                                      </p:cBhvr>
                                      <p:to>
                                        <p:strVal val="hidden"/>
                                      </p:to>
                                    </p:set>
                                  </p:childTnLst>
                                </p:cTn>
                              </p:par>
                            </p:childTnLst>
                          </p:cTn>
                        </p:par>
                        <p:par>
                          <p:cTn id="28" fill="hold">
                            <p:stCondLst>
                              <p:cond delay="3000"/>
                            </p:stCondLst>
                            <p:childTnLst>
                              <p:par>
                                <p:cTn id="29" presetID="2" presetClass="exit" presetSubtype="2" fill="hold" nodeType="afterEffect">
                                  <p:stCondLst>
                                    <p:cond delay="0"/>
                                  </p:stCondLst>
                                  <p:childTnLst>
                                    <p:anim calcmode="lin" valueType="num">
                                      <p:cBhvr additive="base">
                                        <p:cTn id="30" dur="500"/>
                                        <p:tgtEl>
                                          <p:spTgt spid="3">
                                            <p:txEl>
                                              <p:pRg st="4" end="4"/>
                                            </p:txEl>
                                          </p:spTgt>
                                        </p:tgtEl>
                                        <p:attrNameLst>
                                          <p:attrName>ppt_x</p:attrName>
                                        </p:attrNameLst>
                                      </p:cBhvr>
                                      <p:tavLst>
                                        <p:tav tm="0">
                                          <p:val>
                                            <p:strVal val="ppt_x"/>
                                          </p:val>
                                        </p:tav>
                                        <p:tav tm="100000">
                                          <p:val>
                                            <p:strVal val="1+ppt_w/2"/>
                                          </p:val>
                                        </p:tav>
                                      </p:tavLst>
                                    </p:anim>
                                    <p:anim calcmode="lin" valueType="num">
                                      <p:cBhvr additive="base">
                                        <p:cTn id="31" dur="500"/>
                                        <p:tgtEl>
                                          <p:spTgt spid="3">
                                            <p:txEl>
                                              <p:pRg st="4" end="4"/>
                                            </p:txEl>
                                          </p:spTgt>
                                        </p:tgtEl>
                                        <p:attrNameLst>
                                          <p:attrName>ppt_y</p:attrName>
                                        </p:attrNameLst>
                                      </p:cBhvr>
                                      <p:tavLst>
                                        <p:tav tm="0">
                                          <p:val>
                                            <p:strVal val="ppt_y"/>
                                          </p:val>
                                        </p:tav>
                                        <p:tav tm="100000">
                                          <p:val>
                                            <p:strVal val="ppt_y"/>
                                          </p:val>
                                        </p:tav>
                                      </p:tavLst>
                                    </p:anim>
                                    <p:set>
                                      <p:cBhvr>
                                        <p:cTn id="3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1410A3-1109-4499-B78B-FA60D9597D6B}"/>
              </a:ext>
            </a:extLst>
          </p:cNvPr>
          <p:cNvSpPr>
            <a:spLocks noGrp="1"/>
          </p:cNvSpPr>
          <p:nvPr>
            <p:ph type="title"/>
          </p:nvPr>
        </p:nvSpPr>
        <p:spPr/>
        <p:txBody>
          <a:bodyPr/>
          <a:lstStyle/>
          <a:p>
            <a:pPr algn="ctr"/>
            <a:r>
              <a:rPr lang="ru-RU" dirty="0"/>
              <a:t>История революционных шифров</a:t>
            </a:r>
          </a:p>
        </p:txBody>
      </p:sp>
      <p:sp>
        <p:nvSpPr>
          <p:cNvPr id="3" name="Объект 2">
            <a:extLst>
              <a:ext uri="{FF2B5EF4-FFF2-40B4-BE49-F238E27FC236}">
                <a16:creationId xmlns:a16="http://schemas.microsoft.com/office/drawing/2014/main" id="{1C019E82-1759-4D7A-98B7-0FA8CBB45582}"/>
              </a:ext>
            </a:extLst>
          </p:cNvPr>
          <p:cNvSpPr>
            <a:spLocks noGrp="1"/>
          </p:cNvSpPr>
          <p:nvPr>
            <p:ph sz="half" idx="1"/>
          </p:nvPr>
        </p:nvSpPr>
        <p:spPr/>
        <p:txBody>
          <a:bodyPr>
            <a:normAutofit fontScale="25000" lnSpcReduction="20000"/>
          </a:bodyPr>
          <a:lstStyle/>
          <a:p>
            <a:r>
              <a:rPr lang="ru-RU" dirty="0"/>
              <a:t>В революционном подполье опыт использования шифров передавался из поколения в поколение. Уже члены организации «Народная воля» применяли так называемый «тюремный шифр» — вариант «шифра </a:t>
            </a:r>
            <a:r>
              <a:rPr lang="ru-RU" dirty="0" err="1"/>
              <a:t>Полибия</a:t>
            </a:r>
            <a:r>
              <a:rPr lang="ru-RU" dirty="0"/>
              <a:t>», — обошедший все тюрьмы и крепости, все остроги и централы. Творцом его считается декабрист Михаил Александрович Бестужев, находившийся в 1826 г в Алексеевском равелине Петропавловской крепости. В этом шифре буквы алфавита выписываются в квадрат 6x6 и заменяются </a:t>
            </a:r>
            <a:r>
              <a:rPr lang="ru-RU" dirty="0" err="1"/>
              <a:t>биграммой</a:t>
            </a:r>
            <a:r>
              <a:rPr lang="ru-RU" dirty="0"/>
              <a:t>, состоящей из номера строки и номера столбца соответствующей буквы. При перестукивании арестанты передавали буквы ударами, обозначавшими координаты буквы в таблице. Народовольцы стали пользоваться и книжным шифром, о котором речь пойдет ниже. Вообще конспирация и конспиративная переписка (тайнописью — «химией», шифром) были у революционеров в ранний период на достаточно высоком уровне. В какой–то мере ослабление внимания к конспиративным требованиям дало возможность полиции получить и дешифровать переписку народовольцев, в результате чего известная группа членов этой организации была арестована и казнена после убийства царя Александра II 1 марта 1881 г.</a:t>
            </a:r>
          </a:p>
          <a:p>
            <a:r>
              <a:rPr lang="ru-RU" dirty="0"/>
              <a:t>С увеличением числа революционных организаций и количеством их членов в 90–е годы XIX в. произошло значительное снижение уровня конспирации. Длительное время не придавалось особого значения обучению членов революционных организаций конспиративным правилам и приемам. О них не писали, не говорили, не дебатировали. Предполагалось как бы, что конспиративные приемы даются от рождения или приобретаются с практикой. Следствием этого явились массовые систематические провалы. Это дало повод одному из лидеров «Бунда» Л. Розенталю (подпольный псевдоним «Бундовец») в своей книге «Шифрованное письмо», изданной в 1904 г. в Женеве, писать: «Если… мы обратимся к </a:t>
            </a:r>
            <a:r>
              <a:rPr lang="ru-RU" dirty="0" err="1"/>
              <a:t>социал</a:t>
            </a:r>
            <a:r>
              <a:rPr lang="ru-RU" dirty="0"/>
              <a:t>–демократическим организациям, то… рассматривая вопрос исключительно с точки зрения конспиративной ловкости и выдержки наших революционеров (имеются в виду российские революционеры всех партий и групп того времени вообще. — Т. С.), мы видим, что они не только стоят несравненно ниже деятелей Народной Воли, но почти не делают успехов из году в год»</a:t>
            </a:r>
            <a:r>
              <a:rPr lang="ru-RU" dirty="0">
                <a:hlinkClick r:id="rId2"/>
              </a:rPr>
              <a:t>[195]</a:t>
            </a:r>
            <a:endParaRPr lang="ru-RU" dirty="0"/>
          </a:p>
          <a:p>
            <a:r>
              <a:rPr lang="ru-RU" dirty="0"/>
              <a:t>Еще в конце XIX в., несмотря на уже богатый опыт подпольной борьбы с самодержавием, российским революционерам суровые требования конспирации, осторожности, а главное, выдержки все еще казались невыполнимыми, стеснительными, тормозящими живое дело. Сплошь и рядом осторожность объявлялась трусостью, отсутствием настоящей революционности и товарищеских чувств.</a:t>
            </a:r>
          </a:p>
          <a:p>
            <a:r>
              <a:rPr lang="ru-RU" dirty="0"/>
              <a:t>Поистине замечательной была в русском революционере вера в шифры Более 99% писем, которыми обменивались революционеры, были шифрованными. Их отправляли почтой, доверяли им самые важные тайны. «Бундовец» пишет: «На чем основана наша вера в неразрешимость шифра? Что, если мы ошибаемся? Если тайна, доверенная шифру, уже не тайна? Если мы все время пребываем в состоянии мистификации?..</a:t>
            </a:r>
          </a:p>
          <a:p>
            <a:r>
              <a:rPr lang="ru-RU" dirty="0"/>
              <a:t>Основываясь на случаях раскрытия писем бюро Департамента полиции и нашем личном опыте, мы не только ставим вышеприведенный вопрос о самообмане, но даем на него вполне определенный утвердительный ответ: да, мы, российские революционеры, в отношении шифров пребываем в состоянии вредного самообмана… И нам, и некоторым товарищам нашим приходилось иногда поневоле предпринимать попытки раскрывать письма без ключа. Это случалось тогда, когда корреспондент перепутывал ключ или, если в отсутствии товарища, обыкновенно ведшего переписку, получалось письмо из такого города, для которого тот позабыл сообщить ключ. И что же? Не было ни одного случая, когда бы шифр оставался неразобранным»</a:t>
            </a:r>
            <a:r>
              <a:rPr lang="ru-RU" dirty="0">
                <a:hlinkClick r:id="rId3"/>
              </a:rPr>
              <a:t>[196]</a:t>
            </a:r>
            <a:r>
              <a:rPr lang="ru-RU" dirty="0"/>
              <a:t>.</a:t>
            </a:r>
          </a:p>
          <a:p>
            <a:r>
              <a:rPr lang="ru-RU" dirty="0"/>
              <a:t>Большое значение придавалось вопросам конспирации в рядах </a:t>
            </a:r>
            <a:r>
              <a:rPr lang="ru-RU" dirty="0" err="1"/>
              <a:t>социал</a:t>
            </a:r>
            <a:r>
              <a:rPr lang="ru-RU" dirty="0"/>
              <a:t>–демократии. Сохранение в тайне обширной партийной переписки, которая была не только одним из важных способов связи в нелегальных организациях, но служила и каналом идейного и организационного руководства, требовало соблюдения строжайшей дисциплины. В. И. Ленин лично предъявлял в этом отношении жесткие требования. От одного он требовал писать письма шифром или «химией», другого предупреждал: «Не пишите, пожалуйста, никаких инициалов в письмах — господь их знает, вполне ли здесь надежна почта», третьего предостерегал: «…не пишите прямо в письмах ничего… никто не должен знать, где и кем издано… Все черняки сжечь!». Он указывал: «Ни издания листовок, ни транспорта, ни спевки насчет прокламаций, ни посылки их проектов и пр. и пр. нельзя поставить без правильной конспиративной переписки. В этом гвоздь!»</a:t>
            </a:r>
          </a:p>
          <a:p>
            <a:r>
              <a:rPr lang="ru-RU" dirty="0"/>
              <a:t>В январе 1901 г. вышел первый номер «Искры», которой предстояло сыграть решающую роль в образовании РСДРП. Е. Д. Стасова позднее вспоминала, с какой сложной, трудоемкой и кропотливой работой было связано ведение конспиративной переписки: «Прежде всего надо было подготовить текст письма и отметить для последующей шифровки наиболее конспиративные сведения. После этого на отдельном листке нужные места зашифровывались и тщательно проверялись, чтобы не было ошибок, которые чрезвычайно затрудняли дешифровку письма… Требовалось еще на каком–либо иностранном языке написать так называемое внешнее письмо, чтобы не вызвать малейших подозрений… И, наконец, за внешним письмом следовала последняя процедура — между строк явного письма различными химическими составами (химией) вписывалось конспиративное зашифрованное письмо». У «Искры» в России было, помимо комитетов и групп, около ста корреспондентов. В месяц секретарю редакции Н. К. Крупской приходилось так обрабатывать до 300 писем.</a:t>
            </a:r>
          </a:p>
          <a:p>
            <a:r>
              <a:rPr lang="ru-RU" dirty="0"/>
              <a:t>Еще в работе «Насущный вопрос», написанной в ссылке в 90–х годах, Ленин писал: «Против нас, против маленьких групп социалистов, ютящихся по широкому русскому «подполью», стоит гигантский механизм могущественного современного государства, напрягающего все силы, чтобы задавить социализм и демократию. Мы убеждены, что мы сломим в конце концов это полицейское государство, потому что за демократию и социализм стоят все здоровые и развивающиеся слои всего народа, но чтобы вести систематическую борьбу против правительства, мы должны довести революционную организацию, дисциплину и конспиративную технику до высшей степени совершенства»</a:t>
            </a:r>
            <a:r>
              <a:rPr lang="ru-RU" dirty="0">
                <a:hlinkClick r:id="rId4"/>
              </a:rPr>
              <a:t>[197]</a:t>
            </a:r>
            <a:r>
              <a:rPr lang="ru-RU" dirty="0"/>
              <a:t>.</a:t>
            </a:r>
          </a:p>
          <a:p>
            <a:r>
              <a:rPr lang="ru-RU" dirty="0"/>
              <a:t>Как известно, «Искра» наряду с газетой и научно–политическим журналом «Заря» выпускала различные книги, брошюры и прокламации. За три года было выпущено 56 таких изданий, в которых обобщался накопленный революционный опыт, содержались политические и экономические идеи. К числу этих изданий относится и брошюра Бахарева «О шифрах», изданная, как и книга «Бундовца», в Женеве, но несколько раньше, в 1902 г. В ней рассматривались некоторые шифры, применяемые революционерами, приводился их элементарный анализ и давались рекомендации по их использованию «чтобы, — как писал автор, — предостеречь от постоянно допускаемых ошибок». Помимо вопросов о шифрах в брошюре излагались способы «химической переписки» и «перестукивания в тюрьме».</a:t>
            </a:r>
          </a:p>
          <a:p>
            <a:endParaRPr lang="ru-RU" sz="2000" dirty="0"/>
          </a:p>
        </p:txBody>
      </p:sp>
      <p:sp>
        <p:nvSpPr>
          <p:cNvPr id="4" name="Объект 3">
            <a:extLst>
              <a:ext uri="{FF2B5EF4-FFF2-40B4-BE49-F238E27FC236}">
                <a16:creationId xmlns:a16="http://schemas.microsoft.com/office/drawing/2014/main" id="{E681D124-8F0D-4B92-8B4E-F5D82607FD9E}"/>
              </a:ext>
            </a:extLst>
          </p:cNvPr>
          <p:cNvSpPr>
            <a:spLocks noGrp="1"/>
          </p:cNvSpPr>
          <p:nvPr>
            <p:ph sz="half" idx="2"/>
          </p:nvPr>
        </p:nvSpPr>
        <p:spPr/>
        <p:txBody>
          <a:bodyPr>
            <a:noAutofit/>
          </a:bodyPr>
          <a:lstStyle/>
          <a:p>
            <a:r>
              <a:rPr lang="ru-RU" sz="1800" dirty="0"/>
              <a:t>Вот сколько текста истории есть по данной теме. Но почти ни слова не сказано про Разностный «</a:t>
            </a:r>
            <a:r>
              <a:rPr lang="ru-RU" sz="1800" dirty="0" err="1"/>
              <a:t>гамбеттовский</a:t>
            </a:r>
            <a:r>
              <a:rPr lang="ru-RU" sz="1800" dirty="0"/>
              <a:t>» шифр с двойным периодом, потому что в то время, из-за повышенной преступности (политической), в тюрьмах было много вполне умных и хитрых людей, которые и изобрели множество шифров на основе тюремного языка. Одним из них является Разностный «</a:t>
            </a:r>
            <a:r>
              <a:rPr lang="ru-RU" sz="1800" dirty="0" err="1"/>
              <a:t>гамбеттовский</a:t>
            </a:r>
            <a:r>
              <a:rPr lang="ru-RU" sz="1800" dirty="0"/>
              <a:t>» шифр с двойным периодом.</a:t>
            </a:r>
          </a:p>
        </p:txBody>
      </p:sp>
    </p:spTree>
    <p:extLst>
      <p:ext uri="{BB962C8B-B14F-4D97-AF65-F5344CB8AC3E}">
        <p14:creationId xmlns:p14="http://schemas.microsoft.com/office/powerpoint/2010/main" val="879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435">
                                          <p:stCondLst>
                                            <p:cond delay="0"/>
                                          </p:stCondLst>
                                        </p:cTn>
                                        <p:tgtEl>
                                          <p:spTgt spid="3">
                                            <p:txEl>
                                              <p:pRg st="0" end="0"/>
                                            </p:txEl>
                                          </p:spTgt>
                                        </p:tgtEl>
                                      </p:cBhvr>
                                    </p:animEffect>
                                    <p:anim calcmode="lin" valueType="num">
                                      <p:cBhvr>
                                        <p:cTn id="8" dur="1367"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0">
                                          <p:stCondLst>
                                            <p:cond delay="487"/>
                                          </p:stCondLst>
                                        </p:cTn>
                                        <p:tgtEl>
                                          <p:spTgt spid="3">
                                            <p:txEl>
                                              <p:pRg st="0" end="0"/>
                                            </p:txEl>
                                          </p:spTgt>
                                        </p:tgtEl>
                                      </p:cBhvr>
                                      <p:to x="100000" y="60000"/>
                                    </p:animScale>
                                    <p:animScale>
                                      <p:cBhvr>
                                        <p:cTn id="14" dur="124" decel="50000">
                                          <p:stCondLst>
                                            <p:cond delay="507"/>
                                          </p:stCondLst>
                                        </p:cTn>
                                        <p:tgtEl>
                                          <p:spTgt spid="3">
                                            <p:txEl>
                                              <p:pRg st="0" end="0"/>
                                            </p:txEl>
                                          </p:spTgt>
                                        </p:tgtEl>
                                      </p:cBhvr>
                                      <p:to x="100000" y="100000"/>
                                    </p:animScale>
                                    <p:animScale>
                                      <p:cBhvr>
                                        <p:cTn id="15" dur="20">
                                          <p:stCondLst>
                                            <p:cond delay="984"/>
                                          </p:stCondLst>
                                        </p:cTn>
                                        <p:tgtEl>
                                          <p:spTgt spid="3">
                                            <p:txEl>
                                              <p:pRg st="0" end="0"/>
                                            </p:txEl>
                                          </p:spTgt>
                                        </p:tgtEl>
                                      </p:cBhvr>
                                      <p:to x="100000" y="80000"/>
                                    </p:animScale>
                                    <p:animScale>
                                      <p:cBhvr>
                                        <p:cTn id="16" dur="124" decel="50000">
                                          <p:stCondLst>
                                            <p:cond delay="1004"/>
                                          </p:stCondLst>
                                        </p:cTn>
                                        <p:tgtEl>
                                          <p:spTgt spid="3">
                                            <p:txEl>
                                              <p:pRg st="0" end="0"/>
                                            </p:txEl>
                                          </p:spTgt>
                                        </p:tgtEl>
                                      </p:cBhvr>
                                      <p:to x="100000" y="100000"/>
                                    </p:animScale>
                                    <p:animScale>
                                      <p:cBhvr>
                                        <p:cTn id="17" dur="20">
                                          <p:stCondLst>
                                            <p:cond delay="1231"/>
                                          </p:stCondLst>
                                        </p:cTn>
                                        <p:tgtEl>
                                          <p:spTgt spid="3">
                                            <p:txEl>
                                              <p:pRg st="0" end="0"/>
                                            </p:txEl>
                                          </p:spTgt>
                                        </p:tgtEl>
                                      </p:cBhvr>
                                      <p:to x="100000" y="90000"/>
                                    </p:animScale>
                                    <p:animScale>
                                      <p:cBhvr>
                                        <p:cTn id="18" dur="124" decel="50000">
                                          <p:stCondLst>
                                            <p:cond delay="1251"/>
                                          </p:stCondLst>
                                        </p:cTn>
                                        <p:tgtEl>
                                          <p:spTgt spid="3">
                                            <p:txEl>
                                              <p:pRg st="0" end="0"/>
                                            </p:txEl>
                                          </p:spTgt>
                                        </p:tgtEl>
                                      </p:cBhvr>
                                      <p:to x="100000" y="100000"/>
                                    </p:animScale>
                                    <p:animScale>
                                      <p:cBhvr>
                                        <p:cTn id="19" dur="20">
                                          <p:stCondLst>
                                            <p:cond delay="1356"/>
                                          </p:stCondLst>
                                        </p:cTn>
                                        <p:tgtEl>
                                          <p:spTgt spid="3">
                                            <p:txEl>
                                              <p:pRg st="0" end="0"/>
                                            </p:txEl>
                                          </p:spTgt>
                                        </p:tgtEl>
                                      </p:cBhvr>
                                      <p:to x="100000" y="95000"/>
                                    </p:animScale>
                                    <p:animScale>
                                      <p:cBhvr>
                                        <p:cTn id="20" dur="124" decel="50000">
                                          <p:stCondLst>
                                            <p:cond delay="1376"/>
                                          </p:stCondLst>
                                        </p:cTn>
                                        <p:tgtEl>
                                          <p:spTgt spid="3">
                                            <p:txEl>
                                              <p:pRg st="0" end="0"/>
                                            </p:txEl>
                                          </p:spTgt>
                                        </p:tgtEl>
                                      </p:cBhvr>
                                      <p:to x="100000" y="100000"/>
                                    </p:animScale>
                                  </p:childTnLst>
                                </p:cTn>
                              </p:par>
                            </p:childTnLst>
                          </p:cTn>
                        </p:par>
                        <p:par>
                          <p:cTn id="21" fill="hold">
                            <p:stCondLst>
                              <p:cond delay="1500"/>
                            </p:stCondLst>
                            <p:childTnLst>
                              <p:par>
                                <p:cTn id="22" presetID="26" presetClass="entr" presetSubtype="0"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435">
                                          <p:stCondLst>
                                            <p:cond delay="0"/>
                                          </p:stCondLst>
                                        </p:cTn>
                                        <p:tgtEl>
                                          <p:spTgt spid="3">
                                            <p:txEl>
                                              <p:pRg st="1" end="1"/>
                                            </p:txEl>
                                          </p:spTgt>
                                        </p:tgtEl>
                                      </p:cBhvr>
                                    </p:animEffect>
                                    <p:anim calcmode="lin" valueType="num">
                                      <p:cBhvr>
                                        <p:cTn id="25" dur="1367"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6" dur="498"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7" dur="498" tmFilter="0, 0; 0.125,0.2665; 0.25,0.4; 0.375,0.465; 0.5,0.5;  0.625,0.535; 0.75,0.6; 0.875,0.7335; 1,1">
                                          <p:stCondLst>
                                            <p:cond delay="498"/>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8" dur="249" tmFilter="0, 0; 0.125,0.2665; 0.25,0.4; 0.375,0.465; 0.5,0.5;  0.625,0.535; 0.75,0.6; 0.875,0.7335; 1,1">
                                          <p:stCondLst>
                                            <p:cond delay="993"/>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9" dur="123" tmFilter="0, 0; 0.125,0.2665; 0.25,0.4; 0.375,0.465; 0.5,0.5;  0.625,0.535; 0.75,0.6; 0.875,0.7335; 1,1">
                                          <p:stCondLst>
                                            <p:cond delay="1242"/>
                                          </p:stCondLst>
                                        </p:cTn>
                                        <p:tgtEl>
                                          <p:spTgt spid="3">
                                            <p:txEl>
                                              <p:pRg st="1" end="1"/>
                                            </p:txEl>
                                          </p:spTgt>
                                        </p:tgtEl>
                                        <p:attrNameLst>
                                          <p:attrName>ppt_y</p:attrName>
                                        </p:attrNameLst>
                                      </p:cBhvr>
                                      <p:tavLst>
                                        <p:tav tm="0" fmla="#ppt_y-sin(pi*$)/81">
                                          <p:val>
                                            <p:fltVal val="0"/>
                                          </p:val>
                                        </p:tav>
                                        <p:tav tm="100000">
                                          <p:val>
                                            <p:fltVal val="1"/>
                                          </p:val>
                                        </p:tav>
                                      </p:tavLst>
                                    </p:anim>
                                    <p:animScale>
                                      <p:cBhvr>
                                        <p:cTn id="30" dur="20">
                                          <p:stCondLst>
                                            <p:cond delay="487"/>
                                          </p:stCondLst>
                                        </p:cTn>
                                        <p:tgtEl>
                                          <p:spTgt spid="3">
                                            <p:txEl>
                                              <p:pRg st="1" end="1"/>
                                            </p:txEl>
                                          </p:spTgt>
                                        </p:tgtEl>
                                      </p:cBhvr>
                                      <p:to x="100000" y="60000"/>
                                    </p:animScale>
                                    <p:animScale>
                                      <p:cBhvr>
                                        <p:cTn id="31" dur="124" decel="50000">
                                          <p:stCondLst>
                                            <p:cond delay="507"/>
                                          </p:stCondLst>
                                        </p:cTn>
                                        <p:tgtEl>
                                          <p:spTgt spid="3">
                                            <p:txEl>
                                              <p:pRg st="1" end="1"/>
                                            </p:txEl>
                                          </p:spTgt>
                                        </p:tgtEl>
                                      </p:cBhvr>
                                      <p:to x="100000" y="100000"/>
                                    </p:animScale>
                                    <p:animScale>
                                      <p:cBhvr>
                                        <p:cTn id="32" dur="20">
                                          <p:stCondLst>
                                            <p:cond delay="984"/>
                                          </p:stCondLst>
                                        </p:cTn>
                                        <p:tgtEl>
                                          <p:spTgt spid="3">
                                            <p:txEl>
                                              <p:pRg st="1" end="1"/>
                                            </p:txEl>
                                          </p:spTgt>
                                        </p:tgtEl>
                                      </p:cBhvr>
                                      <p:to x="100000" y="80000"/>
                                    </p:animScale>
                                    <p:animScale>
                                      <p:cBhvr>
                                        <p:cTn id="33" dur="124" decel="50000">
                                          <p:stCondLst>
                                            <p:cond delay="1004"/>
                                          </p:stCondLst>
                                        </p:cTn>
                                        <p:tgtEl>
                                          <p:spTgt spid="3">
                                            <p:txEl>
                                              <p:pRg st="1" end="1"/>
                                            </p:txEl>
                                          </p:spTgt>
                                        </p:tgtEl>
                                      </p:cBhvr>
                                      <p:to x="100000" y="100000"/>
                                    </p:animScale>
                                    <p:animScale>
                                      <p:cBhvr>
                                        <p:cTn id="34" dur="20">
                                          <p:stCondLst>
                                            <p:cond delay="1231"/>
                                          </p:stCondLst>
                                        </p:cTn>
                                        <p:tgtEl>
                                          <p:spTgt spid="3">
                                            <p:txEl>
                                              <p:pRg st="1" end="1"/>
                                            </p:txEl>
                                          </p:spTgt>
                                        </p:tgtEl>
                                      </p:cBhvr>
                                      <p:to x="100000" y="90000"/>
                                    </p:animScale>
                                    <p:animScale>
                                      <p:cBhvr>
                                        <p:cTn id="35" dur="124" decel="50000">
                                          <p:stCondLst>
                                            <p:cond delay="1251"/>
                                          </p:stCondLst>
                                        </p:cTn>
                                        <p:tgtEl>
                                          <p:spTgt spid="3">
                                            <p:txEl>
                                              <p:pRg st="1" end="1"/>
                                            </p:txEl>
                                          </p:spTgt>
                                        </p:tgtEl>
                                      </p:cBhvr>
                                      <p:to x="100000" y="100000"/>
                                    </p:animScale>
                                    <p:animScale>
                                      <p:cBhvr>
                                        <p:cTn id="36" dur="20">
                                          <p:stCondLst>
                                            <p:cond delay="1356"/>
                                          </p:stCondLst>
                                        </p:cTn>
                                        <p:tgtEl>
                                          <p:spTgt spid="3">
                                            <p:txEl>
                                              <p:pRg st="1" end="1"/>
                                            </p:txEl>
                                          </p:spTgt>
                                        </p:tgtEl>
                                      </p:cBhvr>
                                      <p:to x="100000" y="95000"/>
                                    </p:animScale>
                                    <p:animScale>
                                      <p:cBhvr>
                                        <p:cTn id="37" dur="124" decel="50000">
                                          <p:stCondLst>
                                            <p:cond delay="1376"/>
                                          </p:stCondLst>
                                        </p:cTn>
                                        <p:tgtEl>
                                          <p:spTgt spid="3">
                                            <p:txEl>
                                              <p:pRg st="1" end="1"/>
                                            </p:txEl>
                                          </p:spTgt>
                                        </p:tgtEl>
                                      </p:cBhvr>
                                      <p:to x="100000" y="100000"/>
                                    </p:animScale>
                                  </p:childTnLst>
                                </p:cTn>
                              </p:par>
                            </p:childTnLst>
                          </p:cTn>
                        </p:par>
                        <p:par>
                          <p:cTn id="38" fill="hold">
                            <p:stCondLst>
                              <p:cond delay="3000"/>
                            </p:stCondLst>
                            <p:childTnLst>
                              <p:par>
                                <p:cTn id="39" presetID="26" presetClass="entr" presetSubtype="0" fill="hold" grpId="0"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435">
                                          <p:stCondLst>
                                            <p:cond delay="0"/>
                                          </p:stCondLst>
                                        </p:cTn>
                                        <p:tgtEl>
                                          <p:spTgt spid="3">
                                            <p:txEl>
                                              <p:pRg st="2" end="2"/>
                                            </p:txEl>
                                          </p:spTgt>
                                        </p:tgtEl>
                                      </p:cBhvr>
                                    </p:animEffect>
                                    <p:anim calcmode="lin" valueType="num">
                                      <p:cBhvr>
                                        <p:cTn id="42" dur="1367"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498"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498" tmFilter="0, 0; 0.125,0.2665; 0.25,0.4; 0.375,0.465; 0.5,0.5;  0.625,0.535; 0.75,0.6; 0.875,0.7335; 1,1">
                                          <p:stCondLst>
                                            <p:cond delay="498"/>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249" tmFilter="0, 0; 0.125,0.2665; 0.25,0.4; 0.375,0.465; 0.5,0.5;  0.625,0.535; 0.75,0.6; 0.875,0.7335; 1,1">
                                          <p:stCondLst>
                                            <p:cond delay="993"/>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23" tmFilter="0, 0; 0.125,0.2665; 0.25,0.4; 0.375,0.465; 0.5,0.5;  0.625,0.535; 0.75,0.6; 0.875,0.7335; 1,1">
                                          <p:stCondLst>
                                            <p:cond delay="1242"/>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0">
                                          <p:stCondLst>
                                            <p:cond delay="487"/>
                                          </p:stCondLst>
                                        </p:cTn>
                                        <p:tgtEl>
                                          <p:spTgt spid="3">
                                            <p:txEl>
                                              <p:pRg st="2" end="2"/>
                                            </p:txEl>
                                          </p:spTgt>
                                        </p:tgtEl>
                                      </p:cBhvr>
                                      <p:to x="100000" y="60000"/>
                                    </p:animScale>
                                    <p:animScale>
                                      <p:cBhvr>
                                        <p:cTn id="48" dur="124" decel="50000">
                                          <p:stCondLst>
                                            <p:cond delay="507"/>
                                          </p:stCondLst>
                                        </p:cTn>
                                        <p:tgtEl>
                                          <p:spTgt spid="3">
                                            <p:txEl>
                                              <p:pRg st="2" end="2"/>
                                            </p:txEl>
                                          </p:spTgt>
                                        </p:tgtEl>
                                      </p:cBhvr>
                                      <p:to x="100000" y="100000"/>
                                    </p:animScale>
                                    <p:animScale>
                                      <p:cBhvr>
                                        <p:cTn id="49" dur="20">
                                          <p:stCondLst>
                                            <p:cond delay="984"/>
                                          </p:stCondLst>
                                        </p:cTn>
                                        <p:tgtEl>
                                          <p:spTgt spid="3">
                                            <p:txEl>
                                              <p:pRg st="2" end="2"/>
                                            </p:txEl>
                                          </p:spTgt>
                                        </p:tgtEl>
                                      </p:cBhvr>
                                      <p:to x="100000" y="80000"/>
                                    </p:animScale>
                                    <p:animScale>
                                      <p:cBhvr>
                                        <p:cTn id="50" dur="124" decel="50000">
                                          <p:stCondLst>
                                            <p:cond delay="1004"/>
                                          </p:stCondLst>
                                        </p:cTn>
                                        <p:tgtEl>
                                          <p:spTgt spid="3">
                                            <p:txEl>
                                              <p:pRg st="2" end="2"/>
                                            </p:txEl>
                                          </p:spTgt>
                                        </p:tgtEl>
                                      </p:cBhvr>
                                      <p:to x="100000" y="100000"/>
                                    </p:animScale>
                                    <p:animScale>
                                      <p:cBhvr>
                                        <p:cTn id="51" dur="20">
                                          <p:stCondLst>
                                            <p:cond delay="1231"/>
                                          </p:stCondLst>
                                        </p:cTn>
                                        <p:tgtEl>
                                          <p:spTgt spid="3">
                                            <p:txEl>
                                              <p:pRg st="2" end="2"/>
                                            </p:txEl>
                                          </p:spTgt>
                                        </p:tgtEl>
                                      </p:cBhvr>
                                      <p:to x="100000" y="90000"/>
                                    </p:animScale>
                                    <p:animScale>
                                      <p:cBhvr>
                                        <p:cTn id="52" dur="124" decel="50000">
                                          <p:stCondLst>
                                            <p:cond delay="1251"/>
                                          </p:stCondLst>
                                        </p:cTn>
                                        <p:tgtEl>
                                          <p:spTgt spid="3">
                                            <p:txEl>
                                              <p:pRg st="2" end="2"/>
                                            </p:txEl>
                                          </p:spTgt>
                                        </p:tgtEl>
                                      </p:cBhvr>
                                      <p:to x="100000" y="100000"/>
                                    </p:animScale>
                                    <p:animScale>
                                      <p:cBhvr>
                                        <p:cTn id="53" dur="20">
                                          <p:stCondLst>
                                            <p:cond delay="1356"/>
                                          </p:stCondLst>
                                        </p:cTn>
                                        <p:tgtEl>
                                          <p:spTgt spid="3">
                                            <p:txEl>
                                              <p:pRg st="2" end="2"/>
                                            </p:txEl>
                                          </p:spTgt>
                                        </p:tgtEl>
                                      </p:cBhvr>
                                      <p:to x="100000" y="95000"/>
                                    </p:animScale>
                                    <p:animScale>
                                      <p:cBhvr>
                                        <p:cTn id="54" dur="124" decel="50000">
                                          <p:stCondLst>
                                            <p:cond delay="1376"/>
                                          </p:stCondLst>
                                        </p:cTn>
                                        <p:tgtEl>
                                          <p:spTgt spid="3">
                                            <p:txEl>
                                              <p:pRg st="2" end="2"/>
                                            </p:txEl>
                                          </p:spTgt>
                                        </p:tgtEl>
                                      </p:cBhvr>
                                      <p:to x="100000" y="100000"/>
                                    </p:animScale>
                                  </p:childTnLst>
                                </p:cTn>
                              </p:par>
                            </p:childTnLst>
                          </p:cTn>
                        </p:par>
                        <p:par>
                          <p:cTn id="55" fill="hold">
                            <p:stCondLst>
                              <p:cond delay="4500"/>
                            </p:stCondLst>
                            <p:childTnLst>
                              <p:par>
                                <p:cTn id="56" presetID="26" presetClass="entr" presetSubtype="0" fill="hold" grpId="0" nodeType="after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wipe(down)">
                                      <p:cBhvr>
                                        <p:cTn id="58" dur="435">
                                          <p:stCondLst>
                                            <p:cond delay="0"/>
                                          </p:stCondLst>
                                        </p:cTn>
                                        <p:tgtEl>
                                          <p:spTgt spid="3">
                                            <p:txEl>
                                              <p:pRg st="3" end="3"/>
                                            </p:txEl>
                                          </p:spTgt>
                                        </p:tgtEl>
                                      </p:cBhvr>
                                    </p:animEffect>
                                    <p:anim calcmode="lin" valueType="num">
                                      <p:cBhvr>
                                        <p:cTn id="59" dur="1367"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0" dur="498"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1" dur="498" tmFilter="0, 0; 0.125,0.2665; 0.25,0.4; 0.375,0.465; 0.5,0.5;  0.625,0.535; 0.75,0.6; 0.875,0.7335; 1,1">
                                          <p:stCondLst>
                                            <p:cond delay="498"/>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2" dur="249" tmFilter="0, 0; 0.125,0.2665; 0.25,0.4; 0.375,0.465; 0.5,0.5;  0.625,0.535; 0.75,0.6; 0.875,0.7335; 1,1">
                                          <p:stCondLst>
                                            <p:cond delay="993"/>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3" dur="123" tmFilter="0, 0; 0.125,0.2665; 0.25,0.4; 0.375,0.465; 0.5,0.5;  0.625,0.535; 0.75,0.6; 0.875,0.7335; 1,1">
                                          <p:stCondLst>
                                            <p:cond delay="1242"/>
                                          </p:stCondLst>
                                        </p:cTn>
                                        <p:tgtEl>
                                          <p:spTgt spid="3">
                                            <p:txEl>
                                              <p:pRg st="3" end="3"/>
                                            </p:txEl>
                                          </p:spTgt>
                                        </p:tgtEl>
                                        <p:attrNameLst>
                                          <p:attrName>ppt_y</p:attrName>
                                        </p:attrNameLst>
                                      </p:cBhvr>
                                      <p:tavLst>
                                        <p:tav tm="0" fmla="#ppt_y-sin(pi*$)/81">
                                          <p:val>
                                            <p:fltVal val="0"/>
                                          </p:val>
                                        </p:tav>
                                        <p:tav tm="100000">
                                          <p:val>
                                            <p:fltVal val="1"/>
                                          </p:val>
                                        </p:tav>
                                      </p:tavLst>
                                    </p:anim>
                                    <p:animScale>
                                      <p:cBhvr>
                                        <p:cTn id="64" dur="20">
                                          <p:stCondLst>
                                            <p:cond delay="487"/>
                                          </p:stCondLst>
                                        </p:cTn>
                                        <p:tgtEl>
                                          <p:spTgt spid="3">
                                            <p:txEl>
                                              <p:pRg st="3" end="3"/>
                                            </p:txEl>
                                          </p:spTgt>
                                        </p:tgtEl>
                                      </p:cBhvr>
                                      <p:to x="100000" y="60000"/>
                                    </p:animScale>
                                    <p:animScale>
                                      <p:cBhvr>
                                        <p:cTn id="65" dur="124" decel="50000">
                                          <p:stCondLst>
                                            <p:cond delay="507"/>
                                          </p:stCondLst>
                                        </p:cTn>
                                        <p:tgtEl>
                                          <p:spTgt spid="3">
                                            <p:txEl>
                                              <p:pRg st="3" end="3"/>
                                            </p:txEl>
                                          </p:spTgt>
                                        </p:tgtEl>
                                      </p:cBhvr>
                                      <p:to x="100000" y="100000"/>
                                    </p:animScale>
                                    <p:animScale>
                                      <p:cBhvr>
                                        <p:cTn id="66" dur="20">
                                          <p:stCondLst>
                                            <p:cond delay="984"/>
                                          </p:stCondLst>
                                        </p:cTn>
                                        <p:tgtEl>
                                          <p:spTgt spid="3">
                                            <p:txEl>
                                              <p:pRg st="3" end="3"/>
                                            </p:txEl>
                                          </p:spTgt>
                                        </p:tgtEl>
                                      </p:cBhvr>
                                      <p:to x="100000" y="80000"/>
                                    </p:animScale>
                                    <p:animScale>
                                      <p:cBhvr>
                                        <p:cTn id="67" dur="124" decel="50000">
                                          <p:stCondLst>
                                            <p:cond delay="1004"/>
                                          </p:stCondLst>
                                        </p:cTn>
                                        <p:tgtEl>
                                          <p:spTgt spid="3">
                                            <p:txEl>
                                              <p:pRg st="3" end="3"/>
                                            </p:txEl>
                                          </p:spTgt>
                                        </p:tgtEl>
                                      </p:cBhvr>
                                      <p:to x="100000" y="100000"/>
                                    </p:animScale>
                                    <p:animScale>
                                      <p:cBhvr>
                                        <p:cTn id="68" dur="20">
                                          <p:stCondLst>
                                            <p:cond delay="1231"/>
                                          </p:stCondLst>
                                        </p:cTn>
                                        <p:tgtEl>
                                          <p:spTgt spid="3">
                                            <p:txEl>
                                              <p:pRg st="3" end="3"/>
                                            </p:txEl>
                                          </p:spTgt>
                                        </p:tgtEl>
                                      </p:cBhvr>
                                      <p:to x="100000" y="90000"/>
                                    </p:animScale>
                                    <p:animScale>
                                      <p:cBhvr>
                                        <p:cTn id="69" dur="124" decel="50000">
                                          <p:stCondLst>
                                            <p:cond delay="1251"/>
                                          </p:stCondLst>
                                        </p:cTn>
                                        <p:tgtEl>
                                          <p:spTgt spid="3">
                                            <p:txEl>
                                              <p:pRg st="3" end="3"/>
                                            </p:txEl>
                                          </p:spTgt>
                                        </p:tgtEl>
                                      </p:cBhvr>
                                      <p:to x="100000" y="100000"/>
                                    </p:animScale>
                                    <p:animScale>
                                      <p:cBhvr>
                                        <p:cTn id="70" dur="20">
                                          <p:stCondLst>
                                            <p:cond delay="1356"/>
                                          </p:stCondLst>
                                        </p:cTn>
                                        <p:tgtEl>
                                          <p:spTgt spid="3">
                                            <p:txEl>
                                              <p:pRg st="3" end="3"/>
                                            </p:txEl>
                                          </p:spTgt>
                                        </p:tgtEl>
                                      </p:cBhvr>
                                      <p:to x="100000" y="95000"/>
                                    </p:animScale>
                                    <p:animScale>
                                      <p:cBhvr>
                                        <p:cTn id="71" dur="124" decel="50000">
                                          <p:stCondLst>
                                            <p:cond delay="1376"/>
                                          </p:stCondLst>
                                        </p:cTn>
                                        <p:tgtEl>
                                          <p:spTgt spid="3">
                                            <p:txEl>
                                              <p:pRg st="3" end="3"/>
                                            </p:txEl>
                                          </p:spTgt>
                                        </p:tgtEl>
                                      </p:cBhvr>
                                      <p:to x="100000" y="100000"/>
                                    </p:animScale>
                                  </p:childTnLst>
                                </p:cTn>
                              </p:par>
                            </p:childTnLst>
                          </p:cTn>
                        </p:par>
                        <p:par>
                          <p:cTn id="72" fill="hold">
                            <p:stCondLst>
                              <p:cond delay="6000"/>
                            </p:stCondLst>
                            <p:childTnLst>
                              <p:par>
                                <p:cTn id="73" presetID="26" presetClass="entr" presetSubtype="0" fill="hold" grpId="0" nodeType="after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wipe(down)">
                                      <p:cBhvr>
                                        <p:cTn id="75" dur="435">
                                          <p:stCondLst>
                                            <p:cond delay="0"/>
                                          </p:stCondLst>
                                        </p:cTn>
                                        <p:tgtEl>
                                          <p:spTgt spid="3">
                                            <p:txEl>
                                              <p:pRg st="4" end="4"/>
                                            </p:txEl>
                                          </p:spTgt>
                                        </p:tgtEl>
                                      </p:cBhvr>
                                    </p:animEffect>
                                    <p:anim calcmode="lin" valueType="num">
                                      <p:cBhvr>
                                        <p:cTn id="76" dur="1367"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7" dur="498"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8" dur="498" tmFilter="0, 0; 0.125,0.2665; 0.25,0.4; 0.375,0.465; 0.5,0.5;  0.625,0.535; 0.75,0.6; 0.875,0.7335; 1,1">
                                          <p:stCondLst>
                                            <p:cond delay="498"/>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9" dur="249" tmFilter="0, 0; 0.125,0.2665; 0.25,0.4; 0.375,0.465; 0.5,0.5;  0.625,0.535; 0.75,0.6; 0.875,0.7335; 1,1">
                                          <p:stCondLst>
                                            <p:cond delay="993"/>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0" dur="123" tmFilter="0, 0; 0.125,0.2665; 0.25,0.4; 0.375,0.465; 0.5,0.5;  0.625,0.535; 0.75,0.6; 0.875,0.7335; 1,1">
                                          <p:stCondLst>
                                            <p:cond delay="1242"/>
                                          </p:stCondLst>
                                        </p:cTn>
                                        <p:tgtEl>
                                          <p:spTgt spid="3">
                                            <p:txEl>
                                              <p:pRg st="4" end="4"/>
                                            </p:txEl>
                                          </p:spTgt>
                                        </p:tgtEl>
                                        <p:attrNameLst>
                                          <p:attrName>ppt_y</p:attrName>
                                        </p:attrNameLst>
                                      </p:cBhvr>
                                      <p:tavLst>
                                        <p:tav tm="0" fmla="#ppt_y-sin(pi*$)/81">
                                          <p:val>
                                            <p:fltVal val="0"/>
                                          </p:val>
                                        </p:tav>
                                        <p:tav tm="100000">
                                          <p:val>
                                            <p:fltVal val="1"/>
                                          </p:val>
                                        </p:tav>
                                      </p:tavLst>
                                    </p:anim>
                                    <p:animScale>
                                      <p:cBhvr>
                                        <p:cTn id="81" dur="20">
                                          <p:stCondLst>
                                            <p:cond delay="487"/>
                                          </p:stCondLst>
                                        </p:cTn>
                                        <p:tgtEl>
                                          <p:spTgt spid="3">
                                            <p:txEl>
                                              <p:pRg st="4" end="4"/>
                                            </p:txEl>
                                          </p:spTgt>
                                        </p:tgtEl>
                                      </p:cBhvr>
                                      <p:to x="100000" y="60000"/>
                                    </p:animScale>
                                    <p:animScale>
                                      <p:cBhvr>
                                        <p:cTn id="82" dur="124" decel="50000">
                                          <p:stCondLst>
                                            <p:cond delay="507"/>
                                          </p:stCondLst>
                                        </p:cTn>
                                        <p:tgtEl>
                                          <p:spTgt spid="3">
                                            <p:txEl>
                                              <p:pRg st="4" end="4"/>
                                            </p:txEl>
                                          </p:spTgt>
                                        </p:tgtEl>
                                      </p:cBhvr>
                                      <p:to x="100000" y="100000"/>
                                    </p:animScale>
                                    <p:animScale>
                                      <p:cBhvr>
                                        <p:cTn id="83" dur="20">
                                          <p:stCondLst>
                                            <p:cond delay="984"/>
                                          </p:stCondLst>
                                        </p:cTn>
                                        <p:tgtEl>
                                          <p:spTgt spid="3">
                                            <p:txEl>
                                              <p:pRg st="4" end="4"/>
                                            </p:txEl>
                                          </p:spTgt>
                                        </p:tgtEl>
                                      </p:cBhvr>
                                      <p:to x="100000" y="80000"/>
                                    </p:animScale>
                                    <p:animScale>
                                      <p:cBhvr>
                                        <p:cTn id="84" dur="124" decel="50000">
                                          <p:stCondLst>
                                            <p:cond delay="1004"/>
                                          </p:stCondLst>
                                        </p:cTn>
                                        <p:tgtEl>
                                          <p:spTgt spid="3">
                                            <p:txEl>
                                              <p:pRg st="4" end="4"/>
                                            </p:txEl>
                                          </p:spTgt>
                                        </p:tgtEl>
                                      </p:cBhvr>
                                      <p:to x="100000" y="100000"/>
                                    </p:animScale>
                                    <p:animScale>
                                      <p:cBhvr>
                                        <p:cTn id="85" dur="20">
                                          <p:stCondLst>
                                            <p:cond delay="1231"/>
                                          </p:stCondLst>
                                        </p:cTn>
                                        <p:tgtEl>
                                          <p:spTgt spid="3">
                                            <p:txEl>
                                              <p:pRg st="4" end="4"/>
                                            </p:txEl>
                                          </p:spTgt>
                                        </p:tgtEl>
                                      </p:cBhvr>
                                      <p:to x="100000" y="90000"/>
                                    </p:animScale>
                                    <p:animScale>
                                      <p:cBhvr>
                                        <p:cTn id="86" dur="124" decel="50000">
                                          <p:stCondLst>
                                            <p:cond delay="1251"/>
                                          </p:stCondLst>
                                        </p:cTn>
                                        <p:tgtEl>
                                          <p:spTgt spid="3">
                                            <p:txEl>
                                              <p:pRg st="4" end="4"/>
                                            </p:txEl>
                                          </p:spTgt>
                                        </p:tgtEl>
                                      </p:cBhvr>
                                      <p:to x="100000" y="100000"/>
                                    </p:animScale>
                                    <p:animScale>
                                      <p:cBhvr>
                                        <p:cTn id="87" dur="20">
                                          <p:stCondLst>
                                            <p:cond delay="1356"/>
                                          </p:stCondLst>
                                        </p:cTn>
                                        <p:tgtEl>
                                          <p:spTgt spid="3">
                                            <p:txEl>
                                              <p:pRg st="4" end="4"/>
                                            </p:txEl>
                                          </p:spTgt>
                                        </p:tgtEl>
                                      </p:cBhvr>
                                      <p:to x="100000" y="95000"/>
                                    </p:animScale>
                                    <p:animScale>
                                      <p:cBhvr>
                                        <p:cTn id="88" dur="124" decel="50000">
                                          <p:stCondLst>
                                            <p:cond delay="1376"/>
                                          </p:stCondLst>
                                        </p:cTn>
                                        <p:tgtEl>
                                          <p:spTgt spid="3">
                                            <p:txEl>
                                              <p:pRg st="4" end="4"/>
                                            </p:txEl>
                                          </p:spTgt>
                                        </p:tgtEl>
                                      </p:cBhvr>
                                      <p:to x="100000" y="100000"/>
                                    </p:animScale>
                                  </p:childTnLst>
                                </p:cTn>
                              </p:par>
                            </p:childTnLst>
                          </p:cTn>
                        </p:par>
                        <p:par>
                          <p:cTn id="89" fill="hold">
                            <p:stCondLst>
                              <p:cond delay="7500"/>
                            </p:stCondLst>
                            <p:childTnLst>
                              <p:par>
                                <p:cTn id="90" presetID="26" presetClass="entr" presetSubtype="0" fill="hold" grpId="0" nodeType="after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wipe(down)">
                                      <p:cBhvr>
                                        <p:cTn id="92" dur="435">
                                          <p:stCondLst>
                                            <p:cond delay="0"/>
                                          </p:stCondLst>
                                        </p:cTn>
                                        <p:tgtEl>
                                          <p:spTgt spid="3">
                                            <p:txEl>
                                              <p:pRg st="5" end="5"/>
                                            </p:txEl>
                                          </p:spTgt>
                                        </p:tgtEl>
                                      </p:cBhvr>
                                    </p:animEffect>
                                    <p:anim calcmode="lin" valueType="num">
                                      <p:cBhvr>
                                        <p:cTn id="93" dur="1367"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4" dur="498"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5" dur="498" tmFilter="0, 0; 0.125,0.2665; 0.25,0.4; 0.375,0.465; 0.5,0.5;  0.625,0.535; 0.75,0.6; 0.875,0.7335; 1,1">
                                          <p:stCondLst>
                                            <p:cond delay="498"/>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6" dur="249" tmFilter="0, 0; 0.125,0.2665; 0.25,0.4; 0.375,0.465; 0.5,0.5;  0.625,0.535; 0.75,0.6; 0.875,0.7335; 1,1">
                                          <p:stCondLst>
                                            <p:cond delay="993"/>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7" dur="123" tmFilter="0, 0; 0.125,0.2665; 0.25,0.4; 0.375,0.465; 0.5,0.5;  0.625,0.535; 0.75,0.6; 0.875,0.7335; 1,1">
                                          <p:stCondLst>
                                            <p:cond delay="1242"/>
                                          </p:stCondLst>
                                        </p:cTn>
                                        <p:tgtEl>
                                          <p:spTgt spid="3">
                                            <p:txEl>
                                              <p:pRg st="5" end="5"/>
                                            </p:txEl>
                                          </p:spTgt>
                                        </p:tgtEl>
                                        <p:attrNameLst>
                                          <p:attrName>ppt_y</p:attrName>
                                        </p:attrNameLst>
                                      </p:cBhvr>
                                      <p:tavLst>
                                        <p:tav tm="0" fmla="#ppt_y-sin(pi*$)/81">
                                          <p:val>
                                            <p:fltVal val="0"/>
                                          </p:val>
                                        </p:tav>
                                        <p:tav tm="100000">
                                          <p:val>
                                            <p:fltVal val="1"/>
                                          </p:val>
                                        </p:tav>
                                      </p:tavLst>
                                    </p:anim>
                                    <p:animScale>
                                      <p:cBhvr>
                                        <p:cTn id="98" dur="20">
                                          <p:stCondLst>
                                            <p:cond delay="487"/>
                                          </p:stCondLst>
                                        </p:cTn>
                                        <p:tgtEl>
                                          <p:spTgt spid="3">
                                            <p:txEl>
                                              <p:pRg st="5" end="5"/>
                                            </p:txEl>
                                          </p:spTgt>
                                        </p:tgtEl>
                                      </p:cBhvr>
                                      <p:to x="100000" y="60000"/>
                                    </p:animScale>
                                    <p:animScale>
                                      <p:cBhvr>
                                        <p:cTn id="99" dur="124" decel="50000">
                                          <p:stCondLst>
                                            <p:cond delay="507"/>
                                          </p:stCondLst>
                                        </p:cTn>
                                        <p:tgtEl>
                                          <p:spTgt spid="3">
                                            <p:txEl>
                                              <p:pRg st="5" end="5"/>
                                            </p:txEl>
                                          </p:spTgt>
                                        </p:tgtEl>
                                      </p:cBhvr>
                                      <p:to x="100000" y="100000"/>
                                    </p:animScale>
                                    <p:animScale>
                                      <p:cBhvr>
                                        <p:cTn id="100" dur="20">
                                          <p:stCondLst>
                                            <p:cond delay="984"/>
                                          </p:stCondLst>
                                        </p:cTn>
                                        <p:tgtEl>
                                          <p:spTgt spid="3">
                                            <p:txEl>
                                              <p:pRg st="5" end="5"/>
                                            </p:txEl>
                                          </p:spTgt>
                                        </p:tgtEl>
                                      </p:cBhvr>
                                      <p:to x="100000" y="80000"/>
                                    </p:animScale>
                                    <p:animScale>
                                      <p:cBhvr>
                                        <p:cTn id="101" dur="124" decel="50000">
                                          <p:stCondLst>
                                            <p:cond delay="1004"/>
                                          </p:stCondLst>
                                        </p:cTn>
                                        <p:tgtEl>
                                          <p:spTgt spid="3">
                                            <p:txEl>
                                              <p:pRg st="5" end="5"/>
                                            </p:txEl>
                                          </p:spTgt>
                                        </p:tgtEl>
                                      </p:cBhvr>
                                      <p:to x="100000" y="100000"/>
                                    </p:animScale>
                                    <p:animScale>
                                      <p:cBhvr>
                                        <p:cTn id="102" dur="20">
                                          <p:stCondLst>
                                            <p:cond delay="1231"/>
                                          </p:stCondLst>
                                        </p:cTn>
                                        <p:tgtEl>
                                          <p:spTgt spid="3">
                                            <p:txEl>
                                              <p:pRg st="5" end="5"/>
                                            </p:txEl>
                                          </p:spTgt>
                                        </p:tgtEl>
                                      </p:cBhvr>
                                      <p:to x="100000" y="90000"/>
                                    </p:animScale>
                                    <p:animScale>
                                      <p:cBhvr>
                                        <p:cTn id="103" dur="124" decel="50000">
                                          <p:stCondLst>
                                            <p:cond delay="1251"/>
                                          </p:stCondLst>
                                        </p:cTn>
                                        <p:tgtEl>
                                          <p:spTgt spid="3">
                                            <p:txEl>
                                              <p:pRg st="5" end="5"/>
                                            </p:txEl>
                                          </p:spTgt>
                                        </p:tgtEl>
                                      </p:cBhvr>
                                      <p:to x="100000" y="100000"/>
                                    </p:animScale>
                                    <p:animScale>
                                      <p:cBhvr>
                                        <p:cTn id="104" dur="20">
                                          <p:stCondLst>
                                            <p:cond delay="1356"/>
                                          </p:stCondLst>
                                        </p:cTn>
                                        <p:tgtEl>
                                          <p:spTgt spid="3">
                                            <p:txEl>
                                              <p:pRg st="5" end="5"/>
                                            </p:txEl>
                                          </p:spTgt>
                                        </p:tgtEl>
                                      </p:cBhvr>
                                      <p:to x="100000" y="95000"/>
                                    </p:animScale>
                                    <p:animScale>
                                      <p:cBhvr>
                                        <p:cTn id="105" dur="124" decel="50000">
                                          <p:stCondLst>
                                            <p:cond delay="1376"/>
                                          </p:stCondLst>
                                        </p:cTn>
                                        <p:tgtEl>
                                          <p:spTgt spid="3">
                                            <p:txEl>
                                              <p:pRg st="5" end="5"/>
                                            </p:txEl>
                                          </p:spTgt>
                                        </p:tgtEl>
                                      </p:cBhvr>
                                      <p:to x="100000" y="100000"/>
                                    </p:animScale>
                                  </p:childTnLst>
                                </p:cTn>
                              </p:par>
                            </p:childTnLst>
                          </p:cTn>
                        </p:par>
                        <p:par>
                          <p:cTn id="106" fill="hold">
                            <p:stCondLst>
                              <p:cond delay="9000"/>
                            </p:stCondLst>
                            <p:childTnLst>
                              <p:par>
                                <p:cTn id="107" presetID="26" presetClass="entr" presetSubtype="0" fill="hold" grpId="0" nodeType="after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Effect transition="in" filter="wipe(down)">
                                      <p:cBhvr>
                                        <p:cTn id="109" dur="435">
                                          <p:stCondLst>
                                            <p:cond delay="0"/>
                                          </p:stCondLst>
                                        </p:cTn>
                                        <p:tgtEl>
                                          <p:spTgt spid="3">
                                            <p:txEl>
                                              <p:pRg st="6" end="6"/>
                                            </p:txEl>
                                          </p:spTgt>
                                        </p:tgtEl>
                                      </p:cBhvr>
                                    </p:animEffect>
                                    <p:anim calcmode="lin" valueType="num">
                                      <p:cBhvr>
                                        <p:cTn id="110" dur="1367"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1" dur="498"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2" dur="498" tmFilter="0, 0; 0.125,0.2665; 0.25,0.4; 0.375,0.465; 0.5,0.5;  0.625,0.535; 0.75,0.6; 0.875,0.7335; 1,1">
                                          <p:stCondLst>
                                            <p:cond delay="498"/>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3" dur="249" tmFilter="0, 0; 0.125,0.2665; 0.25,0.4; 0.375,0.465; 0.5,0.5;  0.625,0.535; 0.75,0.6; 0.875,0.7335; 1,1">
                                          <p:stCondLst>
                                            <p:cond delay="993"/>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4" dur="123" tmFilter="0, 0; 0.125,0.2665; 0.25,0.4; 0.375,0.465; 0.5,0.5;  0.625,0.535; 0.75,0.6; 0.875,0.7335; 1,1">
                                          <p:stCondLst>
                                            <p:cond delay="1242"/>
                                          </p:stCondLst>
                                        </p:cTn>
                                        <p:tgtEl>
                                          <p:spTgt spid="3">
                                            <p:txEl>
                                              <p:pRg st="6" end="6"/>
                                            </p:txEl>
                                          </p:spTgt>
                                        </p:tgtEl>
                                        <p:attrNameLst>
                                          <p:attrName>ppt_y</p:attrName>
                                        </p:attrNameLst>
                                      </p:cBhvr>
                                      <p:tavLst>
                                        <p:tav tm="0" fmla="#ppt_y-sin(pi*$)/81">
                                          <p:val>
                                            <p:fltVal val="0"/>
                                          </p:val>
                                        </p:tav>
                                        <p:tav tm="100000">
                                          <p:val>
                                            <p:fltVal val="1"/>
                                          </p:val>
                                        </p:tav>
                                      </p:tavLst>
                                    </p:anim>
                                    <p:animScale>
                                      <p:cBhvr>
                                        <p:cTn id="115" dur="20">
                                          <p:stCondLst>
                                            <p:cond delay="487"/>
                                          </p:stCondLst>
                                        </p:cTn>
                                        <p:tgtEl>
                                          <p:spTgt spid="3">
                                            <p:txEl>
                                              <p:pRg st="6" end="6"/>
                                            </p:txEl>
                                          </p:spTgt>
                                        </p:tgtEl>
                                      </p:cBhvr>
                                      <p:to x="100000" y="60000"/>
                                    </p:animScale>
                                    <p:animScale>
                                      <p:cBhvr>
                                        <p:cTn id="116" dur="124" decel="50000">
                                          <p:stCondLst>
                                            <p:cond delay="507"/>
                                          </p:stCondLst>
                                        </p:cTn>
                                        <p:tgtEl>
                                          <p:spTgt spid="3">
                                            <p:txEl>
                                              <p:pRg st="6" end="6"/>
                                            </p:txEl>
                                          </p:spTgt>
                                        </p:tgtEl>
                                      </p:cBhvr>
                                      <p:to x="100000" y="100000"/>
                                    </p:animScale>
                                    <p:animScale>
                                      <p:cBhvr>
                                        <p:cTn id="117" dur="20">
                                          <p:stCondLst>
                                            <p:cond delay="984"/>
                                          </p:stCondLst>
                                        </p:cTn>
                                        <p:tgtEl>
                                          <p:spTgt spid="3">
                                            <p:txEl>
                                              <p:pRg st="6" end="6"/>
                                            </p:txEl>
                                          </p:spTgt>
                                        </p:tgtEl>
                                      </p:cBhvr>
                                      <p:to x="100000" y="80000"/>
                                    </p:animScale>
                                    <p:animScale>
                                      <p:cBhvr>
                                        <p:cTn id="118" dur="124" decel="50000">
                                          <p:stCondLst>
                                            <p:cond delay="1004"/>
                                          </p:stCondLst>
                                        </p:cTn>
                                        <p:tgtEl>
                                          <p:spTgt spid="3">
                                            <p:txEl>
                                              <p:pRg st="6" end="6"/>
                                            </p:txEl>
                                          </p:spTgt>
                                        </p:tgtEl>
                                      </p:cBhvr>
                                      <p:to x="100000" y="100000"/>
                                    </p:animScale>
                                    <p:animScale>
                                      <p:cBhvr>
                                        <p:cTn id="119" dur="20">
                                          <p:stCondLst>
                                            <p:cond delay="1231"/>
                                          </p:stCondLst>
                                        </p:cTn>
                                        <p:tgtEl>
                                          <p:spTgt spid="3">
                                            <p:txEl>
                                              <p:pRg st="6" end="6"/>
                                            </p:txEl>
                                          </p:spTgt>
                                        </p:tgtEl>
                                      </p:cBhvr>
                                      <p:to x="100000" y="90000"/>
                                    </p:animScale>
                                    <p:animScale>
                                      <p:cBhvr>
                                        <p:cTn id="120" dur="124" decel="50000">
                                          <p:stCondLst>
                                            <p:cond delay="1251"/>
                                          </p:stCondLst>
                                        </p:cTn>
                                        <p:tgtEl>
                                          <p:spTgt spid="3">
                                            <p:txEl>
                                              <p:pRg st="6" end="6"/>
                                            </p:txEl>
                                          </p:spTgt>
                                        </p:tgtEl>
                                      </p:cBhvr>
                                      <p:to x="100000" y="100000"/>
                                    </p:animScale>
                                    <p:animScale>
                                      <p:cBhvr>
                                        <p:cTn id="121" dur="20">
                                          <p:stCondLst>
                                            <p:cond delay="1356"/>
                                          </p:stCondLst>
                                        </p:cTn>
                                        <p:tgtEl>
                                          <p:spTgt spid="3">
                                            <p:txEl>
                                              <p:pRg st="6" end="6"/>
                                            </p:txEl>
                                          </p:spTgt>
                                        </p:tgtEl>
                                      </p:cBhvr>
                                      <p:to x="100000" y="95000"/>
                                    </p:animScale>
                                    <p:animScale>
                                      <p:cBhvr>
                                        <p:cTn id="122" dur="124" decel="50000">
                                          <p:stCondLst>
                                            <p:cond delay="1376"/>
                                          </p:stCondLst>
                                        </p:cTn>
                                        <p:tgtEl>
                                          <p:spTgt spid="3">
                                            <p:txEl>
                                              <p:pRg st="6" end="6"/>
                                            </p:txEl>
                                          </p:spTgt>
                                        </p:tgtEl>
                                      </p:cBhvr>
                                      <p:to x="100000" y="100000"/>
                                    </p:animScale>
                                  </p:childTnLst>
                                </p:cTn>
                              </p:par>
                            </p:childTnLst>
                          </p:cTn>
                        </p:par>
                        <p:par>
                          <p:cTn id="123" fill="hold">
                            <p:stCondLst>
                              <p:cond delay="10500"/>
                            </p:stCondLst>
                            <p:childTnLst>
                              <p:par>
                                <p:cTn id="124" presetID="26" presetClass="entr" presetSubtype="0" fill="hold" grpId="0" nodeType="afterEffect">
                                  <p:stCondLst>
                                    <p:cond delay="0"/>
                                  </p:stCondLst>
                                  <p:childTnLst>
                                    <p:set>
                                      <p:cBhvr>
                                        <p:cTn id="125" dur="1" fill="hold">
                                          <p:stCondLst>
                                            <p:cond delay="0"/>
                                          </p:stCondLst>
                                        </p:cTn>
                                        <p:tgtEl>
                                          <p:spTgt spid="3">
                                            <p:txEl>
                                              <p:pRg st="7" end="7"/>
                                            </p:txEl>
                                          </p:spTgt>
                                        </p:tgtEl>
                                        <p:attrNameLst>
                                          <p:attrName>style.visibility</p:attrName>
                                        </p:attrNameLst>
                                      </p:cBhvr>
                                      <p:to>
                                        <p:strVal val="visible"/>
                                      </p:to>
                                    </p:set>
                                    <p:animEffect transition="in" filter="wipe(down)">
                                      <p:cBhvr>
                                        <p:cTn id="126" dur="435">
                                          <p:stCondLst>
                                            <p:cond delay="0"/>
                                          </p:stCondLst>
                                        </p:cTn>
                                        <p:tgtEl>
                                          <p:spTgt spid="3">
                                            <p:txEl>
                                              <p:pRg st="7" end="7"/>
                                            </p:txEl>
                                          </p:spTgt>
                                        </p:tgtEl>
                                      </p:cBhvr>
                                    </p:animEffect>
                                    <p:anim calcmode="lin" valueType="num">
                                      <p:cBhvr>
                                        <p:cTn id="127" dur="1367"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8" dur="498"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9" dur="498" tmFilter="0, 0; 0.125,0.2665; 0.25,0.4; 0.375,0.465; 0.5,0.5;  0.625,0.535; 0.75,0.6; 0.875,0.7335; 1,1">
                                          <p:stCondLst>
                                            <p:cond delay="498"/>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0" dur="249" tmFilter="0, 0; 0.125,0.2665; 0.25,0.4; 0.375,0.465; 0.5,0.5;  0.625,0.535; 0.75,0.6; 0.875,0.7335; 1,1">
                                          <p:stCondLst>
                                            <p:cond delay="993"/>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1" dur="123" tmFilter="0, 0; 0.125,0.2665; 0.25,0.4; 0.375,0.465; 0.5,0.5;  0.625,0.535; 0.75,0.6; 0.875,0.7335; 1,1">
                                          <p:stCondLst>
                                            <p:cond delay="1242"/>
                                          </p:stCondLst>
                                        </p:cTn>
                                        <p:tgtEl>
                                          <p:spTgt spid="3">
                                            <p:txEl>
                                              <p:pRg st="7" end="7"/>
                                            </p:txEl>
                                          </p:spTgt>
                                        </p:tgtEl>
                                        <p:attrNameLst>
                                          <p:attrName>ppt_y</p:attrName>
                                        </p:attrNameLst>
                                      </p:cBhvr>
                                      <p:tavLst>
                                        <p:tav tm="0" fmla="#ppt_y-sin(pi*$)/81">
                                          <p:val>
                                            <p:fltVal val="0"/>
                                          </p:val>
                                        </p:tav>
                                        <p:tav tm="100000">
                                          <p:val>
                                            <p:fltVal val="1"/>
                                          </p:val>
                                        </p:tav>
                                      </p:tavLst>
                                    </p:anim>
                                    <p:animScale>
                                      <p:cBhvr>
                                        <p:cTn id="132" dur="20">
                                          <p:stCondLst>
                                            <p:cond delay="487"/>
                                          </p:stCondLst>
                                        </p:cTn>
                                        <p:tgtEl>
                                          <p:spTgt spid="3">
                                            <p:txEl>
                                              <p:pRg st="7" end="7"/>
                                            </p:txEl>
                                          </p:spTgt>
                                        </p:tgtEl>
                                      </p:cBhvr>
                                      <p:to x="100000" y="60000"/>
                                    </p:animScale>
                                    <p:animScale>
                                      <p:cBhvr>
                                        <p:cTn id="133" dur="124" decel="50000">
                                          <p:stCondLst>
                                            <p:cond delay="507"/>
                                          </p:stCondLst>
                                        </p:cTn>
                                        <p:tgtEl>
                                          <p:spTgt spid="3">
                                            <p:txEl>
                                              <p:pRg st="7" end="7"/>
                                            </p:txEl>
                                          </p:spTgt>
                                        </p:tgtEl>
                                      </p:cBhvr>
                                      <p:to x="100000" y="100000"/>
                                    </p:animScale>
                                    <p:animScale>
                                      <p:cBhvr>
                                        <p:cTn id="134" dur="20">
                                          <p:stCondLst>
                                            <p:cond delay="984"/>
                                          </p:stCondLst>
                                        </p:cTn>
                                        <p:tgtEl>
                                          <p:spTgt spid="3">
                                            <p:txEl>
                                              <p:pRg st="7" end="7"/>
                                            </p:txEl>
                                          </p:spTgt>
                                        </p:tgtEl>
                                      </p:cBhvr>
                                      <p:to x="100000" y="80000"/>
                                    </p:animScale>
                                    <p:animScale>
                                      <p:cBhvr>
                                        <p:cTn id="135" dur="124" decel="50000">
                                          <p:stCondLst>
                                            <p:cond delay="1004"/>
                                          </p:stCondLst>
                                        </p:cTn>
                                        <p:tgtEl>
                                          <p:spTgt spid="3">
                                            <p:txEl>
                                              <p:pRg st="7" end="7"/>
                                            </p:txEl>
                                          </p:spTgt>
                                        </p:tgtEl>
                                      </p:cBhvr>
                                      <p:to x="100000" y="100000"/>
                                    </p:animScale>
                                    <p:animScale>
                                      <p:cBhvr>
                                        <p:cTn id="136" dur="20">
                                          <p:stCondLst>
                                            <p:cond delay="1231"/>
                                          </p:stCondLst>
                                        </p:cTn>
                                        <p:tgtEl>
                                          <p:spTgt spid="3">
                                            <p:txEl>
                                              <p:pRg st="7" end="7"/>
                                            </p:txEl>
                                          </p:spTgt>
                                        </p:tgtEl>
                                      </p:cBhvr>
                                      <p:to x="100000" y="90000"/>
                                    </p:animScale>
                                    <p:animScale>
                                      <p:cBhvr>
                                        <p:cTn id="137" dur="124" decel="50000">
                                          <p:stCondLst>
                                            <p:cond delay="1251"/>
                                          </p:stCondLst>
                                        </p:cTn>
                                        <p:tgtEl>
                                          <p:spTgt spid="3">
                                            <p:txEl>
                                              <p:pRg st="7" end="7"/>
                                            </p:txEl>
                                          </p:spTgt>
                                        </p:tgtEl>
                                      </p:cBhvr>
                                      <p:to x="100000" y="100000"/>
                                    </p:animScale>
                                    <p:animScale>
                                      <p:cBhvr>
                                        <p:cTn id="138" dur="20">
                                          <p:stCondLst>
                                            <p:cond delay="1356"/>
                                          </p:stCondLst>
                                        </p:cTn>
                                        <p:tgtEl>
                                          <p:spTgt spid="3">
                                            <p:txEl>
                                              <p:pRg st="7" end="7"/>
                                            </p:txEl>
                                          </p:spTgt>
                                        </p:tgtEl>
                                      </p:cBhvr>
                                      <p:to x="100000" y="95000"/>
                                    </p:animScale>
                                    <p:animScale>
                                      <p:cBhvr>
                                        <p:cTn id="139" dur="124" decel="50000">
                                          <p:stCondLst>
                                            <p:cond delay="1376"/>
                                          </p:stCondLst>
                                        </p:cTn>
                                        <p:tgtEl>
                                          <p:spTgt spid="3">
                                            <p:txEl>
                                              <p:pRg st="7" end="7"/>
                                            </p:txEl>
                                          </p:spTgt>
                                        </p:tgtEl>
                                      </p:cBhvr>
                                      <p:to x="100000" y="100000"/>
                                    </p:animScale>
                                  </p:childTnLst>
                                </p:cTn>
                              </p:par>
                            </p:childTnLst>
                          </p:cTn>
                        </p:par>
                        <p:par>
                          <p:cTn id="140" fill="hold">
                            <p:stCondLst>
                              <p:cond delay="12000"/>
                            </p:stCondLst>
                            <p:childTnLst>
                              <p:par>
                                <p:cTn id="141" presetID="26" presetClass="entr" presetSubtype="0" fill="hold" grpId="0" nodeType="afterEffect">
                                  <p:stCondLst>
                                    <p:cond delay="0"/>
                                  </p:stCondLst>
                                  <p:childTnLst>
                                    <p:set>
                                      <p:cBhvr>
                                        <p:cTn id="142" dur="1" fill="hold">
                                          <p:stCondLst>
                                            <p:cond delay="0"/>
                                          </p:stCondLst>
                                        </p:cTn>
                                        <p:tgtEl>
                                          <p:spTgt spid="3">
                                            <p:txEl>
                                              <p:pRg st="8" end="8"/>
                                            </p:txEl>
                                          </p:spTgt>
                                        </p:tgtEl>
                                        <p:attrNameLst>
                                          <p:attrName>style.visibility</p:attrName>
                                        </p:attrNameLst>
                                      </p:cBhvr>
                                      <p:to>
                                        <p:strVal val="visible"/>
                                      </p:to>
                                    </p:set>
                                    <p:animEffect transition="in" filter="wipe(down)">
                                      <p:cBhvr>
                                        <p:cTn id="143" dur="435">
                                          <p:stCondLst>
                                            <p:cond delay="0"/>
                                          </p:stCondLst>
                                        </p:cTn>
                                        <p:tgtEl>
                                          <p:spTgt spid="3">
                                            <p:txEl>
                                              <p:pRg st="8" end="8"/>
                                            </p:txEl>
                                          </p:spTgt>
                                        </p:tgtEl>
                                      </p:cBhvr>
                                    </p:animEffect>
                                    <p:anim calcmode="lin" valueType="num">
                                      <p:cBhvr>
                                        <p:cTn id="144" dur="1367"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45" dur="498"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46" dur="498" tmFilter="0, 0; 0.125,0.2665; 0.25,0.4; 0.375,0.465; 0.5,0.5;  0.625,0.535; 0.75,0.6; 0.875,0.7335; 1,1">
                                          <p:stCondLst>
                                            <p:cond delay="498"/>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47" dur="249" tmFilter="0, 0; 0.125,0.2665; 0.25,0.4; 0.375,0.465; 0.5,0.5;  0.625,0.535; 0.75,0.6; 0.875,0.7335; 1,1">
                                          <p:stCondLst>
                                            <p:cond delay="993"/>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48" dur="123" tmFilter="0, 0; 0.125,0.2665; 0.25,0.4; 0.375,0.465; 0.5,0.5;  0.625,0.535; 0.75,0.6; 0.875,0.7335; 1,1">
                                          <p:stCondLst>
                                            <p:cond delay="1242"/>
                                          </p:stCondLst>
                                        </p:cTn>
                                        <p:tgtEl>
                                          <p:spTgt spid="3">
                                            <p:txEl>
                                              <p:pRg st="8" end="8"/>
                                            </p:txEl>
                                          </p:spTgt>
                                        </p:tgtEl>
                                        <p:attrNameLst>
                                          <p:attrName>ppt_y</p:attrName>
                                        </p:attrNameLst>
                                      </p:cBhvr>
                                      <p:tavLst>
                                        <p:tav tm="0" fmla="#ppt_y-sin(pi*$)/81">
                                          <p:val>
                                            <p:fltVal val="0"/>
                                          </p:val>
                                        </p:tav>
                                        <p:tav tm="100000">
                                          <p:val>
                                            <p:fltVal val="1"/>
                                          </p:val>
                                        </p:tav>
                                      </p:tavLst>
                                    </p:anim>
                                    <p:animScale>
                                      <p:cBhvr>
                                        <p:cTn id="149" dur="20">
                                          <p:stCondLst>
                                            <p:cond delay="487"/>
                                          </p:stCondLst>
                                        </p:cTn>
                                        <p:tgtEl>
                                          <p:spTgt spid="3">
                                            <p:txEl>
                                              <p:pRg st="8" end="8"/>
                                            </p:txEl>
                                          </p:spTgt>
                                        </p:tgtEl>
                                      </p:cBhvr>
                                      <p:to x="100000" y="60000"/>
                                    </p:animScale>
                                    <p:animScale>
                                      <p:cBhvr>
                                        <p:cTn id="150" dur="124" decel="50000">
                                          <p:stCondLst>
                                            <p:cond delay="507"/>
                                          </p:stCondLst>
                                        </p:cTn>
                                        <p:tgtEl>
                                          <p:spTgt spid="3">
                                            <p:txEl>
                                              <p:pRg st="8" end="8"/>
                                            </p:txEl>
                                          </p:spTgt>
                                        </p:tgtEl>
                                      </p:cBhvr>
                                      <p:to x="100000" y="100000"/>
                                    </p:animScale>
                                    <p:animScale>
                                      <p:cBhvr>
                                        <p:cTn id="151" dur="20">
                                          <p:stCondLst>
                                            <p:cond delay="984"/>
                                          </p:stCondLst>
                                        </p:cTn>
                                        <p:tgtEl>
                                          <p:spTgt spid="3">
                                            <p:txEl>
                                              <p:pRg st="8" end="8"/>
                                            </p:txEl>
                                          </p:spTgt>
                                        </p:tgtEl>
                                      </p:cBhvr>
                                      <p:to x="100000" y="80000"/>
                                    </p:animScale>
                                    <p:animScale>
                                      <p:cBhvr>
                                        <p:cTn id="152" dur="124" decel="50000">
                                          <p:stCondLst>
                                            <p:cond delay="1004"/>
                                          </p:stCondLst>
                                        </p:cTn>
                                        <p:tgtEl>
                                          <p:spTgt spid="3">
                                            <p:txEl>
                                              <p:pRg st="8" end="8"/>
                                            </p:txEl>
                                          </p:spTgt>
                                        </p:tgtEl>
                                      </p:cBhvr>
                                      <p:to x="100000" y="100000"/>
                                    </p:animScale>
                                    <p:animScale>
                                      <p:cBhvr>
                                        <p:cTn id="153" dur="20">
                                          <p:stCondLst>
                                            <p:cond delay="1231"/>
                                          </p:stCondLst>
                                        </p:cTn>
                                        <p:tgtEl>
                                          <p:spTgt spid="3">
                                            <p:txEl>
                                              <p:pRg st="8" end="8"/>
                                            </p:txEl>
                                          </p:spTgt>
                                        </p:tgtEl>
                                      </p:cBhvr>
                                      <p:to x="100000" y="90000"/>
                                    </p:animScale>
                                    <p:animScale>
                                      <p:cBhvr>
                                        <p:cTn id="154" dur="124" decel="50000">
                                          <p:stCondLst>
                                            <p:cond delay="1251"/>
                                          </p:stCondLst>
                                        </p:cTn>
                                        <p:tgtEl>
                                          <p:spTgt spid="3">
                                            <p:txEl>
                                              <p:pRg st="8" end="8"/>
                                            </p:txEl>
                                          </p:spTgt>
                                        </p:tgtEl>
                                      </p:cBhvr>
                                      <p:to x="100000" y="100000"/>
                                    </p:animScale>
                                    <p:animScale>
                                      <p:cBhvr>
                                        <p:cTn id="155" dur="20">
                                          <p:stCondLst>
                                            <p:cond delay="1356"/>
                                          </p:stCondLst>
                                        </p:cTn>
                                        <p:tgtEl>
                                          <p:spTgt spid="3">
                                            <p:txEl>
                                              <p:pRg st="8" end="8"/>
                                            </p:txEl>
                                          </p:spTgt>
                                        </p:tgtEl>
                                      </p:cBhvr>
                                      <p:to x="100000" y="95000"/>
                                    </p:animScale>
                                    <p:animScale>
                                      <p:cBhvr>
                                        <p:cTn id="156" dur="124" decel="50000">
                                          <p:stCondLst>
                                            <p:cond delay="1376"/>
                                          </p:stCondLst>
                                        </p:cTn>
                                        <p:tgtEl>
                                          <p:spTgt spid="3">
                                            <p:txEl>
                                              <p:pRg st="8" end="8"/>
                                            </p:txEl>
                                          </p:spTgt>
                                        </p:tgtEl>
                                      </p:cBhvr>
                                      <p:to x="100000" y="100000"/>
                                    </p:animScale>
                                  </p:childTnLst>
                                </p:cTn>
                              </p:par>
                            </p:childTnLst>
                          </p:cTn>
                        </p:par>
                      </p:childTnLst>
                    </p:cTn>
                  </p:par>
                  <p:par>
                    <p:cTn id="157" fill="hold">
                      <p:stCondLst>
                        <p:cond delay="indefinite"/>
                      </p:stCondLst>
                      <p:childTnLst>
                        <p:par>
                          <p:cTn id="158" fill="hold">
                            <p:stCondLst>
                              <p:cond delay="0"/>
                            </p:stCondLst>
                            <p:childTnLst>
                              <p:par>
                                <p:cTn id="159" presetID="14" presetClass="entr" presetSubtype="10" fill="hold" grpId="0" nodeType="clickEffect">
                                  <p:stCondLst>
                                    <p:cond delay="0"/>
                                  </p:stCondLst>
                                  <p:childTnLst>
                                    <p:set>
                                      <p:cBhvr>
                                        <p:cTn id="16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61"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752A49-0503-41A6-860E-35779357B59D}"/>
              </a:ext>
            </a:extLst>
          </p:cNvPr>
          <p:cNvSpPr>
            <a:spLocks noGrp="1"/>
          </p:cNvSpPr>
          <p:nvPr>
            <p:ph type="title"/>
          </p:nvPr>
        </p:nvSpPr>
        <p:spPr/>
        <p:txBody>
          <a:bodyPr/>
          <a:lstStyle/>
          <a:p>
            <a:pPr algn="ctr"/>
            <a:r>
              <a:rPr lang="ru-RU" dirty="0"/>
              <a:t>Описание </a:t>
            </a:r>
            <a:r>
              <a:rPr lang="ru-RU" dirty="0">
                <a:hlinkClick r:id="rId2" action="ppaction://hlinksldjump"/>
              </a:rPr>
              <a:t>шифра</a:t>
            </a:r>
            <a:endParaRPr lang="ru-RU" dirty="0"/>
          </a:p>
        </p:txBody>
      </p:sp>
      <p:pic>
        <p:nvPicPr>
          <p:cNvPr id="5" name="Объект 4">
            <a:extLst>
              <a:ext uri="{FF2B5EF4-FFF2-40B4-BE49-F238E27FC236}">
                <a16:creationId xmlns:a16="http://schemas.microsoft.com/office/drawing/2014/main" id="{73B808E2-E61E-442C-BC56-5C24CB3025CD}"/>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17299"/>
          <a:stretch/>
        </p:blipFill>
        <p:spPr>
          <a:xfrm>
            <a:off x="3996267" y="2224410"/>
            <a:ext cx="5181600" cy="3331643"/>
          </a:xfrm>
        </p:spPr>
      </p:pic>
      <p:sp>
        <p:nvSpPr>
          <p:cNvPr id="7" name="Rectangle 1">
            <a:extLst>
              <a:ext uri="{FF2B5EF4-FFF2-40B4-BE49-F238E27FC236}">
                <a16:creationId xmlns:a16="http://schemas.microsoft.com/office/drawing/2014/main" id="{480676BA-DD8C-43FA-93A8-72CE222E5C53}"/>
              </a:ext>
            </a:extLst>
          </p:cNvPr>
          <p:cNvSpPr>
            <a:spLocks noGrp="1" noChangeArrowheads="1"/>
          </p:cNvSpPr>
          <p:nvPr>
            <p:ph sz="half" idx="2"/>
          </p:nvPr>
        </p:nvSpPr>
        <p:spPr bwMode="auto">
          <a:xfrm>
            <a:off x="6273800" y="2224410"/>
            <a:ext cx="4894794"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Входные</a:t>
            </a:r>
            <a:r>
              <a:rPr kumimoji="0" lang="en-US" altLang="ru-RU"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ru-RU" altLang="ru-RU"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данные</a:t>
            </a:r>
            <a:r>
              <a:rPr kumimoji="0" lang="en-US" altLang="ru-RU"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rPr>
              <a:t>I </a:t>
            </a:r>
            <a:r>
              <a:rPr kumimoji="0" lang="ru-RU" altLang="ru-RU" sz="1200" b="0" i="0" u="none" strike="noStrike" cap="none" normalizeH="0" baseline="0" dirty="0" err="1">
                <a:ln>
                  <a:noFill/>
                </a:ln>
                <a:solidFill>
                  <a:srgbClr val="212121"/>
                </a:solidFill>
                <a:effectLst/>
                <a:latin typeface="Arial" panose="020B0604020202020204" pitchFamily="34" charset="0"/>
                <a:ea typeface="Times New Roman" panose="02020603050405020304" pitchFamily="18" charset="0"/>
              </a:rPr>
              <a:t>hide</a:t>
            </a:r>
            <a:r>
              <a:rPr kumimoji="0" lang="ru-RU" altLang="ru-RU" sz="1200" b="0"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rPr>
              <a:t> </a:t>
            </a:r>
            <a:r>
              <a:rPr kumimoji="0" lang="ru-RU" altLang="ru-RU" sz="1200" b="0" i="0" u="none" strike="noStrike" cap="none" normalizeH="0" baseline="0" dirty="0" err="1">
                <a:ln>
                  <a:noFill/>
                </a:ln>
                <a:solidFill>
                  <a:srgbClr val="212121"/>
                </a:solidFill>
                <a:effectLst/>
                <a:latin typeface="Arial" panose="020B0604020202020204" pitchFamily="34" charset="0"/>
                <a:ea typeface="Times New Roman" panose="02020603050405020304" pitchFamily="18" charset="0"/>
              </a:rPr>
              <a:t>nothing</a:t>
            </a:r>
            <a:endPar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err="1">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Secret</a:t>
            </a:r>
            <a:endPar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1337</a:t>
            </a:r>
            <a:endPar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Промежуточные действия</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=9, «</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=19</a:t>
            </a:r>
            <a:endPar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9-19 = -10</a:t>
            </a:r>
            <a:endPar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h</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=8, «</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=5</a:t>
            </a:r>
            <a:endPar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8-5=3</a:t>
            </a:r>
            <a:endPar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err="1">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=9, «</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=3</a:t>
            </a:r>
            <a:endPar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9-3=6… (и так далее)</a:t>
            </a:r>
            <a:endPar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Получаю:1-10,</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2+3, 3+6, 4-14, 5+0, 6-6, 7-4, 8+15, 9+5, 10-9, 11+9, 12-13,</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Применяю 2 шифр:(1+1)-(10+3),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14</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15</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11</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12</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13</a:t>
            </a:r>
            <a:r>
              <a:rPr kumimoji="0" lang="ru-RU"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kumimoji="0" lang="en-US" altLang="ru-RU" sz="12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800" b="0" i="0" u="none" strike="noStrike" cap="none" normalizeH="0" baseline="0" dirty="0">
                <a:ln>
                  <a:noFill/>
                </a:ln>
                <a:solidFill>
                  <a:schemeClr val="tx1"/>
                </a:solidFill>
                <a:effectLst/>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ru-RU" altLang="ru-RU"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Вывод:</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2-13, 5+10, 4+9, 7-21, 6+3, 9-13, 8-7, 11+22, 10+8, 13-16, 12+12, 15-20,</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522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250" fill="hold"/>
                                        <p:tgtEl>
                                          <p:spTgt spid="7">
                                            <p:bg/>
                                          </p:spTgt>
                                        </p:tgtEl>
                                        <p:attrNameLst>
                                          <p:attrName>ppt_x</p:attrName>
                                        </p:attrNameLst>
                                      </p:cBhvr>
                                      <p:tavLst>
                                        <p:tav tm="0">
                                          <p:val>
                                            <p:strVal val="#ppt_x"/>
                                          </p:val>
                                        </p:tav>
                                        <p:tav tm="100000">
                                          <p:val>
                                            <p:strVal val="#ppt_x"/>
                                          </p:val>
                                        </p:tav>
                                      </p:tavLst>
                                    </p:anim>
                                    <p:anim calcmode="lin" valueType="num">
                                      <p:cBhvr additive="base">
                                        <p:cTn id="14" dur="25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1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1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1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6" dur="1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1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2" dur="1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1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8" dur="1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additive="base">
                                        <p:cTn id="43" dur="1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44" dur="1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 calcmode="lin" valueType="num">
                                      <p:cBhvr additive="base">
                                        <p:cTn id="49" dur="1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50" dur="1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6" end="6"/>
                                            </p:txEl>
                                          </p:spTgt>
                                        </p:tgtEl>
                                        <p:attrNameLst>
                                          <p:attrName>style.visibility</p:attrName>
                                        </p:attrNameLst>
                                      </p:cBhvr>
                                      <p:to>
                                        <p:strVal val="visible"/>
                                      </p:to>
                                    </p:set>
                                    <p:anim calcmode="lin" valueType="num">
                                      <p:cBhvr additive="base">
                                        <p:cTn id="55" dur="1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56" dur="1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7" end="7"/>
                                            </p:txEl>
                                          </p:spTgt>
                                        </p:tgtEl>
                                        <p:attrNameLst>
                                          <p:attrName>style.visibility</p:attrName>
                                        </p:attrNameLst>
                                      </p:cBhvr>
                                      <p:to>
                                        <p:strVal val="visible"/>
                                      </p:to>
                                    </p:set>
                                    <p:anim calcmode="lin" valueType="num">
                                      <p:cBhvr additive="base">
                                        <p:cTn id="61" dur="1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62" dur="1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7">
                                            <p:txEl>
                                              <p:pRg st="8" end="8"/>
                                            </p:txEl>
                                          </p:spTgt>
                                        </p:tgtEl>
                                        <p:attrNameLst>
                                          <p:attrName>style.visibility</p:attrName>
                                        </p:attrNameLst>
                                      </p:cBhvr>
                                      <p:to>
                                        <p:strVal val="visible"/>
                                      </p:to>
                                    </p:set>
                                    <p:anim calcmode="lin" valueType="num">
                                      <p:cBhvr additive="base">
                                        <p:cTn id="67" dur="1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68" dur="1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7">
                                            <p:txEl>
                                              <p:pRg st="9" end="9"/>
                                            </p:txEl>
                                          </p:spTgt>
                                        </p:tgtEl>
                                        <p:attrNameLst>
                                          <p:attrName>style.visibility</p:attrName>
                                        </p:attrNameLst>
                                      </p:cBhvr>
                                      <p:to>
                                        <p:strVal val="visible"/>
                                      </p:to>
                                    </p:set>
                                    <p:anim calcmode="lin" valueType="num">
                                      <p:cBhvr additive="base">
                                        <p:cTn id="73" dur="1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74" dur="1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7">
                                            <p:txEl>
                                              <p:pRg st="10" end="10"/>
                                            </p:txEl>
                                          </p:spTgt>
                                        </p:tgtEl>
                                        <p:attrNameLst>
                                          <p:attrName>style.visibility</p:attrName>
                                        </p:attrNameLst>
                                      </p:cBhvr>
                                      <p:to>
                                        <p:strVal val="visible"/>
                                      </p:to>
                                    </p:set>
                                    <p:anim calcmode="lin" valueType="num">
                                      <p:cBhvr additive="base">
                                        <p:cTn id="79" dur="1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0" dur="1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
                                            <p:txEl>
                                              <p:pRg st="11" end="11"/>
                                            </p:txEl>
                                          </p:spTgt>
                                        </p:tgtEl>
                                        <p:attrNameLst>
                                          <p:attrName>style.visibility</p:attrName>
                                        </p:attrNameLst>
                                      </p:cBhvr>
                                      <p:to>
                                        <p:strVal val="visible"/>
                                      </p:to>
                                    </p:set>
                                    <p:anim calcmode="lin" valueType="num">
                                      <p:cBhvr additive="base">
                                        <p:cTn id="85" dur="1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86" dur="1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
                                            <p:txEl>
                                              <p:pRg st="12" end="12"/>
                                            </p:txEl>
                                          </p:spTgt>
                                        </p:tgtEl>
                                        <p:attrNameLst>
                                          <p:attrName>style.visibility</p:attrName>
                                        </p:attrNameLst>
                                      </p:cBhvr>
                                      <p:to>
                                        <p:strVal val="visible"/>
                                      </p:to>
                                    </p:set>
                                    <p:anim calcmode="lin" valueType="num">
                                      <p:cBhvr additive="base">
                                        <p:cTn id="91" dur="1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92" dur="1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
                                            <p:txEl>
                                              <p:pRg st="13" end="13"/>
                                            </p:txEl>
                                          </p:spTgt>
                                        </p:tgtEl>
                                        <p:attrNameLst>
                                          <p:attrName>style.visibility</p:attrName>
                                        </p:attrNameLst>
                                      </p:cBhvr>
                                      <p:to>
                                        <p:strVal val="visible"/>
                                      </p:to>
                                    </p:set>
                                    <p:anim calcmode="lin" valueType="num">
                                      <p:cBhvr additive="base">
                                        <p:cTn id="97" dur="1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98" dur="1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
                                            <p:txEl>
                                              <p:pRg st="14" end="14"/>
                                            </p:txEl>
                                          </p:spTgt>
                                        </p:tgtEl>
                                        <p:attrNameLst>
                                          <p:attrName>style.visibility</p:attrName>
                                        </p:attrNameLst>
                                      </p:cBhvr>
                                      <p:to>
                                        <p:strVal val="visible"/>
                                      </p:to>
                                    </p:set>
                                    <p:anim calcmode="lin" valueType="num">
                                      <p:cBhvr additive="base">
                                        <p:cTn id="103" dur="1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104" dur="1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
                                            <p:txEl>
                                              <p:pRg st="15" end="15"/>
                                            </p:txEl>
                                          </p:spTgt>
                                        </p:tgtEl>
                                        <p:attrNameLst>
                                          <p:attrName>style.visibility</p:attrName>
                                        </p:attrNameLst>
                                      </p:cBhvr>
                                      <p:to>
                                        <p:strVal val="visible"/>
                                      </p:to>
                                    </p:set>
                                    <p:anim calcmode="lin" valueType="num">
                                      <p:cBhvr additive="base">
                                        <p:cTn id="109" dur="1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110" dur="1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
                                            <p:txEl>
                                              <p:pRg st="16" end="16"/>
                                            </p:txEl>
                                          </p:spTgt>
                                        </p:tgtEl>
                                        <p:attrNameLst>
                                          <p:attrName>style.visibility</p:attrName>
                                        </p:attrNameLst>
                                      </p:cBhvr>
                                      <p:to>
                                        <p:strVal val="visible"/>
                                      </p:to>
                                    </p:set>
                                    <p:anim calcmode="lin" valueType="num">
                                      <p:cBhvr additive="base">
                                        <p:cTn id="115" dur="1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116" dur="10" fill="hold"/>
                                        <p:tgtEl>
                                          <p:spTgt spid="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7">
                                            <p:txEl>
                                              <p:pRg st="17" end="17"/>
                                            </p:txEl>
                                          </p:spTgt>
                                        </p:tgtEl>
                                        <p:attrNameLst>
                                          <p:attrName>style.visibility</p:attrName>
                                        </p:attrNameLst>
                                      </p:cBhvr>
                                      <p:to>
                                        <p:strVal val="visible"/>
                                      </p:to>
                                    </p:set>
                                    <p:anim calcmode="lin" valueType="num">
                                      <p:cBhvr additive="base">
                                        <p:cTn id="121" dur="10" fill="hold"/>
                                        <p:tgtEl>
                                          <p:spTgt spid="7">
                                            <p:txEl>
                                              <p:pRg st="17" end="17"/>
                                            </p:txEl>
                                          </p:spTgt>
                                        </p:tgtEl>
                                        <p:attrNameLst>
                                          <p:attrName>ppt_x</p:attrName>
                                        </p:attrNameLst>
                                      </p:cBhvr>
                                      <p:tavLst>
                                        <p:tav tm="0">
                                          <p:val>
                                            <p:strVal val="#ppt_x"/>
                                          </p:val>
                                        </p:tav>
                                        <p:tav tm="100000">
                                          <p:val>
                                            <p:strVal val="#ppt_x"/>
                                          </p:val>
                                        </p:tav>
                                      </p:tavLst>
                                    </p:anim>
                                    <p:anim calcmode="lin" valueType="num">
                                      <p:cBhvr additive="base">
                                        <p:cTn id="122" dur="10" fill="hold"/>
                                        <p:tgtEl>
                                          <p:spTgt spid="7">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8EAEDD-1588-4515-AA6F-4C284264435D}"/>
              </a:ext>
            </a:extLst>
          </p:cNvPr>
          <p:cNvSpPr>
            <a:spLocks noGrp="1"/>
          </p:cNvSpPr>
          <p:nvPr>
            <p:ph type="title"/>
          </p:nvPr>
        </p:nvSpPr>
        <p:spPr/>
        <p:txBody>
          <a:bodyPr/>
          <a:lstStyle/>
          <a:p>
            <a:r>
              <a:rPr lang="ru-RU" dirty="0"/>
              <a:t>Вот что мы делаем в данной программе (</a:t>
            </a:r>
            <a:r>
              <a:rPr lang="en-US" dirty="0"/>
              <a:t>main</a:t>
            </a:r>
            <a:r>
              <a:rPr lang="ru-RU" dirty="0"/>
              <a:t>)</a:t>
            </a:r>
          </a:p>
        </p:txBody>
      </p:sp>
      <p:pic>
        <p:nvPicPr>
          <p:cNvPr id="5" name="Объект 4">
            <a:extLst>
              <a:ext uri="{FF2B5EF4-FFF2-40B4-BE49-F238E27FC236}">
                <a16:creationId xmlns:a16="http://schemas.microsoft.com/office/drawing/2014/main" id="{5935B63C-BD04-475D-8C79-8D86518C3ECD}"/>
              </a:ext>
            </a:extLst>
          </p:cNvPr>
          <p:cNvPicPr>
            <a:picLocks noGrp="1" noChangeAspect="1"/>
          </p:cNvPicPr>
          <p:nvPr>
            <p:ph sz="half" idx="1"/>
          </p:nvPr>
        </p:nvPicPr>
        <p:blipFill>
          <a:blip r:embed="rId2"/>
          <a:stretch>
            <a:fillRect/>
          </a:stretch>
        </p:blipFill>
        <p:spPr>
          <a:xfrm>
            <a:off x="1371600" y="2285999"/>
            <a:ext cx="4720215" cy="2717801"/>
          </a:xfrm>
          <a:prstGeom prst="rect">
            <a:avLst/>
          </a:prstGeom>
        </p:spPr>
      </p:pic>
      <p:sp>
        <p:nvSpPr>
          <p:cNvPr id="4" name="Объект 3">
            <a:extLst>
              <a:ext uri="{FF2B5EF4-FFF2-40B4-BE49-F238E27FC236}">
                <a16:creationId xmlns:a16="http://schemas.microsoft.com/office/drawing/2014/main" id="{B3490BD9-300F-4C80-B939-26C2B454DDC6}"/>
              </a:ext>
            </a:extLst>
          </p:cNvPr>
          <p:cNvSpPr>
            <a:spLocks noGrp="1"/>
          </p:cNvSpPr>
          <p:nvPr>
            <p:ph sz="half" idx="2"/>
          </p:nvPr>
        </p:nvSpPr>
        <p:spPr/>
        <p:txBody>
          <a:bodyPr/>
          <a:lstStyle/>
          <a:p>
            <a:r>
              <a:rPr lang="ru-RU" dirty="0"/>
              <a:t>Вот список функций:</a:t>
            </a:r>
          </a:p>
          <a:p>
            <a:r>
              <a:rPr lang="en-US" dirty="0">
                <a:hlinkClick r:id="rId3" action="ppaction://hlinksldjump"/>
              </a:rPr>
              <a:t>Menu</a:t>
            </a:r>
            <a:endParaRPr lang="en-US" dirty="0"/>
          </a:p>
          <a:p>
            <a:r>
              <a:rPr lang="en-US" dirty="0" err="1">
                <a:hlinkClick r:id="rId4" action="ppaction://hlinksldjump"/>
              </a:rPr>
              <a:t>Chitau</a:t>
            </a:r>
            <a:endParaRPr lang="en-US" dirty="0"/>
          </a:p>
          <a:p>
            <a:r>
              <a:rPr lang="en-US" dirty="0">
                <a:hlinkClick r:id="rId5" action="ppaction://hlinksldjump"/>
              </a:rPr>
              <a:t>Oba</a:t>
            </a:r>
            <a:endParaRPr lang="en-US" dirty="0"/>
          </a:p>
          <a:p>
            <a:r>
              <a:rPr lang="en-US" dirty="0" err="1">
                <a:hlinkClick r:id="rId6" action="ppaction://hlinksldjump"/>
              </a:rPr>
              <a:t>Polnie</a:t>
            </a:r>
            <a:endParaRPr lang="en-US" dirty="0"/>
          </a:p>
          <a:p>
            <a:r>
              <a:rPr lang="en-US" dirty="0" err="1">
                <a:hlinkClick r:id="rId7" action="ppaction://hlinksldjump"/>
              </a:rPr>
              <a:t>Znaki</a:t>
            </a:r>
            <a:endParaRPr lang="en-US" dirty="0"/>
          </a:p>
        </p:txBody>
      </p:sp>
      <p:sp>
        <p:nvSpPr>
          <p:cNvPr id="6" name="TextBox 5">
            <a:extLst>
              <a:ext uri="{FF2B5EF4-FFF2-40B4-BE49-F238E27FC236}">
                <a16:creationId xmlns:a16="http://schemas.microsoft.com/office/drawing/2014/main" id="{2967DC44-D5DC-475E-8771-5CC506E7D776}"/>
              </a:ext>
            </a:extLst>
          </p:cNvPr>
          <p:cNvSpPr txBox="1"/>
          <p:nvPr/>
        </p:nvSpPr>
        <p:spPr>
          <a:xfrm>
            <a:off x="8686800" y="6172200"/>
            <a:ext cx="2971800" cy="369332"/>
          </a:xfrm>
          <a:prstGeom prst="rect">
            <a:avLst/>
          </a:prstGeom>
          <a:noFill/>
        </p:spPr>
        <p:txBody>
          <a:bodyPr wrap="square" rtlCol="0">
            <a:spAutoFit/>
          </a:bodyPr>
          <a:lstStyle/>
          <a:p>
            <a:r>
              <a:rPr lang="ru-RU" dirty="0">
                <a:hlinkClick r:id="rId8" action="ppaction://hlinksldjump"/>
              </a:rPr>
              <a:t>Пример работы программы</a:t>
            </a:r>
            <a:endParaRPr lang="ru-RU" dirty="0"/>
          </a:p>
        </p:txBody>
      </p:sp>
    </p:spTree>
    <p:extLst>
      <p:ext uri="{BB962C8B-B14F-4D97-AF65-F5344CB8AC3E}">
        <p14:creationId xmlns:p14="http://schemas.microsoft.com/office/powerpoint/2010/main" val="132452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777322-FF40-411F-A2BB-9463122E1FB4}"/>
              </a:ext>
            </a:extLst>
          </p:cNvPr>
          <p:cNvSpPr>
            <a:spLocks noGrp="1"/>
          </p:cNvSpPr>
          <p:nvPr>
            <p:ph type="title"/>
          </p:nvPr>
        </p:nvSpPr>
        <p:spPr/>
        <p:txBody>
          <a:bodyPr/>
          <a:lstStyle/>
          <a:p>
            <a:pPr algn="ctr"/>
            <a:r>
              <a:rPr lang="ru-RU" dirty="0"/>
              <a:t>Меню (</a:t>
            </a:r>
            <a:r>
              <a:rPr lang="en-US" dirty="0"/>
              <a:t>menu)</a:t>
            </a:r>
            <a:endParaRPr lang="ru-RU" dirty="0"/>
          </a:p>
        </p:txBody>
      </p:sp>
      <p:pic>
        <p:nvPicPr>
          <p:cNvPr id="5" name="Объект 4">
            <a:extLst>
              <a:ext uri="{FF2B5EF4-FFF2-40B4-BE49-F238E27FC236}">
                <a16:creationId xmlns:a16="http://schemas.microsoft.com/office/drawing/2014/main" id="{EE496784-36D5-464A-A99E-5291EC08877B}"/>
              </a:ext>
            </a:extLst>
          </p:cNvPr>
          <p:cNvPicPr>
            <a:picLocks noGrp="1" noChangeAspect="1"/>
          </p:cNvPicPr>
          <p:nvPr>
            <p:ph sz="half" idx="1"/>
          </p:nvPr>
        </p:nvPicPr>
        <p:blipFill>
          <a:blip r:embed="rId2"/>
          <a:stretch>
            <a:fillRect/>
          </a:stretch>
        </p:blipFill>
        <p:spPr>
          <a:xfrm>
            <a:off x="812798" y="2015067"/>
            <a:ext cx="6986887" cy="1202266"/>
          </a:xfrm>
          <a:prstGeom prst="rect">
            <a:avLst/>
          </a:prstGeom>
        </p:spPr>
      </p:pic>
      <p:sp>
        <p:nvSpPr>
          <p:cNvPr id="4" name="Объект 3">
            <a:extLst>
              <a:ext uri="{FF2B5EF4-FFF2-40B4-BE49-F238E27FC236}">
                <a16:creationId xmlns:a16="http://schemas.microsoft.com/office/drawing/2014/main" id="{8BB6EF38-D1BF-4AC4-A05C-7CCE359DB3DC}"/>
              </a:ext>
            </a:extLst>
          </p:cNvPr>
          <p:cNvSpPr>
            <a:spLocks noGrp="1"/>
          </p:cNvSpPr>
          <p:nvPr>
            <p:ph sz="half" idx="2"/>
          </p:nvPr>
        </p:nvSpPr>
        <p:spPr>
          <a:xfrm>
            <a:off x="7857067" y="2015067"/>
            <a:ext cx="3116122" cy="3852333"/>
          </a:xfrm>
        </p:spPr>
        <p:txBody>
          <a:bodyPr/>
          <a:lstStyle/>
          <a:p>
            <a:r>
              <a:rPr lang="ru-RU" dirty="0"/>
              <a:t>Так называемый диалог с пользователем. Независимо от выбора пользователя, моя программа, будет работать в 100% случаях. Так же тут оглашены требования для того, чтобы пользователь получил ожидаемый результат.</a:t>
            </a:r>
          </a:p>
        </p:txBody>
      </p:sp>
      <p:pic>
        <p:nvPicPr>
          <p:cNvPr id="6" name="Рисунок 5">
            <a:extLst>
              <a:ext uri="{FF2B5EF4-FFF2-40B4-BE49-F238E27FC236}">
                <a16:creationId xmlns:a16="http://schemas.microsoft.com/office/drawing/2014/main" id="{40A3857F-C054-4EF3-A30D-FED9BEFC0C6E}"/>
              </a:ext>
            </a:extLst>
          </p:cNvPr>
          <p:cNvPicPr>
            <a:picLocks noChangeAspect="1"/>
          </p:cNvPicPr>
          <p:nvPr/>
        </p:nvPicPr>
        <p:blipFill>
          <a:blip r:embed="rId3"/>
          <a:stretch>
            <a:fillRect/>
          </a:stretch>
        </p:blipFill>
        <p:spPr>
          <a:xfrm>
            <a:off x="812798" y="4055533"/>
            <a:ext cx="6986887" cy="1458201"/>
          </a:xfrm>
          <a:prstGeom prst="rect">
            <a:avLst/>
          </a:prstGeom>
        </p:spPr>
      </p:pic>
      <p:sp>
        <p:nvSpPr>
          <p:cNvPr id="7" name="Прямоугольник 6">
            <a:extLst>
              <a:ext uri="{FF2B5EF4-FFF2-40B4-BE49-F238E27FC236}">
                <a16:creationId xmlns:a16="http://schemas.microsoft.com/office/drawing/2014/main" id="{BA42B7A6-9903-4364-A906-A8B435B280D0}"/>
              </a:ext>
            </a:extLst>
          </p:cNvPr>
          <p:cNvSpPr/>
          <p:nvPr/>
        </p:nvSpPr>
        <p:spPr>
          <a:xfrm>
            <a:off x="10332501" y="6172200"/>
            <a:ext cx="1500732" cy="369332"/>
          </a:xfrm>
          <a:prstGeom prst="rect">
            <a:avLst/>
          </a:prstGeom>
        </p:spPr>
        <p:txBody>
          <a:bodyPr wrap="none">
            <a:spAutoFit/>
          </a:bodyPr>
          <a:lstStyle/>
          <a:p>
            <a:r>
              <a:rPr lang="ru-RU" dirty="0">
                <a:hlinkClick r:id="rId4" action="ppaction://hlinksldjump"/>
              </a:rPr>
              <a:t>Назад к </a:t>
            </a:r>
            <a:r>
              <a:rPr lang="en-US" dirty="0">
                <a:hlinkClick r:id="rId4" action="ppaction://hlinksldjump"/>
              </a:rPr>
              <a:t>main</a:t>
            </a:r>
            <a:endParaRPr lang="ru-RU" dirty="0"/>
          </a:p>
        </p:txBody>
      </p:sp>
    </p:spTree>
    <p:extLst>
      <p:ext uri="{BB962C8B-B14F-4D97-AF65-F5344CB8AC3E}">
        <p14:creationId xmlns:p14="http://schemas.microsoft.com/office/powerpoint/2010/main" val="91769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F18F8A-1B2C-4BB4-A526-359C4EFB4799}"/>
              </a:ext>
            </a:extLst>
          </p:cNvPr>
          <p:cNvSpPr>
            <a:spLocks noGrp="1"/>
          </p:cNvSpPr>
          <p:nvPr>
            <p:ph type="title"/>
          </p:nvPr>
        </p:nvSpPr>
        <p:spPr/>
        <p:txBody>
          <a:bodyPr/>
          <a:lstStyle/>
          <a:p>
            <a:r>
              <a:rPr lang="ru-RU" dirty="0"/>
              <a:t>Считывание (</a:t>
            </a:r>
            <a:r>
              <a:rPr lang="en-US" dirty="0" err="1"/>
              <a:t>chitau</a:t>
            </a:r>
            <a:r>
              <a:rPr lang="en-US" dirty="0"/>
              <a:t>)</a:t>
            </a:r>
            <a:endParaRPr lang="ru-RU" dirty="0"/>
          </a:p>
        </p:txBody>
      </p:sp>
      <p:pic>
        <p:nvPicPr>
          <p:cNvPr id="5" name="Объект 4">
            <a:extLst>
              <a:ext uri="{FF2B5EF4-FFF2-40B4-BE49-F238E27FC236}">
                <a16:creationId xmlns:a16="http://schemas.microsoft.com/office/drawing/2014/main" id="{C11CD674-F0E2-437B-9686-41DB9099B885}"/>
              </a:ext>
            </a:extLst>
          </p:cNvPr>
          <p:cNvPicPr>
            <a:picLocks noGrp="1" noChangeAspect="1"/>
          </p:cNvPicPr>
          <p:nvPr>
            <p:ph sz="half" idx="1"/>
          </p:nvPr>
        </p:nvPicPr>
        <p:blipFill>
          <a:blip r:embed="rId2"/>
          <a:stretch>
            <a:fillRect/>
          </a:stretch>
        </p:blipFill>
        <p:spPr>
          <a:xfrm>
            <a:off x="1371600" y="2265414"/>
            <a:ext cx="4876800" cy="2526668"/>
          </a:xfrm>
          <a:prstGeom prst="rect">
            <a:avLst/>
          </a:prstGeom>
        </p:spPr>
      </p:pic>
      <p:sp>
        <p:nvSpPr>
          <p:cNvPr id="4" name="Объект 3">
            <a:extLst>
              <a:ext uri="{FF2B5EF4-FFF2-40B4-BE49-F238E27FC236}">
                <a16:creationId xmlns:a16="http://schemas.microsoft.com/office/drawing/2014/main" id="{5C50926F-D41B-4053-BAB6-9739BF8AF1AA}"/>
              </a:ext>
            </a:extLst>
          </p:cNvPr>
          <p:cNvSpPr>
            <a:spLocks noGrp="1"/>
          </p:cNvSpPr>
          <p:nvPr>
            <p:ph sz="half" idx="2"/>
          </p:nvPr>
        </p:nvSpPr>
        <p:spPr>
          <a:xfrm>
            <a:off x="7628467" y="2285999"/>
            <a:ext cx="3344722" cy="3581401"/>
          </a:xfrm>
        </p:spPr>
        <p:txBody>
          <a:bodyPr/>
          <a:lstStyle/>
          <a:p>
            <a:r>
              <a:rPr lang="ru-RU" dirty="0"/>
              <a:t>Суть отражает название. Программа считывает 3 строки и помещает их в 3 массива.</a:t>
            </a:r>
          </a:p>
          <a:p>
            <a:r>
              <a:rPr lang="ru-RU" dirty="0"/>
              <a:t>При отсутствии файла, программа выдаёт, что не может открыть файл и завершает работу.</a:t>
            </a:r>
          </a:p>
        </p:txBody>
      </p:sp>
      <p:pic>
        <p:nvPicPr>
          <p:cNvPr id="6" name="Рисунок 5">
            <a:extLst>
              <a:ext uri="{FF2B5EF4-FFF2-40B4-BE49-F238E27FC236}">
                <a16:creationId xmlns:a16="http://schemas.microsoft.com/office/drawing/2014/main" id="{27D0E21D-85DB-40EE-A6DD-FEBEFAF1056A}"/>
              </a:ext>
            </a:extLst>
          </p:cNvPr>
          <p:cNvPicPr>
            <a:picLocks noChangeAspect="1"/>
          </p:cNvPicPr>
          <p:nvPr/>
        </p:nvPicPr>
        <p:blipFill>
          <a:blip r:embed="rId3"/>
          <a:stretch>
            <a:fillRect/>
          </a:stretch>
        </p:blipFill>
        <p:spPr>
          <a:xfrm>
            <a:off x="8305800" y="5029730"/>
            <a:ext cx="1798434" cy="668337"/>
          </a:xfrm>
          <a:prstGeom prst="rect">
            <a:avLst/>
          </a:prstGeom>
        </p:spPr>
      </p:pic>
      <p:sp>
        <p:nvSpPr>
          <p:cNvPr id="7" name="TextBox 6">
            <a:extLst>
              <a:ext uri="{FF2B5EF4-FFF2-40B4-BE49-F238E27FC236}">
                <a16:creationId xmlns:a16="http://schemas.microsoft.com/office/drawing/2014/main" id="{337B98C6-49E7-4532-9B61-723112B22220}"/>
              </a:ext>
            </a:extLst>
          </p:cNvPr>
          <p:cNvSpPr txBox="1"/>
          <p:nvPr/>
        </p:nvSpPr>
        <p:spPr>
          <a:xfrm>
            <a:off x="10299699" y="6172200"/>
            <a:ext cx="1667934" cy="369332"/>
          </a:xfrm>
          <a:prstGeom prst="rect">
            <a:avLst/>
          </a:prstGeom>
          <a:noFill/>
        </p:spPr>
        <p:txBody>
          <a:bodyPr wrap="square" rtlCol="0">
            <a:spAutoFit/>
          </a:bodyPr>
          <a:lstStyle/>
          <a:p>
            <a:r>
              <a:rPr lang="ru-RU" dirty="0">
                <a:hlinkClick r:id="rId4" action="ppaction://hlinksldjump"/>
              </a:rPr>
              <a:t>Назад к </a:t>
            </a:r>
            <a:r>
              <a:rPr lang="en-US" dirty="0">
                <a:hlinkClick r:id="rId4" action="ppaction://hlinksldjump"/>
              </a:rPr>
              <a:t>main</a:t>
            </a:r>
            <a:endParaRPr lang="ru-RU" dirty="0"/>
          </a:p>
        </p:txBody>
      </p:sp>
    </p:spTree>
    <p:extLst>
      <p:ext uri="{BB962C8B-B14F-4D97-AF65-F5344CB8AC3E}">
        <p14:creationId xmlns:p14="http://schemas.microsoft.com/office/powerpoint/2010/main" val="395103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DD5225-0C64-427A-A750-A93362E1BCCC}"/>
              </a:ext>
            </a:extLst>
          </p:cNvPr>
          <p:cNvSpPr>
            <a:spLocks noGrp="1"/>
          </p:cNvSpPr>
          <p:nvPr>
            <p:ph type="title"/>
          </p:nvPr>
        </p:nvSpPr>
        <p:spPr/>
        <p:txBody>
          <a:bodyPr/>
          <a:lstStyle/>
          <a:p>
            <a:r>
              <a:rPr lang="ru-RU" dirty="0"/>
              <a:t>Обработка (</a:t>
            </a:r>
            <a:r>
              <a:rPr lang="en-US" dirty="0" err="1"/>
              <a:t>oba</a:t>
            </a:r>
            <a:r>
              <a:rPr lang="en-US" dirty="0"/>
              <a:t>)</a:t>
            </a:r>
            <a:endParaRPr lang="ru-RU" dirty="0"/>
          </a:p>
        </p:txBody>
      </p:sp>
      <p:pic>
        <p:nvPicPr>
          <p:cNvPr id="5" name="Объект 4">
            <a:extLst>
              <a:ext uri="{FF2B5EF4-FFF2-40B4-BE49-F238E27FC236}">
                <a16:creationId xmlns:a16="http://schemas.microsoft.com/office/drawing/2014/main" id="{0C2C6CDC-E86C-41A3-A0F7-F161FA93339D}"/>
              </a:ext>
            </a:extLst>
          </p:cNvPr>
          <p:cNvPicPr>
            <a:picLocks noGrp="1" noChangeAspect="1"/>
          </p:cNvPicPr>
          <p:nvPr>
            <p:ph sz="half" idx="1"/>
          </p:nvPr>
        </p:nvPicPr>
        <p:blipFill>
          <a:blip r:embed="rId2"/>
          <a:stretch>
            <a:fillRect/>
          </a:stretch>
        </p:blipFill>
        <p:spPr>
          <a:xfrm>
            <a:off x="1911285" y="2286000"/>
            <a:ext cx="3368805" cy="3581400"/>
          </a:xfrm>
          <a:prstGeom prst="rect">
            <a:avLst/>
          </a:prstGeom>
        </p:spPr>
      </p:pic>
      <p:sp>
        <p:nvSpPr>
          <p:cNvPr id="4" name="Объект 3">
            <a:extLst>
              <a:ext uri="{FF2B5EF4-FFF2-40B4-BE49-F238E27FC236}">
                <a16:creationId xmlns:a16="http://schemas.microsoft.com/office/drawing/2014/main" id="{9C6E9CCD-29EE-44AC-95BA-306372A06B0F}"/>
              </a:ext>
            </a:extLst>
          </p:cNvPr>
          <p:cNvSpPr>
            <a:spLocks noGrp="1"/>
          </p:cNvSpPr>
          <p:nvPr>
            <p:ph sz="half" idx="2"/>
          </p:nvPr>
        </p:nvSpPr>
        <p:spPr/>
        <p:txBody>
          <a:bodyPr/>
          <a:lstStyle/>
          <a:p>
            <a:r>
              <a:rPr lang="ru-RU" dirty="0"/>
              <a:t>Данная функция обрабатывает строки, оставляя только прописные буквы в новом массиве, освобождая старый массив.</a:t>
            </a:r>
          </a:p>
          <a:p>
            <a:endParaRPr lang="ru-RU" dirty="0"/>
          </a:p>
        </p:txBody>
      </p:sp>
      <p:sp>
        <p:nvSpPr>
          <p:cNvPr id="6" name="Прямоугольник 5">
            <a:extLst>
              <a:ext uri="{FF2B5EF4-FFF2-40B4-BE49-F238E27FC236}">
                <a16:creationId xmlns:a16="http://schemas.microsoft.com/office/drawing/2014/main" id="{F2776E02-5AF8-4694-8D9B-7E72D020A417}"/>
              </a:ext>
            </a:extLst>
          </p:cNvPr>
          <p:cNvSpPr/>
          <p:nvPr/>
        </p:nvSpPr>
        <p:spPr>
          <a:xfrm>
            <a:off x="10222434" y="6172200"/>
            <a:ext cx="1500732" cy="369332"/>
          </a:xfrm>
          <a:prstGeom prst="rect">
            <a:avLst/>
          </a:prstGeom>
        </p:spPr>
        <p:txBody>
          <a:bodyPr wrap="none">
            <a:spAutoFit/>
          </a:bodyPr>
          <a:lstStyle/>
          <a:p>
            <a:r>
              <a:rPr lang="ru-RU" dirty="0">
                <a:hlinkClick r:id="rId3" action="ppaction://hlinksldjump"/>
              </a:rPr>
              <a:t>Назад к </a:t>
            </a:r>
            <a:r>
              <a:rPr lang="en-US" dirty="0">
                <a:hlinkClick r:id="rId3" action="ppaction://hlinksldjump"/>
              </a:rPr>
              <a:t>main</a:t>
            </a:r>
            <a:endParaRPr lang="ru-RU" dirty="0"/>
          </a:p>
        </p:txBody>
      </p:sp>
    </p:spTree>
    <p:extLst>
      <p:ext uri="{BB962C8B-B14F-4D97-AF65-F5344CB8AC3E}">
        <p14:creationId xmlns:p14="http://schemas.microsoft.com/office/powerpoint/2010/main" val="273782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AB839-7AB8-4065-94B3-B6136851CB7A}"/>
              </a:ext>
            </a:extLst>
          </p:cNvPr>
          <p:cNvSpPr>
            <a:spLocks noGrp="1"/>
          </p:cNvSpPr>
          <p:nvPr>
            <p:ph type="title"/>
          </p:nvPr>
        </p:nvSpPr>
        <p:spPr/>
        <p:txBody>
          <a:bodyPr/>
          <a:lstStyle/>
          <a:p>
            <a:r>
              <a:rPr lang="ru-RU" dirty="0"/>
              <a:t>Заполнение (</a:t>
            </a:r>
            <a:r>
              <a:rPr lang="en-US" dirty="0" err="1"/>
              <a:t>polnie</a:t>
            </a:r>
            <a:r>
              <a:rPr lang="en-US" dirty="0"/>
              <a:t>)</a:t>
            </a:r>
            <a:endParaRPr lang="ru-RU" dirty="0"/>
          </a:p>
        </p:txBody>
      </p:sp>
      <p:pic>
        <p:nvPicPr>
          <p:cNvPr id="5" name="Объект 4">
            <a:extLst>
              <a:ext uri="{FF2B5EF4-FFF2-40B4-BE49-F238E27FC236}">
                <a16:creationId xmlns:a16="http://schemas.microsoft.com/office/drawing/2014/main" id="{F52D1831-B395-48FD-A542-5FA53F45ABBC}"/>
              </a:ext>
            </a:extLst>
          </p:cNvPr>
          <p:cNvPicPr>
            <a:picLocks noGrp="1" noChangeAspect="1"/>
          </p:cNvPicPr>
          <p:nvPr>
            <p:ph sz="half" idx="1"/>
          </p:nvPr>
        </p:nvPicPr>
        <p:blipFill>
          <a:blip r:embed="rId2"/>
          <a:stretch>
            <a:fillRect/>
          </a:stretch>
        </p:blipFill>
        <p:spPr>
          <a:xfrm>
            <a:off x="1831975" y="2285999"/>
            <a:ext cx="3324225" cy="3248025"/>
          </a:xfrm>
          <a:prstGeom prst="rect">
            <a:avLst/>
          </a:prstGeom>
        </p:spPr>
      </p:pic>
      <p:sp>
        <p:nvSpPr>
          <p:cNvPr id="4" name="Объект 3">
            <a:extLst>
              <a:ext uri="{FF2B5EF4-FFF2-40B4-BE49-F238E27FC236}">
                <a16:creationId xmlns:a16="http://schemas.microsoft.com/office/drawing/2014/main" id="{FAEA5B0A-5E99-4191-A053-84CA2EE7417A}"/>
              </a:ext>
            </a:extLst>
          </p:cNvPr>
          <p:cNvSpPr>
            <a:spLocks noGrp="1"/>
          </p:cNvSpPr>
          <p:nvPr>
            <p:ph sz="half" idx="2"/>
          </p:nvPr>
        </p:nvSpPr>
        <p:spPr/>
        <p:txBody>
          <a:bodyPr/>
          <a:lstStyle/>
          <a:p>
            <a:r>
              <a:rPr lang="ru-RU" dirty="0"/>
              <a:t>Функция, используя дополнительный массив </a:t>
            </a:r>
            <a:r>
              <a:rPr lang="ru-RU" b="1" u="sng" dirty="0"/>
              <a:t>заполняет </a:t>
            </a:r>
            <a:r>
              <a:rPr lang="ru-RU" dirty="0"/>
              <a:t>нужный нам массив самим собой, пока не станет длинной, равной длинной текста для шифрования.</a:t>
            </a:r>
          </a:p>
          <a:p>
            <a:r>
              <a:rPr lang="ru-RU" dirty="0"/>
              <a:t>Это необходимо, потому что длинна текста зачастую не совпадает с длинной шифров.</a:t>
            </a:r>
          </a:p>
        </p:txBody>
      </p:sp>
      <p:sp>
        <p:nvSpPr>
          <p:cNvPr id="6" name="Прямоугольник 5">
            <a:extLst>
              <a:ext uri="{FF2B5EF4-FFF2-40B4-BE49-F238E27FC236}">
                <a16:creationId xmlns:a16="http://schemas.microsoft.com/office/drawing/2014/main" id="{D8D824D8-B4F2-431E-B2D4-21BFA797B99B}"/>
              </a:ext>
            </a:extLst>
          </p:cNvPr>
          <p:cNvSpPr/>
          <p:nvPr/>
        </p:nvSpPr>
        <p:spPr>
          <a:xfrm>
            <a:off x="10315567" y="6172200"/>
            <a:ext cx="1500732" cy="369332"/>
          </a:xfrm>
          <a:prstGeom prst="rect">
            <a:avLst/>
          </a:prstGeom>
        </p:spPr>
        <p:txBody>
          <a:bodyPr wrap="none">
            <a:spAutoFit/>
          </a:bodyPr>
          <a:lstStyle/>
          <a:p>
            <a:r>
              <a:rPr lang="ru-RU" dirty="0">
                <a:hlinkClick r:id="rId3" action="ppaction://hlinksldjump"/>
              </a:rPr>
              <a:t>Назад к </a:t>
            </a:r>
            <a:r>
              <a:rPr lang="en-US" dirty="0">
                <a:hlinkClick r:id="rId3" action="ppaction://hlinksldjump"/>
              </a:rPr>
              <a:t>main</a:t>
            </a:r>
            <a:endParaRPr lang="ru-RU" dirty="0"/>
          </a:p>
        </p:txBody>
      </p:sp>
    </p:spTree>
    <p:extLst>
      <p:ext uri="{BB962C8B-B14F-4D97-AF65-F5344CB8AC3E}">
        <p14:creationId xmlns:p14="http://schemas.microsoft.com/office/powerpoint/2010/main" val="1947271019"/>
      </p:ext>
    </p:extLst>
  </p:cSld>
  <p:clrMapOvr>
    <a:masterClrMapping/>
  </p:clrMapOvr>
</p:sld>
</file>

<file path=ppt/theme/theme1.xml><?xml version="1.0" encoding="utf-8"?>
<a:theme xmlns:a="http://schemas.openxmlformats.org/drawingml/2006/main" name="Обрезка">
  <a:themeElements>
    <a:clrScheme name="Обрезк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Обрезк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Обрезк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TM10001105[[fn=Урожай]]</Template>
  <TotalTime>110</TotalTime>
  <Words>1749</Words>
  <Application>Microsoft Office PowerPoint</Application>
  <PresentationFormat>Широкоэкранный</PresentationFormat>
  <Paragraphs>71</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Calibri</vt:lpstr>
      <vt:lpstr>Franklin Gothic Book</vt:lpstr>
      <vt:lpstr>Times New Roman</vt:lpstr>
      <vt:lpstr>Обрезка</vt:lpstr>
      <vt:lpstr>Разностный «гамбеттовский» шифр с двойным периодом </vt:lpstr>
      <vt:lpstr>Задачи</vt:lpstr>
      <vt:lpstr>История революционных шифров</vt:lpstr>
      <vt:lpstr>Описание шифра</vt:lpstr>
      <vt:lpstr>Вот что мы делаем в данной программе (main)</vt:lpstr>
      <vt:lpstr>Меню (menu)</vt:lpstr>
      <vt:lpstr>Считывание (chitau)</vt:lpstr>
      <vt:lpstr>Обработка (oba)</vt:lpstr>
      <vt:lpstr>Заполнение (polnie)</vt:lpstr>
      <vt:lpstr>Знаки (znaki)</vt:lpstr>
      <vt:lpstr>Пример работы программы:</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Разностный «гамбеттовский» шифр с двойным периодом </dc:title>
  <dc:creator>Konstantin</dc:creator>
  <cp:lastModifiedBy>Konstantin</cp:lastModifiedBy>
  <cp:revision>11</cp:revision>
  <dcterms:created xsi:type="dcterms:W3CDTF">2018-12-23T08:12:38Z</dcterms:created>
  <dcterms:modified xsi:type="dcterms:W3CDTF">2018-12-23T10:02:46Z</dcterms:modified>
</cp:coreProperties>
</file>