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316" r:id="rId3"/>
    <p:sldId id="349" r:id="rId4"/>
    <p:sldId id="352" r:id="rId5"/>
    <p:sldId id="353" r:id="rId6"/>
    <p:sldId id="2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FC7D6-F44B-3040-A56A-0D2BD4C8F4BB}"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D2E9A-7680-9D4B-A153-7F1FCD8B48EF}" type="slidenum">
              <a:rPr lang="en-US" smtClean="0"/>
              <a:t>‹#›</a:t>
            </a:fld>
            <a:endParaRPr lang="en-US"/>
          </a:p>
        </p:txBody>
      </p:sp>
    </p:spTree>
    <p:extLst>
      <p:ext uri="{BB962C8B-B14F-4D97-AF65-F5344CB8AC3E}">
        <p14:creationId xmlns:p14="http://schemas.microsoft.com/office/powerpoint/2010/main" val="390533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1</a:t>
            </a:fld>
            <a:endParaRPr lang="en-US" dirty="0"/>
          </a:p>
        </p:txBody>
      </p:sp>
    </p:spTree>
    <p:extLst>
      <p:ext uri="{BB962C8B-B14F-4D97-AF65-F5344CB8AC3E}">
        <p14:creationId xmlns:p14="http://schemas.microsoft.com/office/powerpoint/2010/main" val="272249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428272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3</a:t>
            </a:fld>
            <a:endParaRPr lang="en-US" dirty="0"/>
          </a:p>
        </p:txBody>
      </p:sp>
    </p:spTree>
    <p:extLst>
      <p:ext uri="{BB962C8B-B14F-4D97-AF65-F5344CB8AC3E}">
        <p14:creationId xmlns:p14="http://schemas.microsoft.com/office/powerpoint/2010/main" val="24648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4</a:t>
            </a:fld>
            <a:endParaRPr lang="en-US" dirty="0"/>
          </a:p>
        </p:txBody>
      </p:sp>
    </p:spTree>
    <p:extLst>
      <p:ext uri="{BB962C8B-B14F-4D97-AF65-F5344CB8AC3E}">
        <p14:creationId xmlns:p14="http://schemas.microsoft.com/office/powerpoint/2010/main" val="180288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5</a:t>
            </a:fld>
            <a:endParaRPr lang="en-US" dirty="0"/>
          </a:p>
        </p:txBody>
      </p:sp>
    </p:spTree>
    <p:extLst>
      <p:ext uri="{BB962C8B-B14F-4D97-AF65-F5344CB8AC3E}">
        <p14:creationId xmlns:p14="http://schemas.microsoft.com/office/powerpoint/2010/main" val="313517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6</a:t>
            </a:fld>
            <a:endParaRPr lang="en-US" dirty="0"/>
          </a:p>
        </p:txBody>
      </p:sp>
    </p:spTree>
    <p:extLst>
      <p:ext uri="{BB962C8B-B14F-4D97-AF65-F5344CB8AC3E}">
        <p14:creationId xmlns:p14="http://schemas.microsoft.com/office/powerpoint/2010/main" val="18222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2531-6C60-74CC-6829-2C50BD1F69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4A0ED4-CA16-006A-E1F8-2CDC2BE1D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02876E-954A-D60B-D728-7DEBFE420E32}"/>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360E20C2-8B94-7269-69E5-0F6F161F7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40EA1-DD25-E34B-73C2-DAD406F9F784}"/>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383388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B693-F770-7818-D630-C5C8D565956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BBC972-B410-D8BE-D3A5-4FBB14F5A6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D4946-8C92-FDC9-EBCE-2BCFD82FDA07}"/>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BBE1A9D7-67ED-29C4-B61C-38FF9F2C8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C1C2E-9FAF-F645-984D-04B74D9A768E}"/>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222371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97ECB-5DDA-534B-6B46-488D72E1F3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1E8ED1-84F7-5ED0-437E-5269FBDE0B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1C69E3-A235-B81E-2138-A8D7E31BD373}"/>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E2C5E606-EF98-BC9A-6713-EF1B75223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301FB-DC95-D954-EDCC-6C7AD395C529}"/>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421566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72C3-8C0D-F62F-87F6-A2ED8E1EF7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F3799E-B30A-8B7E-169A-85C4B2589C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6E668A-3DC7-710A-8D27-085AF2356303}"/>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04A8B0C5-3726-D290-07AC-99381293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8C2B5-B39A-5D36-76C7-C4DF4036164B}"/>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174200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35BE-1DBC-6720-7CDB-2FE12BAD40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B304E63-DC50-D3DC-B2A2-4CB09101B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70EC54-D5A0-BFD5-9DCE-B03CC7B0585C}"/>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92D5BAAC-2287-6DBE-421E-4C24712BB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84F9E-CE6B-1BEB-483A-F86028EFF38D}"/>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414683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CE76-164A-E075-E228-303552ED91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CBB468-6EC1-B036-9A7A-A5C5D2FA42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C01187-EA28-9586-DD37-35B1B5B89E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AFB324-9242-ADB4-B689-67C16D511DC6}"/>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6" name="Footer Placeholder 5">
            <a:extLst>
              <a:ext uri="{FF2B5EF4-FFF2-40B4-BE49-F238E27FC236}">
                <a16:creationId xmlns:a16="http://schemas.microsoft.com/office/drawing/2014/main" id="{3052D3C8-83C7-0220-B573-045ED1787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05734-DA92-4D8D-D8F8-535A834883F6}"/>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308909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5D69-AE15-B560-850C-9F2FFEDEDC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8A393-80D6-00ED-D1F0-6659B93F2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CAD18C-A600-4407-38DB-C33F1AF273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10DB70E-1A15-9515-B5B2-7BE2B4553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B608FB-2698-DF9D-06F9-B6CE50FA5C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DD75A8-F917-693D-BE20-271D51FA5EE2}"/>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8" name="Footer Placeholder 7">
            <a:extLst>
              <a:ext uri="{FF2B5EF4-FFF2-40B4-BE49-F238E27FC236}">
                <a16:creationId xmlns:a16="http://schemas.microsoft.com/office/drawing/2014/main" id="{33F92FC7-2710-7B9F-39CE-206F31CC7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0BEFA0-B4C7-F516-3713-C1959C23EF77}"/>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317393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2EE5-C6C8-94B5-A567-14971CF2757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99B5FAB-646C-42CC-DDDA-8C6E18FCF920}"/>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4" name="Footer Placeholder 3">
            <a:extLst>
              <a:ext uri="{FF2B5EF4-FFF2-40B4-BE49-F238E27FC236}">
                <a16:creationId xmlns:a16="http://schemas.microsoft.com/office/drawing/2014/main" id="{FF4CE878-B7DA-1C7E-4B92-51ABBCF0A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299AD-3D8D-6B58-2D83-795675D040FF}"/>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346893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69E624-B48E-B01D-9BB9-72B3156DFE47}"/>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3" name="Footer Placeholder 2">
            <a:extLst>
              <a:ext uri="{FF2B5EF4-FFF2-40B4-BE49-F238E27FC236}">
                <a16:creationId xmlns:a16="http://schemas.microsoft.com/office/drawing/2014/main" id="{FECBACE8-CCBA-BCC3-A67A-78ADE8E2A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014D6-BB82-4D4A-D861-E3B1E4E0294D}"/>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144324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A60E-A34F-B1F6-94E2-B095EC5528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E62B15-5F0E-87EF-88B9-6774DE388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BFC0FE5-2344-EEC9-115F-DE2B5BDE9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7A8613-5E78-12AE-3CF8-B9B8F67D0AA7}"/>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6" name="Footer Placeholder 5">
            <a:extLst>
              <a:ext uri="{FF2B5EF4-FFF2-40B4-BE49-F238E27FC236}">
                <a16:creationId xmlns:a16="http://schemas.microsoft.com/office/drawing/2014/main" id="{A9EA20E9-C0C8-34C2-B4B7-119306CD5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BCFA8-0E60-BDC9-062F-923603011B61}"/>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322673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F295-3E70-25D4-B27C-177657842A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48F782-DE83-860E-6059-A08DB4FC8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0DA49-47EB-5258-46E5-2DDB54F14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6E39A5-38F6-BC78-9F38-EB01746BBA33}"/>
              </a:ext>
            </a:extLst>
          </p:cNvPr>
          <p:cNvSpPr>
            <a:spLocks noGrp="1"/>
          </p:cNvSpPr>
          <p:nvPr>
            <p:ph type="dt" sz="half" idx="10"/>
          </p:nvPr>
        </p:nvSpPr>
        <p:spPr/>
        <p:txBody>
          <a:bodyPr/>
          <a:lstStyle/>
          <a:p>
            <a:fld id="{1CB2C8D3-6642-1845-9132-01190BDE86F2}" type="datetimeFigureOut">
              <a:rPr lang="en-US" smtClean="0"/>
              <a:t>2/25/24</a:t>
            </a:fld>
            <a:endParaRPr lang="en-US"/>
          </a:p>
        </p:txBody>
      </p:sp>
      <p:sp>
        <p:nvSpPr>
          <p:cNvPr id="6" name="Footer Placeholder 5">
            <a:extLst>
              <a:ext uri="{FF2B5EF4-FFF2-40B4-BE49-F238E27FC236}">
                <a16:creationId xmlns:a16="http://schemas.microsoft.com/office/drawing/2014/main" id="{A9721C5A-2B1B-49CE-97AE-19484F9FB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5E6E9-15A9-9E7C-5D62-B77317E00C88}"/>
              </a:ext>
            </a:extLst>
          </p:cNvPr>
          <p:cNvSpPr>
            <a:spLocks noGrp="1"/>
          </p:cNvSpPr>
          <p:nvPr>
            <p:ph type="sldNum" sz="quarter" idx="12"/>
          </p:nvPr>
        </p:nvSpPr>
        <p:spPr/>
        <p:txBody>
          <a:bodyPr/>
          <a:lstStyle/>
          <a:p>
            <a:fld id="{3FA5A7B0-1522-D149-8378-6D0677155434}" type="slidenum">
              <a:rPr lang="en-US" smtClean="0"/>
              <a:t>‹#›</a:t>
            </a:fld>
            <a:endParaRPr lang="en-US"/>
          </a:p>
        </p:txBody>
      </p:sp>
    </p:spTree>
    <p:extLst>
      <p:ext uri="{BB962C8B-B14F-4D97-AF65-F5344CB8AC3E}">
        <p14:creationId xmlns:p14="http://schemas.microsoft.com/office/powerpoint/2010/main" val="132047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B6AEA-41FF-35F0-A127-EDBC3F7FF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944E64-AF81-3F1C-5729-566601878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1264C1-AAD1-E0D3-B27B-692D2E4A7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2C8D3-6642-1845-9132-01190BDE86F2}" type="datetimeFigureOut">
              <a:rPr lang="en-US" smtClean="0"/>
              <a:t>2/25/24</a:t>
            </a:fld>
            <a:endParaRPr lang="en-US"/>
          </a:p>
        </p:txBody>
      </p:sp>
      <p:sp>
        <p:nvSpPr>
          <p:cNvPr id="5" name="Footer Placeholder 4">
            <a:extLst>
              <a:ext uri="{FF2B5EF4-FFF2-40B4-BE49-F238E27FC236}">
                <a16:creationId xmlns:a16="http://schemas.microsoft.com/office/drawing/2014/main" id="{A057269E-B9E0-7503-8C64-653BCBEEC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5633EE-DCC8-1B5F-08A8-E5B391C6E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5A7B0-1522-D149-8378-6D0677155434}" type="slidenum">
              <a:rPr lang="en-US" smtClean="0"/>
              <a:t>‹#›</a:t>
            </a:fld>
            <a:endParaRPr lang="en-US"/>
          </a:p>
        </p:txBody>
      </p:sp>
    </p:spTree>
    <p:extLst>
      <p:ext uri="{BB962C8B-B14F-4D97-AF65-F5344CB8AC3E}">
        <p14:creationId xmlns:p14="http://schemas.microsoft.com/office/powerpoint/2010/main" val="134350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43724"/>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SALES FORECAST</a:t>
            </a:r>
          </a:p>
        </p:txBody>
      </p:sp>
      <p:sp>
        <p:nvSpPr>
          <p:cNvPr id="11" name="TextBox 10">
            <a:extLst>
              <a:ext uri="{FF2B5EF4-FFF2-40B4-BE49-F238E27FC236}">
                <a16:creationId xmlns:a16="http://schemas.microsoft.com/office/drawing/2014/main" id="{D25B69A5-3B0C-C540-8CC8-9794435EA004}"/>
              </a:ext>
            </a:extLst>
          </p:cNvPr>
          <p:cNvSpPr txBox="1"/>
          <p:nvPr/>
        </p:nvSpPr>
        <p:spPr>
          <a:xfrm>
            <a:off x="552992" y="1386264"/>
            <a:ext cx="11221474" cy="923330"/>
          </a:xfrm>
          <a:prstGeom prst="rect">
            <a:avLst/>
          </a:prstGeom>
          <a:noFill/>
        </p:spPr>
        <p:txBody>
          <a:bodyPr wrap="square" rtlCol="0">
            <a:spAutoFit/>
          </a:bodyPr>
          <a:lstStyle/>
          <a:p>
            <a:r>
              <a:rPr lang="en-US" sz="5400" dirty="0">
                <a:latin typeface="Century Gothic" panose="020B0502020202020204" pitchFamily="34" charset="0"/>
              </a:rPr>
              <a:t>SALES FORECAST</a:t>
            </a:r>
          </a:p>
        </p:txBody>
      </p:sp>
      <p:sp>
        <p:nvSpPr>
          <p:cNvPr id="9" name="TextBox 8">
            <a:extLst>
              <a:ext uri="{FF2B5EF4-FFF2-40B4-BE49-F238E27FC236}">
                <a16:creationId xmlns:a16="http://schemas.microsoft.com/office/drawing/2014/main" id="{BE98E647-E4C9-4B4B-888B-2F662C468983}"/>
              </a:ext>
            </a:extLst>
          </p:cNvPr>
          <p:cNvSpPr txBox="1"/>
          <p:nvPr/>
        </p:nvSpPr>
        <p:spPr>
          <a:xfrm>
            <a:off x="552992" y="2807127"/>
            <a:ext cx="8138087" cy="3359959"/>
          </a:xfrm>
          <a:prstGeom prst="rect">
            <a:avLst/>
          </a:prstGeom>
          <a:noFill/>
        </p:spPr>
        <p:txBody>
          <a:bodyPr wrap="square" rtlCol="0">
            <a:spAutoFit/>
          </a:bodyPr>
          <a:lstStyle/>
          <a:p>
            <a:r>
              <a:rPr lang="en-US" sz="3600" dirty="0">
                <a:solidFill>
                  <a:schemeClr val="tx2">
                    <a:lumMod val="50000"/>
                  </a:schemeClr>
                </a:solidFill>
                <a:latin typeface="Century Gothic" panose="020B0502020202020204" pitchFamily="34" charset="0"/>
              </a:rPr>
              <a:t>PRODUCT / TEAM / DEPT</a:t>
            </a:r>
          </a:p>
          <a:p>
            <a:endParaRPr lang="en-US" sz="3600" dirty="0">
              <a:solidFill>
                <a:schemeClr val="tx2">
                  <a:lumMod val="50000"/>
                </a:schemeClr>
              </a:solidFill>
              <a:latin typeface="Century Gothic" panose="020B0502020202020204" pitchFamily="34" charset="0"/>
            </a:endParaRPr>
          </a:p>
          <a:p>
            <a:r>
              <a:rPr lang="en-US" sz="3200" dirty="0">
                <a:solidFill>
                  <a:schemeClr val="tx2">
                    <a:lumMod val="50000"/>
                  </a:schemeClr>
                </a:solidFill>
                <a:latin typeface="Century Gothic" panose="020B0502020202020204" pitchFamily="34" charset="0"/>
              </a:rPr>
              <a:t>COMPANY NAME</a:t>
            </a:r>
          </a:p>
          <a:p>
            <a:r>
              <a:rPr lang="en-US" sz="2000" dirty="0">
                <a:solidFill>
                  <a:schemeClr val="tx2"/>
                </a:solidFill>
                <a:latin typeface="Century Gothic" panose="020B0502020202020204" pitchFamily="34" charset="0"/>
              </a:rPr>
              <a:t> </a:t>
            </a:r>
          </a:p>
          <a:p>
            <a:r>
              <a:rPr lang="en-US" sz="1400" dirty="0">
                <a:solidFill>
                  <a:schemeClr val="tx2"/>
                </a:solidFill>
                <a:latin typeface="Century Gothic" panose="020B0502020202020204" pitchFamily="34" charset="0"/>
              </a:rPr>
              <a:t>00/00/0000</a:t>
            </a:r>
          </a:p>
          <a:p>
            <a:endParaRPr lang="en-US" sz="1400" dirty="0">
              <a:solidFill>
                <a:schemeClr val="tx2"/>
              </a:solidFill>
              <a:latin typeface="Century Gothic" panose="020B0502020202020204" pitchFamily="34" charset="0"/>
            </a:endParaRPr>
          </a:p>
          <a:p>
            <a:pPr>
              <a:lnSpc>
                <a:spcPct val="150000"/>
              </a:lnSpc>
            </a:pPr>
            <a:r>
              <a:rPr lang="en-US" sz="1400" dirty="0">
                <a:latin typeface="Century Gothic" panose="020B0502020202020204" pitchFamily="34" charset="0"/>
              </a:rPr>
              <a:t>[PRESENTER NAME]</a:t>
            </a:r>
          </a:p>
          <a:p>
            <a:pPr>
              <a:lnSpc>
                <a:spcPct val="150000"/>
              </a:lnSpc>
            </a:pPr>
            <a:r>
              <a:rPr lang="en-US" sz="1400" dirty="0">
                <a:latin typeface="Century Gothic" panose="020B0502020202020204" pitchFamily="34" charset="0"/>
              </a:rPr>
              <a:t>[PRESENTER NAME]</a:t>
            </a:r>
          </a:p>
          <a:p>
            <a:pPr>
              <a:lnSpc>
                <a:spcPct val="150000"/>
              </a:lnSpc>
            </a:pPr>
            <a:r>
              <a:rPr lang="en-US" sz="1400" dirty="0">
                <a:latin typeface="Century Gothic" panose="020B0502020202020204" pitchFamily="34" charset="0"/>
              </a:rPr>
              <a:t>[PRESENTER NAME]</a:t>
            </a:r>
          </a:p>
        </p:txBody>
      </p:sp>
      <p:cxnSp>
        <p:nvCxnSpPr>
          <p:cNvPr id="3" name="Straight Connector 2">
            <a:extLst>
              <a:ext uri="{FF2B5EF4-FFF2-40B4-BE49-F238E27FC236}">
                <a16:creationId xmlns:a16="http://schemas.microsoft.com/office/drawing/2014/main" id="{75C502E9-323D-6147-AE85-54814FCF265C}"/>
              </a:ext>
            </a:extLst>
          </p:cNvPr>
          <p:cNvCxnSpPr>
            <a:cxnSpLocks/>
          </p:cNvCxnSpPr>
          <p:nvPr/>
        </p:nvCxnSpPr>
        <p:spPr>
          <a:xfrm>
            <a:off x="552992" y="2455569"/>
            <a:ext cx="11070972" cy="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273E4A99-8E98-9C49-BEA2-1DA828E7F9B3}"/>
              </a:ext>
            </a:extLst>
          </p:cNvPr>
          <p:cNvGrpSpPr/>
          <p:nvPr/>
        </p:nvGrpSpPr>
        <p:grpSpPr>
          <a:xfrm>
            <a:off x="8691080" y="2866219"/>
            <a:ext cx="2932884" cy="2890404"/>
            <a:chOff x="415636" y="923060"/>
            <a:chExt cx="2932884" cy="2890404"/>
          </a:xfrm>
        </p:grpSpPr>
        <p:sp>
          <p:nvSpPr>
            <p:cNvPr id="15" name="Oval 14">
              <a:extLst>
                <a:ext uri="{FF2B5EF4-FFF2-40B4-BE49-F238E27FC236}">
                  <a16:creationId xmlns:a16="http://schemas.microsoft.com/office/drawing/2014/main" id="{BFDED863-2973-1644-9532-648285F6B0E9}"/>
                </a:ext>
              </a:extLst>
            </p:cNvPr>
            <p:cNvSpPr/>
            <p:nvPr/>
          </p:nvSpPr>
          <p:spPr>
            <a:xfrm>
              <a:off x="415636" y="923060"/>
              <a:ext cx="2932884" cy="28904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5-Point Star 15">
              <a:extLst>
                <a:ext uri="{FF2B5EF4-FFF2-40B4-BE49-F238E27FC236}">
                  <a16:creationId xmlns:a16="http://schemas.microsoft.com/office/drawing/2014/main" id="{8A17C04B-3B6F-B640-8C13-8A28DEB19342}"/>
                </a:ext>
              </a:extLst>
            </p:cNvPr>
            <p:cNvSpPr/>
            <p:nvPr/>
          </p:nvSpPr>
          <p:spPr>
            <a:xfrm>
              <a:off x="666342" y="1048616"/>
              <a:ext cx="2431473" cy="2431473"/>
            </a:xfrm>
            <a:prstGeom prst="star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9EA10552-11D4-8049-A191-37D70CB0C373}"/>
                </a:ext>
              </a:extLst>
            </p:cNvPr>
            <p:cNvSpPr txBox="1"/>
            <p:nvPr/>
          </p:nvSpPr>
          <p:spPr>
            <a:xfrm>
              <a:off x="666341" y="1644986"/>
              <a:ext cx="2431473" cy="1446550"/>
            </a:xfrm>
            <a:prstGeom prst="rect">
              <a:avLst/>
            </a:prstGeom>
            <a:noFill/>
          </p:spPr>
          <p:txBody>
            <a:bodyPr wrap="square" rtlCol="0">
              <a:spAutoFit/>
            </a:bodyPr>
            <a:lstStyle/>
            <a:p>
              <a:pPr algn="ctr"/>
              <a:r>
                <a:rPr lang="en-US" sz="4400" b="1" dirty="0">
                  <a:solidFill>
                    <a:schemeClr val="bg1"/>
                  </a:solidFill>
                  <a:latin typeface="Century Gothic" panose="020B0502020202020204" pitchFamily="34" charset="0"/>
                </a:rPr>
                <a:t>YOUR</a:t>
              </a:r>
            </a:p>
            <a:p>
              <a:pPr algn="ctr"/>
              <a:r>
                <a:rPr lang="en-US" sz="4400" b="1" dirty="0">
                  <a:solidFill>
                    <a:schemeClr val="bg1"/>
                  </a:solidFill>
                  <a:latin typeface="Century Gothic" panose="020B0502020202020204" pitchFamily="34" charset="0"/>
                </a:rPr>
                <a:t>LOGO</a:t>
              </a:r>
            </a:p>
          </p:txBody>
        </p:sp>
      </p:grpSp>
    </p:spTree>
    <p:extLst>
      <p:ext uri="{BB962C8B-B14F-4D97-AF65-F5344CB8AC3E}">
        <p14:creationId xmlns:p14="http://schemas.microsoft.com/office/powerpoint/2010/main" val="175015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 name="TextBox 6"/>
          <p:cNvSpPr txBox="1"/>
          <p:nvPr/>
        </p:nvSpPr>
        <p:spPr>
          <a:xfrm>
            <a:off x="3781586" y="6477000"/>
            <a:ext cx="8283455"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OVERVIEW</a:t>
            </a:r>
          </a:p>
        </p:txBody>
      </p:sp>
      <p:sp>
        <p:nvSpPr>
          <p:cNvPr id="5" name="TextBox 4">
            <a:extLst>
              <a:ext uri="{FF2B5EF4-FFF2-40B4-BE49-F238E27FC236}">
                <a16:creationId xmlns:a16="http://schemas.microsoft.com/office/drawing/2014/main" id="{EE5648DB-FDBE-D24B-AAE4-61D972A6A44B}"/>
              </a:ext>
            </a:extLst>
          </p:cNvPr>
          <p:cNvSpPr txBox="1"/>
          <p:nvPr/>
        </p:nvSpPr>
        <p:spPr>
          <a:xfrm>
            <a:off x="554300" y="5870372"/>
            <a:ext cx="11055497" cy="338554"/>
          </a:xfrm>
          <a:prstGeom prst="rect">
            <a:avLst/>
          </a:prstGeom>
          <a:noFill/>
        </p:spPr>
        <p:txBody>
          <a:bodyPr wrap="square" rtlCol="0">
            <a:spAutoFit/>
          </a:bodyPr>
          <a:lstStyle/>
          <a:p>
            <a:r>
              <a:rPr lang="en-US" sz="1600" i="1" dirty="0">
                <a:solidFill>
                  <a:schemeClr val="tx1">
                    <a:lumMod val="65000"/>
                    <a:lumOff val="35000"/>
                  </a:schemeClr>
                </a:solidFill>
                <a:latin typeface="Century Gothic" panose="020B0502020202020204" pitchFamily="34" charset="0"/>
              </a:rPr>
              <a:t>*Insert a chart that links to an Excel spreadsheet so changes update automatically based on data input.</a:t>
            </a:r>
          </a:p>
        </p:txBody>
      </p:sp>
      <p:pic>
        <p:nvPicPr>
          <p:cNvPr id="6" name="Picture 5">
            <a:extLst>
              <a:ext uri="{FF2B5EF4-FFF2-40B4-BE49-F238E27FC236}">
                <a16:creationId xmlns:a16="http://schemas.microsoft.com/office/drawing/2014/main" id="{488F3E33-5C4B-2D46-905C-3311AF0D161E}"/>
              </a:ext>
            </a:extLst>
          </p:cNvPr>
          <p:cNvPicPr>
            <a:picLocks noChangeAspect="1"/>
          </p:cNvPicPr>
          <p:nvPr/>
        </p:nvPicPr>
        <p:blipFill>
          <a:blip r:embed="rId3"/>
          <a:stretch>
            <a:fillRect/>
          </a:stretch>
        </p:blipFill>
        <p:spPr>
          <a:xfrm>
            <a:off x="2093460" y="116613"/>
            <a:ext cx="7379465" cy="5660439"/>
          </a:xfrm>
          <a:prstGeom prst="rect">
            <a:avLst/>
          </a:prstGeom>
        </p:spPr>
      </p:pic>
    </p:spTree>
    <p:extLst>
      <p:ext uri="{BB962C8B-B14F-4D97-AF65-F5344CB8AC3E}">
        <p14:creationId xmlns:p14="http://schemas.microsoft.com/office/powerpoint/2010/main" val="152169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 name="TextBox 6"/>
          <p:cNvSpPr txBox="1"/>
          <p:nvPr/>
        </p:nvSpPr>
        <p:spPr>
          <a:xfrm>
            <a:off x="3781586" y="6477000"/>
            <a:ext cx="8283455"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PROJECTED SALES GROWTH</a:t>
            </a:r>
          </a:p>
        </p:txBody>
      </p:sp>
      <p:sp>
        <p:nvSpPr>
          <p:cNvPr id="42" name="TextBox 41">
            <a:extLst>
              <a:ext uri="{FF2B5EF4-FFF2-40B4-BE49-F238E27FC236}">
                <a16:creationId xmlns:a16="http://schemas.microsoft.com/office/drawing/2014/main" id="{85C7206E-81FB-1E44-AF49-04FE865E79C9}"/>
              </a:ext>
            </a:extLst>
          </p:cNvPr>
          <p:cNvSpPr txBox="1"/>
          <p:nvPr/>
        </p:nvSpPr>
        <p:spPr>
          <a:xfrm>
            <a:off x="5132435" y="921971"/>
            <a:ext cx="1930337" cy="338554"/>
          </a:xfrm>
          <a:prstGeom prst="rect">
            <a:avLst/>
          </a:prstGeom>
          <a:noFill/>
        </p:spPr>
        <p:txBody>
          <a:bodyPr wrap="none" rtlCol="0" anchor="ctr" anchorCtr="0">
            <a:spAutoFit/>
          </a:bodyPr>
          <a:lstStyle/>
          <a:p>
            <a:pPr algn="ctr"/>
            <a:r>
              <a:rPr lang="en-US" sz="1600" dirty="0">
                <a:solidFill>
                  <a:schemeClr val="tx1">
                    <a:lumMod val="75000"/>
                    <a:lumOff val="25000"/>
                  </a:schemeClr>
                </a:solidFill>
                <a:latin typeface="Century Gothic" panose="020B0502020202020204" pitchFamily="34" charset="0"/>
                <a:ea typeface="Montserrat Light" charset="0"/>
                <a:cs typeface="Montserrat Light" charset="0"/>
              </a:rPr>
              <a:t>Your Subtitle Here</a:t>
            </a:r>
          </a:p>
        </p:txBody>
      </p:sp>
      <p:sp>
        <p:nvSpPr>
          <p:cNvPr id="43" name="Oval 42">
            <a:extLst>
              <a:ext uri="{FF2B5EF4-FFF2-40B4-BE49-F238E27FC236}">
                <a16:creationId xmlns:a16="http://schemas.microsoft.com/office/drawing/2014/main" id="{8E318A0C-F641-9440-9D92-D15157631C79}"/>
              </a:ext>
            </a:extLst>
          </p:cNvPr>
          <p:cNvSpPr/>
          <p:nvPr/>
        </p:nvSpPr>
        <p:spPr>
          <a:xfrm>
            <a:off x="1199119" y="1969162"/>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44" name="Pie 43">
            <a:extLst>
              <a:ext uri="{FF2B5EF4-FFF2-40B4-BE49-F238E27FC236}">
                <a16:creationId xmlns:a16="http://schemas.microsoft.com/office/drawing/2014/main" id="{66CE306D-FE67-8C4A-B6FF-B8940C2DF23E}"/>
              </a:ext>
            </a:extLst>
          </p:cNvPr>
          <p:cNvSpPr/>
          <p:nvPr/>
        </p:nvSpPr>
        <p:spPr>
          <a:xfrm rot="9986346" flipH="1">
            <a:off x="1199119" y="1969162"/>
            <a:ext cx="1917131" cy="1917131"/>
          </a:xfrm>
          <a:prstGeom prst="pie">
            <a:avLst>
              <a:gd name="adj1" fmla="val 2081637"/>
              <a:gd name="adj2" fmla="val 162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45" name="Oval 44">
            <a:extLst>
              <a:ext uri="{FF2B5EF4-FFF2-40B4-BE49-F238E27FC236}">
                <a16:creationId xmlns:a16="http://schemas.microsoft.com/office/drawing/2014/main" id="{20B373C1-171A-3D46-B064-CDDF55491C83}"/>
              </a:ext>
            </a:extLst>
          </p:cNvPr>
          <p:cNvSpPr/>
          <p:nvPr/>
        </p:nvSpPr>
        <p:spPr>
          <a:xfrm rot="261260">
            <a:off x="1352066" y="2122110"/>
            <a:ext cx="1611236" cy="1611236"/>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chemeClr val="tx1"/>
              </a:solidFill>
              <a:latin typeface="Century Gothic" panose="020B0502020202020204" pitchFamily="34" charset="0"/>
            </a:endParaRPr>
          </a:p>
        </p:txBody>
      </p:sp>
      <p:sp>
        <p:nvSpPr>
          <p:cNvPr id="46" name="Oval 45">
            <a:extLst>
              <a:ext uri="{FF2B5EF4-FFF2-40B4-BE49-F238E27FC236}">
                <a16:creationId xmlns:a16="http://schemas.microsoft.com/office/drawing/2014/main" id="{6D1838BD-D78F-6D4A-98DB-3852092F22F8}"/>
              </a:ext>
            </a:extLst>
          </p:cNvPr>
          <p:cNvSpPr/>
          <p:nvPr/>
        </p:nvSpPr>
        <p:spPr>
          <a:xfrm>
            <a:off x="3797353" y="1969162"/>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47" name="Pie 46">
            <a:extLst>
              <a:ext uri="{FF2B5EF4-FFF2-40B4-BE49-F238E27FC236}">
                <a16:creationId xmlns:a16="http://schemas.microsoft.com/office/drawing/2014/main" id="{EE680878-25B7-D542-9C49-3E1DF3734726}"/>
              </a:ext>
            </a:extLst>
          </p:cNvPr>
          <p:cNvSpPr/>
          <p:nvPr/>
        </p:nvSpPr>
        <p:spPr>
          <a:xfrm rot="17222383" flipH="1">
            <a:off x="3797353" y="1969162"/>
            <a:ext cx="1917131" cy="1917131"/>
          </a:xfrm>
          <a:prstGeom prst="pie">
            <a:avLst>
              <a:gd name="adj1" fmla="val 8092163"/>
              <a:gd name="adj2" fmla="val 2051717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48" name="Oval 47">
            <a:extLst>
              <a:ext uri="{FF2B5EF4-FFF2-40B4-BE49-F238E27FC236}">
                <a16:creationId xmlns:a16="http://schemas.microsoft.com/office/drawing/2014/main" id="{1492F324-79EA-BE46-9B87-37788B2C5B39}"/>
              </a:ext>
            </a:extLst>
          </p:cNvPr>
          <p:cNvSpPr/>
          <p:nvPr/>
        </p:nvSpPr>
        <p:spPr>
          <a:xfrm>
            <a:off x="3950301" y="2122110"/>
            <a:ext cx="1611236" cy="1611236"/>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400" dirty="0">
              <a:solidFill>
                <a:schemeClr val="tx1"/>
              </a:solidFill>
              <a:latin typeface="Century Gothic" panose="020B0502020202020204" pitchFamily="34" charset="0"/>
            </a:endParaRPr>
          </a:p>
        </p:txBody>
      </p:sp>
      <p:sp>
        <p:nvSpPr>
          <p:cNvPr id="49" name="Oval 48">
            <a:extLst>
              <a:ext uri="{FF2B5EF4-FFF2-40B4-BE49-F238E27FC236}">
                <a16:creationId xmlns:a16="http://schemas.microsoft.com/office/drawing/2014/main" id="{E981DC45-1D01-E449-8D19-349463CE3500}"/>
              </a:ext>
            </a:extLst>
          </p:cNvPr>
          <p:cNvSpPr/>
          <p:nvPr/>
        </p:nvSpPr>
        <p:spPr>
          <a:xfrm>
            <a:off x="6428906" y="1969162"/>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50" name="Pie 49">
            <a:extLst>
              <a:ext uri="{FF2B5EF4-FFF2-40B4-BE49-F238E27FC236}">
                <a16:creationId xmlns:a16="http://schemas.microsoft.com/office/drawing/2014/main" id="{98471572-17D0-B14D-BF74-15C7379454C5}"/>
              </a:ext>
            </a:extLst>
          </p:cNvPr>
          <p:cNvSpPr/>
          <p:nvPr/>
        </p:nvSpPr>
        <p:spPr>
          <a:xfrm rot="14002976" flipH="1">
            <a:off x="6449474" y="1938525"/>
            <a:ext cx="1917131" cy="1968383"/>
          </a:xfrm>
          <a:prstGeom prst="pie">
            <a:avLst>
              <a:gd name="adj1" fmla="val 5327925"/>
              <a:gd name="adj2" fmla="val 1350381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51" name="Oval 50">
            <a:extLst>
              <a:ext uri="{FF2B5EF4-FFF2-40B4-BE49-F238E27FC236}">
                <a16:creationId xmlns:a16="http://schemas.microsoft.com/office/drawing/2014/main" id="{C1F8E906-B410-F140-8DE6-A1BEBCE847B4}"/>
              </a:ext>
            </a:extLst>
          </p:cNvPr>
          <p:cNvSpPr/>
          <p:nvPr/>
        </p:nvSpPr>
        <p:spPr>
          <a:xfrm>
            <a:off x="6581853" y="2122110"/>
            <a:ext cx="1611236" cy="1611236"/>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chemeClr val="tx1"/>
              </a:solidFill>
              <a:latin typeface="Century Gothic" panose="020B0502020202020204" pitchFamily="34" charset="0"/>
            </a:endParaRPr>
          </a:p>
        </p:txBody>
      </p:sp>
      <p:sp>
        <p:nvSpPr>
          <p:cNvPr id="52" name="Oval 51">
            <a:extLst>
              <a:ext uri="{FF2B5EF4-FFF2-40B4-BE49-F238E27FC236}">
                <a16:creationId xmlns:a16="http://schemas.microsoft.com/office/drawing/2014/main" id="{9F86CCC2-4DC2-C747-8119-B3C2A35D04EF}"/>
              </a:ext>
            </a:extLst>
          </p:cNvPr>
          <p:cNvSpPr/>
          <p:nvPr/>
        </p:nvSpPr>
        <p:spPr>
          <a:xfrm>
            <a:off x="9064099" y="1969162"/>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53" name="Pie 52">
            <a:extLst>
              <a:ext uri="{FF2B5EF4-FFF2-40B4-BE49-F238E27FC236}">
                <a16:creationId xmlns:a16="http://schemas.microsoft.com/office/drawing/2014/main" id="{18CCC6FD-1F3F-474E-A8ED-DCBCD1E5C22A}"/>
              </a:ext>
            </a:extLst>
          </p:cNvPr>
          <p:cNvSpPr/>
          <p:nvPr/>
        </p:nvSpPr>
        <p:spPr>
          <a:xfrm flipH="1">
            <a:off x="9064099" y="1969162"/>
            <a:ext cx="1917131" cy="1917131"/>
          </a:xfrm>
          <a:prstGeom prst="pie">
            <a:avLst>
              <a:gd name="adj1" fmla="val 17943794"/>
              <a:gd name="adj2" fmla="val 1620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54" name="Oval 53">
            <a:extLst>
              <a:ext uri="{FF2B5EF4-FFF2-40B4-BE49-F238E27FC236}">
                <a16:creationId xmlns:a16="http://schemas.microsoft.com/office/drawing/2014/main" id="{3AAB56B9-0BCC-9A44-96A8-63D9B6F33AA9}"/>
              </a:ext>
            </a:extLst>
          </p:cNvPr>
          <p:cNvSpPr/>
          <p:nvPr/>
        </p:nvSpPr>
        <p:spPr>
          <a:xfrm>
            <a:off x="9217046" y="2122110"/>
            <a:ext cx="1611236" cy="1611236"/>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chemeClr val="tx1"/>
              </a:solidFill>
              <a:latin typeface="Century Gothic" panose="020B0502020202020204" pitchFamily="34" charset="0"/>
            </a:endParaRPr>
          </a:p>
        </p:txBody>
      </p:sp>
      <p:sp>
        <p:nvSpPr>
          <p:cNvPr id="55" name="TextBox 54">
            <a:extLst>
              <a:ext uri="{FF2B5EF4-FFF2-40B4-BE49-F238E27FC236}">
                <a16:creationId xmlns:a16="http://schemas.microsoft.com/office/drawing/2014/main" id="{02A7FAC3-E2ED-E141-AC35-43703058187D}"/>
              </a:ext>
            </a:extLst>
          </p:cNvPr>
          <p:cNvSpPr txBox="1"/>
          <p:nvPr/>
        </p:nvSpPr>
        <p:spPr>
          <a:xfrm>
            <a:off x="4213621" y="2722317"/>
            <a:ext cx="1280160" cy="369332"/>
          </a:xfrm>
          <a:prstGeom prst="rect">
            <a:avLst/>
          </a:prstGeom>
          <a:noFill/>
        </p:spPr>
        <p:txBody>
          <a:bodyPr wrap="square" lIns="0" tIns="0" rIns="0" bIns="0" rtlCol="0">
            <a:spAutoFit/>
          </a:bodyPr>
          <a:lstStyle/>
          <a:p>
            <a:pPr algn="ctr">
              <a:spcAft>
                <a:spcPts val="1600"/>
              </a:spcAft>
            </a:pPr>
            <a:r>
              <a:rPr lang="en-US" sz="2400" b="1" dirty="0">
                <a:solidFill>
                  <a:schemeClr val="tx2"/>
                </a:solidFill>
                <a:latin typeface="Century Gothic" panose="020B0502020202020204" pitchFamily="34" charset="0"/>
                <a:ea typeface="Montserrat Bold" charset="0"/>
                <a:cs typeface="Montserrat Bold" charset="0"/>
              </a:rPr>
              <a:t>60 %</a:t>
            </a:r>
          </a:p>
        </p:txBody>
      </p:sp>
      <p:sp>
        <p:nvSpPr>
          <p:cNvPr id="56" name="TextBox 55">
            <a:extLst>
              <a:ext uri="{FF2B5EF4-FFF2-40B4-BE49-F238E27FC236}">
                <a16:creationId xmlns:a16="http://schemas.microsoft.com/office/drawing/2014/main" id="{129A7957-2540-8B43-A9FA-C4F6DB5E415B}"/>
              </a:ext>
            </a:extLst>
          </p:cNvPr>
          <p:cNvSpPr txBox="1"/>
          <p:nvPr/>
        </p:nvSpPr>
        <p:spPr>
          <a:xfrm>
            <a:off x="7091315" y="2722317"/>
            <a:ext cx="697307" cy="369332"/>
          </a:xfrm>
          <a:prstGeom prst="rect">
            <a:avLst/>
          </a:prstGeom>
          <a:noFill/>
        </p:spPr>
        <p:txBody>
          <a:bodyPr wrap="none" lIns="0" tIns="0" rIns="0" bIns="0" rtlCol="0">
            <a:spAutoFit/>
          </a:bodyPr>
          <a:lstStyle/>
          <a:p>
            <a:pPr algn="ctr">
              <a:spcAft>
                <a:spcPts val="1600"/>
              </a:spcAft>
            </a:pPr>
            <a:r>
              <a:rPr lang="en-US" sz="2400" b="1" dirty="0">
                <a:solidFill>
                  <a:schemeClr val="tx2"/>
                </a:solidFill>
                <a:latin typeface="Century Gothic" panose="020B0502020202020204" pitchFamily="34" charset="0"/>
                <a:ea typeface="Montserrat Bold" charset="0"/>
                <a:cs typeface="Montserrat Bold" charset="0"/>
              </a:rPr>
              <a:t>30 %</a:t>
            </a:r>
          </a:p>
        </p:txBody>
      </p:sp>
      <p:sp>
        <p:nvSpPr>
          <p:cNvPr id="57" name="TextBox 56">
            <a:extLst>
              <a:ext uri="{FF2B5EF4-FFF2-40B4-BE49-F238E27FC236}">
                <a16:creationId xmlns:a16="http://schemas.microsoft.com/office/drawing/2014/main" id="{AB38FFCC-0DCC-D94D-862F-EFD89A0504BB}"/>
              </a:ext>
            </a:extLst>
          </p:cNvPr>
          <p:cNvSpPr txBox="1"/>
          <p:nvPr/>
        </p:nvSpPr>
        <p:spPr>
          <a:xfrm>
            <a:off x="9710336" y="2722317"/>
            <a:ext cx="697307" cy="369332"/>
          </a:xfrm>
          <a:prstGeom prst="rect">
            <a:avLst/>
          </a:prstGeom>
          <a:noFill/>
        </p:spPr>
        <p:txBody>
          <a:bodyPr wrap="none" lIns="0" tIns="0" rIns="0" bIns="0" rtlCol="0">
            <a:spAutoFit/>
          </a:bodyPr>
          <a:lstStyle/>
          <a:p>
            <a:pPr algn="ctr">
              <a:spcAft>
                <a:spcPts val="1600"/>
              </a:spcAft>
            </a:pPr>
            <a:r>
              <a:rPr lang="en-US" sz="2400" b="1" dirty="0">
                <a:solidFill>
                  <a:schemeClr val="tx2"/>
                </a:solidFill>
                <a:latin typeface="Century Gothic" panose="020B0502020202020204" pitchFamily="34" charset="0"/>
                <a:ea typeface="Montserrat Bold" charset="0"/>
                <a:cs typeface="Montserrat Bold" charset="0"/>
              </a:rPr>
              <a:t>95 %</a:t>
            </a:r>
          </a:p>
        </p:txBody>
      </p:sp>
      <p:sp>
        <p:nvSpPr>
          <p:cNvPr id="58" name="TextBox 57">
            <a:extLst>
              <a:ext uri="{FF2B5EF4-FFF2-40B4-BE49-F238E27FC236}">
                <a16:creationId xmlns:a16="http://schemas.microsoft.com/office/drawing/2014/main" id="{BD902D1C-5489-624B-9F21-F863A10534CA}"/>
              </a:ext>
            </a:extLst>
          </p:cNvPr>
          <p:cNvSpPr txBox="1"/>
          <p:nvPr/>
        </p:nvSpPr>
        <p:spPr>
          <a:xfrm>
            <a:off x="1599217" y="2722317"/>
            <a:ext cx="1280160" cy="369332"/>
          </a:xfrm>
          <a:prstGeom prst="rect">
            <a:avLst/>
          </a:prstGeom>
          <a:noFill/>
        </p:spPr>
        <p:txBody>
          <a:bodyPr wrap="square" lIns="0" tIns="0" rIns="0" bIns="0" rtlCol="0">
            <a:spAutoFit/>
          </a:bodyPr>
          <a:lstStyle/>
          <a:p>
            <a:pPr algn="ctr">
              <a:spcAft>
                <a:spcPts val="1600"/>
              </a:spcAft>
            </a:pPr>
            <a:r>
              <a:rPr lang="en-US" sz="2400" b="1" dirty="0">
                <a:solidFill>
                  <a:schemeClr val="tx2"/>
                </a:solidFill>
                <a:latin typeface="Century Gothic" panose="020B0502020202020204" pitchFamily="34" charset="0"/>
                <a:ea typeface="Montserrat Bold" charset="0"/>
                <a:cs typeface="Montserrat Bold" charset="0"/>
              </a:rPr>
              <a:t>75 %</a:t>
            </a:r>
          </a:p>
        </p:txBody>
      </p:sp>
      <p:sp>
        <p:nvSpPr>
          <p:cNvPr id="59" name="TextBox 58">
            <a:extLst>
              <a:ext uri="{FF2B5EF4-FFF2-40B4-BE49-F238E27FC236}">
                <a16:creationId xmlns:a16="http://schemas.microsoft.com/office/drawing/2014/main" id="{02FD054E-0C10-014B-9F78-905F4A68FD00}"/>
              </a:ext>
            </a:extLst>
          </p:cNvPr>
          <p:cNvSpPr txBox="1"/>
          <p:nvPr/>
        </p:nvSpPr>
        <p:spPr>
          <a:xfrm>
            <a:off x="4460030" y="4258957"/>
            <a:ext cx="574196" cy="323165"/>
          </a:xfrm>
          <a:prstGeom prst="rect">
            <a:avLst/>
          </a:prstGeom>
          <a:noFill/>
        </p:spPr>
        <p:txBody>
          <a:bodyPr wrap="none" rtlCol="0" anchor="ctr" anchorCtr="0">
            <a:spAutoFit/>
          </a:bodyPr>
          <a:lstStyle/>
          <a:p>
            <a:pPr algn="ctr"/>
            <a:r>
              <a:rPr lang="en-US" sz="1500" b="1" dirty="0">
                <a:solidFill>
                  <a:schemeClr val="tx2"/>
                </a:solidFill>
                <a:latin typeface="Century Gothic" panose="020B0502020202020204" pitchFamily="34" charset="0"/>
                <a:ea typeface="Montserrat Bold" charset="0"/>
                <a:cs typeface="Montserrat Bold" charset="0"/>
              </a:rPr>
              <a:t>TEXT</a:t>
            </a:r>
          </a:p>
        </p:txBody>
      </p:sp>
      <p:sp>
        <p:nvSpPr>
          <p:cNvPr id="60" name="Subtitle 2">
            <a:extLst>
              <a:ext uri="{FF2B5EF4-FFF2-40B4-BE49-F238E27FC236}">
                <a16:creationId xmlns:a16="http://schemas.microsoft.com/office/drawing/2014/main" id="{F134A30B-B2CA-264E-BAB0-B9B74319F394}"/>
              </a:ext>
            </a:extLst>
          </p:cNvPr>
          <p:cNvSpPr txBox="1">
            <a:spLocks/>
          </p:cNvSpPr>
          <p:nvPr/>
        </p:nvSpPr>
        <p:spPr>
          <a:xfrm>
            <a:off x="3590504" y="4584439"/>
            <a:ext cx="2313211" cy="11870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line above, then drag the yellow square to adjust the circle according to the percentage.</a:t>
            </a:r>
          </a:p>
        </p:txBody>
      </p:sp>
      <p:sp>
        <p:nvSpPr>
          <p:cNvPr id="61" name="TextBox 60">
            <a:extLst>
              <a:ext uri="{FF2B5EF4-FFF2-40B4-BE49-F238E27FC236}">
                <a16:creationId xmlns:a16="http://schemas.microsoft.com/office/drawing/2014/main" id="{801FB32A-D588-BE43-8010-035BECB7573E}"/>
              </a:ext>
            </a:extLst>
          </p:cNvPr>
          <p:cNvSpPr txBox="1"/>
          <p:nvPr/>
        </p:nvSpPr>
        <p:spPr>
          <a:xfrm>
            <a:off x="7092105" y="4258957"/>
            <a:ext cx="574196" cy="323165"/>
          </a:xfrm>
          <a:prstGeom prst="rect">
            <a:avLst/>
          </a:prstGeom>
          <a:noFill/>
        </p:spPr>
        <p:txBody>
          <a:bodyPr wrap="none" rtlCol="0" anchor="ctr" anchorCtr="0">
            <a:spAutoFit/>
          </a:bodyPr>
          <a:lstStyle/>
          <a:p>
            <a:pPr algn="ctr"/>
            <a:r>
              <a:rPr lang="en-US" sz="1500" b="1" dirty="0">
                <a:solidFill>
                  <a:schemeClr val="tx2"/>
                </a:solidFill>
                <a:latin typeface="Century Gothic" panose="020B0502020202020204" pitchFamily="34" charset="0"/>
                <a:ea typeface="Montserrat Bold" charset="0"/>
                <a:cs typeface="Montserrat Bold" charset="0"/>
              </a:rPr>
              <a:t>TEXT</a:t>
            </a:r>
          </a:p>
        </p:txBody>
      </p:sp>
      <p:sp>
        <p:nvSpPr>
          <p:cNvPr id="62" name="Subtitle 2">
            <a:extLst>
              <a:ext uri="{FF2B5EF4-FFF2-40B4-BE49-F238E27FC236}">
                <a16:creationId xmlns:a16="http://schemas.microsoft.com/office/drawing/2014/main" id="{35426A61-F346-274D-A79F-0D4E9DB11734}"/>
              </a:ext>
            </a:extLst>
          </p:cNvPr>
          <p:cNvSpPr txBox="1">
            <a:spLocks/>
          </p:cNvSpPr>
          <p:nvPr/>
        </p:nvSpPr>
        <p:spPr>
          <a:xfrm>
            <a:off x="6235079" y="4584439"/>
            <a:ext cx="2313211" cy="11870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line above, then drag the yellow square to adjust the circle according to the percentage.</a:t>
            </a:r>
          </a:p>
        </p:txBody>
      </p:sp>
      <p:sp>
        <p:nvSpPr>
          <p:cNvPr id="63" name="TextBox 62">
            <a:extLst>
              <a:ext uri="{FF2B5EF4-FFF2-40B4-BE49-F238E27FC236}">
                <a16:creationId xmlns:a16="http://schemas.microsoft.com/office/drawing/2014/main" id="{715BE02C-B9D2-564D-9E0E-014403FCDA3F}"/>
              </a:ext>
            </a:extLst>
          </p:cNvPr>
          <p:cNvSpPr txBox="1"/>
          <p:nvPr/>
        </p:nvSpPr>
        <p:spPr>
          <a:xfrm>
            <a:off x="9746477" y="4258957"/>
            <a:ext cx="574196" cy="323165"/>
          </a:xfrm>
          <a:prstGeom prst="rect">
            <a:avLst/>
          </a:prstGeom>
          <a:noFill/>
        </p:spPr>
        <p:txBody>
          <a:bodyPr wrap="none" rtlCol="0" anchor="ctr" anchorCtr="0">
            <a:spAutoFit/>
          </a:bodyPr>
          <a:lstStyle/>
          <a:p>
            <a:pPr algn="ctr"/>
            <a:r>
              <a:rPr lang="en-US" sz="1500" b="1" dirty="0">
                <a:solidFill>
                  <a:schemeClr val="tx2"/>
                </a:solidFill>
                <a:latin typeface="Century Gothic" panose="020B0502020202020204" pitchFamily="34" charset="0"/>
                <a:ea typeface="Montserrat Bold" charset="0"/>
                <a:cs typeface="Montserrat Bold" charset="0"/>
              </a:rPr>
              <a:t>TEXT</a:t>
            </a:r>
          </a:p>
        </p:txBody>
      </p:sp>
      <p:sp>
        <p:nvSpPr>
          <p:cNvPr id="64" name="Subtitle 2">
            <a:extLst>
              <a:ext uri="{FF2B5EF4-FFF2-40B4-BE49-F238E27FC236}">
                <a16:creationId xmlns:a16="http://schemas.microsoft.com/office/drawing/2014/main" id="{A4E23F80-E93A-8746-916A-1C4443C28D2C}"/>
              </a:ext>
            </a:extLst>
          </p:cNvPr>
          <p:cNvSpPr txBox="1">
            <a:spLocks/>
          </p:cNvSpPr>
          <p:nvPr/>
        </p:nvSpPr>
        <p:spPr>
          <a:xfrm>
            <a:off x="8877712" y="4584439"/>
            <a:ext cx="2313211" cy="11870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line above, then drag the yellow square to adjust the circle according to the percentage.</a:t>
            </a:r>
          </a:p>
        </p:txBody>
      </p:sp>
      <p:sp>
        <p:nvSpPr>
          <p:cNvPr id="65" name="TextBox 64">
            <a:extLst>
              <a:ext uri="{FF2B5EF4-FFF2-40B4-BE49-F238E27FC236}">
                <a16:creationId xmlns:a16="http://schemas.microsoft.com/office/drawing/2014/main" id="{4E27DCA1-3B99-2243-8BC8-8DE16DA64439}"/>
              </a:ext>
            </a:extLst>
          </p:cNvPr>
          <p:cNvSpPr txBox="1"/>
          <p:nvPr/>
        </p:nvSpPr>
        <p:spPr>
          <a:xfrm>
            <a:off x="1850648" y="4258957"/>
            <a:ext cx="574196" cy="323165"/>
          </a:xfrm>
          <a:prstGeom prst="rect">
            <a:avLst/>
          </a:prstGeom>
          <a:noFill/>
        </p:spPr>
        <p:txBody>
          <a:bodyPr wrap="none" rtlCol="0" anchor="ctr" anchorCtr="0">
            <a:spAutoFit/>
          </a:bodyPr>
          <a:lstStyle/>
          <a:p>
            <a:pPr algn="ctr"/>
            <a:r>
              <a:rPr lang="en-US" sz="1500" b="1" dirty="0">
                <a:solidFill>
                  <a:schemeClr val="tx2"/>
                </a:solidFill>
                <a:latin typeface="Century Gothic" panose="020B0502020202020204" pitchFamily="34" charset="0"/>
                <a:ea typeface="Montserrat Bold" charset="0"/>
                <a:cs typeface="Montserrat Bold" charset="0"/>
              </a:rPr>
              <a:t>TEXT</a:t>
            </a:r>
          </a:p>
        </p:txBody>
      </p:sp>
      <p:sp>
        <p:nvSpPr>
          <p:cNvPr id="66" name="Subtitle 2">
            <a:extLst>
              <a:ext uri="{FF2B5EF4-FFF2-40B4-BE49-F238E27FC236}">
                <a16:creationId xmlns:a16="http://schemas.microsoft.com/office/drawing/2014/main" id="{486F66E9-138A-A942-A2FB-DDC45BBC3D4C}"/>
              </a:ext>
            </a:extLst>
          </p:cNvPr>
          <p:cNvSpPr txBox="1">
            <a:spLocks/>
          </p:cNvSpPr>
          <p:nvPr/>
        </p:nvSpPr>
        <p:spPr>
          <a:xfrm>
            <a:off x="1001079" y="4584439"/>
            <a:ext cx="2313211" cy="11870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line above, then drag the yellow square to adjust the circle according to the percentage.</a:t>
            </a:r>
          </a:p>
        </p:txBody>
      </p:sp>
      <p:sp>
        <p:nvSpPr>
          <p:cNvPr id="67" name="TextBox 66">
            <a:extLst>
              <a:ext uri="{FF2B5EF4-FFF2-40B4-BE49-F238E27FC236}">
                <a16:creationId xmlns:a16="http://schemas.microsoft.com/office/drawing/2014/main" id="{B9682709-7B39-8441-A183-780C687A2144}"/>
              </a:ext>
            </a:extLst>
          </p:cNvPr>
          <p:cNvSpPr txBox="1"/>
          <p:nvPr/>
        </p:nvSpPr>
        <p:spPr>
          <a:xfrm>
            <a:off x="3263482" y="176651"/>
            <a:ext cx="5670142" cy="665439"/>
          </a:xfrm>
          <a:prstGeom prst="rect">
            <a:avLst/>
          </a:prstGeom>
          <a:noFill/>
        </p:spPr>
        <p:txBody>
          <a:bodyPr wrap="none" rtlCol="0">
            <a:spAutoFit/>
          </a:bodyPr>
          <a:lstStyle/>
          <a:p>
            <a:pPr algn="ctr">
              <a:lnSpc>
                <a:spcPts val="5000"/>
              </a:lnSpc>
            </a:pPr>
            <a:r>
              <a:rPr lang="en-US" sz="3300" b="1" dirty="0">
                <a:solidFill>
                  <a:schemeClr val="tx2"/>
                </a:solidFill>
                <a:latin typeface="Century Gothic" panose="020B0502020202020204" pitchFamily="34" charset="0"/>
                <a:ea typeface="Montserrat Bold" charset="0"/>
                <a:cs typeface="Montserrat Bold" charset="0"/>
              </a:rPr>
              <a:t>PROJECTED SALES GROWTH</a:t>
            </a:r>
          </a:p>
        </p:txBody>
      </p:sp>
    </p:spTree>
    <p:extLst>
      <p:ext uri="{BB962C8B-B14F-4D97-AF65-F5344CB8AC3E}">
        <p14:creationId xmlns:p14="http://schemas.microsoft.com/office/powerpoint/2010/main" val="342402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 name="TextBox 6"/>
          <p:cNvSpPr txBox="1"/>
          <p:nvPr/>
        </p:nvSpPr>
        <p:spPr>
          <a:xfrm>
            <a:off x="3781586" y="6477000"/>
            <a:ext cx="8283455"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PROJECTED QUARTERLY SALES</a:t>
            </a:r>
          </a:p>
        </p:txBody>
      </p:sp>
      <p:sp>
        <p:nvSpPr>
          <p:cNvPr id="5" name="TextBox 4">
            <a:extLst>
              <a:ext uri="{FF2B5EF4-FFF2-40B4-BE49-F238E27FC236}">
                <a16:creationId xmlns:a16="http://schemas.microsoft.com/office/drawing/2014/main" id="{F8EF0809-B2CC-E849-865A-7CFFCE13D25D}"/>
              </a:ext>
            </a:extLst>
          </p:cNvPr>
          <p:cNvSpPr txBox="1"/>
          <p:nvPr/>
        </p:nvSpPr>
        <p:spPr>
          <a:xfrm>
            <a:off x="3027843" y="207473"/>
            <a:ext cx="6141425" cy="665439"/>
          </a:xfrm>
          <a:prstGeom prst="rect">
            <a:avLst/>
          </a:prstGeom>
          <a:noFill/>
        </p:spPr>
        <p:txBody>
          <a:bodyPr wrap="none" rtlCol="0">
            <a:spAutoFit/>
          </a:bodyPr>
          <a:lstStyle/>
          <a:p>
            <a:pPr algn="ctr">
              <a:lnSpc>
                <a:spcPts val="5000"/>
              </a:lnSpc>
            </a:pPr>
            <a:r>
              <a:rPr lang="en-US" sz="3300" b="1" dirty="0">
                <a:solidFill>
                  <a:schemeClr val="tx2"/>
                </a:solidFill>
                <a:latin typeface="Century Gothic" panose="020B0502020202020204" pitchFamily="34" charset="0"/>
                <a:ea typeface="Montserrat Bold" charset="0"/>
                <a:cs typeface="Montserrat Bold" charset="0"/>
              </a:rPr>
              <a:t>PROJECTED QUARTERLY SALES</a:t>
            </a:r>
          </a:p>
        </p:txBody>
      </p:sp>
      <p:sp>
        <p:nvSpPr>
          <p:cNvPr id="6" name="TextBox 5">
            <a:extLst>
              <a:ext uri="{FF2B5EF4-FFF2-40B4-BE49-F238E27FC236}">
                <a16:creationId xmlns:a16="http://schemas.microsoft.com/office/drawing/2014/main" id="{16E1DD0B-8C7E-5B45-8F75-94197E7A8A86}"/>
              </a:ext>
            </a:extLst>
          </p:cNvPr>
          <p:cNvSpPr txBox="1"/>
          <p:nvPr/>
        </p:nvSpPr>
        <p:spPr>
          <a:xfrm>
            <a:off x="5132435" y="871551"/>
            <a:ext cx="1930337" cy="338554"/>
          </a:xfrm>
          <a:prstGeom prst="rect">
            <a:avLst/>
          </a:prstGeom>
          <a:noFill/>
        </p:spPr>
        <p:txBody>
          <a:bodyPr wrap="none" rtlCol="0" anchor="ctr" anchorCtr="0">
            <a:spAutoFit/>
          </a:bodyPr>
          <a:lstStyle/>
          <a:p>
            <a:pPr algn="ctr"/>
            <a:r>
              <a:rPr lang="en-US" sz="1600" dirty="0">
                <a:solidFill>
                  <a:schemeClr val="tx1">
                    <a:lumMod val="75000"/>
                    <a:lumOff val="25000"/>
                  </a:schemeClr>
                </a:solidFill>
                <a:latin typeface="Century Gothic" panose="020B0502020202020204" pitchFamily="34" charset="0"/>
                <a:ea typeface="Montserrat Light" charset="0"/>
                <a:cs typeface="Montserrat Light" charset="0"/>
              </a:rPr>
              <a:t>Your Subtitle Here</a:t>
            </a:r>
          </a:p>
        </p:txBody>
      </p:sp>
      <p:sp>
        <p:nvSpPr>
          <p:cNvPr id="9" name="Oval 8">
            <a:extLst>
              <a:ext uri="{FF2B5EF4-FFF2-40B4-BE49-F238E27FC236}">
                <a16:creationId xmlns:a16="http://schemas.microsoft.com/office/drawing/2014/main" id="{C547E4AA-DBB5-4C4B-8566-54B0589413DE}"/>
              </a:ext>
            </a:extLst>
          </p:cNvPr>
          <p:cNvSpPr/>
          <p:nvPr/>
        </p:nvSpPr>
        <p:spPr>
          <a:xfrm>
            <a:off x="1231338" y="2010258"/>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0" name="Pie 9">
            <a:extLst>
              <a:ext uri="{FF2B5EF4-FFF2-40B4-BE49-F238E27FC236}">
                <a16:creationId xmlns:a16="http://schemas.microsoft.com/office/drawing/2014/main" id="{1C2EC72E-4F21-354C-A9F1-F6C095D27B75}"/>
              </a:ext>
            </a:extLst>
          </p:cNvPr>
          <p:cNvSpPr/>
          <p:nvPr/>
        </p:nvSpPr>
        <p:spPr>
          <a:xfrm rot="13345843" flipH="1">
            <a:off x="1231338" y="2010256"/>
            <a:ext cx="1917131" cy="1917131"/>
          </a:xfrm>
          <a:prstGeom prst="pie">
            <a:avLst>
              <a:gd name="adj1" fmla="val 7965569"/>
              <a:gd name="adj2" fmla="val 1618683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1" name="Oval 10">
            <a:extLst>
              <a:ext uri="{FF2B5EF4-FFF2-40B4-BE49-F238E27FC236}">
                <a16:creationId xmlns:a16="http://schemas.microsoft.com/office/drawing/2014/main" id="{6E0E777F-4851-D14B-951D-5D3E58969467}"/>
              </a:ext>
            </a:extLst>
          </p:cNvPr>
          <p:cNvSpPr/>
          <p:nvPr/>
        </p:nvSpPr>
        <p:spPr>
          <a:xfrm>
            <a:off x="3797353" y="2010258"/>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2" name="Pie 11">
            <a:extLst>
              <a:ext uri="{FF2B5EF4-FFF2-40B4-BE49-F238E27FC236}">
                <a16:creationId xmlns:a16="http://schemas.microsoft.com/office/drawing/2014/main" id="{1071B390-B47C-8E4C-B05E-A5F030EB6D5B}"/>
              </a:ext>
            </a:extLst>
          </p:cNvPr>
          <p:cNvSpPr/>
          <p:nvPr/>
        </p:nvSpPr>
        <p:spPr>
          <a:xfrm rot="15808375" flipH="1">
            <a:off x="3797353" y="2010258"/>
            <a:ext cx="1917131" cy="1917131"/>
          </a:xfrm>
          <a:prstGeom prst="pie">
            <a:avLst>
              <a:gd name="adj1" fmla="val 10472012"/>
              <a:gd name="adj2" fmla="val 21516229"/>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3" name="Oval 12">
            <a:extLst>
              <a:ext uri="{FF2B5EF4-FFF2-40B4-BE49-F238E27FC236}">
                <a16:creationId xmlns:a16="http://schemas.microsoft.com/office/drawing/2014/main" id="{C059EC79-F363-AC43-9294-ADCCA0D11B94}"/>
              </a:ext>
            </a:extLst>
          </p:cNvPr>
          <p:cNvSpPr/>
          <p:nvPr/>
        </p:nvSpPr>
        <p:spPr>
          <a:xfrm>
            <a:off x="6449365" y="2006834"/>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4" name="Pie 13">
            <a:extLst>
              <a:ext uri="{FF2B5EF4-FFF2-40B4-BE49-F238E27FC236}">
                <a16:creationId xmlns:a16="http://schemas.microsoft.com/office/drawing/2014/main" id="{70CF8ABB-FED7-DA43-BE77-37D3C003423E}"/>
              </a:ext>
            </a:extLst>
          </p:cNvPr>
          <p:cNvSpPr/>
          <p:nvPr/>
        </p:nvSpPr>
        <p:spPr>
          <a:xfrm rot="10800000" flipH="1">
            <a:off x="6449366" y="2009151"/>
            <a:ext cx="1896671" cy="1918238"/>
          </a:xfrm>
          <a:prstGeom prst="pie">
            <a:avLst>
              <a:gd name="adj1" fmla="val 5327925"/>
              <a:gd name="adj2" fmla="val 14762649"/>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5" name="Oval 14">
            <a:extLst>
              <a:ext uri="{FF2B5EF4-FFF2-40B4-BE49-F238E27FC236}">
                <a16:creationId xmlns:a16="http://schemas.microsoft.com/office/drawing/2014/main" id="{8625F8D6-1627-9144-97B2-DC43336FFA3A}"/>
              </a:ext>
            </a:extLst>
          </p:cNvPr>
          <p:cNvSpPr/>
          <p:nvPr/>
        </p:nvSpPr>
        <p:spPr>
          <a:xfrm>
            <a:off x="9064099" y="2010258"/>
            <a:ext cx="1917131" cy="1917131"/>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6" name="Pie 15">
            <a:extLst>
              <a:ext uri="{FF2B5EF4-FFF2-40B4-BE49-F238E27FC236}">
                <a16:creationId xmlns:a16="http://schemas.microsoft.com/office/drawing/2014/main" id="{13783364-DB3B-7E4D-80E2-11305DF90AA2}"/>
              </a:ext>
            </a:extLst>
          </p:cNvPr>
          <p:cNvSpPr/>
          <p:nvPr/>
        </p:nvSpPr>
        <p:spPr>
          <a:xfrm rot="1653738" flipH="1">
            <a:off x="9064099" y="2010258"/>
            <a:ext cx="1917131" cy="1917131"/>
          </a:xfrm>
          <a:prstGeom prst="pie">
            <a:avLst>
              <a:gd name="adj1" fmla="val 17943794"/>
              <a:gd name="adj2" fmla="val 876830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200" dirty="0">
              <a:solidFill>
                <a:srgbClr val="FFFFFF"/>
              </a:solidFill>
              <a:latin typeface="Century Gothic" panose="020B0502020202020204" pitchFamily="34" charset="0"/>
            </a:endParaRPr>
          </a:p>
        </p:txBody>
      </p:sp>
      <p:sp>
        <p:nvSpPr>
          <p:cNvPr id="17" name="TextBox 16">
            <a:extLst>
              <a:ext uri="{FF2B5EF4-FFF2-40B4-BE49-F238E27FC236}">
                <a16:creationId xmlns:a16="http://schemas.microsoft.com/office/drawing/2014/main" id="{F9B43EFF-44D9-B340-87B9-52E4214BE7DA}"/>
              </a:ext>
            </a:extLst>
          </p:cNvPr>
          <p:cNvSpPr txBox="1"/>
          <p:nvPr/>
        </p:nvSpPr>
        <p:spPr>
          <a:xfrm>
            <a:off x="4276042" y="1677601"/>
            <a:ext cx="1188720" cy="249812"/>
          </a:xfrm>
          <a:prstGeom prst="rect">
            <a:avLst/>
          </a:prstGeom>
          <a:noFill/>
        </p:spPr>
        <p:txBody>
          <a:bodyPr wrap="square" lIns="0" tIns="0" rIns="0" bIns="0" rtlCol="0">
            <a:spAutoFit/>
          </a:bodyPr>
          <a:lstStyle/>
          <a:p>
            <a:pPr algn="ctr">
              <a:lnSpc>
                <a:spcPts val="1867"/>
              </a:lnSpc>
              <a:spcAft>
                <a:spcPts val="1600"/>
              </a:spcAft>
            </a:pPr>
            <a:r>
              <a:rPr lang="en-US" sz="2400" b="1" dirty="0">
                <a:solidFill>
                  <a:schemeClr val="tx2"/>
                </a:solidFill>
                <a:latin typeface="Century Gothic" panose="020B0502020202020204" pitchFamily="34" charset="0"/>
                <a:ea typeface="Montserrat Bold" charset="0"/>
                <a:cs typeface="Montserrat Bold" charset="0"/>
              </a:rPr>
              <a:t>00%</a:t>
            </a:r>
          </a:p>
        </p:txBody>
      </p:sp>
      <p:sp>
        <p:nvSpPr>
          <p:cNvPr id="18" name="TextBox 17">
            <a:extLst>
              <a:ext uri="{FF2B5EF4-FFF2-40B4-BE49-F238E27FC236}">
                <a16:creationId xmlns:a16="http://schemas.microsoft.com/office/drawing/2014/main" id="{EFD760C6-A857-8348-90C4-6410C9BD8C0A}"/>
              </a:ext>
            </a:extLst>
          </p:cNvPr>
          <p:cNvSpPr txBox="1"/>
          <p:nvPr/>
        </p:nvSpPr>
        <p:spPr>
          <a:xfrm>
            <a:off x="6900254" y="1741692"/>
            <a:ext cx="1188720" cy="249812"/>
          </a:xfrm>
          <a:prstGeom prst="rect">
            <a:avLst/>
          </a:prstGeom>
          <a:noFill/>
        </p:spPr>
        <p:txBody>
          <a:bodyPr wrap="none" lIns="0" tIns="0" rIns="0" bIns="0" rtlCol="0">
            <a:spAutoFit/>
          </a:bodyPr>
          <a:lstStyle/>
          <a:p>
            <a:pPr algn="ctr">
              <a:lnSpc>
                <a:spcPts val="1867"/>
              </a:lnSpc>
              <a:spcAft>
                <a:spcPts val="1600"/>
              </a:spcAft>
            </a:pPr>
            <a:r>
              <a:rPr lang="en-US" sz="2400" b="1" dirty="0">
                <a:solidFill>
                  <a:schemeClr val="tx2"/>
                </a:solidFill>
                <a:latin typeface="Century Gothic" panose="020B0502020202020204" pitchFamily="34" charset="0"/>
                <a:ea typeface="Montserrat Bold" charset="0"/>
                <a:cs typeface="Montserrat Bold" charset="0"/>
              </a:rPr>
              <a:t>00 %</a:t>
            </a:r>
          </a:p>
        </p:txBody>
      </p:sp>
      <p:sp>
        <p:nvSpPr>
          <p:cNvPr id="19" name="TextBox 18">
            <a:extLst>
              <a:ext uri="{FF2B5EF4-FFF2-40B4-BE49-F238E27FC236}">
                <a16:creationId xmlns:a16="http://schemas.microsoft.com/office/drawing/2014/main" id="{89517600-8551-8449-8968-C7456E9733B5}"/>
              </a:ext>
            </a:extLst>
          </p:cNvPr>
          <p:cNvSpPr txBox="1"/>
          <p:nvPr/>
        </p:nvSpPr>
        <p:spPr>
          <a:xfrm>
            <a:off x="9563970" y="1746275"/>
            <a:ext cx="1188720" cy="249812"/>
          </a:xfrm>
          <a:prstGeom prst="rect">
            <a:avLst/>
          </a:prstGeom>
          <a:noFill/>
        </p:spPr>
        <p:txBody>
          <a:bodyPr wrap="none" lIns="0" tIns="0" rIns="0" bIns="0" rtlCol="0">
            <a:spAutoFit/>
          </a:bodyPr>
          <a:lstStyle/>
          <a:p>
            <a:pPr algn="ctr">
              <a:lnSpc>
                <a:spcPts val="1867"/>
              </a:lnSpc>
              <a:spcAft>
                <a:spcPts val="1600"/>
              </a:spcAft>
            </a:pPr>
            <a:r>
              <a:rPr lang="en-US" sz="2400" b="1" dirty="0">
                <a:solidFill>
                  <a:schemeClr val="tx1">
                    <a:lumMod val="65000"/>
                    <a:lumOff val="35000"/>
                  </a:schemeClr>
                </a:solidFill>
                <a:latin typeface="Century Gothic" panose="020B0502020202020204" pitchFamily="34" charset="0"/>
                <a:ea typeface="Montserrat Bold" charset="0"/>
                <a:cs typeface="Montserrat Bold" charset="0"/>
              </a:rPr>
              <a:t>00 %</a:t>
            </a:r>
          </a:p>
        </p:txBody>
      </p:sp>
      <p:sp>
        <p:nvSpPr>
          <p:cNvPr id="20" name="TextBox 19">
            <a:extLst>
              <a:ext uri="{FF2B5EF4-FFF2-40B4-BE49-F238E27FC236}">
                <a16:creationId xmlns:a16="http://schemas.microsoft.com/office/drawing/2014/main" id="{41E474A0-0B63-8340-86F8-73F7E8E5A960}"/>
              </a:ext>
            </a:extLst>
          </p:cNvPr>
          <p:cNvSpPr txBox="1"/>
          <p:nvPr/>
        </p:nvSpPr>
        <p:spPr>
          <a:xfrm>
            <a:off x="1684436" y="1691934"/>
            <a:ext cx="1188720" cy="249812"/>
          </a:xfrm>
          <a:prstGeom prst="rect">
            <a:avLst/>
          </a:prstGeom>
          <a:noFill/>
        </p:spPr>
        <p:txBody>
          <a:bodyPr wrap="square" lIns="0" tIns="0" rIns="0" bIns="0" rtlCol="0">
            <a:spAutoFit/>
          </a:bodyPr>
          <a:lstStyle/>
          <a:p>
            <a:pPr algn="ctr">
              <a:lnSpc>
                <a:spcPts val="1867"/>
              </a:lnSpc>
              <a:spcAft>
                <a:spcPts val="1600"/>
              </a:spcAft>
            </a:pPr>
            <a:r>
              <a:rPr lang="en-US" sz="2400" b="1" dirty="0">
                <a:solidFill>
                  <a:schemeClr val="tx1">
                    <a:lumMod val="65000"/>
                    <a:lumOff val="35000"/>
                  </a:schemeClr>
                </a:solidFill>
                <a:latin typeface="Century Gothic" panose="020B0502020202020204" pitchFamily="34" charset="0"/>
                <a:ea typeface="Montserrat Bold" charset="0"/>
                <a:cs typeface="Montserrat Bold" charset="0"/>
              </a:rPr>
              <a:t>00 %</a:t>
            </a:r>
          </a:p>
        </p:txBody>
      </p:sp>
      <p:sp>
        <p:nvSpPr>
          <p:cNvPr id="21" name="TextBox 20">
            <a:extLst>
              <a:ext uri="{FF2B5EF4-FFF2-40B4-BE49-F238E27FC236}">
                <a16:creationId xmlns:a16="http://schemas.microsoft.com/office/drawing/2014/main" id="{258DBE4F-2EE7-C642-93A7-1F413585191D}"/>
              </a:ext>
            </a:extLst>
          </p:cNvPr>
          <p:cNvSpPr txBox="1"/>
          <p:nvPr/>
        </p:nvSpPr>
        <p:spPr>
          <a:xfrm>
            <a:off x="4439191" y="4117790"/>
            <a:ext cx="615874" cy="461665"/>
          </a:xfrm>
          <a:prstGeom prst="rect">
            <a:avLst/>
          </a:prstGeom>
          <a:noFill/>
        </p:spPr>
        <p:txBody>
          <a:bodyPr wrap="none" rtlCol="0" anchor="ctr" anchorCtr="0">
            <a:spAutoFit/>
          </a:bodyPr>
          <a:lstStyle/>
          <a:p>
            <a:pPr algn="ctr"/>
            <a:r>
              <a:rPr lang="en-US" sz="2400" b="1" dirty="0">
                <a:solidFill>
                  <a:schemeClr val="tx2"/>
                </a:solidFill>
                <a:latin typeface="Century Gothic" panose="020B0502020202020204" pitchFamily="34" charset="0"/>
                <a:ea typeface="Montserrat Bold" charset="0"/>
                <a:cs typeface="Montserrat Bold" charset="0"/>
              </a:rPr>
              <a:t>Q2</a:t>
            </a:r>
          </a:p>
        </p:txBody>
      </p:sp>
      <p:sp>
        <p:nvSpPr>
          <p:cNvPr id="22" name="Subtitle 2">
            <a:extLst>
              <a:ext uri="{FF2B5EF4-FFF2-40B4-BE49-F238E27FC236}">
                <a16:creationId xmlns:a16="http://schemas.microsoft.com/office/drawing/2014/main" id="{5D34F070-9963-C440-BEC2-59766DA18DED}"/>
              </a:ext>
            </a:extLst>
          </p:cNvPr>
          <p:cNvSpPr txBox="1">
            <a:spLocks/>
          </p:cNvSpPr>
          <p:nvPr/>
        </p:nvSpPr>
        <p:spPr>
          <a:xfrm>
            <a:off x="3590504" y="4625535"/>
            <a:ext cx="2313211" cy="140247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area above, then drag the yellow square to adjust the area filled according to the percentage.</a:t>
            </a:r>
          </a:p>
        </p:txBody>
      </p:sp>
      <p:sp>
        <p:nvSpPr>
          <p:cNvPr id="23" name="TextBox 22">
            <a:extLst>
              <a:ext uri="{FF2B5EF4-FFF2-40B4-BE49-F238E27FC236}">
                <a16:creationId xmlns:a16="http://schemas.microsoft.com/office/drawing/2014/main" id="{1EF56AA2-E3DA-0C42-8607-82CCD15B47F2}"/>
              </a:ext>
            </a:extLst>
          </p:cNvPr>
          <p:cNvSpPr txBox="1"/>
          <p:nvPr/>
        </p:nvSpPr>
        <p:spPr>
          <a:xfrm>
            <a:off x="7071266" y="4117790"/>
            <a:ext cx="615874" cy="461665"/>
          </a:xfrm>
          <a:prstGeom prst="rect">
            <a:avLst/>
          </a:prstGeom>
          <a:noFill/>
        </p:spPr>
        <p:txBody>
          <a:bodyPr wrap="none" rtlCol="0" anchor="ctr" anchorCtr="0">
            <a:spAutoFit/>
          </a:bodyPr>
          <a:lstStyle/>
          <a:p>
            <a:pPr algn="ctr"/>
            <a:r>
              <a:rPr lang="en-US" sz="2400" b="1" dirty="0">
                <a:solidFill>
                  <a:schemeClr val="tx2"/>
                </a:solidFill>
                <a:latin typeface="Century Gothic" panose="020B0502020202020204" pitchFamily="34" charset="0"/>
                <a:ea typeface="Montserrat Bold" charset="0"/>
                <a:cs typeface="Montserrat Bold" charset="0"/>
              </a:rPr>
              <a:t>Q3</a:t>
            </a:r>
          </a:p>
        </p:txBody>
      </p:sp>
      <p:sp>
        <p:nvSpPr>
          <p:cNvPr id="24" name="Subtitle 2">
            <a:extLst>
              <a:ext uri="{FF2B5EF4-FFF2-40B4-BE49-F238E27FC236}">
                <a16:creationId xmlns:a16="http://schemas.microsoft.com/office/drawing/2014/main" id="{86AC5A23-6DED-5840-B1BD-BA654F646670}"/>
              </a:ext>
            </a:extLst>
          </p:cNvPr>
          <p:cNvSpPr txBox="1">
            <a:spLocks/>
          </p:cNvSpPr>
          <p:nvPr/>
        </p:nvSpPr>
        <p:spPr>
          <a:xfrm>
            <a:off x="6235079" y="4625535"/>
            <a:ext cx="2313211" cy="140247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area above, then drag the yellow square to adjust the area filled according to the percentage.</a:t>
            </a:r>
          </a:p>
        </p:txBody>
      </p:sp>
      <p:sp>
        <p:nvSpPr>
          <p:cNvPr id="25" name="TextBox 24">
            <a:extLst>
              <a:ext uri="{FF2B5EF4-FFF2-40B4-BE49-F238E27FC236}">
                <a16:creationId xmlns:a16="http://schemas.microsoft.com/office/drawing/2014/main" id="{BC4A0C0E-9B00-0647-A176-55103F9E8201}"/>
              </a:ext>
            </a:extLst>
          </p:cNvPr>
          <p:cNvSpPr txBox="1"/>
          <p:nvPr/>
        </p:nvSpPr>
        <p:spPr>
          <a:xfrm>
            <a:off x="9725638" y="4117790"/>
            <a:ext cx="615874" cy="461665"/>
          </a:xfrm>
          <a:prstGeom prst="rect">
            <a:avLst/>
          </a:prstGeom>
          <a:noFill/>
        </p:spPr>
        <p:txBody>
          <a:bodyPr wrap="none" rtlCol="0" anchor="ctr" anchorCtr="0">
            <a:spAutoFit/>
          </a:bodyPr>
          <a:lstStyle/>
          <a:p>
            <a:pPr algn="ctr"/>
            <a:r>
              <a:rPr lang="en-US" sz="2400" b="1" dirty="0">
                <a:solidFill>
                  <a:schemeClr val="tx2"/>
                </a:solidFill>
                <a:latin typeface="Century Gothic" panose="020B0502020202020204" pitchFamily="34" charset="0"/>
                <a:ea typeface="Montserrat Bold" charset="0"/>
                <a:cs typeface="Montserrat Bold" charset="0"/>
              </a:rPr>
              <a:t>Q4</a:t>
            </a:r>
          </a:p>
        </p:txBody>
      </p:sp>
      <p:sp>
        <p:nvSpPr>
          <p:cNvPr id="26" name="Subtitle 2">
            <a:extLst>
              <a:ext uri="{FF2B5EF4-FFF2-40B4-BE49-F238E27FC236}">
                <a16:creationId xmlns:a16="http://schemas.microsoft.com/office/drawing/2014/main" id="{F217A6CF-54CF-4D40-8D4B-D4D80EB65918}"/>
              </a:ext>
            </a:extLst>
          </p:cNvPr>
          <p:cNvSpPr txBox="1">
            <a:spLocks/>
          </p:cNvSpPr>
          <p:nvPr/>
        </p:nvSpPr>
        <p:spPr>
          <a:xfrm>
            <a:off x="8877712" y="4625535"/>
            <a:ext cx="2313211" cy="140247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area above, then drag the yellow square to adjust the area filled according to the percentage.</a:t>
            </a:r>
          </a:p>
        </p:txBody>
      </p:sp>
      <p:sp>
        <p:nvSpPr>
          <p:cNvPr id="27" name="TextBox 26">
            <a:extLst>
              <a:ext uri="{FF2B5EF4-FFF2-40B4-BE49-F238E27FC236}">
                <a16:creationId xmlns:a16="http://schemas.microsoft.com/office/drawing/2014/main" id="{09DC5CCC-A63C-A542-9B3E-0B3D7B8FB4E4}"/>
              </a:ext>
            </a:extLst>
          </p:cNvPr>
          <p:cNvSpPr txBox="1"/>
          <p:nvPr/>
        </p:nvSpPr>
        <p:spPr>
          <a:xfrm>
            <a:off x="1829809" y="4117790"/>
            <a:ext cx="615874" cy="461665"/>
          </a:xfrm>
          <a:prstGeom prst="rect">
            <a:avLst/>
          </a:prstGeom>
          <a:noFill/>
        </p:spPr>
        <p:txBody>
          <a:bodyPr wrap="none" rtlCol="0" anchor="ctr" anchorCtr="0">
            <a:spAutoFit/>
          </a:bodyPr>
          <a:lstStyle/>
          <a:p>
            <a:pPr algn="ctr"/>
            <a:r>
              <a:rPr lang="en-US" sz="2400" b="1" dirty="0">
                <a:solidFill>
                  <a:schemeClr val="tx2"/>
                </a:solidFill>
                <a:latin typeface="Century Gothic" panose="020B0502020202020204" pitchFamily="34" charset="0"/>
                <a:ea typeface="Montserrat Bold" charset="0"/>
                <a:cs typeface="Montserrat Bold" charset="0"/>
              </a:rPr>
              <a:t>Q1</a:t>
            </a:r>
          </a:p>
        </p:txBody>
      </p:sp>
      <p:sp>
        <p:nvSpPr>
          <p:cNvPr id="28" name="Subtitle 2">
            <a:extLst>
              <a:ext uri="{FF2B5EF4-FFF2-40B4-BE49-F238E27FC236}">
                <a16:creationId xmlns:a16="http://schemas.microsoft.com/office/drawing/2014/main" id="{71A7FE40-BC8A-8A41-B43D-0A65F99E7B8A}"/>
              </a:ext>
            </a:extLst>
          </p:cNvPr>
          <p:cNvSpPr txBox="1">
            <a:spLocks/>
          </p:cNvSpPr>
          <p:nvPr/>
        </p:nvSpPr>
        <p:spPr>
          <a:xfrm>
            <a:off x="1001079" y="4625535"/>
            <a:ext cx="2313211" cy="140247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Century Gothic" panose="020B0502020202020204" pitchFamily="34" charset="0"/>
                <a:ea typeface="Montserrat Light" charset="0"/>
                <a:cs typeface="Montserrat Light" charset="0"/>
              </a:rPr>
              <a:t>Click the colored area above, then drag the yellow square to adjust the area filled according to the percentage.</a:t>
            </a:r>
          </a:p>
        </p:txBody>
      </p:sp>
      <p:sp>
        <p:nvSpPr>
          <p:cNvPr id="29" name="Down Arrow 28">
            <a:extLst>
              <a:ext uri="{FF2B5EF4-FFF2-40B4-BE49-F238E27FC236}">
                <a16:creationId xmlns:a16="http://schemas.microsoft.com/office/drawing/2014/main" id="{AB5CFE1C-C8CF-1D4A-803E-C46CD6788C58}"/>
              </a:ext>
            </a:extLst>
          </p:cNvPr>
          <p:cNvSpPr/>
          <p:nvPr/>
        </p:nvSpPr>
        <p:spPr>
          <a:xfrm rot="10800000">
            <a:off x="2414177" y="4126118"/>
            <a:ext cx="148643" cy="3922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0" name="Down Arrow 29">
            <a:extLst>
              <a:ext uri="{FF2B5EF4-FFF2-40B4-BE49-F238E27FC236}">
                <a16:creationId xmlns:a16="http://schemas.microsoft.com/office/drawing/2014/main" id="{8E29C70C-D98A-8149-9019-71417A4CD2FA}"/>
              </a:ext>
            </a:extLst>
          </p:cNvPr>
          <p:cNvSpPr/>
          <p:nvPr/>
        </p:nvSpPr>
        <p:spPr>
          <a:xfrm rot="10800000">
            <a:off x="5027027" y="4156411"/>
            <a:ext cx="148643" cy="3922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1" name="Down Arrow 30">
            <a:extLst>
              <a:ext uri="{FF2B5EF4-FFF2-40B4-BE49-F238E27FC236}">
                <a16:creationId xmlns:a16="http://schemas.microsoft.com/office/drawing/2014/main" id="{68F836D0-4C96-8E41-85F9-9BE0B8E98374}"/>
              </a:ext>
            </a:extLst>
          </p:cNvPr>
          <p:cNvSpPr/>
          <p:nvPr/>
        </p:nvSpPr>
        <p:spPr>
          <a:xfrm rot="10800000">
            <a:off x="10277052" y="4156410"/>
            <a:ext cx="148643" cy="3922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2" name="Down Arrow 31">
            <a:extLst>
              <a:ext uri="{FF2B5EF4-FFF2-40B4-BE49-F238E27FC236}">
                <a16:creationId xmlns:a16="http://schemas.microsoft.com/office/drawing/2014/main" id="{4BE24212-BE7A-F949-8B59-4BF02ABC05C5}"/>
              </a:ext>
            </a:extLst>
          </p:cNvPr>
          <p:cNvSpPr/>
          <p:nvPr/>
        </p:nvSpPr>
        <p:spPr>
          <a:xfrm>
            <a:off x="7655080" y="4142449"/>
            <a:ext cx="132443" cy="3922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82252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56A36B53-C11E-D44F-B2B2-7BF079BAD895}"/>
              </a:ext>
            </a:extLst>
          </p:cNvPr>
          <p:cNvSpPr txBox="1"/>
          <p:nvPr/>
        </p:nvSpPr>
        <p:spPr>
          <a:xfrm>
            <a:off x="5998108" y="2807365"/>
            <a:ext cx="5319433" cy="748635"/>
          </a:xfrm>
          <a:prstGeom prst="rect">
            <a:avLst/>
          </a:prstGeom>
        </p:spPr>
        <p:txBody>
          <a:bodyPr vert="horz" lIns="91440" tIns="45720" rIns="91440" bIns="45720" rtlCol="0" anchor="t">
            <a:normAutofit fontScale="92500" lnSpcReduction="10000"/>
          </a:bodyPr>
          <a:lstStyle/>
          <a:p>
            <a:pPr>
              <a:lnSpc>
                <a:spcPct val="90000"/>
              </a:lnSpc>
              <a:spcBef>
                <a:spcPct val="0"/>
              </a:spcBef>
              <a:spcAft>
                <a:spcPts val="600"/>
              </a:spcAft>
            </a:pPr>
            <a:r>
              <a:rPr lang="en-US" sz="4800" b="1" dirty="0">
                <a:solidFill>
                  <a:schemeClr val="bg1"/>
                </a:solidFill>
                <a:latin typeface="Century Gothic" panose="020B0502020202020204" pitchFamily="34" charset="0"/>
                <a:ea typeface="+mj-ea"/>
                <a:cs typeface="+mj-cs"/>
              </a:rPr>
              <a:t>SAMPLE TEXT:</a:t>
            </a:r>
            <a:endParaRPr lang="en-US" sz="4800" b="1" kern="1200" dirty="0">
              <a:solidFill>
                <a:schemeClr val="bg1"/>
              </a:solidFill>
              <a:latin typeface="Century Gothic" panose="020B0502020202020204" pitchFamily="34" charset="0"/>
              <a:ea typeface="+mj-ea"/>
              <a:cs typeface="+mj-cs"/>
            </a:endParaRPr>
          </a:p>
          <a:p>
            <a:pPr>
              <a:lnSpc>
                <a:spcPct val="90000"/>
              </a:lnSpc>
              <a:spcBef>
                <a:spcPct val="0"/>
              </a:spcBef>
              <a:spcAft>
                <a:spcPts val="600"/>
              </a:spcAft>
            </a:pPr>
            <a:endParaRPr lang="en-US" sz="4800" b="1" kern="1200" dirty="0">
              <a:solidFill>
                <a:schemeClr val="bg1"/>
              </a:solidFill>
              <a:latin typeface="Century Gothic" panose="020B0502020202020204" pitchFamily="34" charset="0"/>
              <a:ea typeface="+mj-ea"/>
              <a:cs typeface="+mj-cs"/>
            </a:endParaRPr>
          </a:p>
        </p:txBody>
      </p:sp>
      <p:pic>
        <p:nvPicPr>
          <p:cNvPr id="46" name="Graphic 45" descr="Bar graph with upward trend">
            <a:extLst>
              <a:ext uri="{FF2B5EF4-FFF2-40B4-BE49-F238E27FC236}">
                <a16:creationId xmlns:a16="http://schemas.microsoft.com/office/drawing/2014/main" id="{2BC0DD3D-5AD9-8D4C-91AD-42FE8E1B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26" y="2027146"/>
            <a:ext cx="3722836" cy="3722836"/>
          </a:xfrm>
          <a:prstGeom prst="rect">
            <a:avLst/>
          </a:prstGeom>
        </p:spPr>
      </p:pic>
      <p:pic>
        <p:nvPicPr>
          <p:cNvPr id="47" name="Graphic 46" descr="Statistics">
            <a:extLst>
              <a:ext uri="{FF2B5EF4-FFF2-40B4-BE49-F238E27FC236}">
                <a16:creationId xmlns:a16="http://schemas.microsoft.com/office/drawing/2014/main" id="{294673DD-70E7-BE48-A580-C4953829E5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93550" y="110681"/>
            <a:ext cx="1828801" cy="1828801"/>
          </a:xfrm>
          <a:prstGeom prst="rect">
            <a:avLst/>
          </a:prstGeom>
        </p:spPr>
      </p:pic>
      <p:sp>
        <p:nvSpPr>
          <p:cNvPr id="48" name="TextBox 47">
            <a:extLst>
              <a:ext uri="{FF2B5EF4-FFF2-40B4-BE49-F238E27FC236}">
                <a16:creationId xmlns:a16="http://schemas.microsoft.com/office/drawing/2014/main" id="{B955824C-D492-0A46-B39C-A8A039A66811}"/>
              </a:ext>
            </a:extLst>
          </p:cNvPr>
          <p:cNvSpPr txBox="1"/>
          <p:nvPr/>
        </p:nvSpPr>
        <p:spPr>
          <a:xfrm>
            <a:off x="5713168" y="3588657"/>
            <a:ext cx="6066971" cy="1908215"/>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bg1"/>
                </a:solidFill>
                <a:latin typeface="Century Gothic" panose="020B0502020202020204" pitchFamily="34" charset="0"/>
              </a:rPr>
              <a:t>Click the icons on this slide to customize them.</a:t>
            </a:r>
          </a:p>
          <a:p>
            <a:pPr marL="285750" indent="-285750">
              <a:buFont typeface="Courier New" panose="02070309020205020404" pitchFamily="49" charset="0"/>
              <a:buChar char="o"/>
            </a:pPr>
            <a:r>
              <a:rPr lang="en-US" sz="2000" dirty="0">
                <a:solidFill>
                  <a:schemeClr val="bg1"/>
                </a:solidFill>
                <a:latin typeface="Century Gothic" panose="020B0502020202020204" pitchFamily="34" charset="0"/>
              </a:rPr>
              <a:t>Right-click this slide to format the background color.</a:t>
            </a:r>
          </a:p>
          <a:p>
            <a:pPr marL="285750" indent="-285750">
              <a:buFont typeface="Courier New" panose="02070309020205020404" pitchFamily="49" charset="0"/>
              <a:buChar char="o"/>
            </a:pPr>
            <a:r>
              <a:rPr lang="en-US" sz="2000" dirty="0">
                <a:solidFill>
                  <a:schemeClr val="bg1"/>
                </a:solidFill>
                <a:latin typeface="Century Gothic" panose="020B0502020202020204" pitchFamily="34" charset="0"/>
              </a:rPr>
              <a:t>Use this slide to present key information.</a:t>
            </a:r>
          </a:p>
          <a:p>
            <a:pPr marL="285750" indent="-285750">
              <a:buFont typeface="Courier New" panose="02070309020205020404" pitchFamily="49" charset="0"/>
              <a:buChar char="o"/>
            </a:pP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0594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46835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46835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a:t>
                      </a:r>
                      <a:r>
                        <a:rPr lang="en-US" sz="1400" b="1" dirty="0">
                          <a:solidFill>
                            <a:srgbClr val="0070C0"/>
                          </a:solidFill>
                          <a:effectLst/>
                          <a:latin typeface="Century Gothic" panose="020B0502020202020204" pitchFamily="34" charset="0"/>
                        </a:rPr>
                        <a:t>GetBusinessPlanner.Com</a:t>
                      </a:r>
                      <a:r>
                        <a:rPr lang="en-US" sz="1400" b="0" dirty="0">
                          <a:solidFill>
                            <a:schemeClr val="tx1"/>
                          </a:solidFill>
                          <a:effectLst/>
                          <a:latin typeface="Century Gothic" panose="020B0502020202020204" pitchFamily="34" charset="0"/>
                        </a:rPr>
                        <a: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929323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386</Words>
  <Application>Microsoft Macintosh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Century Gothic</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Shevon McDonald</dc:creator>
  <cp:lastModifiedBy>Shevon McDonald</cp:lastModifiedBy>
  <cp:revision>2</cp:revision>
  <dcterms:created xsi:type="dcterms:W3CDTF">2024-02-25T12:50:36Z</dcterms:created>
  <dcterms:modified xsi:type="dcterms:W3CDTF">2024-02-25T12:53:37Z</dcterms:modified>
</cp:coreProperties>
</file>