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559675" cy="10691813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Work Sans" pitchFamily="2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>
      <p:cViewPr>
        <p:scale>
          <a:sx n="92" d="100"/>
          <a:sy n="92" d="100"/>
        </p:scale>
        <p:origin x="2120" y="-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992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0a1230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0a1230b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0a1230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0a1230b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2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67056" y="6358087"/>
            <a:ext cx="4062900" cy="24111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5435425" y="10220200"/>
            <a:ext cx="1906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teachcomputerscience.com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17" name="Google Shape;17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3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837354" y="5192173"/>
            <a:ext cx="4092600" cy="24111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600"/>
              <a:buFont typeface="Open Sans"/>
              <a:buNone/>
              <a:defRPr sz="6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837354" y="7646129"/>
            <a:ext cx="4092600" cy="16314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5435425" y="10220200"/>
            <a:ext cx="1906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teachcomputerscience.com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25" name="Google Shape;2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4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8500" y="2148954"/>
            <a:ext cx="6123000" cy="7681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400050">
              <a:spcBef>
                <a:spcPts val="800"/>
              </a:spcBef>
              <a:spcAft>
                <a:spcPts val="0"/>
              </a:spcAft>
              <a:buSzPts val="2700"/>
              <a:buChar char="▪"/>
              <a:defRPr/>
            </a:lvl1pPr>
            <a:lvl2pPr marL="914400" lvl="1" indent="-400050">
              <a:spcBef>
                <a:spcPts val="0"/>
              </a:spcBef>
              <a:spcAft>
                <a:spcPts val="0"/>
              </a:spcAft>
              <a:buSzPts val="2700"/>
              <a:buChar char="□"/>
              <a:defRPr/>
            </a:lvl2pPr>
            <a:lvl3pPr marL="1371600" lvl="2" indent="-400050">
              <a:spcBef>
                <a:spcPts val="0"/>
              </a:spcBef>
              <a:spcAft>
                <a:spcPts val="0"/>
              </a:spcAft>
              <a:buSzPts val="2700"/>
              <a:buChar char="□"/>
              <a:defRPr/>
            </a:lvl3pPr>
            <a:lvl4pPr marL="1828800" lvl="3" indent="-400050">
              <a:spcBef>
                <a:spcPts val="0"/>
              </a:spcBef>
              <a:spcAft>
                <a:spcPts val="0"/>
              </a:spcAft>
              <a:buSzPts val="2700"/>
              <a:buChar char="□"/>
              <a:defRPr/>
            </a:lvl4pPr>
            <a:lvl5pPr marL="2286000" lvl="4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marL="2743200" lvl="5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marL="3200400" lvl="6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marL="3657600" lvl="7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marL="4114800" lvl="8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777375" y="598625"/>
            <a:ext cx="6064200" cy="14571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5435425" y="10220200"/>
            <a:ext cx="1906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teachcomputerscience.com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1956300" cy="4240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2775257" y="4807970"/>
            <a:ext cx="1956300" cy="4240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77372" y="1970230"/>
            <a:ext cx="4092600" cy="24111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Font typeface="Open Sans"/>
              <a:buNone/>
              <a:defRPr sz="4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4831925" y="4807970"/>
            <a:ext cx="1956300" cy="4240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435425" y="10220200"/>
            <a:ext cx="1906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teachcomputerscience.com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43" name="Google Shape;4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6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/>
          </p:nvPr>
        </p:nvSpPr>
        <p:spPr>
          <a:xfrm>
            <a:off x="777372" y="1970230"/>
            <a:ext cx="4092600" cy="24111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5435425" y="10220200"/>
            <a:ext cx="1906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teachcomputerscience.com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589" y="1761940"/>
            <a:ext cx="4209900" cy="28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  <a:defRPr sz="4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61230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/>
          <a:lstStyle>
            <a:lvl1pPr marL="457200" lvl="0" indent="-40005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▪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ctrTitle"/>
          </p:nvPr>
        </p:nvSpPr>
        <p:spPr>
          <a:xfrm>
            <a:off x="866700" y="4390200"/>
            <a:ext cx="5826600" cy="23055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>
            <a:noAutofit/>
          </a:bodyPr>
          <a:lstStyle/>
          <a:p>
            <a:pPr lvl="0" algn="ctr"/>
            <a:r>
              <a:rPr lang="en-IN" dirty="0"/>
              <a:t>Character set</a:t>
            </a:r>
            <a:endParaRPr sz="4900" dirty="0"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119" y="332275"/>
            <a:ext cx="539775" cy="5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/>
        </p:nvSpPr>
        <p:spPr>
          <a:xfrm>
            <a:off x="1170463" y="1055363"/>
            <a:ext cx="52191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Teach Computer Science</a:t>
            </a:r>
            <a:endParaRPr sz="3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777375" y="598625"/>
            <a:ext cx="6064200" cy="8148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646200" y="1745075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2400" dirty="0">
                <a:solidFill>
                  <a:srgbClr val="0073CC"/>
                </a:solidFill>
              </a:rPr>
              <a:t>What is a character set?</a:t>
            </a:r>
            <a:endParaRPr sz="2400" dirty="0">
              <a:solidFill>
                <a:srgbClr val="0073CC"/>
              </a:solidFill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3780000" y="1745075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1600" dirty="0"/>
              <a:t>A complete set of all the characters along with their codes. </a:t>
            </a:r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46200" y="3815675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2400" dirty="0">
                <a:solidFill>
                  <a:srgbClr val="0073CC"/>
                </a:solidFill>
              </a:rPr>
              <a:t>How many bits represent a character in ASCII code?</a:t>
            </a:r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3780000" y="3815675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1700" dirty="0"/>
              <a:t>7</a:t>
            </a:r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46200" y="5886275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2400" dirty="0">
                <a:solidFill>
                  <a:srgbClr val="0073CC"/>
                </a:solidFill>
              </a:rPr>
              <a:t>How many different characters are represented in ASCII code?</a:t>
            </a:r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3780000" y="5886275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1700" dirty="0"/>
              <a:t>127</a:t>
            </a:r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646200" y="7956875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2400" dirty="0">
                <a:solidFill>
                  <a:srgbClr val="0073CC"/>
                </a:solidFill>
              </a:rPr>
              <a:t>How many bits represent a character in Extended ASCII code?</a:t>
            </a: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3780000" y="7956875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1700" dirty="0"/>
              <a:t>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646200" y="12048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IN" sz="2300" dirty="0">
                <a:solidFill>
                  <a:srgbClr val="1981D1"/>
                </a:solidFill>
              </a:rPr>
              <a:t>How many different characters are represented in Extended ASCII code?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780000" y="12048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IN" sz="1700" dirty="0"/>
              <a:t>256</a:t>
            </a:r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646200" y="32754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IN" sz="2300" dirty="0">
                <a:solidFill>
                  <a:srgbClr val="1981D1"/>
                </a:solidFill>
              </a:rPr>
              <a:t>How many different characters are represented in Unicode?</a:t>
            </a: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780000" y="32754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1700" dirty="0"/>
              <a:t>Several billions of characters</a:t>
            </a:r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646200" y="53460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2300" dirty="0">
                <a:solidFill>
                  <a:srgbClr val="1981D1"/>
                </a:solidFill>
              </a:rPr>
              <a:t>How many bits represent a character in Unicode?</a:t>
            </a: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780000" y="53460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1800" dirty="0"/>
              <a:t>8-32</a:t>
            </a:r>
            <a:endParaRPr lang="en-IN" sz="1700"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646200" y="74166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IN" sz="2000" dirty="0">
                <a:solidFill>
                  <a:srgbClr val="1981D1"/>
                </a:solidFill>
              </a:rPr>
              <a:t>Which of the these is the industrial standard for encoding characters: ASCII, extended ASCII, Unicode?</a:t>
            </a:r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3780000" y="74166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IN" sz="1700" dirty="0"/>
              <a:t>Unicode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646200" y="12048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2200" dirty="0">
                <a:solidFill>
                  <a:srgbClr val="1981D1"/>
                </a:solidFill>
              </a:rPr>
              <a:t>True or False: ASCII codes also represent characters used in European languages.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780000" y="12048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1800" dirty="0"/>
              <a:t>False. ASCII codes represent characters used in English only.</a:t>
            </a:r>
            <a:endParaRPr sz="1700" dirty="0"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646200" y="32754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2200" dirty="0">
                <a:solidFill>
                  <a:srgbClr val="1981D1"/>
                </a:solidFill>
              </a:rPr>
              <a:t>True or False: Extended ASCII codes also represent characters used in European languages</a:t>
            </a:r>
            <a:r>
              <a:rPr lang="en-IN" sz="2400" dirty="0">
                <a:solidFill>
                  <a:srgbClr val="1981D1"/>
                </a:solidFill>
              </a:rPr>
              <a:t>.</a:t>
            </a: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780000" y="32754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1800" dirty="0"/>
              <a:t>True</a:t>
            </a:r>
            <a:endParaRPr sz="1700" dirty="0"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646200" y="53460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2200" dirty="0">
                <a:solidFill>
                  <a:srgbClr val="1981D1"/>
                </a:solidFill>
              </a:rPr>
              <a:t>True or False: ASCII codes for the characters and symbols remain unchanged in Unicode.</a:t>
            </a: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780000" y="5346000"/>
            <a:ext cx="3133800" cy="2070600"/>
          </a:xfrm>
          <a:prstGeom prst="rect">
            <a:avLst/>
          </a:prstGeom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 sz="1800" dirty="0"/>
              <a:t>True</a:t>
            </a:r>
            <a:endParaRPr lang="en-IN" sz="1700" dirty="0"/>
          </a:p>
        </p:txBody>
      </p:sp>
      <p:sp>
        <p:nvSpPr>
          <p:cNvPr id="8" name="Google Shape;76;p9"/>
          <p:cNvSpPr txBox="1">
            <a:spLocks/>
          </p:cNvSpPr>
          <p:nvPr/>
        </p:nvSpPr>
        <p:spPr>
          <a:xfrm>
            <a:off x="646200" y="7416600"/>
            <a:ext cx="3133800" cy="2070600"/>
          </a:xfrm>
          <a:prstGeom prst="rect">
            <a:avLst/>
          </a:prstGeom>
          <a:noFill/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▪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IN" sz="2000" dirty="0">
                <a:solidFill>
                  <a:srgbClr val="1981D1"/>
                </a:solidFill>
              </a:rPr>
              <a:t>True or False: Unicode allocates character codes for English and European languages only.</a:t>
            </a:r>
          </a:p>
        </p:txBody>
      </p:sp>
      <p:sp>
        <p:nvSpPr>
          <p:cNvPr id="9" name="Google Shape;77;p9"/>
          <p:cNvSpPr txBox="1">
            <a:spLocks/>
          </p:cNvSpPr>
          <p:nvPr/>
        </p:nvSpPr>
        <p:spPr>
          <a:xfrm>
            <a:off x="3780000" y="7416600"/>
            <a:ext cx="3133800" cy="2070600"/>
          </a:xfrm>
          <a:prstGeom prst="rect">
            <a:avLst/>
          </a:prstGeom>
          <a:noFill/>
          <a:ln w="38100" cap="flat" cmpd="sng">
            <a:solidFill>
              <a:srgbClr val="0073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▪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IN" sz="1800" dirty="0"/>
              <a:t>False. Unicode allocates character codes for languages all over the world.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586433975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CB0FFB49D224DB8390279668A55FD" ma:contentTypeVersion="11" ma:contentTypeDescription="Create a new document." ma:contentTypeScope="" ma:versionID="d0dc2bab7bfa16df569d645b8ac39905">
  <xsd:schema xmlns:xsd="http://www.w3.org/2001/XMLSchema" xmlns:xs="http://www.w3.org/2001/XMLSchema" xmlns:p="http://schemas.microsoft.com/office/2006/metadata/properties" xmlns:ns2="c4711e22-91b1-4437-ab39-95dd7465b3ad" xmlns:ns3="af5261a7-f474-49c3-8cb2-31f251ad5212" targetNamespace="http://schemas.microsoft.com/office/2006/metadata/properties" ma:root="true" ma:fieldsID="c9faa129b1de08300474805cbcfd33e7" ns2:_="" ns3:_="">
    <xsd:import namespace="c4711e22-91b1-4437-ab39-95dd7465b3ad"/>
    <xsd:import namespace="af5261a7-f474-49c3-8cb2-31f251ad5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11e22-91b1-4437-ab39-95dd7465b3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261a7-f474-49c3-8cb2-31f251ad521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D3EA7D-5BB4-493D-B7E1-A7483558AE12}"/>
</file>

<file path=customXml/itemProps2.xml><?xml version="1.0" encoding="utf-8"?>
<ds:datastoreItem xmlns:ds="http://schemas.openxmlformats.org/officeDocument/2006/customXml" ds:itemID="{9C2AF9C9-EAB5-4E8B-8AA4-DDB25EB87551}"/>
</file>

<file path=customXml/itemProps3.xml><?xml version="1.0" encoding="utf-8"?>
<ds:datastoreItem xmlns:ds="http://schemas.openxmlformats.org/officeDocument/2006/customXml" ds:itemID="{71321C44-42B6-433F-8FCF-0B4FAD81B1C1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199</Words>
  <Application>Microsoft Macintosh PowerPoint</Application>
  <PresentationFormat>Custom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Work Sans</vt:lpstr>
      <vt:lpstr>Arial</vt:lpstr>
      <vt:lpstr>Open Sans</vt:lpstr>
      <vt:lpstr>Jacquenetta template</vt:lpstr>
      <vt:lpstr>Character set</vt:lpstr>
      <vt:lpstr>Flashcards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Tracy-Lee Nicol</cp:lastModifiedBy>
  <cp:revision>16</cp:revision>
  <dcterms:modified xsi:type="dcterms:W3CDTF">2019-07-16T07:10:56Z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0x01010057DCB0FFB49D224DB8390279668A55FD</vt:lpwstr>
  </property>
</Properties>
</file>