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8" r:id="rId4"/>
    <p:sldId id="272" r:id="rId5"/>
    <p:sldId id="271" r:id="rId6"/>
    <p:sldId id="274" r:id="rId7"/>
    <p:sldId id="275" r:id="rId8"/>
    <p:sldId id="276" r:id="rId9"/>
    <p:sldId id="289" r:id="rId10"/>
    <p:sldId id="279" r:id="rId11"/>
    <p:sldId id="278" r:id="rId12"/>
    <p:sldId id="291" r:id="rId13"/>
    <p:sldId id="268" r:id="rId14"/>
    <p:sldId id="280" r:id="rId15"/>
    <p:sldId id="281" r:id="rId16"/>
    <p:sldId id="282" r:id="rId17"/>
    <p:sldId id="283" r:id="rId18"/>
    <p:sldId id="269" r:id="rId19"/>
    <p:sldId id="284" r:id="rId20"/>
    <p:sldId id="267" r:id="rId21"/>
    <p:sldId id="285" r:id="rId22"/>
    <p:sldId id="286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4">
          <p15:clr>
            <a:srgbClr val="A4A3A4"/>
          </p15:clr>
        </p15:guide>
        <p15:guide id="2" pos="3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6FC"/>
    <a:srgbClr val="2AE270"/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47" autoAdjust="0"/>
  </p:normalViewPr>
  <p:slideViewPr>
    <p:cSldViewPr snapToGrid="0" showGuides="1">
      <p:cViewPr varScale="1">
        <p:scale>
          <a:sx n="61" d="100"/>
          <a:sy n="61" d="100"/>
        </p:scale>
        <p:origin x="1074" y="60"/>
      </p:cViewPr>
      <p:guideLst>
        <p:guide orient="horz" pos="2344"/>
        <p:guide pos="37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正类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一般算法</c:v>
                </c:pt>
                <c:pt idx="1">
                  <c:v>选择算法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66-4C30-8B28-37710E303A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丢弃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一般算法</c:v>
                </c:pt>
                <c:pt idx="1">
                  <c:v>选择算法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66-4C30-8B28-37710E303A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负类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一般算法</c:v>
                </c:pt>
                <c:pt idx="1">
                  <c:v>选择算法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0.5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66-4C30-8B28-37710E303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895392"/>
        <c:axId val="386896512"/>
      </c:barChart>
      <c:catAx>
        <c:axId val="38689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6896512"/>
        <c:crosses val="autoZero"/>
        <c:auto val="1"/>
        <c:lblAlgn val="ctr"/>
        <c:lblOffset val="100"/>
        <c:noMultiLvlLbl val="0"/>
      </c:catAx>
      <c:valAx>
        <c:axId val="3868965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689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E3C41-297B-4C82-9332-0421A7FE98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A13C16-0C66-4920-B5A9-3F716C67C45E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数据清洗</a:t>
          </a:r>
        </a:p>
      </dgm:t>
    </dgm:pt>
    <dgm:pt modelId="{65F69664-8914-41F1-8F7F-58785476851B}" type="parTrans" cxnId="{E14E784D-A17C-4F7E-9C5D-940CA6BA5CEA}">
      <dgm:prSet/>
      <dgm:spPr/>
      <dgm:t>
        <a:bodyPr/>
        <a:lstStyle/>
        <a:p>
          <a:endParaRPr lang="zh-CN" altLang="en-US"/>
        </a:p>
      </dgm:t>
    </dgm:pt>
    <dgm:pt modelId="{32BE66E1-3DA1-4302-8597-DC838285A426}" type="sibTrans" cxnId="{E14E784D-A17C-4F7E-9C5D-940CA6BA5CEA}">
      <dgm:prSet/>
      <dgm:spPr>
        <a:noFill/>
        <a:ln w="25400"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66BB4500-0D45-4EF9-A5F0-BFF8A9D11C64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多对一聚合</a:t>
          </a:r>
        </a:p>
      </dgm:t>
    </dgm:pt>
    <dgm:pt modelId="{0B8F3DDF-9A17-44AD-86CC-571B820640AD}" type="parTrans" cxnId="{2BB16E42-CD84-4366-B67A-0BB439EFAECB}">
      <dgm:prSet/>
      <dgm:spPr/>
      <dgm:t>
        <a:bodyPr/>
        <a:lstStyle/>
        <a:p>
          <a:endParaRPr lang="zh-CN" altLang="en-US"/>
        </a:p>
      </dgm:t>
    </dgm:pt>
    <dgm:pt modelId="{C6255699-5D04-40EF-93FD-5796E0CE6018}" type="sibTrans" cxnId="{2BB16E42-CD84-4366-B67A-0BB439EFAECB}">
      <dgm:prSet/>
      <dgm:spPr>
        <a:noFill/>
        <a:ln w="25400"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BE65F919-A386-4AEE-9E74-EAB643188DE8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特征提取</a:t>
          </a:r>
        </a:p>
      </dgm:t>
    </dgm:pt>
    <dgm:pt modelId="{44FF56D5-F626-474C-ACD7-9EE1C99CEB5D}" type="parTrans" cxnId="{B3E16643-B559-41C1-B842-40A5AFE66A1B}">
      <dgm:prSet/>
      <dgm:spPr/>
      <dgm:t>
        <a:bodyPr/>
        <a:lstStyle/>
        <a:p>
          <a:endParaRPr lang="zh-CN" altLang="en-US"/>
        </a:p>
      </dgm:t>
    </dgm:pt>
    <dgm:pt modelId="{6E5D5172-548C-420D-BD19-45D5B432BD16}" type="sibTrans" cxnId="{B3E16643-B559-41C1-B842-40A5AFE66A1B}">
      <dgm:prSet/>
      <dgm:spPr/>
      <dgm:t>
        <a:bodyPr/>
        <a:lstStyle/>
        <a:p>
          <a:endParaRPr lang="zh-CN" altLang="en-US"/>
        </a:p>
      </dgm:t>
    </dgm:pt>
    <dgm:pt modelId="{1BBF310F-52EB-49AE-B8E5-7A05BF79A634}" type="pres">
      <dgm:prSet presAssocID="{498E3C41-297B-4C82-9332-0421A7FE98CA}" presName="Name0" presStyleCnt="0">
        <dgm:presLayoutVars>
          <dgm:dir/>
          <dgm:resizeHandles val="exact"/>
        </dgm:presLayoutVars>
      </dgm:prSet>
      <dgm:spPr/>
    </dgm:pt>
    <dgm:pt modelId="{3CCF3E73-9C35-4BA1-88A4-042448CF90A3}" type="pres">
      <dgm:prSet presAssocID="{58A13C16-0C66-4920-B5A9-3F716C67C45E}" presName="node" presStyleLbl="node1" presStyleIdx="0" presStyleCnt="3">
        <dgm:presLayoutVars>
          <dgm:bulletEnabled val="1"/>
        </dgm:presLayoutVars>
      </dgm:prSet>
      <dgm:spPr/>
    </dgm:pt>
    <dgm:pt modelId="{68B7B314-C085-4848-983B-E5F4C98A5492}" type="pres">
      <dgm:prSet presAssocID="{32BE66E1-3DA1-4302-8597-DC838285A426}" presName="sibTrans" presStyleLbl="sibTrans2D1" presStyleIdx="0" presStyleCnt="2" custScaleX="183021"/>
      <dgm:spPr/>
    </dgm:pt>
    <dgm:pt modelId="{25F5DE8B-81A9-4A46-B013-D1321E3A1C0E}" type="pres">
      <dgm:prSet presAssocID="{32BE66E1-3DA1-4302-8597-DC838285A426}" presName="connectorText" presStyleLbl="sibTrans2D1" presStyleIdx="0" presStyleCnt="2"/>
      <dgm:spPr/>
    </dgm:pt>
    <dgm:pt modelId="{29AA0C6D-A163-4D41-ABD0-77D6E661FFE8}" type="pres">
      <dgm:prSet presAssocID="{66BB4500-0D45-4EF9-A5F0-BFF8A9D11C64}" presName="node" presStyleLbl="node1" presStyleIdx="1" presStyleCnt="3" custScaleX="133296">
        <dgm:presLayoutVars>
          <dgm:bulletEnabled val="1"/>
        </dgm:presLayoutVars>
      </dgm:prSet>
      <dgm:spPr/>
    </dgm:pt>
    <dgm:pt modelId="{865D1031-4E02-4D70-B8FD-89B14DB55233}" type="pres">
      <dgm:prSet presAssocID="{C6255699-5D04-40EF-93FD-5796E0CE6018}" presName="sibTrans" presStyleLbl="sibTrans2D1" presStyleIdx="1" presStyleCnt="2" custScaleX="180962"/>
      <dgm:spPr/>
    </dgm:pt>
    <dgm:pt modelId="{484F1694-F202-4CAA-A080-D45D14851E43}" type="pres">
      <dgm:prSet presAssocID="{C6255699-5D04-40EF-93FD-5796E0CE6018}" presName="connectorText" presStyleLbl="sibTrans2D1" presStyleIdx="1" presStyleCnt="2"/>
      <dgm:spPr/>
    </dgm:pt>
    <dgm:pt modelId="{779528C5-0F2D-4B58-A0B5-9C3909923A1F}" type="pres">
      <dgm:prSet presAssocID="{BE65F919-A386-4AEE-9E74-EAB643188DE8}" presName="node" presStyleLbl="node1" presStyleIdx="2" presStyleCnt="3">
        <dgm:presLayoutVars>
          <dgm:bulletEnabled val="1"/>
        </dgm:presLayoutVars>
      </dgm:prSet>
      <dgm:spPr/>
    </dgm:pt>
  </dgm:ptLst>
  <dgm:cxnLst>
    <dgm:cxn modelId="{A0E6FB13-6258-4252-9018-FABD9CB29F40}" type="presOf" srcId="{66BB4500-0D45-4EF9-A5F0-BFF8A9D11C64}" destId="{29AA0C6D-A163-4D41-ABD0-77D6E661FFE8}" srcOrd="0" destOrd="0" presId="urn:microsoft.com/office/officeart/2005/8/layout/process1"/>
    <dgm:cxn modelId="{F6196E5B-347B-4571-9808-E9A172EF1E0D}" type="presOf" srcId="{C6255699-5D04-40EF-93FD-5796E0CE6018}" destId="{484F1694-F202-4CAA-A080-D45D14851E43}" srcOrd="1" destOrd="0" presId="urn:microsoft.com/office/officeart/2005/8/layout/process1"/>
    <dgm:cxn modelId="{2BB16E42-CD84-4366-B67A-0BB439EFAECB}" srcId="{498E3C41-297B-4C82-9332-0421A7FE98CA}" destId="{66BB4500-0D45-4EF9-A5F0-BFF8A9D11C64}" srcOrd="1" destOrd="0" parTransId="{0B8F3DDF-9A17-44AD-86CC-571B820640AD}" sibTransId="{C6255699-5D04-40EF-93FD-5796E0CE6018}"/>
    <dgm:cxn modelId="{B3E16643-B559-41C1-B842-40A5AFE66A1B}" srcId="{498E3C41-297B-4C82-9332-0421A7FE98CA}" destId="{BE65F919-A386-4AEE-9E74-EAB643188DE8}" srcOrd="2" destOrd="0" parTransId="{44FF56D5-F626-474C-ACD7-9EE1C99CEB5D}" sibTransId="{6E5D5172-548C-420D-BD19-45D5B432BD16}"/>
    <dgm:cxn modelId="{1891926C-9985-450F-A116-E61475246895}" type="presOf" srcId="{32BE66E1-3DA1-4302-8597-DC838285A426}" destId="{25F5DE8B-81A9-4A46-B013-D1321E3A1C0E}" srcOrd="1" destOrd="0" presId="urn:microsoft.com/office/officeart/2005/8/layout/process1"/>
    <dgm:cxn modelId="{E14E784D-A17C-4F7E-9C5D-940CA6BA5CEA}" srcId="{498E3C41-297B-4C82-9332-0421A7FE98CA}" destId="{58A13C16-0C66-4920-B5A9-3F716C67C45E}" srcOrd="0" destOrd="0" parTransId="{65F69664-8914-41F1-8F7F-58785476851B}" sibTransId="{32BE66E1-3DA1-4302-8597-DC838285A426}"/>
    <dgm:cxn modelId="{1A82B652-1329-4DF5-8592-059B5CC73516}" type="presOf" srcId="{58A13C16-0C66-4920-B5A9-3F716C67C45E}" destId="{3CCF3E73-9C35-4BA1-88A4-042448CF90A3}" srcOrd="0" destOrd="0" presId="urn:microsoft.com/office/officeart/2005/8/layout/process1"/>
    <dgm:cxn modelId="{1E13C872-8D83-4B96-8C5E-451A07D04080}" type="presOf" srcId="{BE65F919-A386-4AEE-9E74-EAB643188DE8}" destId="{779528C5-0F2D-4B58-A0B5-9C3909923A1F}" srcOrd="0" destOrd="0" presId="urn:microsoft.com/office/officeart/2005/8/layout/process1"/>
    <dgm:cxn modelId="{909B1277-1C01-442A-B76F-65F2AB8F814E}" type="presOf" srcId="{32BE66E1-3DA1-4302-8597-DC838285A426}" destId="{68B7B314-C085-4848-983B-E5F4C98A5492}" srcOrd="0" destOrd="0" presId="urn:microsoft.com/office/officeart/2005/8/layout/process1"/>
    <dgm:cxn modelId="{72F44885-F0E4-41D5-A301-C287754D9844}" type="presOf" srcId="{498E3C41-297B-4C82-9332-0421A7FE98CA}" destId="{1BBF310F-52EB-49AE-B8E5-7A05BF79A634}" srcOrd="0" destOrd="0" presId="urn:microsoft.com/office/officeart/2005/8/layout/process1"/>
    <dgm:cxn modelId="{C2950DFF-F24F-495D-936C-27899E425CD2}" type="presOf" srcId="{C6255699-5D04-40EF-93FD-5796E0CE6018}" destId="{865D1031-4E02-4D70-B8FD-89B14DB55233}" srcOrd="0" destOrd="0" presId="urn:microsoft.com/office/officeart/2005/8/layout/process1"/>
    <dgm:cxn modelId="{55180332-9D9E-4051-9ECE-B76405144DF1}" type="presParOf" srcId="{1BBF310F-52EB-49AE-B8E5-7A05BF79A634}" destId="{3CCF3E73-9C35-4BA1-88A4-042448CF90A3}" srcOrd="0" destOrd="0" presId="urn:microsoft.com/office/officeart/2005/8/layout/process1"/>
    <dgm:cxn modelId="{4D33C6E4-2E37-408E-A1E4-1AC4F6DECEE6}" type="presParOf" srcId="{1BBF310F-52EB-49AE-B8E5-7A05BF79A634}" destId="{68B7B314-C085-4848-983B-E5F4C98A5492}" srcOrd="1" destOrd="0" presId="urn:microsoft.com/office/officeart/2005/8/layout/process1"/>
    <dgm:cxn modelId="{0F298D33-7562-4994-9213-46766A230D4E}" type="presParOf" srcId="{68B7B314-C085-4848-983B-E5F4C98A5492}" destId="{25F5DE8B-81A9-4A46-B013-D1321E3A1C0E}" srcOrd="0" destOrd="0" presId="urn:microsoft.com/office/officeart/2005/8/layout/process1"/>
    <dgm:cxn modelId="{196ED93F-22B6-4818-9BF1-DE964E370EED}" type="presParOf" srcId="{1BBF310F-52EB-49AE-B8E5-7A05BF79A634}" destId="{29AA0C6D-A163-4D41-ABD0-77D6E661FFE8}" srcOrd="2" destOrd="0" presId="urn:microsoft.com/office/officeart/2005/8/layout/process1"/>
    <dgm:cxn modelId="{0802F9EC-3C6A-4DC1-B43C-A4799B7A59DF}" type="presParOf" srcId="{1BBF310F-52EB-49AE-B8E5-7A05BF79A634}" destId="{865D1031-4E02-4D70-B8FD-89B14DB55233}" srcOrd="3" destOrd="0" presId="urn:microsoft.com/office/officeart/2005/8/layout/process1"/>
    <dgm:cxn modelId="{1A7B6376-AF12-4DE5-A663-361CAF44E3FA}" type="presParOf" srcId="{865D1031-4E02-4D70-B8FD-89B14DB55233}" destId="{484F1694-F202-4CAA-A080-D45D14851E43}" srcOrd="0" destOrd="0" presId="urn:microsoft.com/office/officeart/2005/8/layout/process1"/>
    <dgm:cxn modelId="{FC48715F-881B-4D21-ACAC-B1A3C19EC260}" type="presParOf" srcId="{1BBF310F-52EB-49AE-B8E5-7A05BF79A634}" destId="{779528C5-0F2D-4B58-A0B5-9C3909923A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6F6FB-7984-428D-98C3-0389382B05CC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B71EF1-7276-4A5D-BF51-101AE9832D62}">
      <dgm:prSet phldrT="[文本]"/>
      <dgm:spPr/>
      <dgm:t>
        <a:bodyPr/>
        <a:lstStyle/>
        <a:p>
          <a:r>
            <a:rPr lang="zh-CN" altLang="en-US" dirty="0"/>
            <a:t>不处理</a:t>
          </a:r>
        </a:p>
      </dgm:t>
    </dgm:pt>
    <dgm:pt modelId="{C764804A-EC80-4ADA-BE50-30E9CB4042D4}" type="parTrans" cxnId="{F141164D-5CBE-44EA-B71C-9D311D84A98D}">
      <dgm:prSet/>
      <dgm:spPr/>
      <dgm:t>
        <a:bodyPr/>
        <a:lstStyle/>
        <a:p>
          <a:endParaRPr lang="zh-CN" altLang="en-US"/>
        </a:p>
      </dgm:t>
    </dgm:pt>
    <dgm:pt modelId="{CBE48D2C-CA9C-407F-9FAB-D6183CB91B03}" type="sibTrans" cxnId="{F141164D-5CBE-44EA-B71C-9D311D84A98D}">
      <dgm:prSet/>
      <dgm:spPr/>
      <dgm:t>
        <a:bodyPr/>
        <a:lstStyle/>
        <a:p>
          <a:endParaRPr lang="zh-CN" altLang="en-US"/>
        </a:p>
      </dgm:t>
    </dgm:pt>
    <dgm:pt modelId="{AEE491C0-107B-463C-B54D-C0124C5E8DC3}">
      <dgm:prSet phldrT="[文本]"/>
      <dgm:spPr/>
      <dgm:t>
        <a:bodyPr/>
        <a:lstStyle/>
        <a:p>
          <a:r>
            <a:rPr lang="zh-CN" altLang="en-US" dirty="0"/>
            <a:t>回归选择</a:t>
          </a:r>
        </a:p>
      </dgm:t>
    </dgm:pt>
    <dgm:pt modelId="{6C995031-6AE7-44F8-A6A4-0EB8C60C3BAB}" type="parTrans" cxnId="{16FD2000-9704-4126-9DD0-813FFE4D4DD5}">
      <dgm:prSet/>
      <dgm:spPr/>
      <dgm:t>
        <a:bodyPr/>
        <a:lstStyle/>
        <a:p>
          <a:endParaRPr lang="zh-CN" altLang="en-US"/>
        </a:p>
      </dgm:t>
    </dgm:pt>
    <dgm:pt modelId="{7FC40688-5764-4479-9E14-AA21C651CED7}" type="sibTrans" cxnId="{16FD2000-9704-4126-9DD0-813FFE4D4DD5}">
      <dgm:prSet/>
      <dgm:spPr/>
      <dgm:t>
        <a:bodyPr/>
        <a:lstStyle/>
        <a:p>
          <a:endParaRPr lang="zh-CN" altLang="en-US"/>
        </a:p>
      </dgm:t>
    </dgm:pt>
    <dgm:pt modelId="{C5D53B35-44A3-4A89-9312-600645333520}">
      <dgm:prSet phldrT="[文本]"/>
      <dgm:spPr/>
      <dgm:t>
        <a:bodyPr/>
        <a:lstStyle/>
        <a:p>
          <a:r>
            <a:rPr lang="zh-CN" altLang="en-US" dirty="0"/>
            <a:t>决策树选择</a:t>
          </a:r>
        </a:p>
      </dgm:t>
    </dgm:pt>
    <dgm:pt modelId="{D25CD3CB-8322-4285-A851-27138A0236B7}" type="parTrans" cxnId="{38B337CE-2C21-45A3-A084-FE8AA6DA521A}">
      <dgm:prSet/>
      <dgm:spPr/>
      <dgm:t>
        <a:bodyPr/>
        <a:lstStyle/>
        <a:p>
          <a:endParaRPr lang="zh-CN" altLang="en-US"/>
        </a:p>
      </dgm:t>
    </dgm:pt>
    <dgm:pt modelId="{AD06B03D-2A45-46B4-84A1-02DFEE9DD764}" type="sibTrans" cxnId="{38B337CE-2C21-45A3-A084-FE8AA6DA521A}">
      <dgm:prSet/>
      <dgm:spPr/>
      <dgm:t>
        <a:bodyPr/>
        <a:lstStyle/>
        <a:p>
          <a:endParaRPr lang="zh-CN" altLang="en-US"/>
        </a:p>
      </dgm:t>
    </dgm:pt>
    <dgm:pt modelId="{28828EA0-7BA2-4F62-A093-4A74E95FFE2A}">
      <dgm:prSet phldrT="[文本]"/>
      <dgm:spPr/>
      <dgm:t>
        <a:bodyPr/>
        <a:lstStyle/>
        <a:p>
          <a:r>
            <a:rPr lang="en-US" altLang="zh-CN" dirty="0"/>
            <a:t>…..</a:t>
          </a:r>
          <a:endParaRPr lang="zh-CN" altLang="en-US" dirty="0"/>
        </a:p>
      </dgm:t>
    </dgm:pt>
    <dgm:pt modelId="{4E87B745-E7C2-44CC-AB11-7A6EF1365E95}" type="parTrans" cxnId="{E34B771A-29E9-4A0F-8307-AAE2650FD5AD}">
      <dgm:prSet/>
      <dgm:spPr/>
      <dgm:t>
        <a:bodyPr/>
        <a:lstStyle/>
        <a:p>
          <a:endParaRPr lang="zh-CN" altLang="en-US"/>
        </a:p>
      </dgm:t>
    </dgm:pt>
    <dgm:pt modelId="{4E734FC3-7D2E-4A5F-AD83-92CB3DD35BFA}" type="sibTrans" cxnId="{E34B771A-29E9-4A0F-8307-AAE2650FD5AD}">
      <dgm:prSet/>
      <dgm:spPr/>
      <dgm:t>
        <a:bodyPr/>
        <a:lstStyle/>
        <a:p>
          <a:endParaRPr lang="zh-CN" altLang="en-US"/>
        </a:p>
      </dgm:t>
    </dgm:pt>
    <dgm:pt modelId="{ABB7039E-6020-45A6-8C79-66A03ECAD9C8}" type="pres">
      <dgm:prSet presAssocID="{8E26F6FB-7984-428D-98C3-0389382B05CC}" presName="diagram" presStyleCnt="0">
        <dgm:presLayoutVars>
          <dgm:dir/>
          <dgm:resizeHandles val="exact"/>
        </dgm:presLayoutVars>
      </dgm:prSet>
      <dgm:spPr/>
    </dgm:pt>
    <dgm:pt modelId="{2C9A7B97-1874-45A2-AB32-9459958A13D2}" type="pres">
      <dgm:prSet presAssocID="{91B71EF1-7276-4A5D-BF51-101AE9832D62}" presName="node" presStyleLbl="node1" presStyleIdx="0" presStyleCnt="4">
        <dgm:presLayoutVars>
          <dgm:bulletEnabled val="1"/>
        </dgm:presLayoutVars>
      </dgm:prSet>
      <dgm:spPr/>
    </dgm:pt>
    <dgm:pt modelId="{BA397B95-1FA7-4D33-B127-3F838FAA4B31}" type="pres">
      <dgm:prSet presAssocID="{CBE48D2C-CA9C-407F-9FAB-D6183CB91B03}" presName="sibTrans" presStyleCnt="0"/>
      <dgm:spPr/>
    </dgm:pt>
    <dgm:pt modelId="{B28D6323-BDB9-4CD4-825F-84FDFAF36295}" type="pres">
      <dgm:prSet presAssocID="{AEE491C0-107B-463C-B54D-C0124C5E8DC3}" presName="node" presStyleLbl="node1" presStyleIdx="1" presStyleCnt="4">
        <dgm:presLayoutVars>
          <dgm:bulletEnabled val="1"/>
        </dgm:presLayoutVars>
      </dgm:prSet>
      <dgm:spPr/>
    </dgm:pt>
    <dgm:pt modelId="{52EDBFFB-2473-4FEF-B0DD-1A2EC9CF825C}" type="pres">
      <dgm:prSet presAssocID="{7FC40688-5764-4479-9E14-AA21C651CED7}" presName="sibTrans" presStyleCnt="0"/>
      <dgm:spPr/>
    </dgm:pt>
    <dgm:pt modelId="{B8A6634C-4813-450A-9588-9254B1D3C7C1}" type="pres">
      <dgm:prSet presAssocID="{C5D53B35-44A3-4A89-9312-600645333520}" presName="node" presStyleLbl="node1" presStyleIdx="2" presStyleCnt="4">
        <dgm:presLayoutVars>
          <dgm:bulletEnabled val="1"/>
        </dgm:presLayoutVars>
      </dgm:prSet>
      <dgm:spPr/>
    </dgm:pt>
    <dgm:pt modelId="{4FDE468A-6626-4E64-9099-DE1BBFDF5B4E}" type="pres">
      <dgm:prSet presAssocID="{AD06B03D-2A45-46B4-84A1-02DFEE9DD764}" presName="sibTrans" presStyleCnt="0"/>
      <dgm:spPr/>
    </dgm:pt>
    <dgm:pt modelId="{0C8A64D8-EB9B-47BE-A533-3F4456869B0A}" type="pres">
      <dgm:prSet presAssocID="{28828EA0-7BA2-4F62-A093-4A74E95FFE2A}" presName="node" presStyleLbl="node1" presStyleIdx="3" presStyleCnt="4">
        <dgm:presLayoutVars>
          <dgm:bulletEnabled val="1"/>
        </dgm:presLayoutVars>
      </dgm:prSet>
      <dgm:spPr/>
    </dgm:pt>
  </dgm:ptLst>
  <dgm:cxnLst>
    <dgm:cxn modelId="{16FD2000-9704-4126-9DD0-813FFE4D4DD5}" srcId="{8E26F6FB-7984-428D-98C3-0389382B05CC}" destId="{AEE491C0-107B-463C-B54D-C0124C5E8DC3}" srcOrd="1" destOrd="0" parTransId="{6C995031-6AE7-44F8-A6A4-0EB8C60C3BAB}" sibTransId="{7FC40688-5764-4479-9E14-AA21C651CED7}"/>
    <dgm:cxn modelId="{E34B771A-29E9-4A0F-8307-AAE2650FD5AD}" srcId="{8E26F6FB-7984-428D-98C3-0389382B05CC}" destId="{28828EA0-7BA2-4F62-A093-4A74E95FFE2A}" srcOrd="3" destOrd="0" parTransId="{4E87B745-E7C2-44CC-AB11-7A6EF1365E95}" sibTransId="{4E734FC3-7D2E-4A5F-AD83-92CB3DD35BFA}"/>
    <dgm:cxn modelId="{F141164D-5CBE-44EA-B71C-9D311D84A98D}" srcId="{8E26F6FB-7984-428D-98C3-0389382B05CC}" destId="{91B71EF1-7276-4A5D-BF51-101AE9832D62}" srcOrd="0" destOrd="0" parTransId="{C764804A-EC80-4ADA-BE50-30E9CB4042D4}" sibTransId="{CBE48D2C-CA9C-407F-9FAB-D6183CB91B03}"/>
    <dgm:cxn modelId="{9664B390-36DC-4153-ABD7-367A03E04C10}" type="presOf" srcId="{28828EA0-7BA2-4F62-A093-4A74E95FFE2A}" destId="{0C8A64D8-EB9B-47BE-A533-3F4456869B0A}" srcOrd="0" destOrd="0" presId="urn:microsoft.com/office/officeart/2005/8/layout/default"/>
    <dgm:cxn modelId="{E4C75599-8F7D-4CA4-9E8F-4D1DB9E8394C}" type="presOf" srcId="{C5D53B35-44A3-4A89-9312-600645333520}" destId="{B8A6634C-4813-450A-9588-9254B1D3C7C1}" srcOrd="0" destOrd="0" presId="urn:microsoft.com/office/officeart/2005/8/layout/default"/>
    <dgm:cxn modelId="{3074FDC3-654B-415D-A6DA-A0C8B572C702}" type="presOf" srcId="{91B71EF1-7276-4A5D-BF51-101AE9832D62}" destId="{2C9A7B97-1874-45A2-AB32-9459958A13D2}" srcOrd="0" destOrd="0" presId="urn:microsoft.com/office/officeart/2005/8/layout/default"/>
    <dgm:cxn modelId="{1B7034CC-5E65-498B-9E4F-E05A3AE56EC3}" type="presOf" srcId="{8E26F6FB-7984-428D-98C3-0389382B05CC}" destId="{ABB7039E-6020-45A6-8C79-66A03ECAD9C8}" srcOrd="0" destOrd="0" presId="urn:microsoft.com/office/officeart/2005/8/layout/default"/>
    <dgm:cxn modelId="{38B337CE-2C21-45A3-A084-FE8AA6DA521A}" srcId="{8E26F6FB-7984-428D-98C3-0389382B05CC}" destId="{C5D53B35-44A3-4A89-9312-600645333520}" srcOrd="2" destOrd="0" parTransId="{D25CD3CB-8322-4285-A851-27138A0236B7}" sibTransId="{AD06B03D-2A45-46B4-84A1-02DFEE9DD764}"/>
    <dgm:cxn modelId="{C958C2DB-79BF-495F-9DB3-9C79DE4D95BD}" type="presOf" srcId="{AEE491C0-107B-463C-B54D-C0124C5E8DC3}" destId="{B28D6323-BDB9-4CD4-825F-84FDFAF36295}" srcOrd="0" destOrd="0" presId="urn:microsoft.com/office/officeart/2005/8/layout/default"/>
    <dgm:cxn modelId="{CEFACFBB-74C2-4DFB-8BF0-67B7A45FA03C}" type="presParOf" srcId="{ABB7039E-6020-45A6-8C79-66A03ECAD9C8}" destId="{2C9A7B97-1874-45A2-AB32-9459958A13D2}" srcOrd="0" destOrd="0" presId="urn:microsoft.com/office/officeart/2005/8/layout/default"/>
    <dgm:cxn modelId="{2489D566-6E6A-480A-9268-0DF9B0A3AF52}" type="presParOf" srcId="{ABB7039E-6020-45A6-8C79-66A03ECAD9C8}" destId="{BA397B95-1FA7-4D33-B127-3F838FAA4B31}" srcOrd="1" destOrd="0" presId="urn:microsoft.com/office/officeart/2005/8/layout/default"/>
    <dgm:cxn modelId="{082A6207-0EFF-48CC-BC0E-7549CC647224}" type="presParOf" srcId="{ABB7039E-6020-45A6-8C79-66A03ECAD9C8}" destId="{B28D6323-BDB9-4CD4-825F-84FDFAF36295}" srcOrd="2" destOrd="0" presId="urn:microsoft.com/office/officeart/2005/8/layout/default"/>
    <dgm:cxn modelId="{A445AE12-81FE-48D5-ADF9-F8E0FB2CEEF8}" type="presParOf" srcId="{ABB7039E-6020-45A6-8C79-66A03ECAD9C8}" destId="{52EDBFFB-2473-4FEF-B0DD-1A2EC9CF825C}" srcOrd="3" destOrd="0" presId="urn:microsoft.com/office/officeart/2005/8/layout/default"/>
    <dgm:cxn modelId="{C80B1E4F-D9F3-400F-9334-33BA48202D05}" type="presParOf" srcId="{ABB7039E-6020-45A6-8C79-66A03ECAD9C8}" destId="{B8A6634C-4813-450A-9588-9254B1D3C7C1}" srcOrd="4" destOrd="0" presId="urn:microsoft.com/office/officeart/2005/8/layout/default"/>
    <dgm:cxn modelId="{A28E0299-C00D-4FC2-8DF2-747069D69C1D}" type="presParOf" srcId="{ABB7039E-6020-45A6-8C79-66A03ECAD9C8}" destId="{4FDE468A-6626-4E64-9099-DE1BBFDF5B4E}" srcOrd="5" destOrd="0" presId="urn:microsoft.com/office/officeart/2005/8/layout/default"/>
    <dgm:cxn modelId="{D58D3C72-1299-4F1F-BC51-7906EBB787A1}" type="presParOf" srcId="{ABB7039E-6020-45A6-8C79-66A03ECAD9C8}" destId="{0C8A64D8-EB9B-47BE-A533-3F4456869B0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7E3F93-9FC1-463C-8A91-8E94A325824A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DD14497-37C5-4EE2-B424-22ED2568F322}">
      <dgm:prSet phldrT="[文本]"/>
      <dgm:spPr/>
      <dgm:t>
        <a:bodyPr/>
        <a:lstStyle/>
        <a:p>
          <a:r>
            <a:rPr lang="zh-CN" altLang="en-US" dirty="0"/>
            <a:t>迁移学习</a:t>
          </a:r>
        </a:p>
      </dgm:t>
    </dgm:pt>
    <dgm:pt modelId="{1DA91A76-8641-407B-8AC2-7B9C8EFAD4CC}" type="parTrans" cxnId="{CCD12763-EDCA-478A-956E-7EC97FA54BBA}">
      <dgm:prSet/>
      <dgm:spPr/>
      <dgm:t>
        <a:bodyPr/>
        <a:lstStyle/>
        <a:p>
          <a:endParaRPr lang="zh-CN" altLang="en-US"/>
        </a:p>
      </dgm:t>
    </dgm:pt>
    <dgm:pt modelId="{BBF9B606-6C57-4520-9AEF-5F3351064FFB}" type="sibTrans" cxnId="{CCD12763-EDCA-478A-956E-7EC97FA54BBA}">
      <dgm:prSet/>
      <dgm:spPr/>
      <dgm:t>
        <a:bodyPr/>
        <a:lstStyle/>
        <a:p>
          <a:endParaRPr lang="zh-CN" altLang="en-US"/>
        </a:p>
      </dgm:t>
    </dgm:pt>
    <dgm:pt modelId="{61B9E231-1FA1-4401-818F-FE436C2762AD}">
      <dgm:prSet phldrT="[文本]"/>
      <dgm:spPr/>
      <dgm:t>
        <a:bodyPr/>
        <a:lstStyle/>
        <a:p>
          <a:r>
            <a:rPr lang="en-US" altLang="zh-CN" dirty="0"/>
            <a:t>B</a:t>
          </a:r>
          <a:r>
            <a:rPr lang="zh-CN" altLang="en-US" dirty="0"/>
            <a:t>数据集无标签</a:t>
          </a:r>
        </a:p>
      </dgm:t>
    </dgm:pt>
    <dgm:pt modelId="{DD87B104-2CC1-4630-9DD9-29003AEB0B8A}" type="parTrans" cxnId="{E266ED47-0951-4001-9EF6-10FF2E86A75F}">
      <dgm:prSet/>
      <dgm:spPr/>
      <dgm:t>
        <a:bodyPr/>
        <a:lstStyle/>
        <a:p>
          <a:endParaRPr lang="zh-CN" altLang="en-US"/>
        </a:p>
      </dgm:t>
    </dgm:pt>
    <dgm:pt modelId="{5FC5E009-6ECA-4B40-8048-2D958ED0D5D5}" type="sibTrans" cxnId="{E266ED47-0951-4001-9EF6-10FF2E86A75F}">
      <dgm:prSet/>
      <dgm:spPr/>
      <dgm:t>
        <a:bodyPr/>
        <a:lstStyle/>
        <a:p>
          <a:endParaRPr lang="zh-CN" altLang="en-US"/>
        </a:p>
      </dgm:t>
    </dgm:pt>
    <dgm:pt modelId="{9EA92C98-59CF-4DE3-B775-FCCE8C0E0A43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zh-CN" altLang="en-US" dirty="0"/>
            <a:t>数据集有标签</a:t>
          </a:r>
        </a:p>
      </dgm:t>
    </dgm:pt>
    <dgm:pt modelId="{F76CBBF1-8883-44AD-ACFE-82011E312D5B}" type="parTrans" cxnId="{5C2DF0F4-3D01-4E4D-89BD-70F83B50B8D2}">
      <dgm:prSet/>
      <dgm:spPr/>
      <dgm:t>
        <a:bodyPr/>
        <a:lstStyle/>
        <a:p>
          <a:endParaRPr lang="zh-CN" altLang="en-US"/>
        </a:p>
      </dgm:t>
    </dgm:pt>
    <dgm:pt modelId="{0F8BA4EA-DE0A-4EF9-9A9C-7B3C1C0B88F6}" type="sibTrans" cxnId="{5C2DF0F4-3D01-4E4D-89BD-70F83B50B8D2}">
      <dgm:prSet/>
      <dgm:spPr/>
      <dgm:t>
        <a:bodyPr/>
        <a:lstStyle/>
        <a:p>
          <a:endParaRPr lang="zh-CN" altLang="en-US"/>
        </a:p>
      </dgm:t>
    </dgm:pt>
    <dgm:pt modelId="{01C0D651-E5A0-4BF8-B910-46802B120F51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zh-CN" altLang="en-US" dirty="0"/>
            <a:t>数据集属性与</a:t>
          </a:r>
          <a:r>
            <a:rPr lang="en-US" altLang="zh-CN" dirty="0"/>
            <a:t>B</a:t>
          </a:r>
          <a:r>
            <a:rPr lang="zh-CN" altLang="en-US" dirty="0"/>
            <a:t>对应</a:t>
          </a:r>
        </a:p>
      </dgm:t>
    </dgm:pt>
    <dgm:pt modelId="{D38BCD33-5939-4CBA-AC7D-009D007AF7A9}" type="parTrans" cxnId="{E2EC87D0-380D-44EB-B413-B5C5AF8B396C}">
      <dgm:prSet/>
      <dgm:spPr/>
      <dgm:t>
        <a:bodyPr/>
        <a:lstStyle/>
        <a:p>
          <a:endParaRPr lang="zh-CN" altLang="en-US"/>
        </a:p>
      </dgm:t>
    </dgm:pt>
    <dgm:pt modelId="{A7D91ADD-D1A8-470A-A86E-DF2FFE61AAF1}" type="sibTrans" cxnId="{E2EC87D0-380D-44EB-B413-B5C5AF8B396C}">
      <dgm:prSet/>
      <dgm:spPr/>
      <dgm:t>
        <a:bodyPr/>
        <a:lstStyle/>
        <a:p>
          <a:endParaRPr lang="zh-CN" altLang="en-US"/>
        </a:p>
      </dgm:t>
    </dgm:pt>
    <dgm:pt modelId="{9F9BD708-3F9B-4926-8575-8F5EA3042BF6}" type="pres">
      <dgm:prSet presAssocID="{007E3F93-9FC1-463C-8A91-8E94A32582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6E4C0F7-E1AE-4708-8FE5-CBE3D4A2FD11}" type="pres">
      <dgm:prSet presAssocID="{FDD14497-37C5-4EE2-B424-22ED2568F322}" presName="singleCycle" presStyleCnt="0"/>
      <dgm:spPr/>
    </dgm:pt>
    <dgm:pt modelId="{B5151A25-A5CC-4F17-AC63-3C4EBD2699C1}" type="pres">
      <dgm:prSet presAssocID="{FDD14497-37C5-4EE2-B424-22ED2568F322}" presName="singleCenter" presStyleLbl="node1" presStyleIdx="0" presStyleCnt="4" custScaleX="85717" custScaleY="80537" custLinFactNeighborX="-262" custLinFactNeighborY="-4184">
        <dgm:presLayoutVars>
          <dgm:chMax val="7"/>
          <dgm:chPref val="7"/>
        </dgm:presLayoutVars>
      </dgm:prSet>
      <dgm:spPr/>
    </dgm:pt>
    <dgm:pt modelId="{B4C0819A-B7A9-4F28-B618-0FBADE36EBB7}" type="pres">
      <dgm:prSet presAssocID="{DD87B104-2CC1-4630-9DD9-29003AEB0B8A}" presName="Name56" presStyleLbl="parChTrans1D2" presStyleIdx="0" presStyleCnt="3"/>
      <dgm:spPr/>
    </dgm:pt>
    <dgm:pt modelId="{87DA94B8-B47E-4F30-AF5F-623AA354C892}" type="pres">
      <dgm:prSet presAssocID="{61B9E231-1FA1-4401-818F-FE436C2762AD}" presName="text0" presStyleLbl="node1" presStyleIdx="1" presStyleCnt="4" custScaleX="165266" custScaleY="99160" custRadScaleRad="91189" custRadScaleInc="-1095">
        <dgm:presLayoutVars>
          <dgm:bulletEnabled val="1"/>
        </dgm:presLayoutVars>
      </dgm:prSet>
      <dgm:spPr/>
    </dgm:pt>
    <dgm:pt modelId="{6B1B02D9-75F6-4BAC-A433-9CDF0168B082}" type="pres">
      <dgm:prSet presAssocID="{F76CBBF1-8883-44AD-ACFE-82011E312D5B}" presName="Name56" presStyleLbl="parChTrans1D2" presStyleIdx="1" presStyleCnt="3"/>
      <dgm:spPr/>
    </dgm:pt>
    <dgm:pt modelId="{9FA7954C-7FB5-4270-BC4B-598C23674008}" type="pres">
      <dgm:prSet presAssocID="{9EA92C98-59CF-4DE3-B775-FCCE8C0E0A43}" presName="text0" presStyleLbl="node1" presStyleIdx="2" presStyleCnt="4" custScaleX="165266" custScaleY="99160">
        <dgm:presLayoutVars>
          <dgm:bulletEnabled val="1"/>
        </dgm:presLayoutVars>
      </dgm:prSet>
      <dgm:spPr/>
    </dgm:pt>
    <dgm:pt modelId="{32B446B7-98A7-4883-8EE7-36BBF38A4CF3}" type="pres">
      <dgm:prSet presAssocID="{D38BCD33-5939-4CBA-AC7D-009D007AF7A9}" presName="Name56" presStyleLbl="parChTrans1D2" presStyleIdx="2" presStyleCnt="3"/>
      <dgm:spPr/>
    </dgm:pt>
    <dgm:pt modelId="{AF568097-CC85-4198-81D1-22F2A61BF9D2}" type="pres">
      <dgm:prSet presAssocID="{01C0D651-E5A0-4BF8-B910-46802B120F51}" presName="text0" presStyleLbl="node1" presStyleIdx="3" presStyleCnt="4" custScaleX="165321" custScaleY="99160">
        <dgm:presLayoutVars>
          <dgm:bulletEnabled val="1"/>
        </dgm:presLayoutVars>
      </dgm:prSet>
      <dgm:spPr/>
    </dgm:pt>
  </dgm:ptLst>
  <dgm:cxnLst>
    <dgm:cxn modelId="{B311A140-4E8F-4D24-BCAA-036630F3F68E}" type="presOf" srcId="{01C0D651-E5A0-4BF8-B910-46802B120F51}" destId="{AF568097-CC85-4198-81D1-22F2A61BF9D2}" srcOrd="0" destOrd="0" presId="urn:microsoft.com/office/officeart/2008/layout/RadialCluster"/>
    <dgm:cxn modelId="{CCD12763-EDCA-478A-956E-7EC97FA54BBA}" srcId="{007E3F93-9FC1-463C-8A91-8E94A325824A}" destId="{FDD14497-37C5-4EE2-B424-22ED2568F322}" srcOrd="0" destOrd="0" parTransId="{1DA91A76-8641-407B-8AC2-7B9C8EFAD4CC}" sibTransId="{BBF9B606-6C57-4520-9AEF-5F3351064FFB}"/>
    <dgm:cxn modelId="{12389A63-0AF0-42F4-A723-91D00C8A4572}" type="presOf" srcId="{D38BCD33-5939-4CBA-AC7D-009D007AF7A9}" destId="{32B446B7-98A7-4883-8EE7-36BBF38A4CF3}" srcOrd="0" destOrd="0" presId="urn:microsoft.com/office/officeart/2008/layout/RadialCluster"/>
    <dgm:cxn modelId="{E266ED47-0951-4001-9EF6-10FF2E86A75F}" srcId="{FDD14497-37C5-4EE2-B424-22ED2568F322}" destId="{61B9E231-1FA1-4401-818F-FE436C2762AD}" srcOrd="0" destOrd="0" parTransId="{DD87B104-2CC1-4630-9DD9-29003AEB0B8A}" sibTransId="{5FC5E009-6ECA-4B40-8048-2D958ED0D5D5}"/>
    <dgm:cxn modelId="{8ADBEC78-A925-4D59-9CD8-6537C0794F6F}" type="presOf" srcId="{F76CBBF1-8883-44AD-ACFE-82011E312D5B}" destId="{6B1B02D9-75F6-4BAC-A433-9CDF0168B082}" srcOrd="0" destOrd="0" presId="urn:microsoft.com/office/officeart/2008/layout/RadialCluster"/>
    <dgm:cxn modelId="{7FB3BD86-F3DA-4ACF-BC17-CDD9FD2BD23D}" type="presOf" srcId="{9EA92C98-59CF-4DE3-B775-FCCE8C0E0A43}" destId="{9FA7954C-7FB5-4270-BC4B-598C23674008}" srcOrd="0" destOrd="0" presId="urn:microsoft.com/office/officeart/2008/layout/RadialCluster"/>
    <dgm:cxn modelId="{898DA09C-273F-4FD6-9AE1-07203BAD509E}" type="presOf" srcId="{FDD14497-37C5-4EE2-B424-22ED2568F322}" destId="{B5151A25-A5CC-4F17-AC63-3C4EBD2699C1}" srcOrd="0" destOrd="0" presId="urn:microsoft.com/office/officeart/2008/layout/RadialCluster"/>
    <dgm:cxn modelId="{A05B91B1-40E2-4911-854C-A6306E3D1855}" type="presOf" srcId="{007E3F93-9FC1-463C-8A91-8E94A325824A}" destId="{9F9BD708-3F9B-4926-8575-8F5EA3042BF6}" srcOrd="0" destOrd="0" presId="urn:microsoft.com/office/officeart/2008/layout/RadialCluster"/>
    <dgm:cxn modelId="{E2EC87D0-380D-44EB-B413-B5C5AF8B396C}" srcId="{FDD14497-37C5-4EE2-B424-22ED2568F322}" destId="{01C0D651-E5A0-4BF8-B910-46802B120F51}" srcOrd="2" destOrd="0" parTransId="{D38BCD33-5939-4CBA-AC7D-009D007AF7A9}" sibTransId="{A7D91ADD-D1A8-470A-A86E-DF2FFE61AAF1}"/>
    <dgm:cxn modelId="{0B4522E7-BD75-47AF-8825-74B9B9A32437}" type="presOf" srcId="{61B9E231-1FA1-4401-818F-FE436C2762AD}" destId="{87DA94B8-B47E-4F30-AF5F-623AA354C892}" srcOrd="0" destOrd="0" presId="urn:microsoft.com/office/officeart/2008/layout/RadialCluster"/>
    <dgm:cxn modelId="{5C2DF0F4-3D01-4E4D-89BD-70F83B50B8D2}" srcId="{FDD14497-37C5-4EE2-B424-22ED2568F322}" destId="{9EA92C98-59CF-4DE3-B775-FCCE8C0E0A43}" srcOrd="1" destOrd="0" parTransId="{F76CBBF1-8883-44AD-ACFE-82011E312D5B}" sibTransId="{0F8BA4EA-DE0A-4EF9-9A9C-7B3C1C0B88F6}"/>
    <dgm:cxn modelId="{D8BF7EF9-CB0E-44BB-9067-31FCB7C4DDEE}" type="presOf" srcId="{DD87B104-2CC1-4630-9DD9-29003AEB0B8A}" destId="{B4C0819A-B7A9-4F28-B618-0FBADE36EBB7}" srcOrd="0" destOrd="0" presId="urn:microsoft.com/office/officeart/2008/layout/RadialCluster"/>
    <dgm:cxn modelId="{0B7BE9E8-8709-49E7-B026-35BC58136698}" type="presParOf" srcId="{9F9BD708-3F9B-4926-8575-8F5EA3042BF6}" destId="{06E4C0F7-E1AE-4708-8FE5-CBE3D4A2FD11}" srcOrd="0" destOrd="0" presId="urn:microsoft.com/office/officeart/2008/layout/RadialCluster"/>
    <dgm:cxn modelId="{9A0CA5ED-8D74-429B-B635-5DA3936F98CC}" type="presParOf" srcId="{06E4C0F7-E1AE-4708-8FE5-CBE3D4A2FD11}" destId="{B5151A25-A5CC-4F17-AC63-3C4EBD2699C1}" srcOrd="0" destOrd="0" presId="urn:microsoft.com/office/officeart/2008/layout/RadialCluster"/>
    <dgm:cxn modelId="{0411A3B7-E50B-4613-9E26-7C6ACCA80395}" type="presParOf" srcId="{06E4C0F7-E1AE-4708-8FE5-CBE3D4A2FD11}" destId="{B4C0819A-B7A9-4F28-B618-0FBADE36EBB7}" srcOrd="1" destOrd="0" presId="urn:microsoft.com/office/officeart/2008/layout/RadialCluster"/>
    <dgm:cxn modelId="{C4EEDFF4-B175-44FF-84C9-9EB165843925}" type="presParOf" srcId="{06E4C0F7-E1AE-4708-8FE5-CBE3D4A2FD11}" destId="{87DA94B8-B47E-4F30-AF5F-623AA354C892}" srcOrd="2" destOrd="0" presId="urn:microsoft.com/office/officeart/2008/layout/RadialCluster"/>
    <dgm:cxn modelId="{CA0C7DA3-AE07-439A-A0AA-4A9DD49EEFD9}" type="presParOf" srcId="{06E4C0F7-E1AE-4708-8FE5-CBE3D4A2FD11}" destId="{6B1B02D9-75F6-4BAC-A433-9CDF0168B082}" srcOrd="3" destOrd="0" presId="urn:microsoft.com/office/officeart/2008/layout/RadialCluster"/>
    <dgm:cxn modelId="{003171A1-4513-4C64-AF8D-1F9ECA74250A}" type="presParOf" srcId="{06E4C0F7-E1AE-4708-8FE5-CBE3D4A2FD11}" destId="{9FA7954C-7FB5-4270-BC4B-598C23674008}" srcOrd="4" destOrd="0" presId="urn:microsoft.com/office/officeart/2008/layout/RadialCluster"/>
    <dgm:cxn modelId="{BAC2E395-7E97-4648-888A-E60D40A9EBAD}" type="presParOf" srcId="{06E4C0F7-E1AE-4708-8FE5-CBE3D4A2FD11}" destId="{32B446B7-98A7-4883-8EE7-36BBF38A4CF3}" srcOrd="5" destOrd="0" presId="urn:microsoft.com/office/officeart/2008/layout/RadialCluster"/>
    <dgm:cxn modelId="{0BC749F3-462A-42EC-BBF3-2378845C3010}" type="presParOf" srcId="{06E4C0F7-E1AE-4708-8FE5-CBE3D4A2FD11}" destId="{AF568097-CC85-4198-81D1-22F2A61BF9D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F3E73-9C35-4BA1-88A4-042448CF90A3}">
      <dsp:nvSpPr>
        <dsp:cNvPr id="0" name=""/>
        <dsp:cNvSpPr/>
      </dsp:nvSpPr>
      <dsp:spPr>
        <a:xfrm>
          <a:off x="257" y="1639371"/>
          <a:ext cx="2158250" cy="129495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数据清洗</a:t>
          </a:r>
        </a:p>
      </dsp:txBody>
      <dsp:txXfrm>
        <a:off x="38185" y="1677299"/>
        <a:ext cx="2082394" cy="1219094"/>
      </dsp:txXfrm>
    </dsp:sp>
    <dsp:sp modelId="{68B7B314-C085-4848-983B-E5F4C98A5492}">
      <dsp:nvSpPr>
        <dsp:cNvPr id="0" name=""/>
        <dsp:cNvSpPr/>
      </dsp:nvSpPr>
      <dsp:spPr>
        <a:xfrm>
          <a:off x="2184402" y="2019223"/>
          <a:ext cx="837411" cy="535246"/>
        </a:xfrm>
        <a:prstGeom prst="rightArrow">
          <a:avLst>
            <a:gd name="adj1" fmla="val 60000"/>
            <a:gd name="adj2" fmla="val 50000"/>
          </a:avLst>
        </a:prstGeom>
        <a:noFill/>
        <a:ln w="254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184402" y="2126272"/>
        <a:ext cx="676837" cy="321148"/>
      </dsp:txXfrm>
    </dsp:sp>
    <dsp:sp modelId="{29AA0C6D-A163-4D41-ABD0-77D6E661FFE8}">
      <dsp:nvSpPr>
        <dsp:cNvPr id="0" name=""/>
        <dsp:cNvSpPr/>
      </dsp:nvSpPr>
      <dsp:spPr>
        <a:xfrm>
          <a:off x="3021808" y="1639371"/>
          <a:ext cx="2876862" cy="129495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多对一聚合</a:t>
          </a:r>
        </a:p>
      </dsp:txBody>
      <dsp:txXfrm>
        <a:off x="3059736" y="1677299"/>
        <a:ext cx="2801006" cy="1219094"/>
      </dsp:txXfrm>
    </dsp:sp>
    <dsp:sp modelId="{865D1031-4E02-4D70-B8FD-89B14DB55233}">
      <dsp:nvSpPr>
        <dsp:cNvPr id="0" name=""/>
        <dsp:cNvSpPr/>
      </dsp:nvSpPr>
      <dsp:spPr>
        <a:xfrm>
          <a:off x="5929275" y="2019223"/>
          <a:ext cx="827990" cy="535246"/>
        </a:xfrm>
        <a:prstGeom prst="rightArrow">
          <a:avLst>
            <a:gd name="adj1" fmla="val 60000"/>
            <a:gd name="adj2" fmla="val 50000"/>
          </a:avLst>
        </a:prstGeom>
        <a:noFill/>
        <a:ln w="254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929275" y="2126272"/>
        <a:ext cx="667416" cy="321148"/>
      </dsp:txXfrm>
    </dsp:sp>
    <dsp:sp modelId="{779528C5-0F2D-4B58-A0B5-9C3909923A1F}">
      <dsp:nvSpPr>
        <dsp:cNvPr id="0" name=""/>
        <dsp:cNvSpPr/>
      </dsp:nvSpPr>
      <dsp:spPr>
        <a:xfrm>
          <a:off x="6761971" y="1639371"/>
          <a:ext cx="2158250" cy="129495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特征提取</a:t>
          </a:r>
        </a:p>
      </dsp:txBody>
      <dsp:txXfrm>
        <a:off x="6799899" y="1677299"/>
        <a:ext cx="2082394" cy="1219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A7B97-1874-45A2-AB32-9459958A13D2}">
      <dsp:nvSpPr>
        <dsp:cNvPr id="0" name=""/>
        <dsp:cNvSpPr/>
      </dsp:nvSpPr>
      <dsp:spPr>
        <a:xfrm>
          <a:off x="545504" y="519"/>
          <a:ext cx="2776228" cy="1665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不处理</a:t>
          </a:r>
        </a:p>
      </dsp:txBody>
      <dsp:txXfrm>
        <a:off x="545504" y="519"/>
        <a:ext cx="2776228" cy="1665737"/>
      </dsp:txXfrm>
    </dsp:sp>
    <dsp:sp modelId="{B28D6323-BDB9-4CD4-825F-84FDFAF36295}">
      <dsp:nvSpPr>
        <dsp:cNvPr id="0" name=""/>
        <dsp:cNvSpPr/>
      </dsp:nvSpPr>
      <dsp:spPr>
        <a:xfrm>
          <a:off x="3599356" y="519"/>
          <a:ext cx="2776228" cy="1665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回归选择</a:t>
          </a:r>
        </a:p>
      </dsp:txBody>
      <dsp:txXfrm>
        <a:off x="3599356" y="519"/>
        <a:ext cx="2776228" cy="1665737"/>
      </dsp:txXfrm>
    </dsp:sp>
    <dsp:sp modelId="{B8A6634C-4813-450A-9588-9254B1D3C7C1}">
      <dsp:nvSpPr>
        <dsp:cNvPr id="0" name=""/>
        <dsp:cNvSpPr/>
      </dsp:nvSpPr>
      <dsp:spPr>
        <a:xfrm>
          <a:off x="6653207" y="519"/>
          <a:ext cx="2776228" cy="1665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决策树选择</a:t>
          </a:r>
        </a:p>
      </dsp:txBody>
      <dsp:txXfrm>
        <a:off x="6653207" y="519"/>
        <a:ext cx="2776228" cy="1665737"/>
      </dsp:txXfrm>
    </dsp:sp>
    <dsp:sp modelId="{0C8A64D8-EB9B-47BE-A533-3F4456869B0A}">
      <dsp:nvSpPr>
        <dsp:cNvPr id="0" name=""/>
        <dsp:cNvSpPr/>
      </dsp:nvSpPr>
      <dsp:spPr>
        <a:xfrm>
          <a:off x="3599356" y="1943879"/>
          <a:ext cx="2776228" cy="1665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…..</a:t>
          </a:r>
          <a:endParaRPr lang="zh-CN" altLang="en-US" sz="3900" kern="1200" dirty="0"/>
        </a:p>
      </dsp:txBody>
      <dsp:txXfrm>
        <a:off x="3599356" y="1943879"/>
        <a:ext cx="2776228" cy="1665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51A25-A5CC-4F17-AC63-3C4EBD2699C1}">
      <dsp:nvSpPr>
        <dsp:cNvPr id="0" name=""/>
        <dsp:cNvSpPr/>
      </dsp:nvSpPr>
      <dsp:spPr>
        <a:xfrm>
          <a:off x="3354354" y="2470140"/>
          <a:ext cx="1393415" cy="13092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迁移学习</a:t>
          </a:r>
        </a:p>
      </dsp:txBody>
      <dsp:txXfrm>
        <a:off x="3418264" y="2534050"/>
        <a:ext cx="1265595" cy="1181389"/>
      </dsp:txXfrm>
    </dsp:sp>
    <dsp:sp modelId="{B4C0819A-B7A9-4F28-B618-0FBADE36EBB7}">
      <dsp:nvSpPr>
        <dsp:cNvPr id="0" name=""/>
        <dsp:cNvSpPr/>
      </dsp:nvSpPr>
      <dsp:spPr>
        <a:xfrm rot="16178347">
          <a:off x="3607259" y="2033222"/>
          <a:ext cx="8738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385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A94B8-B47E-4F30-AF5F-623AA354C892}">
      <dsp:nvSpPr>
        <dsp:cNvPr id="0" name=""/>
        <dsp:cNvSpPr/>
      </dsp:nvSpPr>
      <dsp:spPr>
        <a:xfrm>
          <a:off x="3138034" y="516300"/>
          <a:ext cx="1799998" cy="108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</a:t>
          </a:r>
          <a:r>
            <a:rPr lang="zh-CN" altLang="en-US" sz="2100" kern="1200" dirty="0"/>
            <a:t>数据集无标签</a:t>
          </a:r>
        </a:p>
      </dsp:txBody>
      <dsp:txXfrm>
        <a:off x="3190755" y="569021"/>
        <a:ext cx="1694556" cy="974561"/>
      </dsp:txXfrm>
    </dsp:sp>
    <dsp:sp modelId="{6B1B02D9-75F6-4BAC-A433-9CDF0168B082}">
      <dsp:nvSpPr>
        <dsp:cNvPr id="0" name=""/>
        <dsp:cNvSpPr/>
      </dsp:nvSpPr>
      <dsp:spPr>
        <a:xfrm rot="2029140">
          <a:off x="4679202" y="3817033"/>
          <a:ext cx="8104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049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7954C-7FB5-4270-BC4B-598C23674008}">
      <dsp:nvSpPr>
        <dsp:cNvPr id="0" name=""/>
        <dsp:cNvSpPr/>
      </dsp:nvSpPr>
      <dsp:spPr>
        <a:xfrm>
          <a:off x="5327193" y="4042582"/>
          <a:ext cx="1799998" cy="108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</a:t>
          </a:r>
          <a:r>
            <a:rPr lang="zh-CN" altLang="en-US" sz="2100" kern="1200" dirty="0"/>
            <a:t>数据集有标签</a:t>
          </a:r>
        </a:p>
      </dsp:txBody>
      <dsp:txXfrm>
        <a:off x="5379914" y="4095303"/>
        <a:ext cx="1694556" cy="974561"/>
      </dsp:txXfrm>
    </dsp:sp>
    <dsp:sp modelId="{32B446B7-98A7-4883-8EE7-36BBF38A4CF3}">
      <dsp:nvSpPr>
        <dsp:cNvPr id="0" name=""/>
        <dsp:cNvSpPr/>
      </dsp:nvSpPr>
      <dsp:spPr>
        <a:xfrm rot="8751579">
          <a:off x="2629090" y="3819874"/>
          <a:ext cx="793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65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68097-CC85-4198-81D1-22F2A61BF9D2}">
      <dsp:nvSpPr>
        <dsp:cNvPr id="0" name=""/>
        <dsp:cNvSpPr/>
      </dsp:nvSpPr>
      <dsp:spPr>
        <a:xfrm>
          <a:off x="1000808" y="4042582"/>
          <a:ext cx="1800597" cy="10800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</a:t>
          </a:r>
          <a:r>
            <a:rPr lang="zh-CN" altLang="en-US" sz="2100" kern="1200" dirty="0"/>
            <a:t>数据集属性与</a:t>
          </a:r>
          <a:r>
            <a:rPr lang="en-US" altLang="zh-CN" sz="2100" kern="1200" dirty="0"/>
            <a:t>B</a:t>
          </a:r>
          <a:r>
            <a:rPr lang="zh-CN" altLang="en-US" sz="2100" kern="1200" dirty="0"/>
            <a:t>对应</a:t>
          </a:r>
        </a:p>
      </dsp:txBody>
      <dsp:txXfrm>
        <a:off x="1053529" y="4095303"/>
        <a:ext cx="1695155" cy="974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00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32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自动化，可扩展，结果也很好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4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自动化，可扩展，结果也很好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9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3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自动化：不用人工调教</a:t>
            </a:r>
            <a:endParaRPr lang="en-US" altLang="zh-CN" dirty="0"/>
          </a:p>
          <a:p>
            <a:r>
              <a:rPr lang="zh-CN" altLang="en-US" dirty="0"/>
              <a:t>迁移算法：</a:t>
            </a:r>
            <a:endParaRPr lang="en-US" altLang="zh-CN" dirty="0"/>
          </a:p>
          <a:p>
            <a:r>
              <a:rPr lang="zh-CN" altLang="en-US" dirty="0"/>
              <a:t>交叉融合：一种创新的</a:t>
            </a:r>
            <a:r>
              <a:rPr lang="en-US" altLang="zh-CN" dirty="0"/>
              <a:t>Stacking</a:t>
            </a:r>
            <a:r>
              <a:rPr lang="zh-CN" altLang="en-US" dirty="0"/>
              <a:t>方式（强调一下！）</a:t>
            </a:r>
            <a:endParaRPr lang="en-US" altLang="zh-CN" dirty="0"/>
          </a:p>
          <a:p>
            <a:r>
              <a:rPr lang="zh-CN" altLang="en-US" dirty="0"/>
              <a:t>标准化：流程规范、不需太大改动即可用在其他数据集上。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2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出于自动化处理的考虑、以及本次比赛数据的特征，也为了实现不同处理方案的同时执行，我们将特征工程划分成了这三个流程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4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主办方更加想要一个自动化的</a:t>
            </a:r>
            <a:r>
              <a:rPr lang="en-US" altLang="zh-CN" dirty="0"/>
              <a:t>idea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8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第三步：按不同方案进行不同的处理：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不同之处在于：</a:t>
            </a:r>
            <a:r>
              <a:rPr lang="en-US" altLang="zh-CN" dirty="0"/>
              <a:t>1</a:t>
            </a:r>
            <a:r>
              <a:rPr lang="zh-CN" altLang="en-US" dirty="0"/>
              <a:t>、如何寻找特征的最优处理方式（分箱离散化 、</a:t>
            </a:r>
            <a:r>
              <a:rPr lang="en-US" altLang="zh-CN" dirty="0" err="1"/>
              <a:t>onehot</a:t>
            </a:r>
            <a:r>
              <a:rPr lang="zh-CN" altLang="en-US" dirty="0"/>
              <a:t>编码、填补缺失值）</a:t>
            </a:r>
            <a:r>
              <a:rPr lang="en-US" altLang="zh-CN" dirty="0"/>
              <a:t>------</a:t>
            </a:r>
            <a:r>
              <a:rPr lang="zh-CN" altLang="en-US" dirty="0"/>
              <a:t>寻优</a:t>
            </a:r>
            <a:endParaRPr lang="en-US" altLang="zh-CN" dirty="0"/>
          </a:p>
          <a:p>
            <a:r>
              <a:rPr lang="en-US" altLang="zh-CN" dirty="0"/>
              <a:t>		2</a:t>
            </a:r>
            <a:r>
              <a:rPr lang="zh-CN" altLang="en-US" dirty="0"/>
              <a:t>、如何筛选变量（直接丢弃、保留、用哑变量代表是否有缺）</a:t>
            </a:r>
            <a:r>
              <a:rPr lang="en-US" altLang="zh-CN" dirty="0"/>
              <a:t>---------</a:t>
            </a:r>
            <a:r>
              <a:rPr lang="zh-CN" altLang="en-US" dirty="0"/>
              <a:t>筛选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4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3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6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0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350131" y="622304"/>
            <a:ext cx="334960" cy="334960"/>
          </a:xfrm>
          <a:prstGeom prst="diamond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511930" y="1"/>
            <a:ext cx="1676402" cy="914401"/>
          </a:xfrm>
          <a:custGeom>
            <a:avLst/>
            <a:gdLst>
              <a:gd name="connsiteX0" fmla="*/ 76200 w 1676402"/>
              <a:gd name="connsiteY0" fmla="*/ 0 h 914401"/>
              <a:gd name="connsiteX1" fmla="*/ 1600202 w 1676402"/>
              <a:gd name="connsiteY1" fmla="*/ 0 h 914401"/>
              <a:gd name="connsiteX2" fmla="*/ 1676402 w 1676402"/>
              <a:gd name="connsiteY2" fmla="*/ 76200 h 914401"/>
              <a:gd name="connsiteX3" fmla="*/ 838201 w 1676402"/>
              <a:gd name="connsiteY3" fmla="*/ 914401 h 914401"/>
              <a:gd name="connsiteX4" fmla="*/ 0 w 1676402"/>
              <a:gd name="connsiteY4" fmla="*/ 7620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2" h="914401">
                <a:moveTo>
                  <a:pt x="76200" y="0"/>
                </a:moveTo>
                <a:lnTo>
                  <a:pt x="1600202" y="0"/>
                </a:lnTo>
                <a:lnTo>
                  <a:pt x="1676402" y="76200"/>
                </a:lnTo>
                <a:lnTo>
                  <a:pt x="838201" y="914401"/>
                </a:lnTo>
                <a:lnTo>
                  <a:pt x="0" y="76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511930" y="222628"/>
            <a:ext cx="621545" cy="621545"/>
          </a:xfrm>
          <a:prstGeom prst="diamond">
            <a:avLst/>
          </a:prstGeom>
          <a:solidFill>
            <a:srgbClr val="16E6F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5" y="79123"/>
            <a:ext cx="1283211" cy="2316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microsoft.com/office/2007/relationships/hdphot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0" y="1876087"/>
            <a:ext cx="12192000" cy="4682359"/>
            <a:chOff x="0" y="1876087"/>
            <a:chExt cx="12192000" cy="4682359"/>
          </a:xfrm>
        </p:grpSpPr>
        <p:sp>
          <p:nvSpPr>
            <p:cNvPr id="92" name="矩形 91"/>
            <p:cNvSpPr/>
            <p:nvPr/>
          </p:nvSpPr>
          <p:spPr>
            <a:xfrm>
              <a:off x="0" y="3499945"/>
              <a:ext cx="12192000" cy="2603298"/>
            </a:xfrm>
            <a:prstGeom prst="rect">
              <a:avLst/>
            </a:prstGeom>
            <a:solidFill>
              <a:srgbClr val="00B0F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10000" contras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39156" y="1876087"/>
              <a:ext cx="9222827" cy="4682359"/>
            </a:xfrm>
            <a:prstGeom prst="rect">
              <a:avLst/>
            </a:prstGeom>
          </p:spPr>
        </p:pic>
        <p:grpSp>
          <p:nvGrpSpPr>
            <p:cNvPr id="51" name="组合 50"/>
            <p:cNvGrpSpPr/>
            <p:nvPr/>
          </p:nvGrpSpPr>
          <p:grpSpPr>
            <a:xfrm>
              <a:off x="0" y="3594534"/>
              <a:ext cx="2364828" cy="2159876"/>
              <a:chOff x="2771988" y="664788"/>
              <a:chExt cx="4916961" cy="4468705"/>
            </a:xfrm>
          </p:grpSpPr>
          <p:sp>
            <p:nvSpPr>
              <p:cNvPr id="52" name="Freeform 6"/>
              <p:cNvSpPr/>
              <p:nvPr/>
            </p:nvSpPr>
            <p:spPr bwMode="auto">
              <a:xfrm>
                <a:off x="2771988" y="1755165"/>
                <a:ext cx="1305089" cy="1305089"/>
              </a:xfrm>
              <a:custGeom>
                <a:avLst/>
                <a:gdLst>
                  <a:gd name="T0" fmla="*/ 510 w 1020"/>
                  <a:gd name="T1" fmla="*/ 0 h 1020"/>
                  <a:gd name="T2" fmla="*/ 1020 w 1020"/>
                  <a:gd name="T3" fmla="*/ 510 h 1020"/>
                  <a:gd name="T4" fmla="*/ 1020 w 1020"/>
                  <a:gd name="T5" fmla="*/ 510 h 1020"/>
                  <a:gd name="T6" fmla="*/ 510 w 1020"/>
                  <a:gd name="T7" fmla="*/ 1020 h 1020"/>
                  <a:gd name="T8" fmla="*/ 510 w 1020"/>
                  <a:gd name="T9" fmla="*/ 1020 h 1020"/>
                  <a:gd name="T10" fmla="*/ 0 w 1020"/>
                  <a:gd name="T11" fmla="*/ 510 h 1020"/>
                  <a:gd name="T12" fmla="*/ 510 w 1020"/>
                  <a:gd name="T13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0" h="1020">
                    <a:moveTo>
                      <a:pt x="510" y="0"/>
                    </a:moveTo>
                    <a:lnTo>
                      <a:pt x="1020" y="510"/>
                    </a:lnTo>
                    <a:lnTo>
                      <a:pt x="1020" y="510"/>
                    </a:lnTo>
                    <a:lnTo>
                      <a:pt x="510" y="1020"/>
                    </a:lnTo>
                    <a:lnTo>
                      <a:pt x="510" y="1020"/>
                    </a:lnTo>
                    <a:lnTo>
                      <a:pt x="0" y="51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0" tIns="0" rIns="0" bIns="0" numCol="1" anchor="ctr" anchorCtr="1" compatLnSpc="1"/>
              <a:lstStyle/>
              <a:p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8"/>
              <p:cNvSpPr/>
              <p:nvPr/>
            </p:nvSpPr>
            <p:spPr bwMode="auto">
              <a:xfrm>
                <a:off x="3473356" y="1346934"/>
                <a:ext cx="3566859" cy="3563017"/>
              </a:xfrm>
              <a:custGeom>
                <a:avLst/>
                <a:gdLst>
                  <a:gd name="T0" fmla="*/ 929 w 1857"/>
                  <a:gd name="T1" fmla="*/ 0 h 1855"/>
                  <a:gd name="T2" fmla="*/ 1857 w 1857"/>
                  <a:gd name="T3" fmla="*/ 928 h 1855"/>
                  <a:gd name="T4" fmla="*/ 929 w 1857"/>
                  <a:gd name="T5" fmla="*/ 1855 h 1855"/>
                  <a:gd name="T6" fmla="*/ 0 w 1857"/>
                  <a:gd name="T7" fmla="*/ 928 h 1855"/>
                  <a:gd name="T8" fmla="*/ 929 w 1857"/>
                  <a:gd name="T9" fmla="*/ 0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7" h="1855">
                    <a:moveTo>
                      <a:pt x="929" y="0"/>
                    </a:moveTo>
                    <a:lnTo>
                      <a:pt x="1857" y="928"/>
                    </a:lnTo>
                    <a:lnTo>
                      <a:pt x="929" y="1855"/>
                    </a:lnTo>
                    <a:lnTo>
                      <a:pt x="0" y="928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8573" tIns="64286" rIns="128573" bIns="64286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6080090" y="4094113"/>
                <a:ext cx="954742" cy="954740"/>
              </a:xfrm>
              <a:custGeom>
                <a:avLst/>
                <a:gdLst>
                  <a:gd name="T0" fmla="*/ 307 w 613"/>
                  <a:gd name="T1" fmla="*/ 0 h 613"/>
                  <a:gd name="T2" fmla="*/ 613 w 613"/>
                  <a:gd name="T3" fmla="*/ 307 h 613"/>
                  <a:gd name="T4" fmla="*/ 307 w 613"/>
                  <a:gd name="T5" fmla="*/ 613 h 613"/>
                  <a:gd name="T6" fmla="*/ 0 w 613"/>
                  <a:gd name="T7" fmla="*/ 307 h 613"/>
                  <a:gd name="T8" fmla="*/ 307 w 613"/>
                  <a:gd name="T9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613">
                    <a:moveTo>
                      <a:pt x="307" y="0"/>
                    </a:moveTo>
                    <a:lnTo>
                      <a:pt x="613" y="307"/>
                    </a:lnTo>
                    <a:lnTo>
                      <a:pt x="307" y="613"/>
                    </a:lnTo>
                    <a:lnTo>
                      <a:pt x="0" y="307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8573" tIns="64286" rIns="128573" bIns="64286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55" name="Freeform 12"/>
              <p:cNvSpPr/>
              <p:nvPr/>
            </p:nvSpPr>
            <p:spPr bwMode="auto">
              <a:xfrm>
                <a:off x="6547737" y="1928090"/>
                <a:ext cx="1141212" cy="1137973"/>
              </a:xfrm>
              <a:custGeom>
                <a:avLst/>
                <a:gdLst>
                  <a:gd name="T0" fmla="*/ 528 w 1057"/>
                  <a:gd name="T1" fmla="*/ 0 h 1054"/>
                  <a:gd name="T2" fmla="*/ 1057 w 1057"/>
                  <a:gd name="T3" fmla="*/ 527 h 1054"/>
                  <a:gd name="T4" fmla="*/ 528 w 1057"/>
                  <a:gd name="T5" fmla="*/ 1054 h 1054"/>
                  <a:gd name="T6" fmla="*/ 510 w 1057"/>
                  <a:gd name="T7" fmla="*/ 1037 h 1054"/>
                  <a:gd name="T8" fmla="*/ 0 w 1057"/>
                  <a:gd name="T9" fmla="*/ 527 h 1054"/>
                  <a:gd name="T10" fmla="*/ 510 w 1057"/>
                  <a:gd name="T11" fmla="*/ 17 h 1054"/>
                  <a:gd name="T12" fmla="*/ 528 w 1057"/>
                  <a:gd name="T13" fmla="*/ 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7" h="1054">
                    <a:moveTo>
                      <a:pt x="528" y="0"/>
                    </a:moveTo>
                    <a:lnTo>
                      <a:pt x="1057" y="527"/>
                    </a:lnTo>
                    <a:lnTo>
                      <a:pt x="528" y="1054"/>
                    </a:lnTo>
                    <a:lnTo>
                      <a:pt x="510" y="1037"/>
                    </a:lnTo>
                    <a:lnTo>
                      <a:pt x="0" y="527"/>
                    </a:lnTo>
                    <a:lnTo>
                      <a:pt x="510" y="17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8573" tIns="64286" rIns="128573" bIns="64286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56" name="Freeform 7"/>
              <p:cNvSpPr/>
              <p:nvPr/>
            </p:nvSpPr>
            <p:spPr bwMode="auto">
              <a:xfrm>
                <a:off x="3228513" y="4574550"/>
                <a:ext cx="560861" cy="558943"/>
              </a:xfrm>
              <a:custGeom>
                <a:avLst/>
                <a:gdLst>
                  <a:gd name="T0" fmla="*/ 145 w 292"/>
                  <a:gd name="T1" fmla="*/ 0 h 291"/>
                  <a:gd name="T2" fmla="*/ 292 w 292"/>
                  <a:gd name="T3" fmla="*/ 146 h 291"/>
                  <a:gd name="T4" fmla="*/ 145 w 292"/>
                  <a:gd name="T5" fmla="*/ 291 h 291"/>
                  <a:gd name="T6" fmla="*/ 0 w 292"/>
                  <a:gd name="T7" fmla="*/ 146 h 291"/>
                  <a:gd name="T8" fmla="*/ 145 w 292"/>
                  <a:gd name="T9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91">
                    <a:moveTo>
                      <a:pt x="145" y="0"/>
                    </a:moveTo>
                    <a:lnTo>
                      <a:pt x="292" y="146"/>
                    </a:lnTo>
                    <a:lnTo>
                      <a:pt x="145" y="291"/>
                    </a:lnTo>
                    <a:lnTo>
                      <a:pt x="0" y="146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8573" tIns="64286" rIns="128573" bIns="64286" numCol="1" anchor="t" anchorCtr="0" compatLnSpc="1"/>
              <a:lstStyle/>
              <a:p>
                <a:endParaRPr lang="zh-CN" altLang="en-US" sz="2000"/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5049615" y="664788"/>
                <a:ext cx="560862" cy="558942"/>
              </a:xfrm>
              <a:custGeom>
                <a:avLst/>
                <a:gdLst>
                  <a:gd name="T0" fmla="*/ 145 w 292"/>
                  <a:gd name="T1" fmla="*/ 0 h 291"/>
                  <a:gd name="T2" fmla="*/ 292 w 292"/>
                  <a:gd name="T3" fmla="*/ 146 h 291"/>
                  <a:gd name="T4" fmla="*/ 145 w 292"/>
                  <a:gd name="T5" fmla="*/ 291 h 291"/>
                  <a:gd name="T6" fmla="*/ 0 w 292"/>
                  <a:gd name="T7" fmla="*/ 146 h 291"/>
                  <a:gd name="T8" fmla="*/ 145 w 292"/>
                  <a:gd name="T9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91">
                    <a:moveTo>
                      <a:pt x="145" y="0"/>
                    </a:moveTo>
                    <a:lnTo>
                      <a:pt x="292" y="146"/>
                    </a:lnTo>
                    <a:lnTo>
                      <a:pt x="145" y="291"/>
                    </a:lnTo>
                    <a:lnTo>
                      <a:pt x="0" y="146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8573" tIns="64286" rIns="128573" bIns="64286" numCol="1" anchor="t" anchorCtr="0" compatLnSpc="1"/>
              <a:lstStyle/>
              <a:p>
                <a:endParaRPr lang="zh-CN" altLang="en-US" sz="2000"/>
              </a:p>
            </p:txBody>
          </p:sp>
        </p:grpSp>
      </p:grpSp>
      <p:grpSp>
        <p:nvGrpSpPr>
          <p:cNvPr id="35" name="Group 1"/>
          <p:cNvGrpSpPr/>
          <p:nvPr/>
        </p:nvGrpSpPr>
        <p:grpSpPr>
          <a:xfrm>
            <a:off x="5192289" y="4094086"/>
            <a:ext cx="1224000" cy="56012"/>
            <a:chOff x="10866255" y="8448874"/>
            <a:chExt cx="2738812" cy="731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7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0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58" name="文本框 3"/>
          <p:cNvSpPr txBox="1"/>
          <p:nvPr/>
        </p:nvSpPr>
        <p:spPr>
          <a:xfrm>
            <a:off x="3248005" y="3603292"/>
            <a:ext cx="51125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客观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公正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</a:p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Picture 256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399540" y="3309818"/>
            <a:ext cx="550654" cy="557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5" name="Straight Connector 262"/>
          <p:cNvCxnSpPr/>
          <p:nvPr/>
        </p:nvCxnSpPr>
        <p:spPr>
          <a:xfrm>
            <a:off x="1700486" y="3002736"/>
            <a:ext cx="976613" cy="59284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微信截图_20180530110644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3718"/>
          <a:stretch>
            <a:fillRect/>
          </a:stretch>
        </p:blipFill>
        <p:spPr>
          <a:xfrm>
            <a:off x="9597321" y="2292837"/>
            <a:ext cx="2594679" cy="10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Rectangle 218"/>
          <p:cNvSpPr/>
          <p:nvPr/>
        </p:nvSpPr>
        <p:spPr bwMode="auto">
          <a:xfrm>
            <a:off x="330636" y="2424889"/>
            <a:ext cx="2038565" cy="60871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9953" tIns="69956" rIns="69953" bIns="69962" numCol="1" rtlCol="0" anchor="ctr" anchorCtr="0" compatLnSpc="1"/>
          <a:lstStyle/>
          <a:p>
            <a:pPr algn="ctr" defTabSz="932180">
              <a:defRPr/>
            </a:pPr>
            <a:r>
              <a:rPr lang="zh-CN" altLang="en-US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rPr>
              <a:t>大数据分析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  <a:latin typeface="AdobeFangsongStd-Regular" panose="02020400000000000000" pitchFamily="18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7" name="Rectangle 218"/>
          <p:cNvSpPr/>
          <p:nvPr/>
        </p:nvSpPr>
        <p:spPr bwMode="auto">
          <a:xfrm>
            <a:off x="9041205" y="4256246"/>
            <a:ext cx="1174854" cy="4891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9953" tIns="69956" rIns="69953" bIns="69962" numCol="1" rtlCol="0" anchor="ctr" anchorCtr="0" compatLnSpc="1"/>
          <a:lstStyle/>
          <a:p>
            <a:pPr defTabSz="932180">
              <a:defRPr/>
            </a:pPr>
            <a:r>
              <a:rPr lang="zh-CN" altLang="en-US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rPr>
              <a:t>智能风控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  <a:latin typeface="AdobeFangsongStd-Regular" panose="02020400000000000000" pitchFamily="18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68" name="Picture 256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7047202" y="4628555"/>
            <a:ext cx="550654" cy="557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9" name="Straight Connector 262"/>
          <p:cNvCxnSpPr/>
          <p:nvPr/>
        </p:nvCxnSpPr>
        <p:spPr>
          <a:xfrm rot="10800000" flipV="1">
            <a:off x="7399949" y="4563895"/>
            <a:ext cx="1641257" cy="32513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9144000" y="1923386"/>
            <a:ext cx="1261242" cy="1278538"/>
            <a:chOff x="8658393" y="1592071"/>
            <a:chExt cx="2038565" cy="1846344"/>
          </a:xfrm>
        </p:grpSpPr>
        <p:sp>
          <p:nvSpPr>
            <p:cNvPr id="72" name="Rectangle 218"/>
            <p:cNvSpPr/>
            <p:nvPr/>
          </p:nvSpPr>
          <p:spPr bwMode="auto">
            <a:xfrm>
              <a:off x="8658393" y="1592071"/>
              <a:ext cx="2038565" cy="60871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9953" tIns="69956" rIns="69953" bIns="69962" numCol="1" rtlCol="0" anchor="ctr" anchorCtr="0" compatLnSpc="1"/>
            <a:lstStyle/>
            <a:p>
              <a:pPr algn="ctr" defTabSz="932180">
                <a:defRPr/>
              </a:pPr>
              <a:r>
                <a:rPr lang="zh-CN" alt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dobeFangsongStd-Regular" panose="02020400000000000000" pitchFamily="18" charset="-122"/>
                  <a:ea typeface="华文细黑" panose="02010600040101010101" pitchFamily="2" charset="-122"/>
                  <a:cs typeface="Segoe UI" panose="020B0502040204020203" pitchFamily="34" charset="0"/>
                </a:rPr>
                <a:t>风控建模</a:t>
              </a:r>
              <a:endParaRPr lang="en-US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endParaRPr>
            </a:p>
          </p:txBody>
        </p:sp>
        <p:pic>
          <p:nvPicPr>
            <p:cNvPr id="73" name="Picture 256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9404866" y="2881053"/>
              <a:ext cx="550654" cy="55736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74" name="Straight Connector 262"/>
            <p:cNvCxnSpPr/>
            <p:nvPr/>
          </p:nvCxnSpPr>
          <p:spPr>
            <a:xfrm>
              <a:off x="9367452" y="2160634"/>
              <a:ext cx="312741" cy="99910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56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916717" y="4799698"/>
            <a:ext cx="550654" cy="557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Straight Connector 262"/>
          <p:cNvCxnSpPr/>
          <p:nvPr/>
        </p:nvCxnSpPr>
        <p:spPr>
          <a:xfrm flipV="1">
            <a:off x="3548418" y="5085456"/>
            <a:ext cx="645858" cy="1279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18"/>
          <p:cNvSpPr/>
          <p:nvPr/>
        </p:nvSpPr>
        <p:spPr bwMode="auto">
          <a:xfrm>
            <a:off x="2475622" y="4924703"/>
            <a:ext cx="1291172" cy="60871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9953" tIns="69956" rIns="69953" bIns="69962" numCol="1" rtlCol="0" anchor="ctr" anchorCtr="0" compatLnSpc="1"/>
          <a:lstStyle/>
          <a:p>
            <a:pPr algn="ctr" defTabSz="932180">
              <a:defRPr/>
            </a:pPr>
            <a:r>
              <a:rPr lang="zh-CN" altLang="en-US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rPr>
              <a:t>区块链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  <a:latin typeface="AdobeFangsongStd-Regular" panose="02020400000000000000" pitchFamily="18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77415" y="417500"/>
            <a:ext cx="5112271" cy="540000"/>
            <a:chOff x="177415" y="417500"/>
            <a:chExt cx="5112271" cy="540000"/>
          </a:xfrm>
        </p:grpSpPr>
        <p:sp>
          <p:nvSpPr>
            <p:cNvPr id="31" name="矩形 259"/>
            <p:cNvSpPr>
              <a:spLocks noChangeArrowheads="1"/>
            </p:cNvSpPr>
            <p:nvPr/>
          </p:nvSpPr>
          <p:spPr bwMode="auto">
            <a:xfrm>
              <a:off x="2474229" y="533612"/>
              <a:ext cx="28154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2000" dirty="0">
                  <a:solidFill>
                    <a:srgbClr val="00B0F0"/>
                  </a:solidFill>
                  <a:cs typeface="Arial" panose="020B0604020202020204" pitchFamily="34" charset="0"/>
                </a:rPr>
                <a:t>| </a:t>
              </a:r>
              <a:r>
                <a:rPr lang="zh-CN" altLang="en-US" sz="2000" dirty="0">
                  <a:solidFill>
                    <a:srgbClr val="00B0F0"/>
                  </a:solidFill>
                  <a:cs typeface="Arial" panose="020B0604020202020204" pitchFamily="34" charset="0"/>
                </a:rPr>
                <a:t>信用科技 </a:t>
              </a:r>
              <a:r>
                <a:rPr lang="en-US" altLang="zh-CN" sz="2000" dirty="0">
                  <a:solidFill>
                    <a:srgbClr val="00B0F0"/>
                  </a:solidFill>
                  <a:cs typeface="Arial" panose="020B0604020202020204" pitchFamily="34" charset="0"/>
                </a:rPr>
                <a:t>· </a:t>
              </a:r>
              <a:r>
                <a:rPr lang="zh-CN" altLang="en-US" sz="2000" dirty="0">
                  <a:solidFill>
                    <a:srgbClr val="00B0F0"/>
                  </a:solidFill>
                  <a:cs typeface="Arial" panose="020B0604020202020204" pitchFamily="34" charset="0"/>
                </a:rPr>
                <a:t>预践未来</a:t>
              </a:r>
            </a:p>
          </p:txBody>
        </p:sp>
        <p:pic>
          <p:nvPicPr>
            <p:cNvPr id="62" name="图片 61" descr="LOGO-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40000"/>
            </a:blip>
            <a:stretch>
              <a:fillRect/>
            </a:stretch>
          </p:blipFill>
          <p:spPr>
            <a:xfrm>
              <a:off x="177415" y="417500"/>
              <a:ext cx="2496687" cy="540000"/>
            </a:xfrm>
            <a:prstGeom prst="rect">
              <a:avLst/>
            </a:prstGeom>
          </p:spPr>
        </p:pic>
      </p:grpSp>
      <p:sp>
        <p:nvSpPr>
          <p:cNvPr id="50" name="文本框 3"/>
          <p:cNvSpPr txBox="1"/>
          <p:nvPr/>
        </p:nvSpPr>
        <p:spPr>
          <a:xfrm>
            <a:off x="1591042" y="1504767"/>
            <a:ext cx="8917734" cy="175432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中诚信征信第二届“风云杯”建模大赛</a:t>
            </a:r>
          </a:p>
        </p:txBody>
      </p:sp>
      <p:sp>
        <p:nvSpPr>
          <p:cNvPr id="46" name="矩形 45"/>
          <p:cNvSpPr/>
          <p:nvPr/>
        </p:nvSpPr>
        <p:spPr>
          <a:xfrm>
            <a:off x="3777960" y="4593408"/>
            <a:ext cx="4254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海尔炮团队获奖模型演示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模型概述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1529255" y="4985051"/>
            <a:ext cx="1584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数据集一</a:t>
            </a:r>
          </a:p>
        </p:txBody>
      </p:sp>
      <p:sp>
        <p:nvSpPr>
          <p:cNvPr id="7" name="文本框 20"/>
          <p:cNvSpPr txBox="1"/>
          <p:nvPr/>
        </p:nvSpPr>
        <p:spPr>
          <a:xfrm>
            <a:off x="3376448" y="5004179"/>
            <a:ext cx="1584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数据集二</a:t>
            </a:r>
          </a:p>
        </p:txBody>
      </p:sp>
      <p:sp>
        <p:nvSpPr>
          <p:cNvPr id="8" name="文本框 21"/>
          <p:cNvSpPr txBox="1"/>
          <p:nvPr/>
        </p:nvSpPr>
        <p:spPr>
          <a:xfrm>
            <a:off x="5209188" y="5004179"/>
            <a:ext cx="1584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数据集三</a:t>
            </a:r>
          </a:p>
        </p:txBody>
      </p:sp>
      <p:sp>
        <p:nvSpPr>
          <p:cNvPr id="9" name="文本框 22"/>
          <p:cNvSpPr txBox="1"/>
          <p:nvPr/>
        </p:nvSpPr>
        <p:spPr>
          <a:xfrm>
            <a:off x="7065579" y="5004179"/>
            <a:ext cx="1584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数据集四</a:t>
            </a:r>
          </a:p>
        </p:txBody>
      </p:sp>
      <p:sp>
        <p:nvSpPr>
          <p:cNvPr id="10" name="文本框 23"/>
          <p:cNvSpPr txBox="1"/>
          <p:nvPr/>
        </p:nvSpPr>
        <p:spPr>
          <a:xfrm>
            <a:off x="8965323" y="5004179"/>
            <a:ext cx="1584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数据集五</a:t>
            </a:r>
          </a:p>
        </p:txBody>
      </p:sp>
      <p:sp>
        <p:nvSpPr>
          <p:cNvPr id="11" name="文本框 24"/>
          <p:cNvSpPr txBox="1"/>
          <p:nvPr/>
        </p:nvSpPr>
        <p:spPr>
          <a:xfrm>
            <a:off x="1358467" y="4262810"/>
            <a:ext cx="7462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XGB</a:t>
            </a:r>
            <a:endParaRPr lang="zh-CN" altLang="en-US" dirty="0"/>
          </a:p>
        </p:txBody>
      </p:sp>
      <p:sp>
        <p:nvSpPr>
          <p:cNvPr id="12" name="文本框 25"/>
          <p:cNvSpPr txBox="1"/>
          <p:nvPr/>
        </p:nvSpPr>
        <p:spPr>
          <a:xfrm>
            <a:off x="3275287" y="4262810"/>
            <a:ext cx="7055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XGB</a:t>
            </a:r>
            <a:endParaRPr lang="zh-CN" altLang="en-US" dirty="0"/>
          </a:p>
        </p:txBody>
      </p:sp>
      <p:sp>
        <p:nvSpPr>
          <p:cNvPr id="13" name="文本框 26"/>
          <p:cNvSpPr txBox="1"/>
          <p:nvPr/>
        </p:nvSpPr>
        <p:spPr>
          <a:xfrm>
            <a:off x="5522526" y="3402203"/>
            <a:ext cx="9669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XGB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>
            <a:off x="7374320" y="3429000"/>
            <a:ext cx="9669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XGB</a:t>
            </a:r>
            <a:endParaRPr lang="zh-CN" altLang="en-US" dirty="0"/>
          </a:p>
        </p:txBody>
      </p:sp>
      <p:sp>
        <p:nvSpPr>
          <p:cNvPr id="15" name="文本框 28"/>
          <p:cNvSpPr txBox="1"/>
          <p:nvPr/>
        </p:nvSpPr>
        <p:spPr>
          <a:xfrm>
            <a:off x="9274064" y="3429000"/>
            <a:ext cx="9669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XGB</a:t>
            </a:r>
            <a:endParaRPr lang="zh-CN" altLang="en-US" dirty="0"/>
          </a:p>
        </p:txBody>
      </p:sp>
      <p:sp>
        <p:nvSpPr>
          <p:cNvPr id="16" name="文本框 29"/>
          <p:cNvSpPr txBox="1"/>
          <p:nvPr/>
        </p:nvSpPr>
        <p:spPr>
          <a:xfrm>
            <a:off x="2266296" y="4262810"/>
            <a:ext cx="8473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LGBM</a:t>
            </a:r>
            <a:endParaRPr lang="zh-CN" altLang="en-US" dirty="0"/>
          </a:p>
        </p:txBody>
      </p:sp>
      <p:sp>
        <p:nvSpPr>
          <p:cNvPr id="18" name="文本框 30"/>
          <p:cNvSpPr txBox="1"/>
          <p:nvPr/>
        </p:nvSpPr>
        <p:spPr>
          <a:xfrm>
            <a:off x="4247496" y="4262810"/>
            <a:ext cx="8473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LGBM</a:t>
            </a:r>
            <a:endParaRPr lang="zh-CN" altLang="en-US" dirty="0"/>
          </a:p>
        </p:txBody>
      </p:sp>
      <p:sp>
        <p:nvSpPr>
          <p:cNvPr id="19" name="文本框 31"/>
          <p:cNvSpPr txBox="1"/>
          <p:nvPr/>
        </p:nvSpPr>
        <p:spPr>
          <a:xfrm>
            <a:off x="1613008" y="3429000"/>
            <a:ext cx="11495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Stacking</a:t>
            </a:r>
            <a:endParaRPr lang="zh-CN" altLang="en-US" dirty="0"/>
          </a:p>
        </p:txBody>
      </p:sp>
      <p:sp>
        <p:nvSpPr>
          <p:cNvPr id="20" name="文本框 32"/>
          <p:cNvSpPr txBox="1"/>
          <p:nvPr/>
        </p:nvSpPr>
        <p:spPr>
          <a:xfrm>
            <a:off x="3537388" y="3429000"/>
            <a:ext cx="11495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Stacking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11" idx="2"/>
            <a:endCxn id="6" idx="0"/>
          </p:cNvCxnSpPr>
          <p:nvPr/>
        </p:nvCxnSpPr>
        <p:spPr>
          <a:xfrm rot="16200000" flipH="1">
            <a:off x="1850074" y="4513651"/>
            <a:ext cx="352909" cy="58989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0"/>
            <a:endCxn id="16" idx="2"/>
          </p:cNvCxnSpPr>
          <p:nvPr/>
        </p:nvCxnSpPr>
        <p:spPr>
          <a:xfrm rot="5400000" flipH="1" flipV="1">
            <a:off x="2329279" y="4624337"/>
            <a:ext cx="352909" cy="368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2"/>
            <a:endCxn id="7" idx="0"/>
          </p:cNvCxnSpPr>
          <p:nvPr/>
        </p:nvCxnSpPr>
        <p:spPr>
          <a:xfrm rot="16200000" flipH="1">
            <a:off x="3712335" y="4547847"/>
            <a:ext cx="372037" cy="5406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8" idx="2"/>
            <a:endCxn id="7" idx="0"/>
          </p:cNvCxnSpPr>
          <p:nvPr/>
        </p:nvCxnSpPr>
        <p:spPr>
          <a:xfrm rot="5400000">
            <a:off x="4233912" y="4566897"/>
            <a:ext cx="372037" cy="50252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" idx="2"/>
            <a:endCxn id="11" idx="0"/>
          </p:cNvCxnSpPr>
          <p:nvPr/>
        </p:nvCxnSpPr>
        <p:spPr>
          <a:xfrm rot="5400000">
            <a:off x="1727450" y="3802466"/>
            <a:ext cx="464478" cy="45621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9" idx="2"/>
            <a:endCxn id="16" idx="0"/>
          </p:cNvCxnSpPr>
          <p:nvPr/>
        </p:nvCxnSpPr>
        <p:spPr>
          <a:xfrm rot="16200000" flipH="1">
            <a:off x="2206654" y="3779471"/>
            <a:ext cx="464478" cy="50219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2"/>
            <a:endCxn id="12" idx="0"/>
          </p:cNvCxnSpPr>
          <p:nvPr/>
        </p:nvCxnSpPr>
        <p:spPr>
          <a:xfrm rot="5400000">
            <a:off x="3637868" y="3788504"/>
            <a:ext cx="464478" cy="48413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0" idx="2"/>
            <a:endCxn id="18" idx="0"/>
          </p:cNvCxnSpPr>
          <p:nvPr/>
        </p:nvCxnSpPr>
        <p:spPr>
          <a:xfrm rot="16200000" flipH="1">
            <a:off x="4159444" y="3751061"/>
            <a:ext cx="464478" cy="55901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9" idx="0"/>
          </p:cNvCxnSpPr>
          <p:nvPr/>
        </p:nvCxnSpPr>
        <p:spPr>
          <a:xfrm rot="16200000" flipH="1">
            <a:off x="7254873" y="4401254"/>
            <a:ext cx="1205847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2"/>
            <a:endCxn id="10" idx="0"/>
          </p:cNvCxnSpPr>
          <p:nvPr/>
        </p:nvCxnSpPr>
        <p:spPr>
          <a:xfrm rot="16200000" flipH="1">
            <a:off x="9154617" y="4401254"/>
            <a:ext cx="1205847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72"/>
          <p:cNvSpPr txBox="1"/>
          <p:nvPr/>
        </p:nvSpPr>
        <p:spPr>
          <a:xfrm>
            <a:off x="4074720" y="1904518"/>
            <a:ext cx="3848738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原创</a:t>
            </a:r>
            <a:r>
              <a:rPr lang="en-US" altLang="zh-CN" sz="4000" b="1" dirty="0">
                <a:solidFill>
                  <a:srgbClr val="FF0000"/>
                </a:solidFill>
              </a:rPr>
              <a:t>Stacking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32" name="肘形连接符 31"/>
          <p:cNvCxnSpPr>
            <a:cxnSpLocks/>
            <a:stCxn id="31" idx="2"/>
            <a:endCxn id="19" idx="0"/>
          </p:cNvCxnSpPr>
          <p:nvPr/>
        </p:nvCxnSpPr>
        <p:spPr>
          <a:xfrm rot="5400000">
            <a:off x="3685144" y="1115055"/>
            <a:ext cx="816596" cy="38112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cxnSpLocks/>
            <a:stCxn id="31" idx="2"/>
            <a:endCxn id="20" idx="0"/>
          </p:cNvCxnSpPr>
          <p:nvPr/>
        </p:nvCxnSpPr>
        <p:spPr>
          <a:xfrm rot="5400000">
            <a:off x="4647334" y="2077245"/>
            <a:ext cx="816596" cy="18869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cxnSpLocks/>
            <a:stCxn id="31" idx="2"/>
            <a:endCxn id="13" idx="0"/>
          </p:cNvCxnSpPr>
          <p:nvPr/>
        </p:nvCxnSpPr>
        <p:spPr>
          <a:xfrm rot="16200000" flipH="1">
            <a:off x="5607646" y="3003846"/>
            <a:ext cx="789799" cy="69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cxnSpLocks/>
            <a:stCxn id="31" idx="2"/>
            <a:endCxn id="14" idx="0"/>
          </p:cNvCxnSpPr>
          <p:nvPr/>
        </p:nvCxnSpPr>
        <p:spPr>
          <a:xfrm rot="16200000" flipH="1">
            <a:off x="6520144" y="2091348"/>
            <a:ext cx="816596" cy="185870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cxnSpLocks/>
            <a:stCxn id="31" idx="2"/>
            <a:endCxn id="15" idx="0"/>
          </p:cNvCxnSpPr>
          <p:nvPr/>
        </p:nvCxnSpPr>
        <p:spPr>
          <a:xfrm rot="16200000" flipH="1">
            <a:off x="7470016" y="1141476"/>
            <a:ext cx="816596" cy="375845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8" idx="0"/>
          </p:cNvCxnSpPr>
          <p:nvPr/>
        </p:nvCxnSpPr>
        <p:spPr>
          <a:xfrm flipH="1">
            <a:off x="6001406" y="3771535"/>
            <a:ext cx="4596" cy="1232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66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原创</a:t>
            </a:r>
            <a:r>
              <a:rPr lang="en-US" altLang="zh-CN" dirty="0"/>
              <a:t>stacking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根据特征个数，调整相应正则化系数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不进行精细调参</a:t>
            </a:r>
            <a:r>
              <a:rPr lang="en-US" altLang="zh-CN" dirty="0"/>
              <a:t>——</a:t>
            </a:r>
            <a:r>
              <a:rPr lang="zh-CN" altLang="en-US" dirty="0"/>
              <a:t>防止过拟合、提高泛化性能</a:t>
            </a:r>
          </a:p>
        </p:txBody>
      </p:sp>
    </p:spTree>
    <p:extLst>
      <p:ext uri="{BB962C8B-B14F-4D97-AF65-F5344CB8AC3E}">
        <p14:creationId xmlns:p14="http://schemas.microsoft.com/office/powerpoint/2010/main" val="39784092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1EF8A0B-AE73-4A47-9B11-53363E49FA0C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优势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星形: 七角 3">
            <a:extLst>
              <a:ext uri="{FF2B5EF4-FFF2-40B4-BE49-F238E27FC236}">
                <a16:creationId xmlns:a16="http://schemas.microsoft.com/office/drawing/2014/main" id="{37255186-A553-474F-9142-76230D0C6AB5}"/>
              </a:ext>
            </a:extLst>
          </p:cNvPr>
          <p:cNvSpPr/>
          <p:nvPr/>
        </p:nvSpPr>
        <p:spPr>
          <a:xfrm>
            <a:off x="2680137" y="2254497"/>
            <a:ext cx="6526925" cy="335017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FF0000"/>
                </a:solidFill>
              </a:rPr>
              <a:t>自动化</a:t>
            </a:r>
          </a:p>
        </p:txBody>
      </p:sp>
    </p:spTree>
    <p:extLst>
      <p:ext uri="{BB962C8B-B14F-4D97-AF65-F5344CB8AC3E}">
        <p14:creationId xmlns:p14="http://schemas.microsoft.com/office/powerpoint/2010/main" val="3365373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B87BAF06-778C-4569-94CD-51DE080B9DE5}"/>
              </a:ext>
            </a:extLst>
          </p:cNvPr>
          <p:cNvSpPr>
            <a:spLocks noGrp="1"/>
          </p:cNvSpPr>
          <p:nvPr/>
        </p:nvSpPr>
        <p:spPr>
          <a:xfrm>
            <a:off x="838200" y="12533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</a:p>
        </p:txBody>
      </p:sp>
      <p:graphicFrame>
        <p:nvGraphicFramePr>
          <p:cNvPr id="60" name="图示 59">
            <a:extLst>
              <a:ext uri="{FF2B5EF4-FFF2-40B4-BE49-F238E27FC236}">
                <a16:creationId xmlns:a16="http://schemas.microsoft.com/office/drawing/2014/main" id="{AAEDCEA7-FC64-4EB8-B340-55128EFDC318}"/>
              </a:ext>
            </a:extLst>
          </p:cNvPr>
          <p:cNvGraphicFramePr/>
          <p:nvPr/>
        </p:nvGraphicFramePr>
        <p:xfrm>
          <a:off x="179686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26E1DAF-F8BC-4256-AB60-CC2FE70D632B}"/>
              </a:ext>
            </a:extLst>
          </p:cNvPr>
          <p:cNvSpPr>
            <a:spLocks noGrp="1"/>
          </p:cNvSpPr>
          <p:nvPr/>
        </p:nvSpPr>
        <p:spPr>
          <a:xfrm>
            <a:off x="838200" y="11960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迁移学习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D128C3-2406-4878-B866-0B8C823C7559}"/>
              </a:ext>
            </a:extLst>
          </p:cNvPr>
          <p:cNvSpPr/>
          <p:nvPr/>
        </p:nvSpPr>
        <p:spPr>
          <a:xfrm>
            <a:off x="7043299" y="3424051"/>
            <a:ext cx="1708812" cy="9496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712E72-4E08-4FB0-B255-F312387FD096}"/>
              </a:ext>
            </a:extLst>
          </p:cNvPr>
          <p:cNvSpPr/>
          <p:nvPr/>
        </p:nvSpPr>
        <p:spPr>
          <a:xfrm>
            <a:off x="3618654" y="1997786"/>
            <a:ext cx="1513116" cy="22925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A</a:t>
            </a:r>
            <a:r>
              <a:rPr lang="zh-CN" altLang="en-US" dirty="0"/>
              <a:t>场景信息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B8823-8625-4E43-8627-8DA81B32C5CD}"/>
              </a:ext>
            </a:extLst>
          </p:cNvPr>
          <p:cNvSpPr/>
          <p:nvPr/>
        </p:nvSpPr>
        <p:spPr>
          <a:xfrm>
            <a:off x="3618654" y="4603826"/>
            <a:ext cx="1513116" cy="10580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</a:t>
            </a:r>
            <a:r>
              <a:rPr lang="zh-CN" altLang="en-US" dirty="0"/>
              <a:t>场景信息（有标签）</a:t>
            </a:r>
          </a:p>
        </p:txBody>
      </p:sp>
      <p:cxnSp>
        <p:nvCxnSpPr>
          <p:cNvPr id="9" name="连接符: 肘形 7">
            <a:extLst>
              <a:ext uri="{FF2B5EF4-FFF2-40B4-BE49-F238E27FC236}">
                <a16:creationId xmlns:a16="http://schemas.microsoft.com/office/drawing/2014/main" id="{99A41CA9-8F87-42EE-BFA8-EF41C1EFED6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31770" y="3144052"/>
            <a:ext cx="3620341" cy="858883"/>
          </a:xfrm>
          <a:prstGeom prst="bentConnector3">
            <a:avLst>
              <a:gd name="adj1" fmla="val 537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8">
            <a:extLst>
              <a:ext uri="{FF2B5EF4-FFF2-40B4-BE49-F238E27FC236}">
                <a16:creationId xmlns:a16="http://schemas.microsoft.com/office/drawing/2014/main" id="{4F4E759E-7A62-4157-8EEC-91398E4481A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31770" y="4002935"/>
            <a:ext cx="1928462" cy="1129937"/>
          </a:xfrm>
          <a:prstGeom prst="bentConnector3">
            <a:avLst>
              <a:gd name="adj1" fmla="val 1009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剪去对角 9">
            <a:extLst>
              <a:ext uri="{FF2B5EF4-FFF2-40B4-BE49-F238E27FC236}">
                <a16:creationId xmlns:a16="http://schemas.microsoft.com/office/drawing/2014/main" id="{011B4208-71B2-4E94-94DE-BA2ABC06D4AE}"/>
              </a:ext>
            </a:extLst>
          </p:cNvPr>
          <p:cNvSpPr/>
          <p:nvPr/>
        </p:nvSpPr>
        <p:spPr>
          <a:xfrm>
            <a:off x="8769888" y="3543431"/>
            <a:ext cx="1343299" cy="949642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预测模型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52EEA87-99E5-4B2C-9574-C11F0E073F4E}"/>
              </a:ext>
            </a:extLst>
          </p:cNvPr>
          <p:cNvSpPr/>
          <p:nvPr/>
        </p:nvSpPr>
        <p:spPr>
          <a:xfrm>
            <a:off x="6392334" y="2801151"/>
            <a:ext cx="862149" cy="26648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00B0F0"/>
                </a:solidFill>
              </a:rPr>
              <a:t>信息量调整</a:t>
            </a:r>
          </a:p>
        </p:txBody>
      </p:sp>
    </p:spTree>
    <p:extLst>
      <p:ext uri="{BB962C8B-B14F-4D97-AF65-F5344CB8AC3E}">
        <p14:creationId xmlns:p14="http://schemas.microsoft.com/office/powerpoint/2010/main" val="34511756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4F92B22-3FC9-4CEC-AD59-AE426B64F259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无监督学习</a:t>
            </a: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EA1C0D13-94CB-4609-A9CD-1786B3DDE5FC}"/>
              </a:ext>
            </a:extLst>
          </p:cNvPr>
          <p:cNvSpPr txBox="1">
            <a:spLocks/>
          </p:cNvSpPr>
          <p:nvPr/>
        </p:nvSpPr>
        <p:spPr>
          <a:xfrm>
            <a:off x="1862668" y="3222572"/>
            <a:ext cx="3049450" cy="1216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/>
              <a:t>B</a:t>
            </a:r>
            <a:r>
              <a:rPr lang="zh-CN" altLang="en-US" dirty="0"/>
              <a:t>场景（无标签）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87F4144-9B76-4C06-AAC8-1E0F6E30A07B}"/>
              </a:ext>
            </a:extLst>
          </p:cNvPr>
          <p:cNvSpPr/>
          <p:nvPr/>
        </p:nvSpPr>
        <p:spPr>
          <a:xfrm>
            <a:off x="5371496" y="3220500"/>
            <a:ext cx="2161904" cy="94964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算法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2AD74A-4D4E-4EEF-93D3-822C2B7C17E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12118" y="3830789"/>
            <a:ext cx="337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: 剪去对角 6">
            <a:extLst>
              <a:ext uri="{FF2B5EF4-FFF2-40B4-BE49-F238E27FC236}">
                <a16:creationId xmlns:a16="http://schemas.microsoft.com/office/drawing/2014/main" id="{BD1C7EEB-619B-4C54-9CDE-00FFE50B9C48}"/>
              </a:ext>
            </a:extLst>
          </p:cNvPr>
          <p:cNvSpPr/>
          <p:nvPr/>
        </p:nvSpPr>
        <p:spPr>
          <a:xfrm>
            <a:off x="8356356" y="3355967"/>
            <a:ext cx="1284515" cy="949642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预测模型</a:t>
            </a:r>
          </a:p>
        </p:txBody>
      </p:sp>
    </p:spTree>
    <p:extLst>
      <p:ext uri="{BB962C8B-B14F-4D97-AF65-F5344CB8AC3E}">
        <p14:creationId xmlns:p14="http://schemas.microsoft.com/office/powerpoint/2010/main" val="39545321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F161912-1CD0-4030-8EB1-5B36D278294D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基于现有研究的考虑</a:t>
            </a:r>
            <a:endParaRPr lang="en-US" altLang="zh-CN" dirty="0"/>
          </a:p>
          <a:p>
            <a:pPr lvl="1"/>
            <a:r>
              <a:rPr lang="zh-CN" altLang="en-US" dirty="0"/>
              <a:t>迁移学习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无监督学习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单纯聚类，效果差于使用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模型直接对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预测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08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D1FB4C-C9B1-4393-9B4E-FAF7D9BE4941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与一般迁移学习的不同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场景没有实际信息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F6288E-84E7-4B38-B735-8502BCC9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22" y="3271164"/>
            <a:ext cx="8157155" cy="160948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E9E1D4E-5B38-4D26-B5B4-DE9329094D6C}"/>
              </a:ext>
            </a:extLst>
          </p:cNvPr>
          <p:cNvSpPr/>
          <p:nvPr/>
        </p:nvSpPr>
        <p:spPr>
          <a:xfrm>
            <a:off x="8737600" y="3762639"/>
            <a:ext cx="965200" cy="609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空</a:t>
            </a:r>
          </a:p>
        </p:txBody>
      </p:sp>
    </p:spTree>
    <p:extLst>
      <p:ext uri="{BB962C8B-B14F-4D97-AF65-F5344CB8AC3E}">
        <p14:creationId xmlns:p14="http://schemas.microsoft.com/office/powerpoint/2010/main" val="8688354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A576CF-E180-41BF-A57D-EA8C99655889}"/>
              </a:ext>
            </a:extLst>
          </p:cNvPr>
          <p:cNvSpPr/>
          <p:nvPr/>
        </p:nvSpPr>
        <p:spPr>
          <a:xfrm>
            <a:off x="837691" y="5164698"/>
            <a:ext cx="1587691" cy="123408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</a:t>
            </a:r>
            <a:r>
              <a:rPr lang="zh-CN" altLang="en-US" dirty="0"/>
              <a:t>场景信息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B33D039-67EF-4D81-BE62-9989564037B9}"/>
              </a:ext>
            </a:extLst>
          </p:cNvPr>
          <p:cNvSpPr/>
          <p:nvPr/>
        </p:nvSpPr>
        <p:spPr>
          <a:xfrm>
            <a:off x="9777348" y="1468948"/>
            <a:ext cx="1935480" cy="12320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循环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D192487-CA14-4D57-A9A2-3F73B4322C8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2425382" y="3445789"/>
            <a:ext cx="6520602" cy="6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内容占位符 3">
            <a:extLst>
              <a:ext uri="{FF2B5EF4-FFF2-40B4-BE49-F238E27FC236}">
                <a16:creationId xmlns:a16="http://schemas.microsoft.com/office/drawing/2014/main" id="{690AF2D2-4162-45CC-B583-BD1A307550DC}"/>
              </a:ext>
            </a:extLst>
          </p:cNvPr>
          <p:cNvSpPr txBox="1">
            <a:spLocks/>
          </p:cNvSpPr>
          <p:nvPr/>
        </p:nvSpPr>
        <p:spPr>
          <a:xfrm>
            <a:off x="4785258" y="2941458"/>
            <a:ext cx="2771499" cy="1003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/>
              <a:t>B</a:t>
            </a:r>
            <a:r>
              <a:rPr lang="zh-CN" altLang="en-US" dirty="0"/>
              <a:t>场景（无标签）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39AA76-8337-477E-8B1C-C4AB09174EE9}"/>
              </a:ext>
            </a:extLst>
          </p:cNvPr>
          <p:cNvSpPr/>
          <p:nvPr/>
        </p:nvSpPr>
        <p:spPr>
          <a:xfrm>
            <a:off x="837691" y="1543112"/>
            <a:ext cx="1587691" cy="3817529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A</a:t>
            </a:r>
            <a:r>
              <a:rPr lang="zh-CN" altLang="en-US" dirty="0"/>
              <a:t>场景信息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9DAA2C1-E70F-4A9F-938F-0FA2A00B8A72}"/>
              </a:ext>
            </a:extLst>
          </p:cNvPr>
          <p:cNvSpPr/>
          <p:nvPr/>
        </p:nvSpPr>
        <p:spPr>
          <a:xfrm>
            <a:off x="8945984" y="3172796"/>
            <a:ext cx="1789813" cy="5459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“B</a:t>
            </a:r>
            <a:r>
              <a:rPr lang="zh-CN" altLang="en-US" dirty="0"/>
              <a:t>场景信息”（有标签）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6926320-8671-4FFA-BA9E-6DD081B0D27D}"/>
              </a:ext>
            </a:extLst>
          </p:cNvPr>
          <p:cNvSpPr/>
          <p:nvPr/>
        </p:nvSpPr>
        <p:spPr>
          <a:xfrm>
            <a:off x="2993875" y="3019836"/>
            <a:ext cx="1384663" cy="849086"/>
          </a:xfrm>
          <a:prstGeom prst="ellipse">
            <a:avLst/>
          </a:prstGeom>
          <a:solidFill>
            <a:srgbClr val="E8E8E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A</a:t>
            </a:r>
            <a:r>
              <a:rPr lang="zh-CN" altLang="en-US" dirty="0"/>
              <a:t>集最优算法</a:t>
            </a:r>
          </a:p>
        </p:txBody>
      </p:sp>
      <p:cxnSp>
        <p:nvCxnSpPr>
          <p:cNvPr id="55" name="连接符: 肘形 8">
            <a:extLst>
              <a:ext uri="{FF2B5EF4-FFF2-40B4-BE49-F238E27FC236}">
                <a16:creationId xmlns:a16="http://schemas.microsoft.com/office/drawing/2014/main" id="{C6F26AF5-A6CD-489C-A915-D5F6979D52F9}"/>
              </a:ext>
            </a:extLst>
          </p:cNvPr>
          <p:cNvCxnSpPr>
            <a:cxnSpLocks/>
            <a:stCxn id="53" idx="2"/>
            <a:endCxn id="52" idx="2"/>
          </p:cNvCxnSpPr>
          <p:nvPr/>
        </p:nvCxnSpPr>
        <p:spPr>
          <a:xfrm rot="5400000">
            <a:off x="4915284" y="435034"/>
            <a:ext cx="1641860" cy="8209354"/>
          </a:xfrm>
          <a:prstGeom prst="bentConnector3">
            <a:avLst>
              <a:gd name="adj1" fmla="val 1139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曲线 9">
            <a:extLst>
              <a:ext uri="{FF2B5EF4-FFF2-40B4-BE49-F238E27FC236}">
                <a16:creationId xmlns:a16="http://schemas.microsoft.com/office/drawing/2014/main" id="{7B2AC6A4-5771-4ACC-8873-D41A5BEE9A05}"/>
              </a:ext>
            </a:extLst>
          </p:cNvPr>
          <p:cNvCxnSpPr>
            <a:cxnSpLocks/>
          </p:cNvCxnSpPr>
          <p:nvPr/>
        </p:nvCxnSpPr>
        <p:spPr>
          <a:xfrm>
            <a:off x="5836410" y="1228660"/>
            <a:ext cx="4824046" cy="4115743"/>
          </a:xfrm>
          <a:prstGeom prst="curvedConnector3">
            <a:avLst>
              <a:gd name="adj1" fmla="val 118780"/>
            </a:avLst>
          </a:prstGeom>
          <a:ln w="38100">
            <a:prstDash val="lgDashDot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6ACCE105-CCFA-498C-89C7-1292E0B8039C}"/>
              </a:ext>
            </a:extLst>
          </p:cNvPr>
          <p:cNvSpPr/>
          <p:nvPr/>
        </p:nvSpPr>
        <p:spPr>
          <a:xfrm>
            <a:off x="2065291" y="4664331"/>
            <a:ext cx="1789612" cy="1392621"/>
          </a:xfrm>
          <a:prstGeom prst="ellipse">
            <a:avLst/>
          </a:prstGeom>
          <a:solidFill>
            <a:srgbClr val="E0DFD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信息量调整算法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486F7E6-8F44-4308-8F96-A510242CE6BF}"/>
              </a:ext>
            </a:extLst>
          </p:cNvPr>
          <p:cNvSpPr/>
          <p:nvPr/>
        </p:nvSpPr>
        <p:spPr>
          <a:xfrm>
            <a:off x="7839891" y="2985942"/>
            <a:ext cx="914400" cy="914400"/>
          </a:xfrm>
          <a:prstGeom prst="ellipse">
            <a:avLst/>
          </a:prstGeom>
          <a:solidFill>
            <a:srgbClr val="E0DED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选择算法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8EC4D77-8C1B-44BE-A4B9-1AC49143EA9C}"/>
              </a:ext>
            </a:extLst>
          </p:cNvPr>
          <p:cNvSpPr>
            <a:spLocks noGrp="1"/>
          </p:cNvSpPr>
          <p:nvPr/>
        </p:nvSpPr>
        <p:spPr>
          <a:xfrm>
            <a:off x="808730" y="900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概要设计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69E8E7-4177-4042-86D1-DA0B50DC7551}"/>
              </a:ext>
            </a:extLst>
          </p:cNvPr>
          <p:cNvSpPr/>
          <p:nvPr/>
        </p:nvSpPr>
        <p:spPr>
          <a:xfrm>
            <a:off x="4118956" y="1196150"/>
            <a:ext cx="1587691" cy="3213463"/>
          </a:xfrm>
          <a:prstGeom prst="rect">
            <a:avLst/>
          </a:prstGeom>
          <a:solidFill>
            <a:srgbClr val="E8E7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A</a:t>
            </a:r>
            <a:r>
              <a:rPr lang="zh-CN" altLang="en-US" dirty="0"/>
              <a:t>场景信息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58D89B-403C-4FF4-A874-DCCF85C98C08}"/>
              </a:ext>
            </a:extLst>
          </p:cNvPr>
          <p:cNvSpPr/>
          <p:nvPr/>
        </p:nvSpPr>
        <p:spPr>
          <a:xfrm>
            <a:off x="4118956" y="4631682"/>
            <a:ext cx="1587691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“B</a:t>
            </a:r>
            <a:r>
              <a:rPr lang="zh-CN" altLang="en-US" dirty="0"/>
              <a:t>场景信息”（有标签）</a:t>
            </a:r>
          </a:p>
        </p:txBody>
      </p:sp>
      <p:cxnSp>
        <p:nvCxnSpPr>
          <p:cNvPr id="10" name="连接符: 肘形 5">
            <a:extLst>
              <a:ext uri="{FF2B5EF4-FFF2-40B4-BE49-F238E27FC236}">
                <a16:creationId xmlns:a16="http://schemas.microsoft.com/office/drawing/2014/main" id="{68362743-4570-4FF8-8B2A-20297B35DA4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06647" y="2802882"/>
            <a:ext cx="4392108" cy="1103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6">
            <a:extLst>
              <a:ext uri="{FF2B5EF4-FFF2-40B4-BE49-F238E27FC236}">
                <a16:creationId xmlns:a16="http://schemas.microsoft.com/office/drawing/2014/main" id="{DB3A0D0B-920B-4976-90C4-7BB15601937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06647" y="3906693"/>
            <a:ext cx="2188968" cy="1387771"/>
          </a:xfrm>
          <a:prstGeom prst="bentConnector3">
            <a:avLst>
              <a:gd name="adj1" fmla="val 10132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18F9B16-68AB-4018-9646-E40E86EAED69}"/>
              </a:ext>
            </a:extLst>
          </p:cNvPr>
          <p:cNvSpPr/>
          <p:nvPr/>
        </p:nvSpPr>
        <p:spPr>
          <a:xfrm>
            <a:off x="7023264" y="2727771"/>
            <a:ext cx="862149" cy="2664823"/>
          </a:xfrm>
          <a:prstGeom prst="ellipse">
            <a:avLst/>
          </a:prstGeom>
          <a:solidFill>
            <a:srgbClr val="DCDBD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00B0F0"/>
                </a:solidFill>
              </a:rPr>
              <a:t>信息量调整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13C65DB-3CB7-4AC1-913D-A43D1F258440}"/>
              </a:ext>
            </a:extLst>
          </p:cNvPr>
          <p:cNvSpPr/>
          <p:nvPr/>
        </p:nvSpPr>
        <p:spPr>
          <a:xfrm>
            <a:off x="7152952" y="3545753"/>
            <a:ext cx="2188968" cy="100584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</a:t>
            </a:r>
            <a:r>
              <a:rPr lang="zh-CN" altLang="en-US" dirty="0"/>
              <a:t>场景算法</a:t>
            </a:r>
          </a:p>
        </p:txBody>
      </p:sp>
      <p:sp>
        <p:nvSpPr>
          <p:cNvPr id="14" name="矩形: 剪去对角 9">
            <a:extLst>
              <a:ext uri="{FF2B5EF4-FFF2-40B4-BE49-F238E27FC236}">
                <a16:creationId xmlns:a16="http://schemas.microsoft.com/office/drawing/2014/main" id="{891B97C0-86DD-413C-9140-CC5F0418B032}"/>
              </a:ext>
            </a:extLst>
          </p:cNvPr>
          <p:cNvSpPr/>
          <p:nvPr/>
        </p:nvSpPr>
        <p:spPr>
          <a:xfrm>
            <a:off x="10098755" y="3459971"/>
            <a:ext cx="1284515" cy="949642"/>
          </a:xfrm>
          <a:prstGeom prst="snip2DiagRect">
            <a:avLst/>
          </a:prstGeom>
          <a:solidFill>
            <a:srgbClr val="D4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</a:t>
            </a:r>
            <a:r>
              <a:rPr lang="zh-CN" altLang="en-US" dirty="0"/>
              <a:t>场景预测模型</a:t>
            </a:r>
          </a:p>
        </p:txBody>
      </p:sp>
    </p:spTree>
    <p:extLst>
      <p:ext uri="{BB962C8B-B14F-4D97-AF65-F5344CB8AC3E}">
        <p14:creationId xmlns:p14="http://schemas.microsoft.com/office/powerpoint/2010/main" val="30292274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896982" y="558108"/>
            <a:ext cx="4916961" cy="5447253"/>
            <a:chOff x="2125582" y="558108"/>
            <a:chExt cx="4916961" cy="5447253"/>
          </a:xfrm>
        </p:grpSpPr>
        <p:sp>
          <p:nvSpPr>
            <p:cNvPr id="2" name="Freeform 6"/>
            <p:cNvSpPr/>
            <p:nvPr/>
          </p:nvSpPr>
          <p:spPr bwMode="auto">
            <a:xfrm>
              <a:off x="2125582" y="1648485"/>
              <a:ext cx="1305089" cy="1305089"/>
            </a:xfrm>
            <a:custGeom>
              <a:avLst/>
              <a:gdLst>
                <a:gd name="T0" fmla="*/ 510 w 1020"/>
                <a:gd name="T1" fmla="*/ 0 h 1020"/>
                <a:gd name="T2" fmla="*/ 1020 w 1020"/>
                <a:gd name="T3" fmla="*/ 510 h 1020"/>
                <a:gd name="T4" fmla="*/ 1020 w 1020"/>
                <a:gd name="T5" fmla="*/ 510 h 1020"/>
                <a:gd name="T6" fmla="*/ 510 w 1020"/>
                <a:gd name="T7" fmla="*/ 1020 h 1020"/>
                <a:gd name="T8" fmla="*/ 510 w 1020"/>
                <a:gd name="T9" fmla="*/ 1020 h 1020"/>
                <a:gd name="T10" fmla="*/ 0 w 1020"/>
                <a:gd name="T11" fmla="*/ 510 h 1020"/>
                <a:gd name="T12" fmla="*/ 510 w 1020"/>
                <a:gd name="T1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0" h="1020">
                  <a:moveTo>
                    <a:pt x="510" y="0"/>
                  </a:moveTo>
                  <a:lnTo>
                    <a:pt x="1020" y="510"/>
                  </a:lnTo>
                  <a:lnTo>
                    <a:pt x="1020" y="510"/>
                  </a:lnTo>
                  <a:lnTo>
                    <a:pt x="510" y="1020"/>
                  </a:lnTo>
                  <a:lnTo>
                    <a:pt x="510" y="1020"/>
                  </a:lnTo>
                  <a:lnTo>
                    <a:pt x="0" y="51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0" tIns="0" rIns="0" bIns="0" numCol="1" anchor="ctr" anchorCtr="1" compatLnSpc="1"/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Freeform 8"/>
            <p:cNvSpPr/>
            <p:nvPr/>
          </p:nvSpPr>
          <p:spPr bwMode="auto">
            <a:xfrm>
              <a:off x="2826950" y="1240254"/>
              <a:ext cx="3566859" cy="3563017"/>
            </a:xfrm>
            <a:custGeom>
              <a:avLst/>
              <a:gdLst>
                <a:gd name="T0" fmla="*/ 929 w 1857"/>
                <a:gd name="T1" fmla="*/ 0 h 1855"/>
                <a:gd name="T2" fmla="*/ 1857 w 1857"/>
                <a:gd name="T3" fmla="*/ 928 h 1855"/>
                <a:gd name="T4" fmla="*/ 929 w 1857"/>
                <a:gd name="T5" fmla="*/ 1855 h 1855"/>
                <a:gd name="T6" fmla="*/ 0 w 1857"/>
                <a:gd name="T7" fmla="*/ 928 h 1855"/>
                <a:gd name="T8" fmla="*/ 929 w 1857"/>
                <a:gd name="T9" fmla="*/ 0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1855">
                  <a:moveTo>
                    <a:pt x="929" y="0"/>
                  </a:moveTo>
                  <a:lnTo>
                    <a:pt x="1857" y="928"/>
                  </a:lnTo>
                  <a:lnTo>
                    <a:pt x="929" y="1855"/>
                  </a:lnTo>
                  <a:lnTo>
                    <a:pt x="0" y="92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5" name="Freeform 10"/>
            <p:cNvSpPr/>
            <p:nvPr/>
          </p:nvSpPr>
          <p:spPr bwMode="auto">
            <a:xfrm>
              <a:off x="3630799" y="4444087"/>
              <a:ext cx="954741" cy="954739"/>
            </a:xfrm>
            <a:custGeom>
              <a:avLst/>
              <a:gdLst>
                <a:gd name="T0" fmla="*/ 307 w 613"/>
                <a:gd name="T1" fmla="*/ 0 h 613"/>
                <a:gd name="T2" fmla="*/ 613 w 613"/>
                <a:gd name="T3" fmla="*/ 307 h 613"/>
                <a:gd name="T4" fmla="*/ 307 w 613"/>
                <a:gd name="T5" fmla="*/ 613 h 613"/>
                <a:gd name="T6" fmla="*/ 0 w 613"/>
                <a:gd name="T7" fmla="*/ 307 h 613"/>
                <a:gd name="T8" fmla="*/ 307 w 613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613">
                  <a:moveTo>
                    <a:pt x="307" y="0"/>
                  </a:moveTo>
                  <a:lnTo>
                    <a:pt x="613" y="307"/>
                  </a:lnTo>
                  <a:lnTo>
                    <a:pt x="307" y="613"/>
                  </a:lnTo>
                  <a:lnTo>
                    <a:pt x="0" y="30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5901331" y="1821410"/>
              <a:ext cx="1141212" cy="1137973"/>
            </a:xfrm>
            <a:custGeom>
              <a:avLst/>
              <a:gdLst>
                <a:gd name="T0" fmla="*/ 528 w 1057"/>
                <a:gd name="T1" fmla="*/ 0 h 1054"/>
                <a:gd name="T2" fmla="*/ 1057 w 1057"/>
                <a:gd name="T3" fmla="*/ 527 h 1054"/>
                <a:gd name="T4" fmla="*/ 528 w 1057"/>
                <a:gd name="T5" fmla="*/ 1054 h 1054"/>
                <a:gd name="T6" fmla="*/ 510 w 1057"/>
                <a:gd name="T7" fmla="*/ 1037 h 1054"/>
                <a:gd name="T8" fmla="*/ 0 w 1057"/>
                <a:gd name="T9" fmla="*/ 527 h 1054"/>
                <a:gd name="T10" fmla="*/ 510 w 1057"/>
                <a:gd name="T11" fmla="*/ 17 h 1054"/>
                <a:gd name="T12" fmla="*/ 528 w 1057"/>
                <a:gd name="T13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7" h="1054">
                  <a:moveTo>
                    <a:pt x="528" y="0"/>
                  </a:moveTo>
                  <a:lnTo>
                    <a:pt x="1057" y="527"/>
                  </a:lnTo>
                  <a:lnTo>
                    <a:pt x="528" y="1054"/>
                  </a:lnTo>
                  <a:lnTo>
                    <a:pt x="510" y="1037"/>
                  </a:lnTo>
                  <a:lnTo>
                    <a:pt x="0" y="527"/>
                  </a:lnTo>
                  <a:lnTo>
                    <a:pt x="510" y="17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827737" y="5446419"/>
              <a:ext cx="560862" cy="558942"/>
            </a:xfrm>
            <a:custGeom>
              <a:avLst/>
              <a:gdLst>
                <a:gd name="T0" fmla="*/ 145 w 292"/>
                <a:gd name="T1" fmla="*/ 0 h 291"/>
                <a:gd name="T2" fmla="*/ 292 w 292"/>
                <a:gd name="T3" fmla="*/ 146 h 291"/>
                <a:gd name="T4" fmla="*/ 145 w 292"/>
                <a:gd name="T5" fmla="*/ 291 h 291"/>
                <a:gd name="T6" fmla="*/ 0 w 292"/>
                <a:gd name="T7" fmla="*/ 146 h 291"/>
                <a:gd name="T8" fmla="*/ 145 w 292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1">
                  <a:moveTo>
                    <a:pt x="145" y="0"/>
                  </a:moveTo>
                  <a:lnTo>
                    <a:pt x="292" y="146"/>
                  </a:lnTo>
                  <a:lnTo>
                    <a:pt x="145" y="291"/>
                  </a:lnTo>
                  <a:lnTo>
                    <a:pt x="0" y="14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403209" y="558108"/>
              <a:ext cx="560862" cy="558942"/>
            </a:xfrm>
            <a:custGeom>
              <a:avLst/>
              <a:gdLst>
                <a:gd name="T0" fmla="*/ 145 w 292"/>
                <a:gd name="T1" fmla="*/ 0 h 291"/>
                <a:gd name="T2" fmla="*/ 292 w 292"/>
                <a:gd name="T3" fmla="*/ 146 h 291"/>
                <a:gd name="T4" fmla="*/ 145 w 292"/>
                <a:gd name="T5" fmla="*/ 291 h 291"/>
                <a:gd name="T6" fmla="*/ 0 w 292"/>
                <a:gd name="T7" fmla="*/ 146 h 291"/>
                <a:gd name="T8" fmla="*/ 145 w 292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1">
                  <a:moveTo>
                    <a:pt x="145" y="0"/>
                  </a:moveTo>
                  <a:lnTo>
                    <a:pt x="292" y="146"/>
                  </a:lnTo>
                  <a:lnTo>
                    <a:pt x="145" y="291"/>
                  </a:lnTo>
                  <a:lnTo>
                    <a:pt x="0" y="14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9" name="MH_Others_1"/>
            <p:cNvSpPr txBox="1"/>
            <p:nvPr>
              <p:custDataLst>
                <p:tags r:id="rId5"/>
              </p:custDataLst>
            </p:nvPr>
          </p:nvSpPr>
          <p:spPr>
            <a:xfrm>
              <a:off x="3148666" y="2329639"/>
              <a:ext cx="2873745" cy="101553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 录</a:t>
              </a:r>
            </a:p>
          </p:txBody>
        </p:sp>
        <p:sp>
          <p:nvSpPr>
            <p:cNvPr id="10" name="MH_Others_2"/>
            <p:cNvSpPr txBox="1"/>
            <p:nvPr>
              <p:custDataLst>
                <p:tags r:id="rId6"/>
              </p:custDataLst>
            </p:nvPr>
          </p:nvSpPr>
          <p:spPr>
            <a:xfrm>
              <a:off x="3163180" y="3345206"/>
              <a:ext cx="2844716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72602" y="1852747"/>
            <a:ext cx="6060083" cy="2926747"/>
            <a:chOff x="6131917" y="1137205"/>
            <a:chExt cx="6060083" cy="2926747"/>
          </a:xfrm>
        </p:grpSpPr>
        <p:sp>
          <p:nvSpPr>
            <p:cNvPr id="11" name="MH_SubTitle_1"/>
            <p:cNvSpPr txBox="1"/>
            <p:nvPr>
              <p:custDataLst>
                <p:tags r:id="rId4"/>
              </p:custDataLst>
            </p:nvPr>
          </p:nvSpPr>
          <p:spPr>
            <a:xfrm>
              <a:off x="9048195" y="1137205"/>
              <a:ext cx="3143805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创新点</a:t>
              </a:r>
              <a:endPara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8807777" y="1290166"/>
              <a:ext cx="144000" cy="144000"/>
            </a:xfrm>
            <a:custGeom>
              <a:avLst/>
              <a:gdLst>
                <a:gd name="T0" fmla="*/ 145 w 292"/>
                <a:gd name="T1" fmla="*/ 0 h 291"/>
                <a:gd name="T2" fmla="*/ 292 w 292"/>
                <a:gd name="T3" fmla="*/ 146 h 291"/>
                <a:gd name="T4" fmla="*/ 145 w 292"/>
                <a:gd name="T5" fmla="*/ 291 h 291"/>
                <a:gd name="T6" fmla="*/ 0 w 292"/>
                <a:gd name="T7" fmla="*/ 146 h 291"/>
                <a:gd name="T8" fmla="*/ 145 w 292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1">
                  <a:moveTo>
                    <a:pt x="145" y="0"/>
                  </a:moveTo>
                  <a:lnTo>
                    <a:pt x="292" y="146"/>
                  </a:lnTo>
                  <a:lnTo>
                    <a:pt x="145" y="291"/>
                  </a:lnTo>
                  <a:lnTo>
                    <a:pt x="0" y="14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7981982" y="2133683"/>
              <a:ext cx="144000" cy="144000"/>
            </a:xfrm>
            <a:custGeom>
              <a:avLst/>
              <a:gdLst>
                <a:gd name="T0" fmla="*/ 145 w 292"/>
                <a:gd name="T1" fmla="*/ 0 h 291"/>
                <a:gd name="T2" fmla="*/ 292 w 292"/>
                <a:gd name="T3" fmla="*/ 146 h 291"/>
                <a:gd name="T4" fmla="*/ 145 w 292"/>
                <a:gd name="T5" fmla="*/ 291 h 291"/>
                <a:gd name="T6" fmla="*/ 0 w 292"/>
                <a:gd name="T7" fmla="*/ 146 h 291"/>
                <a:gd name="T8" fmla="*/ 145 w 292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1">
                  <a:moveTo>
                    <a:pt x="145" y="0"/>
                  </a:moveTo>
                  <a:lnTo>
                    <a:pt x="292" y="146"/>
                  </a:lnTo>
                  <a:lnTo>
                    <a:pt x="145" y="291"/>
                  </a:lnTo>
                  <a:lnTo>
                    <a:pt x="0" y="14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7120744" y="3026830"/>
              <a:ext cx="144000" cy="144000"/>
            </a:xfrm>
            <a:custGeom>
              <a:avLst/>
              <a:gdLst>
                <a:gd name="T0" fmla="*/ 145 w 292"/>
                <a:gd name="T1" fmla="*/ 0 h 291"/>
                <a:gd name="T2" fmla="*/ 292 w 292"/>
                <a:gd name="T3" fmla="*/ 146 h 291"/>
                <a:gd name="T4" fmla="*/ 145 w 292"/>
                <a:gd name="T5" fmla="*/ 291 h 291"/>
                <a:gd name="T6" fmla="*/ 0 w 292"/>
                <a:gd name="T7" fmla="*/ 146 h 291"/>
                <a:gd name="T8" fmla="*/ 145 w 292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1">
                  <a:moveTo>
                    <a:pt x="145" y="0"/>
                  </a:moveTo>
                  <a:lnTo>
                    <a:pt x="292" y="146"/>
                  </a:lnTo>
                  <a:lnTo>
                    <a:pt x="145" y="291"/>
                  </a:lnTo>
                  <a:lnTo>
                    <a:pt x="0" y="14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6131917" y="3919952"/>
              <a:ext cx="144000" cy="144000"/>
            </a:xfrm>
            <a:custGeom>
              <a:avLst/>
              <a:gdLst>
                <a:gd name="T0" fmla="*/ 145 w 292"/>
                <a:gd name="T1" fmla="*/ 0 h 291"/>
                <a:gd name="T2" fmla="*/ 292 w 292"/>
                <a:gd name="T3" fmla="*/ 146 h 291"/>
                <a:gd name="T4" fmla="*/ 145 w 292"/>
                <a:gd name="T5" fmla="*/ 291 h 291"/>
                <a:gd name="T6" fmla="*/ 0 w 292"/>
                <a:gd name="T7" fmla="*/ 146 h 291"/>
                <a:gd name="T8" fmla="*/ 145 w 292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1">
                  <a:moveTo>
                    <a:pt x="145" y="0"/>
                  </a:moveTo>
                  <a:lnTo>
                    <a:pt x="292" y="146"/>
                  </a:lnTo>
                  <a:lnTo>
                    <a:pt x="145" y="291"/>
                  </a:lnTo>
                  <a:lnTo>
                    <a:pt x="0" y="14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</p:grpSp>
      <p:pic>
        <p:nvPicPr>
          <p:cNvPr id="43" name="图片 42" descr="微信截图_20180530114741副本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920" y="2991505"/>
            <a:ext cx="2748244" cy="2736000"/>
          </a:xfrm>
          <a:prstGeom prst="rect">
            <a:avLst/>
          </a:prstGeom>
        </p:spPr>
      </p:pic>
      <p:sp>
        <p:nvSpPr>
          <p:cNvPr id="23" name="MH_SubTitle_1"/>
          <p:cNvSpPr txBox="1"/>
          <p:nvPr>
            <p:custDataLst>
              <p:tags r:id="rId1"/>
            </p:custDataLst>
          </p:nvPr>
        </p:nvSpPr>
        <p:spPr>
          <a:xfrm>
            <a:off x="7717697" y="2714830"/>
            <a:ext cx="3464535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特征工程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SubTitle_1"/>
          <p:cNvSpPr txBox="1"/>
          <p:nvPr>
            <p:custDataLst>
              <p:tags r:id="rId2"/>
            </p:custDataLst>
          </p:nvPr>
        </p:nvSpPr>
        <p:spPr>
          <a:xfrm>
            <a:off x="6871537" y="3629230"/>
            <a:ext cx="3587364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SubTitle_1"/>
          <p:cNvSpPr txBox="1"/>
          <p:nvPr>
            <p:custDataLst>
              <p:tags r:id="rId3"/>
            </p:custDataLst>
          </p:nvPr>
        </p:nvSpPr>
        <p:spPr>
          <a:xfrm>
            <a:off x="5932116" y="4504962"/>
            <a:ext cx="3587364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>
            <a:extLst>
              <a:ext uri="{FF2B5EF4-FFF2-40B4-BE49-F238E27FC236}">
                <a16:creationId xmlns:a16="http://schemas.microsoft.com/office/drawing/2014/main" id="{CB332A42-9ED0-43BB-81E3-390000C6F43D}"/>
              </a:ext>
            </a:extLst>
          </p:cNvPr>
          <p:cNvSpPr>
            <a:spLocks noGrp="1"/>
          </p:cNvSpPr>
          <p:nvPr/>
        </p:nvSpPr>
        <p:spPr>
          <a:xfrm>
            <a:off x="838200" y="723106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/>
              <a:t>选择算法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占位符 3">
                <a:extLst>
                  <a:ext uri="{FF2B5EF4-FFF2-40B4-BE49-F238E27FC236}">
                    <a16:creationId xmlns:a16="http://schemas.microsoft.com/office/drawing/2014/main" id="{CA1C3AB4-059D-4EC5-9D64-958E7848E2BB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2323306"/>
                <a:ext cx="3932237" cy="3811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设预测概率为</a:t>
                </a:r>
                <a:r>
                  <a:rPr lang="en-US" altLang="zh-CN" dirty="0"/>
                  <a:t>p</a:t>
                </a:r>
              </a:p>
              <a:p>
                <a:endParaRPr lang="en-US" altLang="zh-CN" dirty="0"/>
              </a:p>
              <a:p>
                <a:r>
                  <a:rPr lang="zh-CN" altLang="en-US" b="1" dirty="0"/>
                  <a:t>一般算法</a:t>
                </a:r>
                <a:r>
                  <a:rPr lang="en-US" altLang="zh-CN" b="1" dirty="0"/>
                  <a:t>:</a:t>
                </a:r>
              </a:p>
              <a:p>
                <a:r>
                  <a:rPr lang="en-US" altLang="zh-CN" dirty="0"/>
                  <a:t> module </a:t>
                </a:r>
                <a:r>
                  <a:rPr lang="zh-CN" altLang="en-US" dirty="0"/>
                  <a:t>为正类， </a:t>
                </a:r>
                <a:r>
                  <a:rPr lang="en-US" altLang="zh-CN" dirty="0"/>
                  <a:t>p&gt;0.5</a:t>
                </a:r>
              </a:p>
              <a:p>
                <a:r>
                  <a:rPr lang="en-US" altLang="zh-CN" dirty="0"/>
                  <a:t> module </a:t>
                </a:r>
                <a:r>
                  <a:rPr lang="zh-CN" altLang="en-US" dirty="0"/>
                  <a:t>为负类， </a:t>
                </a:r>
                <a:r>
                  <a:rPr lang="en-US" altLang="zh-CN" dirty="0"/>
                  <a:t>p&lt;0.5</a:t>
                </a:r>
              </a:p>
              <a:p>
                <a:endParaRPr lang="en-US" altLang="zh-CN" dirty="0"/>
              </a:p>
              <a:p>
                <a:r>
                  <a:rPr lang="zh-CN" altLang="en-US" b="1" dirty="0"/>
                  <a:t>我们的算法</a:t>
                </a:r>
                <a:endParaRPr lang="en-US" altLang="zh-CN" b="1" dirty="0"/>
              </a:p>
              <a:p>
                <a:r>
                  <a:rPr lang="en-US" altLang="zh-CN" dirty="0"/>
                  <a:t> module </a:t>
                </a:r>
                <a:r>
                  <a:rPr lang="zh-CN" altLang="en-US" dirty="0"/>
                  <a:t>为正类， </a:t>
                </a:r>
                <a:r>
                  <a:rPr lang="en-US" altLang="zh-CN" dirty="0"/>
                  <a:t>p&gt;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&gt;0.5)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module </a:t>
                </a:r>
                <a:r>
                  <a:rPr lang="zh-CN" altLang="en-US" dirty="0"/>
                  <a:t>为负类， </a:t>
                </a:r>
                <a:r>
                  <a:rPr lang="en-US" altLang="zh-CN" dirty="0"/>
                  <a:t>p&lt;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&lt;0.5)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7" name="文本占位符 3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CA1C3AB4-059D-4EC5-9D64-958E7848E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3306"/>
                <a:ext cx="3932237" cy="3811588"/>
              </a:xfrm>
              <a:prstGeom prst="rect">
                <a:avLst/>
              </a:prstGeom>
              <a:blipFill rotWithShape="0">
                <a:blip r:embed="rId2"/>
                <a:stretch>
                  <a:fillRect l="-930" t="-1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内容占位符 5">
            <a:extLst>
              <a:ext uri="{FF2B5EF4-FFF2-40B4-BE49-F238E27FC236}">
                <a16:creationId xmlns:a16="http://schemas.microsoft.com/office/drawing/2014/main" id="{7C07FB0A-F030-4B45-A55B-8E80D2F9913E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253331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3877D2CB-1B0A-44E0-87A3-B93E7794D651}"/>
              </a:ext>
            </a:extLst>
          </p:cNvPr>
          <p:cNvSpPr>
            <a:spLocks noGrp="1"/>
          </p:cNvSpPr>
          <p:nvPr/>
        </p:nvSpPr>
        <p:spPr>
          <a:xfrm>
            <a:off x="854869" y="1958975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SMOTE</a:t>
            </a:r>
            <a:r>
              <a:rPr lang="zh-CN" altLang="en-US" b="1" dirty="0"/>
              <a:t>：增加少数类样本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Tomek</a:t>
            </a:r>
            <a:r>
              <a:rPr lang="zh-CN" altLang="en-US" b="1" dirty="0"/>
              <a:t>：去除干扰样本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3C804B7-94A3-4DE6-9507-B59192A00CC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06" y="1087437"/>
            <a:ext cx="6105525" cy="447675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E2BDF64A-1926-42BF-B54B-B630580BA6E1}"/>
              </a:ext>
            </a:extLst>
          </p:cNvPr>
          <p:cNvSpPr>
            <a:spLocks noGrp="1"/>
          </p:cNvSpPr>
          <p:nvPr/>
        </p:nvSpPr>
        <p:spPr>
          <a:xfrm>
            <a:off x="1299369" y="766849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/>
              <a:t>信息量调整算法</a:t>
            </a:r>
          </a:p>
        </p:txBody>
      </p:sp>
    </p:spTree>
    <p:extLst>
      <p:ext uri="{BB962C8B-B14F-4D97-AF65-F5344CB8AC3E}">
        <p14:creationId xmlns:p14="http://schemas.microsoft.com/office/powerpoint/2010/main" val="28370776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集算法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1EF8A0B-AE73-4A47-9B11-53363E49FA0C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优势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星形: 七角 3">
            <a:extLst>
              <a:ext uri="{FF2B5EF4-FFF2-40B4-BE49-F238E27FC236}">
                <a16:creationId xmlns:a16="http://schemas.microsoft.com/office/drawing/2014/main" id="{37255186-A553-474F-9142-76230D0C6AB5}"/>
              </a:ext>
            </a:extLst>
          </p:cNvPr>
          <p:cNvSpPr/>
          <p:nvPr/>
        </p:nvSpPr>
        <p:spPr>
          <a:xfrm>
            <a:off x="2680137" y="2254497"/>
            <a:ext cx="6526925" cy="335017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FF0000"/>
                </a:solidFill>
              </a:rPr>
              <a:t>可扩展</a:t>
            </a:r>
          </a:p>
        </p:txBody>
      </p:sp>
    </p:spTree>
    <p:extLst>
      <p:ext uri="{BB962C8B-B14F-4D97-AF65-F5344CB8AC3E}">
        <p14:creationId xmlns:p14="http://schemas.microsoft.com/office/powerpoint/2010/main" val="1939277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3" t="-9217" r="-403" b="-10302"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7" name="任意多边形: 形状 416"/>
          <p:cNvSpPr/>
          <p:nvPr/>
        </p:nvSpPr>
        <p:spPr>
          <a:xfrm>
            <a:off x="1" y="5068208"/>
            <a:ext cx="1789793" cy="1789793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1" name="直接连接符 420"/>
          <p:cNvCxnSpPr/>
          <p:nvPr/>
        </p:nvCxnSpPr>
        <p:spPr>
          <a:xfrm flipH="1">
            <a:off x="977376" y="1933411"/>
            <a:ext cx="23711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文本框 458"/>
          <p:cNvSpPr txBox="1"/>
          <p:nvPr/>
        </p:nvSpPr>
        <p:spPr>
          <a:xfrm>
            <a:off x="880992" y="2109708"/>
            <a:ext cx="3108499" cy="10396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5400" b="1" dirty="0">
                <a:solidFill>
                  <a:srgbClr val="152E52"/>
                </a:solidFill>
                <a:ea typeface="+mj-ea"/>
              </a:rPr>
              <a:t>THANKS</a:t>
            </a:r>
          </a:p>
        </p:txBody>
      </p:sp>
      <p:sp>
        <p:nvSpPr>
          <p:cNvPr id="26" name="矩形 25"/>
          <p:cNvSpPr/>
          <p:nvPr/>
        </p:nvSpPr>
        <p:spPr>
          <a:xfrm>
            <a:off x="0" y="1197007"/>
            <a:ext cx="9252630" cy="43597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 descr="微信截图_2018053011405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031" y="3180383"/>
            <a:ext cx="1116000" cy="1116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34442" y="3120531"/>
            <a:ext cx="3475806" cy="1103369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地 址：北京市东城区礼士胡同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号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电 话：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010-5760 2155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网 址：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www.ccxcredit.com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邮 箱：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ccx@ccx.cn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451964" y="3071816"/>
            <a:ext cx="4104000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56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230570" y="2411186"/>
            <a:ext cx="550654" cy="557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Connector 262"/>
          <p:cNvCxnSpPr/>
          <p:nvPr/>
        </p:nvCxnSpPr>
        <p:spPr>
          <a:xfrm>
            <a:off x="5531516" y="2104104"/>
            <a:ext cx="976613" cy="592840"/>
          </a:xfrm>
          <a:prstGeom prst="line">
            <a:avLst/>
          </a:prstGeom>
          <a:ln>
            <a:solidFill>
              <a:schemeClr val="bg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18"/>
          <p:cNvSpPr/>
          <p:nvPr/>
        </p:nvSpPr>
        <p:spPr bwMode="auto">
          <a:xfrm>
            <a:off x="4161666" y="1526257"/>
            <a:ext cx="2038565" cy="60871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9953" tIns="69956" rIns="69953" bIns="69962" numCol="1" rtlCol="0" anchor="ctr" anchorCtr="0" compatLnSpc="1"/>
          <a:lstStyle/>
          <a:p>
            <a:pPr algn="ctr" defTabSz="932180">
              <a:defRPr/>
            </a:pPr>
            <a:r>
              <a:rPr lang="zh-CN" altLang="en-US" i="1" dirty="0">
                <a:solidFill>
                  <a:schemeClr val="bg2"/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rPr>
              <a:t>大数据分析</a:t>
            </a:r>
            <a:endParaRPr lang="en-US" i="1" dirty="0">
              <a:solidFill>
                <a:schemeClr val="bg2"/>
              </a:solidFill>
              <a:latin typeface="AdobeFangsongStd-Regular" panose="02020400000000000000" pitchFamily="18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41" name="Rectangle 218"/>
          <p:cNvSpPr/>
          <p:nvPr/>
        </p:nvSpPr>
        <p:spPr bwMode="auto">
          <a:xfrm>
            <a:off x="8899316" y="1118908"/>
            <a:ext cx="1174854" cy="48916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69953" tIns="69956" rIns="69953" bIns="69962" numCol="1" rtlCol="0" anchor="ctr" anchorCtr="0" compatLnSpc="1"/>
          <a:lstStyle/>
          <a:p>
            <a:pPr defTabSz="932180">
              <a:defRPr/>
            </a:pPr>
            <a:r>
              <a:rPr lang="zh-CN" altLang="en-US" i="1" dirty="0">
                <a:solidFill>
                  <a:schemeClr val="bg2"/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rPr>
              <a:t>智能风控</a:t>
            </a:r>
            <a:endParaRPr lang="en-US" i="1" dirty="0">
              <a:solidFill>
                <a:schemeClr val="bg2"/>
              </a:solidFill>
              <a:latin typeface="AdobeFangsongStd-Regular" panose="02020400000000000000" pitchFamily="18" charset="-122"/>
              <a:ea typeface="华文细黑" panose="0201060004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42" name="Picture 256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905313" y="1491217"/>
            <a:ext cx="550654" cy="557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Straight Connector 262"/>
          <p:cNvCxnSpPr/>
          <p:nvPr/>
        </p:nvCxnSpPr>
        <p:spPr>
          <a:xfrm rot="10800000" flipV="1">
            <a:off x="7258060" y="1426557"/>
            <a:ext cx="1641257" cy="325130"/>
          </a:xfrm>
          <a:prstGeom prst="line">
            <a:avLst/>
          </a:prstGeom>
          <a:ln>
            <a:solidFill>
              <a:schemeClr val="bg2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819807" y="3909842"/>
            <a:ext cx="1261242" cy="1278538"/>
            <a:chOff x="8658393" y="1592071"/>
            <a:chExt cx="2038565" cy="1846344"/>
          </a:xfrm>
        </p:grpSpPr>
        <p:sp>
          <p:nvSpPr>
            <p:cNvPr id="45" name="Rectangle 218"/>
            <p:cNvSpPr/>
            <p:nvPr/>
          </p:nvSpPr>
          <p:spPr bwMode="auto">
            <a:xfrm>
              <a:off x="8658393" y="1592071"/>
              <a:ext cx="2038565" cy="60871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9953" tIns="69956" rIns="69953" bIns="69962" numCol="1" rtlCol="0" anchor="ctr" anchorCtr="0" compatLnSpc="1"/>
            <a:lstStyle/>
            <a:p>
              <a:pPr algn="ctr" defTabSz="932180">
                <a:defRPr/>
              </a:pPr>
              <a:r>
                <a:rPr lang="zh-CN" altLang="en-US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dobeFangsongStd-Regular" panose="02020400000000000000" pitchFamily="18" charset="-122"/>
                  <a:ea typeface="华文细黑" panose="02010600040101010101" pitchFamily="2" charset="-122"/>
                  <a:cs typeface="Segoe UI" panose="020B0502040204020203" pitchFamily="34" charset="0"/>
                </a:rPr>
                <a:t>风控建模</a:t>
              </a:r>
              <a:endParaRPr lang="en-US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endParaRPr>
            </a:p>
          </p:txBody>
        </p:sp>
        <p:pic>
          <p:nvPicPr>
            <p:cNvPr id="46" name="Picture 256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9404866" y="2881053"/>
              <a:ext cx="550654" cy="55736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7" name="Straight Connector 262"/>
            <p:cNvCxnSpPr/>
            <p:nvPr/>
          </p:nvCxnSpPr>
          <p:spPr>
            <a:xfrm>
              <a:off x="9367452" y="2160634"/>
              <a:ext cx="312741" cy="999100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 descr="LOGO-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975" y="1636700"/>
            <a:ext cx="2996025" cy="648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002317" y="4388218"/>
            <a:ext cx="2014157" cy="886119"/>
            <a:chOff x="3002317" y="4388218"/>
            <a:chExt cx="2014157" cy="886119"/>
          </a:xfrm>
        </p:grpSpPr>
        <p:pic>
          <p:nvPicPr>
            <p:cNvPr id="22" name="Picture 256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3002317" y="4388218"/>
              <a:ext cx="550654" cy="55736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3" name="Straight Connector 262"/>
            <p:cNvCxnSpPr/>
            <p:nvPr/>
          </p:nvCxnSpPr>
          <p:spPr>
            <a:xfrm rot="10800000">
              <a:off x="3279876" y="4673978"/>
              <a:ext cx="743484" cy="24854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18"/>
            <p:cNvSpPr/>
            <p:nvPr/>
          </p:nvSpPr>
          <p:spPr bwMode="auto">
            <a:xfrm>
              <a:off x="3725302" y="4665623"/>
              <a:ext cx="1291172" cy="60871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9953" tIns="69956" rIns="69953" bIns="69962" numCol="1" rtlCol="0" anchor="ctr" anchorCtr="0" compatLnSpc="1"/>
            <a:lstStyle/>
            <a:p>
              <a:pPr algn="ctr" defTabSz="932180">
                <a:defRPr/>
              </a:pPr>
              <a:r>
                <a:rPr lang="zh-CN" altLang="en-US" i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dobeFangsongStd-Regular" panose="02020400000000000000" pitchFamily="18" charset="-122"/>
                  <a:ea typeface="华文细黑" panose="02010600040101010101" pitchFamily="2" charset="-122"/>
                  <a:cs typeface="Segoe UI" panose="020B0502040204020203" pitchFamily="34" charset="0"/>
                </a:rPr>
                <a:t>区块链</a:t>
              </a:r>
              <a:endParaRPr lang="en-US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FangsongStd-Regular" panose="02020400000000000000" pitchFamily="18" charset="-122"/>
                <a:ea typeface="华文细黑" panose="02010600040101010101" pitchFamily="2" charset="-122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、创新点</a:t>
            </a:r>
          </a:p>
        </p:txBody>
      </p:sp>
      <p:sp>
        <p:nvSpPr>
          <p:cNvPr id="61" name="内容占位符 2"/>
          <p:cNvSpPr>
            <a:spLocks noGrp="1"/>
          </p:cNvSpPr>
          <p:nvPr/>
        </p:nvSpPr>
        <p:spPr>
          <a:xfrm>
            <a:off x="1725304" y="1478614"/>
            <a:ext cx="5221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特征工程</a:t>
            </a:r>
            <a:r>
              <a:rPr lang="zh-CN" altLang="zh-CN" sz="3200" dirty="0"/>
              <a:t>自动化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算法</a:t>
            </a:r>
            <a:r>
              <a:rPr lang="zh-CN" altLang="zh-CN" sz="3200" dirty="0"/>
              <a:t>可扩展性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集成算法原创实现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/>
              <a:t>迁移算法的原创实现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基本流程设计：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3283496"/>
              </p:ext>
            </p:extLst>
          </p:nvPr>
        </p:nvGraphicFramePr>
        <p:xfrm>
          <a:off x="1626661" y="1253331"/>
          <a:ext cx="8920480" cy="457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5136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</a:t>
            </a: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D309BC5E-EDAB-421C-BFC9-C8A93ED48FE3}"/>
              </a:ext>
            </a:extLst>
          </p:cNvPr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数据特点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sz="28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120E156-2173-4151-B4BD-D9E996BB04F8}"/>
              </a:ext>
            </a:extLst>
          </p:cNvPr>
          <p:cNvSpPr/>
          <p:nvPr/>
        </p:nvSpPr>
        <p:spPr>
          <a:xfrm>
            <a:off x="1633793" y="2514600"/>
            <a:ext cx="3117817" cy="1926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特征</a:t>
            </a:r>
            <a:r>
              <a:rPr lang="en-US" altLang="zh-CN" sz="2800" dirty="0"/>
              <a:t>2000+</a:t>
            </a:r>
            <a:endParaRPr lang="zh-CN" altLang="en-US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9224B8E-B2BE-47DE-895F-EAFA09144626}"/>
              </a:ext>
            </a:extLst>
          </p:cNvPr>
          <p:cNvSpPr/>
          <p:nvPr/>
        </p:nvSpPr>
        <p:spPr>
          <a:xfrm>
            <a:off x="5917331" y="2536369"/>
            <a:ext cx="3117817" cy="1926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特征无意义</a:t>
            </a:r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A4C58935-1B9A-4AA8-A441-9F537305A31B}"/>
              </a:ext>
            </a:extLst>
          </p:cNvPr>
          <p:cNvSpPr/>
          <p:nvPr/>
        </p:nvSpPr>
        <p:spPr>
          <a:xfrm>
            <a:off x="3265710" y="2114549"/>
            <a:ext cx="3853543" cy="2726871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</a:rPr>
              <a:t>自动化处理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F55A20-D4B5-4A47-BA94-A721770BF2F2}"/>
              </a:ext>
            </a:extLst>
          </p:cNvPr>
          <p:cNvCxnSpPr/>
          <p:nvPr/>
        </p:nvCxnSpPr>
        <p:spPr>
          <a:xfrm>
            <a:off x="5547203" y="3920217"/>
            <a:ext cx="2759528" cy="11103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3E128EB-7185-4862-8834-C933DFA5BBC0}"/>
              </a:ext>
            </a:extLst>
          </p:cNvPr>
          <p:cNvSpPr txBox="1"/>
          <p:nvPr/>
        </p:nvSpPr>
        <p:spPr>
          <a:xfrm>
            <a:off x="6439845" y="5089981"/>
            <a:ext cx="432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</a:rPr>
              <a:t>信息丢失</a:t>
            </a:r>
            <a:r>
              <a:rPr lang="en-US" altLang="zh-CN" sz="7200" dirty="0">
                <a:solidFill>
                  <a:srgbClr val="FF0000"/>
                </a:solidFill>
              </a:rPr>
              <a:t>?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79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解决信息丢失</a:t>
            </a:r>
            <a:endParaRPr lang="en-US" altLang="zh-CN" dirty="0"/>
          </a:p>
          <a:p>
            <a:pPr lvl="1"/>
            <a:r>
              <a:rPr lang="zh-CN" altLang="en-US" dirty="0"/>
              <a:t>五种不同特征提取方案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DAFA808-9014-4B5A-8855-4F1A7A7E4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429761"/>
              </p:ext>
            </p:extLst>
          </p:nvPr>
        </p:nvGraphicFramePr>
        <p:xfrm>
          <a:off x="1378859" y="2955471"/>
          <a:ext cx="9974941" cy="36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2753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1858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解决信息丢失</a:t>
            </a:r>
            <a:endParaRPr lang="en-US" altLang="zh-CN" dirty="0"/>
          </a:p>
          <a:p>
            <a:pPr lvl="1"/>
            <a:r>
              <a:rPr lang="zh-CN" altLang="en-US" dirty="0"/>
              <a:t>特征集表现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45" y="2913112"/>
            <a:ext cx="7464972" cy="36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065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1858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解决信息丢失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中特征集相关性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9" y="2875598"/>
            <a:ext cx="6181835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200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"/>
          <p:cNvSpPr txBox="1"/>
          <p:nvPr/>
        </p:nvSpPr>
        <p:spPr>
          <a:xfrm>
            <a:off x="1895054" y="292393"/>
            <a:ext cx="419184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1858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解决信息丢失</a:t>
            </a:r>
            <a:endParaRPr lang="en-US" altLang="zh-CN" dirty="0"/>
          </a:p>
          <a:p>
            <a:pPr lvl="1"/>
            <a:r>
              <a:rPr lang="zh-CN" altLang="en-US" dirty="0"/>
              <a:t>结论</a:t>
            </a:r>
          </a:p>
        </p:txBody>
      </p:sp>
      <p:sp>
        <p:nvSpPr>
          <p:cNvPr id="3" name="流程图: 文档 2">
            <a:extLst>
              <a:ext uri="{FF2B5EF4-FFF2-40B4-BE49-F238E27FC236}">
                <a16:creationId xmlns:a16="http://schemas.microsoft.com/office/drawing/2014/main" id="{5652A784-671B-4592-A5E1-3588FC957D6F}"/>
              </a:ext>
            </a:extLst>
          </p:cNvPr>
          <p:cNvSpPr/>
          <p:nvPr/>
        </p:nvSpPr>
        <p:spPr>
          <a:xfrm>
            <a:off x="1895054" y="2976108"/>
            <a:ext cx="5481893" cy="26307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综合使用不同数据集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C34EE6D-BDD5-4D4C-95D9-2DD1612B5347}"/>
              </a:ext>
            </a:extLst>
          </p:cNvPr>
          <p:cNvSpPr/>
          <p:nvPr/>
        </p:nvSpPr>
        <p:spPr>
          <a:xfrm>
            <a:off x="7455393" y="38365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FCE869-C2E2-4CAF-9423-084151BDCB6F}"/>
              </a:ext>
            </a:extLst>
          </p:cNvPr>
          <p:cNvSpPr txBox="1"/>
          <p:nvPr/>
        </p:nvSpPr>
        <p:spPr>
          <a:xfrm>
            <a:off x="8512247" y="3217522"/>
            <a:ext cx="33329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FF00"/>
                </a:solidFill>
              </a:rPr>
              <a:t>How?</a:t>
            </a:r>
            <a:endParaRPr lang="zh-CN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3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625</Words>
  <Application>Microsoft Office PowerPoint</Application>
  <PresentationFormat>宽屏</PresentationFormat>
  <Paragraphs>171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AdobeFangsongStd-Regular</vt:lpstr>
      <vt:lpstr>等线</vt:lpstr>
      <vt:lpstr>华文细黑</vt:lpstr>
      <vt:lpstr>宋体</vt:lpstr>
      <vt:lpstr>微软雅黑</vt:lpstr>
      <vt:lpstr>微软雅黑 Light</vt:lpstr>
      <vt:lpstr>Arial</vt:lpstr>
      <vt:lpstr>Calibri</vt:lpstr>
      <vt:lpstr>Cambria Math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李 宇杰</cp:lastModifiedBy>
  <cp:revision>251</cp:revision>
  <dcterms:created xsi:type="dcterms:W3CDTF">2017-06-22T13:04:00Z</dcterms:created>
  <dcterms:modified xsi:type="dcterms:W3CDTF">2018-07-05T05:00:18Z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