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7" r:id="rId20"/>
    <p:sldId id="278" r:id="rId21"/>
    <p:sldId id="282" r:id="rId22"/>
    <p:sldId id="283" r:id="rId23"/>
    <p:sldId id="284" r:id="rId24"/>
    <p:sldId id="280" r:id="rId25"/>
    <p:sldId id="281" r:id="rId26"/>
    <p:sldId id="276"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C0B8-7D36-DE7A-AF99-23928294A7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D45B7A-A35C-D61C-96D7-E24468798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AD01B-87E4-DD46-F40C-3C08DFD95BD6}"/>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5" name="Footer Placeholder 4">
            <a:extLst>
              <a:ext uri="{FF2B5EF4-FFF2-40B4-BE49-F238E27FC236}">
                <a16:creationId xmlns:a16="http://schemas.microsoft.com/office/drawing/2014/main" id="{1F644C9A-9F24-6C57-A7BE-35CC4A34E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45CF8-29FE-C0FE-509D-62624E87DCAE}"/>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13971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E2CE-B08F-3FE8-4EBA-DF4BD75192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C8BEB9-E3C3-4000-82CA-10D2933365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665F5-483F-5238-F94F-B4208D663797}"/>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5" name="Footer Placeholder 4">
            <a:extLst>
              <a:ext uri="{FF2B5EF4-FFF2-40B4-BE49-F238E27FC236}">
                <a16:creationId xmlns:a16="http://schemas.microsoft.com/office/drawing/2014/main" id="{81ADEE26-5E1D-C7F2-D976-999AC6C06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46C50-C2FC-CB5F-F8A5-EE007A74369E}"/>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146863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40E27-4326-A845-7465-2862AF5951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ED8A10-099C-9702-AE83-9EE93842F3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17336-F9B2-7012-C217-11DC5F1DF8C5}"/>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5" name="Footer Placeholder 4">
            <a:extLst>
              <a:ext uri="{FF2B5EF4-FFF2-40B4-BE49-F238E27FC236}">
                <a16:creationId xmlns:a16="http://schemas.microsoft.com/office/drawing/2014/main" id="{CF34771A-D620-557C-703C-08C0D9243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82C98-E3B3-673B-84C3-EBB00951731D}"/>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192739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AF8-BF4A-6F23-CA70-414DFA9431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7C5B4A-9358-ACCB-5D02-D5A185910F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49719-38C2-5ED0-C2B3-82988A3B2F18}"/>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5" name="Footer Placeholder 4">
            <a:extLst>
              <a:ext uri="{FF2B5EF4-FFF2-40B4-BE49-F238E27FC236}">
                <a16:creationId xmlns:a16="http://schemas.microsoft.com/office/drawing/2014/main" id="{424C271D-890B-F3FA-FAE4-EB44476ED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84AB1-9C51-AAA1-8EB3-566236E8455B}"/>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29376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8043-4FA0-5B87-C8C0-ACD3FE7C8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4EE09-F539-B148-50E6-350F81F9E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6B599-559C-C74F-C32B-B8C003A1CDF2}"/>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5" name="Footer Placeholder 4">
            <a:extLst>
              <a:ext uri="{FF2B5EF4-FFF2-40B4-BE49-F238E27FC236}">
                <a16:creationId xmlns:a16="http://schemas.microsoft.com/office/drawing/2014/main" id="{3DE05DEA-ADD8-7EA7-3E2F-86DF3B642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E8C3C-2728-93E3-953B-B3AA66055161}"/>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82276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A256-0733-3F6B-76E9-7F7B8FE0C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62183-7779-F4C7-43B0-C4BF8E1E50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3D226-6B79-475B-3543-40DE6A3BF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E18BD0-28D4-D7EF-32F4-2FF7007869C8}"/>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6" name="Footer Placeholder 5">
            <a:extLst>
              <a:ext uri="{FF2B5EF4-FFF2-40B4-BE49-F238E27FC236}">
                <a16:creationId xmlns:a16="http://schemas.microsoft.com/office/drawing/2014/main" id="{55DA0A4D-ED63-B5E1-33D0-B34061936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F8D77-CAA7-8503-D1D2-1796427FFF25}"/>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240774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BCA6-5077-730B-5C95-27B317BA8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E40BD4-5525-A662-47DF-7F11E2D61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436716-FFDD-1B0D-CC19-4F6516680A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0699C4-769F-A9F7-F6D5-F7B90E9FC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B92506-A09E-3CB2-628A-6018C5B5A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A6782-A8A7-6098-F134-CBC75E96B1AE}"/>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8" name="Footer Placeholder 7">
            <a:extLst>
              <a:ext uri="{FF2B5EF4-FFF2-40B4-BE49-F238E27FC236}">
                <a16:creationId xmlns:a16="http://schemas.microsoft.com/office/drawing/2014/main" id="{D19338AB-858C-A660-3F80-B21B3C620E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E79FF6-62D8-E730-3AFB-3E193A284333}"/>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74045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C1D5-7A51-C57B-A834-26623DA2E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F9F780-03CB-5769-6CB6-2CFE383EB5FD}"/>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4" name="Footer Placeholder 3">
            <a:extLst>
              <a:ext uri="{FF2B5EF4-FFF2-40B4-BE49-F238E27FC236}">
                <a16:creationId xmlns:a16="http://schemas.microsoft.com/office/drawing/2014/main" id="{D1C2CD55-97FA-EF39-F4A0-3D8B4260FB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E8B81-1BF8-2E2E-0E84-44E7C87B14A5}"/>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170664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FBC23-2EEC-B24A-1ADB-4F962B851B37}"/>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3" name="Footer Placeholder 2">
            <a:extLst>
              <a:ext uri="{FF2B5EF4-FFF2-40B4-BE49-F238E27FC236}">
                <a16:creationId xmlns:a16="http://schemas.microsoft.com/office/drawing/2014/main" id="{E0E5B356-57CD-8708-77C4-89787BF7A9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BF9B79-3246-5C56-3A8D-F05A14D72BE6}"/>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406348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B19D-1E83-85C1-8104-D773FF103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9890A1-5FE8-A405-467B-8081DE969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83CA5-9254-4019-7BB5-C5E75016A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9CAC1-01D5-115C-7C2E-ECF1E14BC3F7}"/>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6" name="Footer Placeholder 5">
            <a:extLst>
              <a:ext uri="{FF2B5EF4-FFF2-40B4-BE49-F238E27FC236}">
                <a16:creationId xmlns:a16="http://schemas.microsoft.com/office/drawing/2014/main" id="{B9CE85C1-7EE5-157F-8886-AC067545F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F7CBE-DF17-05C8-6030-D46DF921246E}"/>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328088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E123-FBFB-6481-A991-C153B1596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634C9A-5646-1CF9-4A60-14212659F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61DEA6-7CDF-8612-DA32-9CC73E0D3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54D18-5EFC-5AA2-47C2-02A0739A6A7D}"/>
              </a:ext>
            </a:extLst>
          </p:cNvPr>
          <p:cNvSpPr>
            <a:spLocks noGrp="1"/>
          </p:cNvSpPr>
          <p:nvPr>
            <p:ph type="dt" sz="half" idx="10"/>
          </p:nvPr>
        </p:nvSpPr>
        <p:spPr/>
        <p:txBody>
          <a:bodyPr/>
          <a:lstStyle/>
          <a:p>
            <a:fld id="{F574837F-F24C-41BA-8B14-F8E97EDECA11}" type="datetimeFigureOut">
              <a:rPr lang="en-US" smtClean="0"/>
              <a:t>11/26/2024</a:t>
            </a:fld>
            <a:endParaRPr lang="en-US"/>
          </a:p>
        </p:txBody>
      </p:sp>
      <p:sp>
        <p:nvSpPr>
          <p:cNvPr id="6" name="Footer Placeholder 5">
            <a:extLst>
              <a:ext uri="{FF2B5EF4-FFF2-40B4-BE49-F238E27FC236}">
                <a16:creationId xmlns:a16="http://schemas.microsoft.com/office/drawing/2014/main" id="{A4F5BA2D-6240-E952-78D2-639A05E69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070BF-B443-61FA-2D5A-7017102AF398}"/>
              </a:ext>
            </a:extLst>
          </p:cNvPr>
          <p:cNvSpPr>
            <a:spLocks noGrp="1"/>
          </p:cNvSpPr>
          <p:nvPr>
            <p:ph type="sldNum" sz="quarter" idx="12"/>
          </p:nvPr>
        </p:nvSpPr>
        <p:spPr/>
        <p:txBody>
          <a:bodyPr/>
          <a:lstStyle/>
          <a:p>
            <a:fld id="{F0F0A02E-CE11-4651-BC50-EF5AFFC60B4A}" type="slidenum">
              <a:rPr lang="en-US" smtClean="0"/>
              <a:t>‹#›</a:t>
            </a:fld>
            <a:endParaRPr lang="en-US"/>
          </a:p>
        </p:txBody>
      </p:sp>
    </p:spTree>
    <p:extLst>
      <p:ext uri="{BB962C8B-B14F-4D97-AF65-F5344CB8AC3E}">
        <p14:creationId xmlns:p14="http://schemas.microsoft.com/office/powerpoint/2010/main" val="7482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879B4A-1605-D7C6-F84E-406C67FAD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09AAC2-7D8B-6105-D1EE-20BF8F800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B1270-63DB-5B71-DC2F-ED438C9D12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4837F-F24C-41BA-8B14-F8E97EDECA11}" type="datetimeFigureOut">
              <a:rPr lang="en-US" smtClean="0"/>
              <a:t>11/26/2024</a:t>
            </a:fld>
            <a:endParaRPr lang="en-US"/>
          </a:p>
        </p:txBody>
      </p:sp>
      <p:sp>
        <p:nvSpPr>
          <p:cNvPr id="5" name="Footer Placeholder 4">
            <a:extLst>
              <a:ext uri="{FF2B5EF4-FFF2-40B4-BE49-F238E27FC236}">
                <a16:creationId xmlns:a16="http://schemas.microsoft.com/office/drawing/2014/main" id="{23D25126-887D-3BEE-7C15-6A5C7DD1F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14F163-6456-F4B1-73F7-C12644426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0A02E-CE11-4651-BC50-EF5AFFC60B4A}" type="slidenum">
              <a:rPr lang="en-US" smtClean="0"/>
              <a:t>‹#›</a:t>
            </a:fld>
            <a:endParaRPr lang="en-US"/>
          </a:p>
        </p:txBody>
      </p:sp>
    </p:spTree>
    <p:extLst>
      <p:ext uri="{BB962C8B-B14F-4D97-AF65-F5344CB8AC3E}">
        <p14:creationId xmlns:p14="http://schemas.microsoft.com/office/powerpoint/2010/main" val="2407803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EAD9-574B-D9BA-E146-9F40DEA8EB35}"/>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Software Re-Engineering</a:t>
            </a:r>
          </a:p>
        </p:txBody>
      </p:sp>
      <p:sp>
        <p:nvSpPr>
          <p:cNvPr id="3" name="Subtitle 2">
            <a:extLst>
              <a:ext uri="{FF2B5EF4-FFF2-40B4-BE49-F238E27FC236}">
                <a16:creationId xmlns:a16="http://schemas.microsoft.com/office/drawing/2014/main" id="{BC63AB32-3A23-BA16-BA27-AA7FC6A11049}"/>
              </a:ext>
            </a:extLst>
          </p:cNvPr>
          <p:cNvSpPr>
            <a:spLocks noGrp="1"/>
          </p:cNvSpPr>
          <p:nvPr>
            <p:ph type="subTitle" idx="1"/>
          </p:nvPr>
        </p:nvSpPr>
        <p:spPr/>
        <p:txBody>
          <a:bodyPr/>
          <a:lstStyle/>
          <a:p>
            <a:r>
              <a:rPr lang="en-US" dirty="0"/>
              <a:t>Usman Ghani</a:t>
            </a:r>
          </a:p>
          <a:p>
            <a:r>
              <a:rPr lang="en-US" dirty="0"/>
              <a:t>Lecturer</a:t>
            </a:r>
          </a:p>
          <a:p>
            <a:r>
              <a:rPr lang="en-US" dirty="0"/>
              <a:t>Computer Science</a:t>
            </a:r>
          </a:p>
        </p:txBody>
      </p:sp>
    </p:spTree>
    <p:extLst>
      <p:ext uri="{BB962C8B-B14F-4D97-AF65-F5344CB8AC3E}">
        <p14:creationId xmlns:p14="http://schemas.microsoft.com/office/powerpoint/2010/main" val="182554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5B45-B1BD-8EC6-2F0C-8BC7B8ACE3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Information doesn’t want to be free</a:t>
            </a:r>
            <a:endParaRPr lang="en-US" dirty="0"/>
          </a:p>
        </p:txBody>
      </p:sp>
      <p:sp>
        <p:nvSpPr>
          <p:cNvPr id="3" name="Content Placeholder 2">
            <a:extLst>
              <a:ext uri="{FF2B5EF4-FFF2-40B4-BE49-F238E27FC236}">
                <a16:creationId xmlns:a16="http://schemas.microsoft.com/office/drawing/2014/main" id="{3C1420BE-6843-E2F3-8C7D-BC2B4486D8DB}"/>
              </a:ext>
            </a:extLst>
          </p:cNvPr>
          <p:cNvSpPr>
            <a:spLocks noGrp="1"/>
          </p:cNvSpPr>
          <p:nvPr>
            <p:ph idx="1"/>
          </p:nvPr>
        </p:nvSpPr>
        <p:spPr/>
        <p:txBody>
          <a:bodyPr>
            <a:normAutofit/>
          </a:bodyPr>
          <a:lstStyle/>
          <a:p>
            <a:pPr algn="just"/>
            <a:r>
              <a:rPr lang="en-US" dirty="0"/>
              <a:t>But when it comes down to the nitty-gritty of sharing information, most developers are pretty bad at doing so. </a:t>
            </a:r>
          </a:p>
          <a:p>
            <a:pPr algn="just"/>
            <a:r>
              <a:rPr lang="en-US" dirty="0"/>
              <a:t>They don’t enjoy writing and maintaining documentation, and they rarely share information with colleagues through other means unless they’re prompted to do so. </a:t>
            </a:r>
          </a:p>
          <a:p>
            <a:pPr algn="just"/>
            <a:r>
              <a:rPr lang="en-US" dirty="0"/>
              <a:t>When these developers move away from the team, a huge amount of valuable information can be lost.</a:t>
            </a:r>
          </a:p>
          <a:p>
            <a:pPr algn="just"/>
            <a:r>
              <a:rPr lang="en-US" dirty="0"/>
              <a:t>What can we do to prevent this from happening?</a:t>
            </a:r>
          </a:p>
        </p:txBody>
      </p:sp>
    </p:spTree>
    <p:extLst>
      <p:ext uri="{BB962C8B-B14F-4D97-AF65-F5344CB8AC3E}">
        <p14:creationId xmlns:p14="http://schemas.microsoft.com/office/powerpoint/2010/main" val="128799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2E84-7F95-F6C3-E6BE-FCB9FD3282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Documentation</a:t>
            </a:r>
          </a:p>
        </p:txBody>
      </p:sp>
      <p:sp>
        <p:nvSpPr>
          <p:cNvPr id="3" name="Content Placeholder 2">
            <a:extLst>
              <a:ext uri="{FF2B5EF4-FFF2-40B4-BE49-F238E27FC236}">
                <a16:creationId xmlns:a16="http://schemas.microsoft.com/office/drawing/2014/main" id="{1FE654B9-29A8-B7CA-890F-1102591B2BBE}"/>
              </a:ext>
            </a:extLst>
          </p:cNvPr>
          <p:cNvSpPr>
            <a:spLocks noGrp="1"/>
          </p:cNvSpPr>
          <p:nvPr>
            <p:ph idx="1"/>
          </p:nvPr>
        </p:nvSpPr>
        <p:spPr/>
        <p:txBody>
          <a:bodyPr/>
          <a:lstStyle/>
          <a:p>
            <a:pPr marL="0" indent="0" algn="just">
              <a:buNone/>
            </a:pPr>
            <a:r>
              <a:rPr lang="en-US" dirty="0"/>
              <a:t>Technical documents can be an excellent way to pass information from developers both to contemporaneous colleagues and to future generations of maintainers. But documentation is only valuable if it is</a:t>
            </a:r>
          </a:p>
          <a:p>
            <a:pPr marL="514350" indent="-514350" algn="just">
              <a:buFont typeface="+mj-lt"/>
              <a:buAutoNum type="arabicPeriod"/>
            </a:pPr>
            <a:r>
              <a:rPr lang="en-US" dirty="0"/>
              <a:t>Informative (that is, it doesn’t merely state what the code is doing; it tells you how and why it’s doing it) </a:t>
            </a:r>
          </a:p>
          <a:p>
            <a:pPr marL="514350" indent="-514350" algn="just">
              <a:buFont typeface="+mj-lt"/>
              <a:buAutoNum type="arabicPeriod"/>
            </a:pPr>
            <a:r>
              <a:rPr lang="en-US" dirty="0"/>
              <a:t>Easy to write </a:t>
            </a:r>
          </a:p>
          <a:p>
            <a:pPr marL="514350" indent="-514350" algn="just">
              <a:buFont typeface="+mj-lt"/>
              <a:buAutoNum type="arabicPeriod"/>
            </a:pPr>
            <a:r>
              <a:rPr lang="en-US" dirty="0"/>
              <a:t>Easy to find </a:t>
            </a:r>
          </a:p>
          <a:p>
            <a:pPr marL="514350" indent="-514350" algn="just">
              <a:buFont typeface="+mj-lt"/>
              <a:buAutoNum type="arabicPeriod"/>
            </a:pPr>
            <a:r>
              <a:rPr lang="en-US" dirty="0"/>
              <a:t>Easy to read </a:t>
            </a:r>
          </a:p>
          <a:p>
            <a:pPr marL="514350" indent="-514350" algn="just">
              <a:buFont typeface="+mj-lt"/>
              <a:buAutoNum type="arabicPeriod"/>
            </a:pPr>
            <a:r>
              <a:rPr lang="en-US" dirty="0"/>
              <a:t>Trustworthy</a:t>
            </a:r>
          </a:p>
        </p:txBody>
      </p:sp>
    </p:spTree>
    <p:extLst>
      <p:ext uri="{BB962C8B-B14F-4D97-AF65-F5344CB8AC3E}">
        <p14:creationId xmlns:p14="http://schemas.microsoft.com/office/powerpoint/2010/main" val="256374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7F7E-59D5-BD21-5969-D6EE2C3D8EE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Documentation(example)</a:t>
            </a:r>
            <a:endParaRPr lang="en-US" dirty="0"/>
          </a:p>
        </p:txBody>
      </p:sp>
      <p:sp>
        <p:nvSpPr>
          <p:cNvPr id="3" name="Content Placeholder 2">
            <a:extLst>
              <a:ext uri="{FF2B5EF4-FFF2-40B4-BE49-F238E27FC236}">
                <a16:creationId xmlns:a16="http://schemas.microsoft.com/office/drawing/2014/main" id="{10E9FCFB-252F-20BB-ED4C-4ACC29006483}"/>
              </a:ext>
            </a:extLst>
          </p:cNvPr>
          <p:cNvSpPr>
            <a:spLocks noGrp="1"/>
          </p:cNvSpPr>
          <p:nvPr>
            <p:ph idx="1"/>
          </p:nvPr>
        </p:nvSpPr>
        <p:spPr/>
        <p:txBody>
          <a:bodyPr>
            <a:normAutofit lnSpcReduction="10000"/>
          </a:bodyPr>
          <a:lstStyle/>
          <a:p>
            <a:pPr algn="just"/>
            <a:r>
              <a:rPr lang="en-US" dirty="0"/>
              <a:t>Making documentation concise and putting it as close as possible to the source code (specifically, inside the same Git repository, if not embedded in the source code file itself) helps with all of these. Putting it inside the Git repository makes it easy to write and update, because developers can commit it alongside any changes they make to the code. </a:t>
            </a:r>
          </a:p>
          <a:p>
            <a:pPr algn="just"/>
            <a:r>
              <a:rPr lang="en-US" dirty="0"/>
              <a:t>This is much easier than, say, finding and updating a Word document on a network share. </a:t>
            </a:r>
          </a:p>
          <a:p>
            <a:pPr algn="just"/>
            <a:r>
              <a:rPr lang="en-US" dirty="0"/>
              <a:t>It also makes it easy for other developers to review the documents, just like they review changes to source code, which helps to keep them trustworthy.</a:t>
            </a:r>
          </a:p>
        </p:txBody>
      </p:sp>
    </p:spTree>
    <p:extLst>
      <p:ext uri="{BB962C8B-B14F-4D97-AF65-F5344CB8AC3E}">
        <p14:creationId xmlns:p14="http://schemas.microsoft.com/office/powerpoint/2010/main" val="423924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6765-8DE8-73EA-B359-529A6323475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Foster communication</a:t>
            </a:r>
          </a:p>
        </p:txBody>
      </p:sp>
      <p:sp>
        <p:nvSpPr>
          <p:cNvPr id="3" name="Content Placeholder 2">
            <a:extLst>
              <a:ext uri="{FF2B5EF4-FFF2-40B4-BE49-F238E27FC236}">
                <a16:creationId xmlns:a16="http://schemas.microsoft.com/office/drawing/2014/main" id="{D6639C5E-9445-C514-78D6-255D5136323C}"/>
              </a:ext>
            </a:extLst>
          </p:cNvPr>
          <p:cNvSpPr>
            <a:spLocks noGrp="1"/>
          </p:cNvSpPr>
          <p:nvPr>
            <p:ph idx="1"/>
          </p:nvPr>
        </p:nvSpPr>
        <p:spPr/>
        <p:txBody>
          <a:bodyPr/>
          <a:lstStyle/>
          <a:p>
            <a:pPr algn="just"/>
            <a:r>
              <a:rPr lang="en-US" dirty="0"/>
              <a:t>The other piece of the puzzle, namely encouraging developers to share information through means other than documentation, is more challenging. </a:t>
            </a:r>
          </a:p>
          <a:p>
            <a:pPr algn="just"/>
            <a:r>
              <a:rPr lang="en-US" dirty="0"/>
              <a:t>There are plenty of things you can try, but every team is unique. </a:t>
            </a:r>
          </a:p>
          <a:p>
            <a:pPr algn="just"/>
            <a:r>
              <a:rPr lang="en-US" dirty="0"/>
              <a:t>You’ll need to keep experimenting until you find tools that are a good fit for you and your team.</a:t>
            </a:r>
          </a:p>
        </p:txBody>
      </p:sp>
    </p:spTree>
    <p:extLst>
      <p:ext uri="{BB962C8B-B14F-4D97-AF65-F5344CB8AC3E}">
        <p14:creationId xmlns:p14="http://schemas.microsoft.com/office/powerpoint/2010/main" val="412382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077F-7FD9-91E8-07F9-FB74B5EACA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Foster communication</a:t>
            </a:r>
            <a:endParaRPr lang="en-US" dirty="0"/>
          </a:p>
        </p:txBody>
      </p:sp>
      <p:sp>
        <p:nvSpPr>
          <p:cNvPr id="3" name="Content Placeholder 2">
            <a:extLst>
              <a:ext uri="{FF2B5EF4-FFF2-40B4-BE49-F238E27FC236}">
                <a16:creationId xmlns:a16="http://schemas.microsoft.com/office/drawing/2014/main" id="{627C65F6-6E97-273C-D284-FDFF8EC945FA}"/>
              </a:ext>
            </a:extLst>
          </p:cNvPr>
          <p:cNvSpPr>
            <a:spLocks noGrp="1"/>
          </p:cNvSpPr>
          <p:nvPr>
            <p:ph idx="1"/>
          </p:nvPr>
        </p:nvSpPr>
        <p:spPr/>
        <p:txBody>
          <a:bodyPr/>
          <a:lstStyle/>
          <a:p>
            <a:pPr marL="514350" indent="-514350" algn="just">
              <a:buFont typeface="+mj-lt"/>
              <a:buAutoNum type="arabicPeriod"/>
            </a:pPr>
            <a:r>
              <a:rPr lang="en-US" b="1" dirty="0"/>
              <a:t>Code reviews: </a:t>
            </a:r>
            <a:r>
              <a:rPr lang="en-US" dirty="0"/>
              <a:t>all changes to the code should be reviewed by at least one other developer.</a:t>
            </a:r>
          </a:p>
          <a:p>
            <a:pPr marL="514350" indent="-514350" algn="just">
              <a:buFont typeface="+mj-lt"/>
              <a:buAutoNum type="arabicPeriod"/>
            </a:pPr>
            <a:r>
              <a:rPr lang="en-US" b="1" dirty="0"/>
              <a:t>Pair programming: </a:t>
            </a:r>
          </a:p>
          <a:p>
            <a:pPr marL="514350" indent="-514350" algn="just">
              <a:buFont typeface="+mj-lt"/>
              <a:buAutoNum type="arabicPeriod"/>
            </a:pPr>
            <a:r>
              <a:rPr lang="en-US" b="1" dirty="0"/>
              <a:t>Tech talks</a:t>
            </a:r>
          </a:p>
          <a:p>
            <a:pPr marL="514350" indent="-514350" algn="just">
              <a:buFont typeface="+mj-lt"/>
              <a:buAutoNum type="arabicPeriod"/>
            </a:pPr>
            <a:r>
              <a:rPr lang="en-US" b="1" dirty="0"/>
              <a:t>Present your projects to other teams</a:t>
            </a:r>
          </a:p>
          <a:p>
            <a:pPr marL="514350" indent="-514350" algn="just">
              <a:buFont typeface="+mj-lt"/>
              <a:buAutoNum type="arabicPeriod"/>
            </a:pPr>
            <a:r>
              <a:rPr lang="en-US" b="1" dirty="0"/>
              <a:t>Hack days: </a:t>
            </a:r>
            <a:r>
              <a:rPr lang="en-US" dirty="0"/>
              <a:t>A chance for developers to work with people from different teams, play with new technologies, and build cool stuff, preferably outside of the office environment.</a:t>
            </a:r>
            <a:endParaRPr lang="en-US" b="1" dirty="0"/>
          </a:p>
        </p:txBody>
      </p:sp>
    </p:spTree>
    <p:extLst>
      <p:ext uri="{BB962C8B-B14F-4D97-AF65-F5344CB8AC3E}">
        <p14:creationId xmlns:p14="http://schemas.microsoft.com/office/powerpoint/2010/main" val="12623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BC3B-0351-F2C1-01F4-D7CB4A74D1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Our work is never done</a:t>
            </a:r>
          </a:p>
        </p:txBody>
      </p:sp>
      <p:sp>
        <p:nvSpPr>
          <p:cNvPr id="3" name="Content Placeholder 2">
            <a:extLst>
              <a:ext uri="{FF2B5EF4-FFF2-40B4-BE49-F238E27FC236}">
                <a16:creationId xmlns:a16="http://schemas.microsoft.com/office/drawing/2014/main" id="{CD1F8691-AC46-4A16-D0CB-EEC48A163B1F}"/>
              </a:ext>
            </a:extLst>
          </p:cNvPr>
          <p:cNvSpPr>
            <a:spLocks noGrp="1"/>
          </p:cNvSpPr>
          <p:nvPr>
            <p:ph idx="1"/>
          </p:nvPr>
        </p:nvSpPr>
        <p:spPr/>
        <p:txBody>
          <a:bodyPr/>
          <a:lstStyle/>
          <a:p>
            <a:pPr algn="just"/>
            <a:r>
              <a:rPr lang="en-US" dirty="0"/>
              <a:t>Maintaining the quality of a codebase is a never-ending mission. </a:t>
            </a:r>
          </a:p>
          <a:p>
            <a:pPr algn="just"/>
            <a:r>
              <a:rPr lang="en-US" dirty="0"/>
              <a:t>You need to be constantly vigilant and tackle quality issues as they arise. </a:t>
            </a:r>
          </a:p>
          <a:p>
            <a:pPr algn="just"/>
            <a:r>
              <a:rPr lang="en-US" dirty="0"/>
              <a:t>Otherwise, they’ll quickly pile up and get out of control, and before you know it, you’ll have an unmaintainable mess of spaghetti code. </a:t>
            </a:r>
          </a:p>
          <a:p>
            <a:pPr algn="just"/>
            <a:r>
              <a:rPr lang="en-US" dirty="0"/>
              <a:t>The sooner you fix a piece of technical debt, the easier it will be.</a:t>
            </a:r>
          </a:p>
          <a:p>
            <a:pPr algn="just"/>
            <a:r>
              <a:rPr lang="en-US" dirty="0"/>
              <a:t>It’s difficult to do this work alone, so you also need to encourage a culture in which the team takes collective responsibility for the quality of the code.</a:t>
            </a:r>
          </a:p>
        </p:txBody>
      </p:sp>
    </p:spTree>
    <p:extLst>
      <p:ext uri="{BB962C8B-B14F-4D97-AF65-F5344CB8AC3E}">
        <p14:creationId xmlns:p14="http://schemas.microsoft.com/office/powerpoint/2010/main" val="845644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20C-08AC-AEC7-201D-0B9376AA4E8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Periodic code reviews</a:t>
            </a:r>
          </a:p>
        </p:txBody>
      </p:sp>
      <p:sp>
        <p:nvSpPr>
          <p:cNvPr id="3" name="Content Placeholder 2">
            <a:extLst>
              <a:ext uri="{FF2B5EF4-FFF2-40B4-BE49-F238E27FC236}">
                <a16:creationId xmlns:a16="http://schemas.microsoft.com/office/drawing/2014/main" id="{5998CBBA-29F6-0A4F-5FD5-97C33FCAAD1D}"/>
              </a:ext>
            </a:extLst>
          </p:cNvPr>
          <p:cNvSpPr>
            <a:spLocks noGrp="1"/>
          </p:cNvSpPr>
          <p:nvPr>
            <p:ph idx="1"/>
          </p:nvPr>
        </p:nvSpPr>
        <p:spPr/>
        <p:txBody>
          <a:bodyPr>
            <a:normAutofit/>
          </a:bodyPr>
          <a:lstStyle/>
          <a:p>
            <a:pPr marL="0" indent="0" algn="just">
              <a:buNone/>
            </a:pPr>
            <a:r>
              <a:rPr lang="en-US" dirty="0"/>
              <a:t>Every change to the code should be reviewed as part of the standard day-to-day development procedure. But if you only review at the level of individual changes, it’s easy to miss overarching problems</a:t>
            </a:r>
          </a:p>
          <a:p>
            <a:pPr marL="514350" indent="-514350" algn="just">
              <a:buFont typeface="+mj-lt"/>
              <a:buAutoNum type="arabicPeriod"/>
            </a:pPr>
            <a:r>
              <a:rPr lang="en-US" dirty="0"/>
              <a:t>Ask everybody to take an hour or so to look through the code beforehand and take notes. This means people can spend the review discussing things, rather than just staring at the code in silence. </a:t>
            </a:r>
          </a:p>
        </p:txBody>
      </p:sp>
    </p:spTree>
    <p:extLst>
      <p:ext uri="{BB962C8B-B14F-4D97-AF65-F5344CB8AC3E}">
        <p14:creationId xmlns:p14="http://schemas.microsoft.com/office/powerpoint/2010/main" val="37962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FC99-C693-4341-D1D5-B79699B8DFC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Periodic code reviews</a:t>
            </a:r>
            <a:endParaRPr lang="en-US" dirty="0"/>
          </a:p>
        </p:txBody>
      </p:sp>
      <p:sp>
        <p:nvSpPr>
          <p:cNvPr id="3" name="Content Placeholder 2">
            <a:extLst>
              <a:ext uri="{FF2B5EF4-FFF2-40B4-BE49-F238E27FC236}">
                <a16:creationId xmlns:a16="http://schemas.microsoft.com/office/drawing/2014/main" id="{273FE21E-9EAF-6405-7EAC-B9A6BC6175A8}"/>
              </a:ext>
            </a:extLst>
          </p:cNvPr>
          <p:cNvSpPr>
            <a:spLocks noGrp="1"/>
          </p:cNvSpPr>
          <p:nvPr>
            <p:ph idx="1"/>
          </p:nvPr>
        </p:nvSpPr>
        <p:spPr/>
        <p:txBody>
          <a:bodyPr>
            <a:normAutofit/>
          </a:bodyPr>
          <a:lstStyle/>
          <a:p>
            <a:pPr marL="0" indent="0" algn="just">
              <a:buNone/>
            </a:pPr>
            <a:r>
              <a:rPr lang="en-US" dirty="0"/>
              <a:t>2. 	Ask one person who is knowledgeable about the code to lead the 	review. They’ll spend a few minutes introducing the codebase 	and then go around the room asking people for their comments. </a:t>
            </a:r>
          </a:p>
          <a:p>
            <a:pPr marL="0" indent="0" algn="just">
              <a:buNone/>
            </a:pPr>
            <a:r>
              <a:rPr lang="en-US" dirty="0"/>
              <a:t>3. 	The review should take about one hour. If that’s not enough to 	cover the whole codebase, have multiple sessions over a number 	of weeks.  </a:t>
            </a:r>
          </a:p>
          <a:p>
            <a:pPr marL="0" indent="0" algn="just">
              <a:buNone/>
            </a:pPr>
            <a:r>
              <a:rPr lang="en-US" dirty="0"/>
              <a:t>4. 	Write up a list of the review’s conclusions, divided into concrete 	actions and non-specific ideas or things to investigate. Share the 	document with the team and ask them to update it when they 	complete any of the actions. Check on progress weekly.</a:t>
            </a:r>
          </a:p>
          <a:p>
            <a:pPr marL="514350" indent="-514350">
              <a:buFont typeface="+mj-lt"/>
              <a:buAutoNum type="arabicPeriod"/>
            </a:pPr>
            <a:endParaRPr lang="en-US" dirty="0"/>
          </a:p>
        </p:txBody>
      </p:sp>
    </p:spTree>
    <p:extLst>
      <p:ext uri="{BB962C8B-B14F-4D97-AF65-F5344CB8AC3E}">
        <p14:creationId xmlns:p14="http://schemas.microsoft.com/office/powerpoint/2010/main" val="250084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A216-918D-7497-2733-3EA8A1FA1CD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Fix one window</a:t>
            </a:r>
          </a:p>
        </p:txBody>
      </p:sp>
      <p:sp>
        <p:nvSpPr>
          <p:cNvPr id="3" name="Content Placeholder 2">
            <a:extLst>
              <a:ext uri="{FF2B5EF4-FFF2-40B4-BE49-F238E27FC236}">
                <a16:creationId xmlns:a16="http://schemas.microsoft.com/office/drawing/2014/main" id="{0E85520E-4313-91C8-5EDE-D3777FA69FC6}"/>
              </a:ext>
            </a:extLst>
          </p:cNvPr>
          <p:cNvSpPr>
            <a:spLocks noGrp="1"/>
          </p:cNvSpPr>
          <p:nvPr>
            <p:ph idx="1"/>
          </p:nvPr>
        </p:nvSpPr>
        <p:spPr/>
        <p:txBody>
          <a:bodyPr/>
          <a:lstStyle/>
          <a:p>
            <a:pPr algn="just"/>
            <a:r>
              <a:rPr lang="en-US" dirty="0"/>
              <a:t>The idea is that if an empty inner-city building is in good condition, people are likely to leave it alone. But as soon as it falls into disrepair, with a broken window here and there, people’s attitudes toward the building change. Vandals start to smash more windows and the disorder rapidly escalates.</a:t>
            </a:r>
          </a:p>
        </p:txBody>
      </p:sp>
    </p:spTree>
    <p:extLst>
      <p:ext uri="{BB962C8B-B14F-4D97-AF65-F5344CB8AC3E}">
        <p14:creationId xmlns:p14="http://schemas.microsoft.com/office/powerpoint/2010/main" val="126347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A216-918D-7497-2733-3EA8A1FA1CD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Fix one window</a:t>
            </a:r>
          </a:p>
        </p:txBody>
      </p:sp>
      <p:sp>
        <p:nvSpPr>
          <p:cNvPr id="3" name="Content Placeholder 2">
            <a:extLst>
              <a:ext uri="{FF2B5EF4-FFF2-40B4-BE49-F238E27FC236}">
                <a16:creationId xmlns:a16="http://schemas.microsoft.com/office/drawing/2014/main" id="{0E85520E-4313-91C8-5EDE-D3777FA69FC6}"/>
              </a:ext>
            </a:extLst>
          </p:cNvPr>
          <p:cNvSpPr>
            <a:spLocks noGrp="1"/>
          </p:cNvSpPr>
          <p:nvPr>
            <p:ph idx="1"/>
          </p:nvPr>
        </p:nvSpPr>
        <p:spPr/>
        <p:txBody>
          <a:bodyPr/>
          <a:lstStyle/>
          <a:p>
            <a:pPr algn="just"/>
            <a:r>
              <a:rPr lang="en-US" dirty="0"/>
              <a:t>The analogy with software is, of course, that you need to keep on top of your codebase and keep it neat and tidy. Leave too many hacks and pain points unfixed, and the quality of the code will rapidly deteriorate. Developers will lose their respect for the code and start to get sloppy.</a:t>
            </a:r>
          </a:p>
          <a:p>
            <a:pPr algn="just"/>
            <a:r>
              <a:rPr lang="en-US" dirty="0"/>
              <a:t>Try making it a personal objective to fix one “broken window” in your codebase every couple of weeks, and make sure that these efforts are visible to other developers. Code review is a good tool for spreading the word.</a:t>
            </a:r>
          </a:p>
        </p:txBody>
      </p:sp>
    </p:spTree>
    <p:extLst>
      <p:ext uri="{BB962C8B-B14F-4D97-AF65-F5344CB8AC3E}">
        <p14:creationId xmlns:p14="http://schemas.microsoft.com/office/powerpoint/2010/main" val="253034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8A6B-A9E8-FF09-899A-E774BA5DB6A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933DE955-B563-B819-F88D-9A9CAB1719F8}"/>
              </a:ext>
            </a:extLst>
          </p:cNvPr>
          <p:cNvSpPr>
            <a:spLocks noGrp="1"/>
          </p:cNvSpPr>
          <p:nvPr>
            <p:ph idx="1"/>
          </p:nvPr>
        </p:nvSpPr>
        <p:spPr/>
        <p:txBody>
          <a:bodyPr>
            <a:normAutofit/>
          </a:bodyPr>
          <a:lstStyle/>
          <a:p>
            <a:r>
              <a:rPr lang="en-US" kern="0" dirty="0">
                <a:effectLst/>
                <a:latin typeface="Times New Roman" panose="02020603050405020304" pitchFamily="18" charset="0"/>
                <a:ea typeface="Times New Roman" panose="02020603050405020304" pitchFamily="18" charset="0"/>
              </a:rPr>
              <a:t>Ch 10 </a:t>
            </a:r>
          </a:p>
          <a:p>
            <a:r>
              <a:rPr lang="en-US" kern="0" dirty="0">
                <a:effectLst/>
                <a:latin typeface="Times New Roman" panose="02020603050405020304" pitchFamily="18" charset="0"/>
                <a:ea typeface="Times New Roman" panose="02020603050405020304" pitchFamily="18" charset="0"/>
              </a:rPr>
              <a:t>Stop writing legacy SW</a:t>
            </a:r>
          </a:p>
          <a:p>
            <a:r>
              <a:rPr lang="en-US" kern="0" dirty="0">
                <a:latin typeface="Times New Roman" panose="02020603050405020304" pitchFamily="18" charset="0"/>
                <a:ea typeface="Times New Roman" panose="02020603050405020304" pitchFamily="18" charset="0"/>
              </a:rPr>
              <a:t>U</a:t>
            </a:r>
            <a:r>
              <a:rPr lang="en-US" kern="0" dirty="0">
                <a:effectLst/>
                <a:latin typeface="Times New Roman" panose="02020603050405020304" pitchFamily="18" charset="0"/>
                <a:ea typeface="Times New Roman" panose="02020603050405020304" pitchFamily="18" charset="0"/>
              </a:rPr>
              <a:t>pdate documentation</a:t>
            </a:r>
          </a:p>
          <a:p>
            <a:r>
              <a:rPr lang="en-US" kern="0" dirty="0">
                <a:latin typeface="Times New Roman" panose="02020603050405020304" pitchFamily="18" charset="0"/>
                <a:ea typeface="Times New Roman" panose="02020603050405020304" pitchFamily="18" charset="0"/>
              </a:rPr>
              <a:t>F</a:t>
            </a:r>
            <a:r>
              <a:rPr lang="en-US" kern="0" dirty="0">
                <a:effectLst/>
                <a:latin typeface="Times New Roman" panose="02020603050405020304" pitchFamily="18" charset="0"/>
                <a:ea typeface="Times New Roman" panose="02020603050405020304" pitchFamily="18" charset="0"/>
              </a:rPr>
              <a:t>oster communication</a:t>
            </a:r>
          </a:p>
          <a:p>
            <a:r>
              <a:rPr lang="en-US" kern="0" dirty="0">
                <a:latin typeface="Times New Roman" panose="02020603050405020304" pitchFamily="18" charset="0"/>
                <a:ea typeface="Times New Roman" panose="02020603050405020304" pitchFamily="18" charset="0"/>
              </a:rPr>
              <a:t>P</a:t>
            </a:r>
            <a:r>
              <a:rPr lang="en-US" kern="0" dirty="0">
                <a:effectLst/>
                <a:latin typeface="Times New Roman" panose="02020603050405020304" pitchFamily="18" charset="0"/>
                <a:ea typeface="Times New Roman" panose="02020603050405020304" pitchFamily="18" charset="0"/>
              </a:rPr>
              <a:t>eriodic code reviews</a:t>
            </a:r>
          </a:p>
          <a:p>
            <a:r>
              <a:rPr lang="en-US" kern="0" dirty="0">
                <a:latin typeface="Times New Roman" panose="02020603050405020304" pitchFamily="18" charset="0"/>
                <a:ea typeface="Times New Roman" panose="02020603050405020304" pitchFamily="18" charset="0"/>
              </a:rPr>
              <a:t>A</a:t>
            </a:r>
            <a:r>
              <a:rPr lang="en-US" kern="0" dirty="0">
                <a:effectLst/>
                <a:latin typeface="Times New Roman" panose="02020603050405020304" pitchFamily="18" charset="0"/>
                <a:ea typeface="Times New Roman" panose="02020603050405020304" pitchFamily="18" charset="0"/>
              </a:rPr>
              <a:t>utomate</a:t>
            </a:r>
          </a:p>
          <a:p>
            <a:r>
              <a:rPr lang="en-US" kern="0" dirty="0">
                <a:latin typeface="Times New Roman" panose="02020603050405020304" pitchFamily="18" charset="0"/>
                <a:ea typeface="Times New Roman" panose="02020603050405020304" pitchFamily="18" charset="0"/>
              </a:rPr>
              <a:t>S</a:t>
            </a:r>
            <a:r>
              <a:rPr lang="en-US" kern="0" dirty="0">
                <a:effectLst/>
                <a:latin typeface="Times New Roman" panose="02020603050405020304" pitchFamily="18" charset="0"/>
                <a:ea typeface="Times New Roman" panose="02020603050405020304" pitchFamily="18" charset="0"/>
              </a:rPr>
              <a:t>mall is beautiful</a:t>
            </a:r>
            <a:endParaRPr lang="en-US" sz="4000" dirty="0"/>
          </a:p>
        </p:txBody>
      </p:sp>
    </p:spTree>
    <p:extLst>
      <p:ext uri="{BB962C8B-B14F-4D97-AF65-F5344CB8AC3E}">
        <p14:creationId xmlns:p14="http://schemas.microsoft.com/office/powerpoint/2010/main" val="1474623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299-344E-3F6A-AE11-BAEEA801146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Automate everything</a:t>
            </a:r>
          </a:p>
        </p:txBody>
      </p:sp>
      <p:sp>
        <p:nvSpPr>
          <p:cNvPr id="3" name="Content Placeholder 2">
            <a:extLst>
              <a:ext uri="{FF2B5EF4-FFF2-40B4-BE49-F238E27FC236}">
                <a16:creationId xmlns:a16="http://schemas.microsoft.com/office/drawing/2014/main" id="{622D6FE7-11E4-83FD-F638-A4429D6DAE7E}"/>
              </a:ext>
            </a:extLst>
          </p:cNvPr>
          <p:cNvSpPr>
            <a:spLocks noGrp="1"/>
          </p:cNvSpPr>
          <p:nvPr>
            <p:ph idx="1"/>
          </p:nvPr>
        </p:nvSpPr>
        <p:spPr/>
        <p:txBody>
          <a:bodyPr/>
          <a:lstStyle/>
          <a:p>
            <a:pPr algn="just"/>
            <a:r>
              <a:rPr lang="en-US" dirty="0"/>
              <a:t>Throughout the book, I’ve touched on automation of various kinds, including using automated tests, automating builds, deployments, and other tasks with Jenkins, and using tools like Ansible and Vagrant to automate provisioning. </a:t>
            </a:r>
          </a:p>
          <a:p>
            <a:pPr algn="just"/>
            <a:r>
              <a:rPr lang="en-US" dirty="0"/>
              <a:t>You don’t need to automate everything at once, but every time you manage to automate something that previously depended on a human typing the right sequence of commands, or clicking a button, or holding some specialist knowledge inside their head, it’s a step in the right direction.</a:t>
            </a:r>
          </a:p>
        </p:txBody>
      </p:sp>
    </p:spTree>
    <p:extLst>
      <p:ext uri="{BB962C8B-B14F-4D97-AF65-F5344CB8AC3E}">
        <p14:creationId xmlns:p14="http://schemas.microsoft.com/office/powerpoint/2010/main" val="43781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629E-876A-355D-54B1-05F0D28760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Automate everything</a:t>
            </a:r>
            <a:endParaRPr lang="en-US" dirty="0"/>
          </a:p>
        </p:txBody>
      </p:sp>
      <p:sp>
        <p:nvSpPr>
          <p:cNvPr id="3" name="Content Placeholder 2">
            <a:extLst>
              <a:ext uri="{FF2B5EF4-FFF2-40B4-BE49-F238E27FC236}">
                <a16:creationId xmlns:a16="http://schemas.microsoft.com/office/drawing/2014/main" id="{68FD6F31-A597-B433-58E5-835A751A97BE}"/>
              </a:ext>
            </a:extLst>
          </p:cNvPr>
          <p:cNvSpPr>
            <a:spLocks noGrp="1"/>
          </p:cNvSpPr>
          <p:nvPr>
            <p:ph idx="1"/>
          </p:nvPr>
        </p:nvSpPr>
        <p:spPr/>
        <p:txBody>
          <a:bodyPr/>
          <a:lstStyle/>
          <a:p>
            <a:pPr marL="514350" indent="-514350" algn="just">
              <a:buFont typeface="+mj-lt"/>
              <a:buAutoNum type="arabicPeriod"/>
            </a:pPr>
            <a:r>
              <a:rPr lang="en-US" dirty="0"/>
              <a:t>It makes life easier for you—Not only does it mean you don’t have to waste time performing the same tasks over and over again, it also means you have to write and maintain less documentation, and you don’t get people coming over to your desk and asking you to explain how to do stuff. And of course, it reduces the risk of your making a mistake and having to clean up after yourself. </a:t>
            </a:r>
          </a:p>
          <a:p>
            <a:pPr marL="514350" indent="-514350" algn="just">
              <a:buFont typeface="+mj-lt"/>
              <a:buAutoNum type="arabicPeriod"/>
            </a:pPr>
            <a:r>
              <a:rPr lang="en-US" dirty="0"/>
              <a:t>It makes life easier for your successor—Automation makes it easier to pass a piece of software from one generation of developers to the next without losing any information</a:t>
            </a:r>
          </a:p>
        </p:txBody>
      </p:sp>
    </p:spTree>
    <p:extLst>
      <p:ext uri="{BB962C8B-B14F-4D97-AF65-F5344CB8AC3E}">
        <p14:creationId xmlns:p14="http://schemas.microsoft.com/office/powerpoint/2010/main" val="3580534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077F-6B15-6103-D95B-BF558C18BEE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Write automated tests</a:t>
            </a:r>
          </a:p>
        </p:txBody>
      </p:sp>
      <p:sp>
        <p:nvSpPr>
          <p:cNvPr id="3" name="Content Placeholder 2">
            <a:extLst>
              <a:ext uri="{FF2B5EF4-FFF2-40B4-BE49-F238E27FC236}">
                <a16:creationId xmlns:a16="http://schemas.microsoft.com/office/drawing/2014/main" id="{515A1F65-1D96-2485-4548-E4E66C3A5835}"/>
              </a:ext>
            </a:extLst>
          </p:cNvPr>
          <p:cNvSpPr>
            <a:spLocks noGrp="1"/>
          </p:cNvSpPr>
          <p:nvPr>
            <p:ph idx="1"/>
          </p:nvPr>
        </p:nvSpPr>
        <p:spPr/>
        <p:txBody>
          <a:bodyPr>
            <a:normAutofit/>
          </a:bodyPr>
          <a:lstStyle/>
          <a:p>
            <a:pPr algn="just"/>
            <a:r>
              <a:rPr lang="en-US" dirty="0"/>
              <a:t>It goes without saying that any modern software should have some automated tests, but it’s worth pointing out that tests are particularly useful in the context of preventing </a:t>
            </a:r>
            <a:r>
              <a:rPr lang="en-US" dirty="0" err="1"/>
              <a:t>legacification</a:t>
            </a:r>
            <a:r>
              <a:rPr lang="en-US" dirty="0"/>
              <a:t> (let’s pretend that’s a real word) of new code.</a:t>
            </a:r>
          </a:p>
          <a:p>
            <a:pPr algn="just"/>
            <a:r>
              <a:rPr lang="en-US" dirty="0"/>
              <a:t>First, a suite of high-level tests (functional/integration/acceptance tests rather than unit tests) can act as a living specification document for the software. </a:t>
            </a:r>
          </a:p>
        </p:txBody>
      </p:sp>
    </p:spTree>
    <p:extLst>
      <p:ext uri="{BB962C8B-B14F-4D97-AF65-F5344CB8AC3E}">
        <p14:creationId xmlns:p14="http://schemas.microsoft.com/office/powerpoint/2010/main" val="2610836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077F-6B15-6103-D95B-BF558C18BEE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Write automated tests</a:t>
            </a:r>
          </a:p>
        </p:txBody>
      </p:sp>
      <p:sp>
        <p:nvSpPr>
          <p:cNvPr id="3" name="Content Placeholder 2">
            <a:extLst>
              <a:ext uri="{FF2B5EF4-FFF2-40B4-BE49-F238E27FC236}">
                <a16:creationId xmlns:a16="http://schemas.microsoft.com/office/drawing/2014/main" id="{515A1F65-1D96-2485-4548-E4E66C3A5835}"/>
              </a:ext>
            </a:extLst>
          </p:cNvPr>
          <p:cNvSpPr>
            <a:spLocks noGrp="1"/>
          </p:cNvSpPr>
          <p:nvPr>
            <p:ph idx="1"/>
          </p:nvPr>
        </p:nvSpPr>
        <p:spPr/>
        <p:txBody>
          <a:bodyPr>
            <a:normAutofit/>
          </a:bodyPr>
          <a:lstStyle/>
          <a:p>
            <a:pPr algn="just"/>
            <a:r>
              <a:rPr lang="en-US" dirty="0"/>
              <a:t>Specification documents are often written at the start of a project and are rarely kept up to date as the software evolves, but automated tests are more likely to be in sync with how the software behaves. </a:t>
            </a:r>
          </a:p>
          <a:p>
            <a:pPr algn="just"/>
            <a:r>
              <a:rPr lang="en-US" dirty="0"/>
              <a:t>The reason is, of course, that if you change the behavior of the code without updating the tests to match, the tests will start to fail, and your CI server will complain.</a:t>
            </a:r>
          </a:p>
          <a:p>
            <a:pPr algn="just"/>
            <a:r>
              <a:rPr lang="en-US" dirty="0"/>
              <a:t>Second, code with automated tests is easier to maintain and therefore less likely to rot. A test suite gives developers the confidence to refactor code to keep it in shape and keep entropy at bay</a:t>
            </a:r>
          </a:p>
        </p:txBody>
      </p:sp>
    </p:spTree>
    <p:extLst>
      <p:ext uri="{BB962C8B-B14F-4D97-AF65-F5344CB8AC3E}">
        <p14:creationId xmlns:p14="http://schemas.microsoft.com/office/powerpoint/2010/main" val="2466941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829A-92AE-89B2-242D-9470EE32C51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Small is beautiful</a:t>
            </a:r>
          </a:p>
        </p:txBody>
      </p:sp>
      <p:sp>
        <p:nvSpPr>
          <p:cNvPr id="3" name="Content Placeholder 2">
            <a:extLst>
              <a:ext uri="{FF2B5EF4-FFF2-40B4-BE49-F238E27FC236}">
                <a16:creationId xmlns:a16="http://schemas.microsoft.com/office/drawing/2014/main" id="{11DF86A3-F8BD-40AA-67C6-1319F205F545}"/>
              </a:ext>
            </a:extLst>
          </p:cNvPr>
          <p:cNvSpPr>
            <a:spLocks noGrp="1"/>
          </p:cNvSpPr>
          <p:nvPr>
            <p:ph idx="1"/>
          </p:nvPr>
        </p:nvSpPr>
        <p:spPr/>
        <p:txBody>
          <a:bodyPr/>
          <a:lstStyle/>
          <a:p>
            <a:pPr algn="just"/>
            <a:r>
              <a:rPr lang="en-US" dirty="0"/>
              <a:t>The larger a codebase gets, the more difficult it becomes to work with.</a:t>
            </a:r>
          </a:p>
          <a:p>
            <a:pPr algn="just"/>
            <a:r>
              <a:rPr lang="en-US" dirty="0"/>
              <a:t>It’s more difficult to understand how a change to one part can affect others. </a:t>
            </a:r>
          </a:p>
          <a:p>
            <a:pPr algn="just"/>
            <a:r>
              <a:rPr lang="en-US" dirty="0"/>
              <a:t>This makes it more difficult to refactor the code, meaning its quality will decrease over time.</a:t>
            </a:r>
          </a:p>
          <a:p>
            <a:pPr algn="just"/>
            <a:r>
              <a:rPr lang="en-US" dirty="0"/>
              <a:t>A large codebase is also difficult to rewrite. There’s a large psychological barrier that prevents us from throwing away a large amount of code in one go, no matter how horrible that code might be</a:t>
            </a:r>
          </a:p>
        </p:txBody>
      </p:sp>
    </p:spTree>
    <p:extLst>
      <p:ext uri="{BB962C8B-B14F-4D97-AF65-F5344CB8AC3E}">
        <p14:creationId xmlns:p14="http://schemas.microsoft.com/office/powerpoint/2010/main" val="266349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829A-92AE-89B2-242D-9470EE32C51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Small is beautiful</a:t>
            </a:r>
          </a:p>
        </p:txBody>
      </p:sp>
      <p:sp>
        <p:nvSpPr>
          <p:cNvPr id="3" name="Content Placeholder 2">
            <a:extLst>
              <a:ext uri="{FF2B5EF4-FFF2-40B4-BE49-F238E27FC236}">
                <a16:creationId xmlns:a16="http://schemas.microsoft.com/office/drawing/2014/main" id="{11DF86A3-F8BD-40AA-67C6-1319F205F545}"/>
              </a:ext>
            </a:extLst>
          </p:cNvPr>
          <p:cNvSpPr>
            <a:spLocks noGrp="1"/>
          </p:cNvSpPr>
          <p:nvPr>
            <p:ph idx="1"/>
          </p:nvPr>
        </p:nvSpPr>
        <p:spPr/>
        <p:txBody>
          <a:bodyPr/>
          <a:lstStyle/>
          <a:p>
            <a:pPr algn="just"/>
            <a:r>
              <a:rPr lang="en-US" dirty="0"/>
              <a:t>The key to keeping your codebase lithe and nimble and preventing it from becoming somebody’s Big Rewrite a few years down the line is simple: keep it small. Software should be designed to be disposable: make it so small that it can be thrown away and rewritten in a matter of weeks, if not days or even hours.</a:t>
            </a:r>
          </a:p>
          <a:p>
            <a:pPr algn="just"/>
            <a:r>
              <a:rPr lang="en-US" dirty="0"/>
              <a:t>It’s a little depressing for a developer to think that their lovingly crafted code will be dead and gone in a few years’ time, but it’s more sensible than keeping geriatric code on life support indefinitely just because it’s too big and important to die.</a:t>
            </a:r>
          </a:p>
        </p:txBody>
      </p:sp>
    </p:spTree>
    <p:extLst>
      <p:ext uri="{BB962C8B-B14F-4D97-AF65-F5344CB8AC3E}">
        <p14:creationId xmlns:p14="http://schemas.microsoft.com/office/powerpoint/2010/main" val="267502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3773-A6FC-A5FB-97FB-84069A38D5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D39D4521-FAAD-691E-1C6F-1BA125C4D87C}"/>
              </a:ext>
            </a:extLst>
          </p:cNvPr>
          <p:cNvSpPr>
            <a:spLocks noGrp="1"/>
          </p:cNvSpPr>
          <p:nvPr>
            <p:ph idx="1"/>
          </p:nvPr>
        </p:nvSpPr>
        <p:spPr/>
        <p:txBody>
          <a:bodyPr>
            <a:normAutofit fontScale="92500" lnSpcReduction="10000"/>
          </a:bodyPr>
          <a:lstStyle/>
          <a:p>
            <a:pPr algn="just"/>
            <a:r>
              <a:rPr lang="en-US" dirty="0"/>
              <a:t>If you want to keep your project healthy, don’t focus only on the source code. Documentation, toolchain, infrastructure, automation, and the culture of the team are all important. </a:t>
            </a:r>
          </a:p>
          <a:p>
            <a:pPr algn="just"/>
            <a:r>
              <a:rPr lang="en-US" dirty="0"/>
              <a:t>Information about your software will gradually leak away into the ether, unless you constantly guard against it. </a:t>
            </a:r>
          </a:p>
          <a:p>
            <a:pPr algn="just"/>
            <a:r>
              <a:rPr lang="en-US" dirty="0"/>
              <a:t>Good technical documentation is worth its weight in gold. And a team that communicates so well it doesn’t need documentation is even better. You need documentation to prevent knowledge being lost as team members leave, but if developers prefer asking each other questions rather than referring to the documentation, that’s a sign of a healthy team. </a:t>
            </a:r>
          </a:p>
          <a:p>
            <a:pPr algn="just"/>
            <a:r>
              <a:rPr lang="en-US" dirty="0"/>
              <a:t>Build large software out of components small enough to be discarded and rewritten without risk</a:t>
            </a:r>
          </a:p>
        </p:txBody>
      </p:sp>
    </p:spTree>
    <p:extLst>
      <p:ext uri="{BB962C8B-B14F-4D97-AF65-F5344CB8AC3E}">
        <p14:creationId xmlns:p14="http://schemas.microsoft.com/office/powerpoint/2010/main" val="3883701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B308-E997-AE1A-F528-B8C14B0EDAC9}"/>
              </a:ext>
            </a:extLst>
          </p:cNvPr>
          <p:cNvSpPr>
            <a:spLocks noGrp="1"/>
          </p:cNvSpPr>
          <p:nvPr>
            <p:ph type="title"/>
          </p:nvPr>
        </p:nvSpPr>
        <p:spPr>
          <a:xfrm>
            <a:off x="941895" y="2420168"/>
            <a:ext cx="10515600" cy="1325563"/>
          </a:xfrm>
        </p:spPr>
        <p:txBody>
          <a:bodyPr/>
          <a:lstStyle/>
          <a:p>
            <a:pPr algn="ctr"/>
            <a:r>
              <a:rPr lang="en-US" b="1"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4678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F79C-C3C5-D9D7-234F-E0345BFF3E09}"/>
              </a:ext>
            </a:extLst>
          </p:cNvPr>
          <p:cNvSpPr>
            <a:spLocks noGrp="1"/>
          </p:cNvSpPr>
          <p:nvPr>
            <p:ph type="title"/>
          </p:nvPr>
        </p:nvSpPr>
        <p:spPr/>
        <p:txBody>
          <a:bodyPr/>
          <a:lstStyle/>
          <a:p>
            <a:r>
              <a:rPr lang="en-US" b="1" kern="0" dirty="0">
                <a:effectLst/>
                <a:latin typeface="Times New Roman" panose="02020603050405020304" pitchFamily="18" charset="0"/>
                <a:ea typeface="Times New Roman" panose="02020603050405020304" pitchFamily="18" charset="0"/>
              </a:rPr>
              <a:t>Stop writing legacy SW</a:t>
            </a:r>
            <a:endParaRPr lang="en-US" b="1" dirty="0"/>
          </a:p>
        </p:txBody>
      </p:sp>
      <p:sp>
        <p:nvSpPr>
          <p:cNvPr id="3" name="Content Placeholder 2">
            <a:extLst>
              <a:ext uri="{FF2B5EF4-FFF2-40B4-BE49-F238E27FC236}">
                <a16:creationId xmlns:a16="http://schemas.microsoft.com/office/drawing/2014/main" id="{684A06FF-A6FB-4990-AD90-70B555C4023A}"/>
              </a:ext>
            </a:extLst>
          </p:cNvPr>
          <p:cNvSpPr>
            <a:spLocks noGrp="1"/>
          </p:cNvSpPr>
          <p:nvPr>
            <p:ph idx="1"/>
          </p:nvPr>
        </p:nvSpPr>
        <p:spPr/>
        <p:txBody>
          <a:bodyPr/>
          <a:lstStyle/>
          <a:p>
            <a:pPr algn="just"/>
            <a:r>
              <a:rPr lang="en-US" dirty="0"/>
              <a:t>By now you should have a good idea of how to start tackling any neglected legacy code that you inherit and nurse it back to health. </a:t>
            </a:r>
          </a:p>
          <a:p>
            <a:pPr algn="just"/>
            <a:r>
              <a:rPr lang="en-US" dirty="0"/>
              <a:t>We’ve looked at rewriting, refactoring, continuous inspection, toolchain updates, automation, and a whole lot more. </a:t>
            </a:r>
          </a:p>
          <a:p>
            <a:pPr algn="just"/>
            <a:r>
              <a:rPr lang="en-US" dirty="0"/>
              <a:t>But you probably spend at least some of your time writing new code as well. </a:t>
            </a:r>
          </a:p>
          <a:p>
            <a:pPr algn="just"/>
            <a:r>
              <a:rPr lang="en-US" dirty="0"/>
              <a:t>You may be wondering whether all code is doomed to become legacy, or if there’s anything you can do to prevent the code, you’re writing right now from becoming somebody else’s nightmare in a few years’ time.</a:t>
            </a:r>
          </a:p>
          <a:p>
            <a:pPr marL="0" indent="0">
              <a:buNone/>
            </a:pPr>
            <a:endParaRPr lang="en-US" dirty="0"/>
          </a:p>
        </p:txBody>
      </p:sp>
    </p:spTree>
    <p:extLst>
      <p:ext uri="{BB962C8B-B14F-4D97-AF65-F5344CB8AC3E}">
        <p14:creationId xmlns:p14="http://schemas.microsoft.com/office/powerpoint/2010/main" val="295204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C141-5D0B-E28A-438F-4DC55DE53D34}"/>
              </a:ext>
            </a:extLst>
          </p:cNvPr>
          <p:cNvSpPr>
            <a:spLocks noGrp="1"/>
          </p:cNvSpPr>
          <p:nvPr>
            <p:ph type="title"/>
          </p:nvPr>
        </p:nvSpPr>
        <p:spPr/>
        <p:txBody>
          <a:bodyPr/>
          <a:lstStyle/>
          <a:p>
            <a:r>
              <a:rPr lang="en-US" b="1" kern="0" dirty="0">
                <a:effectLst/>
                <a:latin typeface="Times New Roman" panose="02020603050405020304" pitchFamily="18" charset="0"/>
                <a:ea typeface="Times New Roman" panose="02020603050405020304" pitchFamily="18" charset="0"/>
              </a:rPr>
              <a:t>Stop writing legacy SW</a:t>
            </a:r>
            <a:endParaRPr lang="en-US" dirty="0"/>
          </a:p>
        </p:txBody>
      </p:sp>
      <p:sp>
        <p:nvSpPr>
          <p:cNvPr id="3" name="Content Placeholder 2">
            <a:extLst>
              <a:ext uri="{FF2B5EF4-FFF2-40B4-BE49-F238E27FC236}">
                <a16:creationId xmlns:a16="http://schemas.microsoft.com/office/drawing/2014/main" id="{1FC97C6F-96C5-0B3D-B341-CF8C9A3FF563}"/>
              </a:ext>
            </a:extLst>
          </p:cNvPr>
          <p:cNvSpPr>
            <a:spLocks noGrp="1"/>
          </p:cNvSpPr>
          <p:nvPr>
            <p:ph idx="1"/>
          </p:nvPr>
        </p:nvSpPr>
        <p:spPr/>
        <p:txBody>
          <a:bodyPr/>
          <a:lstStyle/>
          <a:p>
            <a:pPr algn="just"/>
            <a:r>
              <a:rPr lang="en-US" dirty="0"/>
              <a:t>We’ve covered an enormous range of material over the last nine chapters, but a few key themes kept appearing throughout the book, either explicitly mentioned or implicitly assumed. </a:t>
            </a:r>
          </a:p>
          <a:p>
            <a:pPr algn="just"/>
            <a:r>
              <a:rPr lang="en-US" dirty="0"/>
              <a:t>We’ve been discussing these ideas in the context of legacy code until now, but a lot of them are equally applicable to greenfield projects. </a:t>
            </a:r>
          </a:p>
          <a:p>
            <a:pPr algn="just"/>
            <a:r>
              <a:rPr lang="en-US"/>
              <a:t>These themes are </a:t>
            </a:r>
            <a:r>
              <a:rPr lang="en-US" dirty="0"/>
              <a:t>as follows:</a:t>
            </a:r>
          </a:p>
          <a:p>
            <a:pPr marL="0" indent="0" algn="just">
              <a:buNone/>
            </a:pPr>
            <a:endParaRPr lang="en-US" dirty="0"/>
          </a:p>
        </p:txBody>
      </p:sp>
    </p:spTree>
    <p:extLst>
      <p:ext uri="{BB962C8B-B14F-4D97-AF65-F5344CB8AC3E}">
        <p14:creationId xmlns:p14="http://schemas.microsoft.com/office/powerpoint/2010/main" val="418844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AE8A-32A0-3E11-F1A2-1BF1AE4A2423}"/>
              </a:ext>
            </a:extLst>
          </p:cNvPr>
          <p:cNvSpPr>
            <a:spLocks noGrp="1"/>
          </p:cNvSpPr>
          <p:nvPr>
            <p:ph type="title"/>
          </p:nvPr>
        </p:nvSpPr>
        <p:spPr/>
        <p:txBody>
          <a:bodyPr/>
          <a:lstStyle/>
          <a:p>
            <a:r>
              <a:rPr lang="en-US" b="1" kern="0" dirty="0">
                <a:latin typeface="Times New Roman" panose="02020603050405020304" pitchFamily="18" charset="0"/>
              </a:rPr>
              <a:t>The source code is not the whole story</a:t>
            </a:r>
          </a:p>
        </p:txBody>
      </p:sp>
      <p:sp>
        <p:nvSpPr>
          <p:cNvPr id="3" name="Content Placeholder 2">
            <a:extLst>
              <a:ext uri="{FF2B5EF4-FFF2-40B4-BE49-F238E27FC236}">
                <a16:creationId xmlns:a16="http://schemas.microsoft.com/office/drawing/2014/main" id="{9A18CD54-BDDD-2250-5228-6567A712F959}"/>
              </a:ext>
            </a:extLst>
          </p:cNvPr>
          <p:cNvSpPr>
            <a:spLocks noGrp="1"/>
          </p:cNvSpPr>
          <p:nvPr>
            <p:ph idx="1"/>
          </p:nvPr>
        </p:nvSpPr>
        <p:spPr/>
        <p:txBody>
          <a:bodyPr/>
          <a:lstStyle/>
          <a:p>
            <a:r>
              <a:rPr lang="en-US" dirty="0"/>
              <a:t>From a programmer’s point of view, the source code is often the most important part of a software project.</a:t>
            </a:r>
          </a:p>
          <a:p>
            <a:r>
              <a:rPr lang="en-US" dirty="0"/>
              <a:t>First, much of the work you do on legacy code will be refactoring.</a:t>
            </a:r>
          </a:p>
          <a:p>
            <a:r>
              <a:rPr lang="en-US" dirty="0"/>
              <a:t>Second, and more importantly, I wanted to use this book to stress the idea that the source code is not the whole story.</a:t>
            </a:r>
          </a:p>
          <a:p>
            <a:r>
              <a:rPr lang="en-US" dirty="0"/>
              <a:t>The most important thing, far more important than anything we can say about the code, is to build software that provides value to its users. If you’re building the wrong thing, nobody will care what the code looks like.</a:t>
            </a:r>
          </a:p>
        </p:txBody>
      </p:sp>
    </p:spTree>
    <p:extLst>
      <p:ext uri="{BB962C8B-B14F-4D97-AF65-F5344CB8AC3E}">
        <p14:creationId xmlns:p14="http://schemas.microsoft.com/office/powerpoint/2010/main" val="347612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2611-67CE-66F5-6ECD-F4B4AF2EE978}"/>
              </a:ext>
            </a:extLst>
          </p:cNvPr>
          <p:cNvSpPr>
            <a:spLocks noGrp="1"/>
          </p:cNvSpPr>
          <p:nvPr>
            <p:ph type="title"/>
          </p:nvPr>
        </p:nvSpPr>
        <p:spPr/>
        <p:txBody>
          <a:bodyPr/>
          <a:lstStyle/>
          <a:p>
            <a:r>
              <a:rPr lang="en-US" b="1" kern="0" dirty="0">
                <a:latin typeface="Times New Roman" panose="02020603050405020304" pitchFamily="18" charset="0"/>
              </a:rPr>
              <a:t>The source code is not the whole story</a:t>
            </a:r>
            <a:endParaRPr lang="en-US" dirty="0"/>
          </a:p>
        </p:txBody>
      </p:sp>
      <p:sp>
        <p:nvSpPr>
          <p:cNvPr id="3" name="Content Placeholder 2">
            <a:extLst>
              <a:ext uri="{FF2B5EF4-FFF2-40B4-BE49-F238E27FC236}">
                <a16:creationId xmlns:a16="http://schemas.microsoft.com/office/drawing/2014/main" id="{14165FA6-C639-C92E-2E89-76083D28FD17}"/>
              </a:ext>
            </a:extLst>
          </p:cNvPr>
          <p:cNvSpPr>
            <a:spLocks noGrp="1"/>
          </p:cNvSpPr>
          <p:nvPr>
            <p:ph idx="1"/>
          </p:nvPr>
        </p:nvSpPr>
        <p:spPr/>
        <p:txBody>
          <a:bodyPr/>
          <a:lstStyle/>
          <a:p>
            <a:pPr algn="just"/>
            <a:r>
              <a:rPr lang="en-US" dirty="0"/>
              <a:t>Apart from that, there are plenty of other factors that affect the success of a software project. (I haven’t defined the notion of success, but it generally includes things like development speed, the quality of the resulting product, and how easy it is to maintain the code over time.) We’ve looked at a lot of these factors, some technical and others organizational.</a:t>
            </a:r>
          </a:p>
        </p:txBody>
      </p:sp>
    </p:spTree>
    <p:extLst>
      <p:ext uri="{BB962C8B-B14F-4D97-AF65-F5344CB8AC3E}">
        <p14:creationId xmlns:p14="http://schemas.microsoft.com/office/powerpoint/2010/main" val="144229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048C-8587-EF4F-4D17-8725687DF1A9}"/>
              </a:ext>
            </a:extLst>
          </p:cNvPr>
          <p:cNvSpPr>
            <a:spLocks noGrp="1"/>
          </p:cNvSpPr>
          <p:nvPr>
            <p:ph type="title"/>
          </p:nvPr>
        </p:nvSpPr>
        <p:spPr/>
        <p:txBody>
          <a:bodyPr/>
          <a:lstStyle/>
          <a:p>
            <a:r>
              <a:rPr lang="en-US" b="1" kern="0" dirty="0">
                <a:latin typeface="Times New Roman" panose="02020603050405020304" pitchFamily="18" charset="0"/>
              </a:rPr>
              <a:t>Technical Factors </a:t>
            </a:r>
          </a:p>
        </p:txBody>
      </p:sp>
      <p:sp>
        <p:nvSpPr>
          <p:cNvPr id="3" name="Content Placeholder 2">
            <a:extLst>
              <a:ext uri="{FF2B5EF4-FFF2-40B4-BE49-F238E27FC236}">
                <a16:creationId xmlns:a16="http://schemas.microsoft.com/office/drawing/2014/main" id="{DC5816AE-FE14-6DB8-03FA-781800D5923E}"/>
              </a:ext>
            </a:extLst>
          </p:cNvPr>
          <p:cNvSpPr>
            <a:spLocks noGrp="1"/>
          </p:cNvSpPr>
          <p:nvPr>
            <p:ph idx="1"/>
          </p:nvPr>
        </p:nvSpPr>
        <p:spPr/>
        <p:txBody>
          <a:bodyPr/>
          <a:lstStyle/>
          <a:p>
            <a:pPr algn="just"/>
            <a:r>
              <a:rPr lang="en-US" dirty="0"/>
              <a:t>Technical factors include selecting and maintaining a good development toolchain, automating provisioning, using tools such as Jenkins to perform CI and continuous inspection, and streamlining the release and deployment process as much as possible. </a:t>
            </a:r>
          </a:p>
        </p:txBody>
      </p:sp>
    </p:spTree>
    <p:extLst>
      <p:ext uri="{BB962C8B-B14F-4D97-AF65-F5344CB8AC3E}">
        <p14:creationId xmlns:p14="http://schemas.microsoft.com/office/powerpoint/2010/main" val="271618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8C23-5B93-0DA8-00A6-FD3142188C6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Organizational Factors</a:t>
            </a:r>
          </a:p>
        </p:txBody>
      </p:sp>
      <p:sp>
        <p:nvSpPr>
          <p:cNvPr id="3" name="Content Placeholder 2">
            <a:extLst>
              <a:ext uri="{FF2B5EF4-FFF2-40B4-BE49-F238E27FC236}">
                <a16:creationId xmlns:a16="http://schemas.microsoft.com/office/drawing/2014/main" id="{41FA3D6A-11F8-CCF4-CBB8-0FA8C32690C5}"/>
              </a:ext>
            </a:extLst>
          </p:cNvPr>
          <p:cNvSpPr>
            <a:spLocks noGrp="1"/>
          </p:cNvSpPr>
          <p:nvPr>
            <p:ph idx="1"/>
          </p:nvPr>
        </p:nvSpPr>
        <p:spPr/>
        <p:txBody>
          <a:bodyPr/>
          <a:lstStyle/>
          <a:p>
            <a:pPr algn="just"/>
            <a:r>
              <a:rPr lang="en-US" dirty="0"/>
              <a:t>Organizational factors include having good documentation, maximizing communication within and between development teams, making it easy for people outside of the team to contribute to the software, and fostering a culture of software quality throughout the organization so that developers are free to spend time on maintaining quality without facing pressure from other parts of the business.</a:t>
            </a:r>
          </a:p>
          <a:p>
            <a:pPr algn="just"/>
            <a:endParaRPr lang="en-US" dirty="0"/>
          </a:p>
        </p:txBody>
      </p:sp>
    </p:spTree>
    <p:extLst>
      <p:ext uri="{BB962C8B-B14F-4D97-AF65-F5344CB8AC3E}">
        <p14:creationId xmlns:p14="http://schemas.microsoft.com/office/powerpoint/2010/main" val="124166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B0CD-06E1-6CCA-4287-79779F3058B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Information doesn’t want to be free</a:t>
            </a:r>
          </a:p>
        </p:txBody>
      </p:sp>
      <p:sp>
        <p:nvSpPr>
          <p:cNvPr id="3" name="Content Placeholder 2">
            <a:extLst>
              <a:ext uri="{FF2B5EF4-FFF2-40B4-BE49-F238E27FC236}">
                <a16:creationId xmlns:a16="http://schemas.microsoft.com/office/drawing/2014/main" id="{122262FB-8359-857A-5194-948C215A0F8C}"/>
              </a:ext>
            </a:extLst>
          </p:cNvPr>
          <p:cNvSpPr>
            <a:spLocks noGrp="1"/>
          </p:cNvSpPr>
          <p:nvPr>
            <p:ph idx="1"/>
          </p:nvPr>
        </p:nvSpPr>
        <p:spPr/>
        <p:txBody>
          <a:bodyPr/>
          <a:lstStyle/>
          <a:p>
            <a:pPr algn="just"/>
            <a:r>
              <a:rPr lang="en-US" dirty="0"/>
              <a:t>Sarcastic title of this section is, of course, a play on Stewart Brand’s famous declaration that “information wants to be free.” </a:t>
            </a:r>
          </a:p>
          <a:p>
            <a:pPr algn="just"/>
            <a:r>
              <a:rPr lang="en-US" dirty="0"/>
              <a:t>More accurately, I should say that information (about a piece of software) may want to be free, but developers won’t put much effort into helping it on its way.</a:t>
            </a:r>
          </a:p>
          <a:p>
            <a:pPr algn="just"/>
            <a:r>
              <a:rPr lang="en-US" dirty="0"/>
              <a:t>Ask any developer if it’s a good idea to share knowledge with their colleagues about the software that they work on, and of course they’ll agree that it is. </a:t>
            </a:r>
          </a:p>
        </p:txBody>
      </p:sp>
    </p:spTree>
    <p:extLst>
      <p:ext uri="{BB962C8B-B14F-4D97-AF65-F5344CB8AC3E}">
        <p14:creationId xmlns:p14="http://schemas.microsoft.com/office/powerpoint/2010/main" val="3282125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2186</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Software Re-Engineering</vt:lpstr>
      <vt:lpstr>Agenda</vt:lpstr>
      <vt:lpstr>Stop writing legacy SW</vt:lpstr>
      <vt:lpstr>Stop writing legacy SW</vt:lpstr>
      <vt:lpstr>The source code is not the whole story</vt:lpstr>
      <vt:lpstr>The source code is not the whole story</vt:lpstr>
      <vt:lpstr>Technical Factors </vt:lpstr>
      <vt:lpstr>Organizational Factors</vt:lpstr>
      <vt:lpstr>Information doesn’t want to be free</vt:lpstr>
      <vt:lpstr>Information doesn’t want to be free</vt:lpstr>
      <vt:lpstr>Documentation</vt:lpstr>
      <vt:lpstr>Documentation(example)</vt:lpstr>
      <vt:lpstr>Foster communication</vt:lpstr>
      <vt:lpstr>Foster communication</vt:lpstr>
      <vt:lpstr>Our work is never done</vt:lpstr>
      <vt:lpstr>Periodic code reviews</vt:lpstr>
      <vt:lpstr>Periodic code reviews</vt:lpstr>
      <vt:lpstr>Fix one window</vt:lpstr>
      <vt:lpstr>Fix one window</vt:lpstr>
      <vt:lpstr>Automate everything</vt:lpstr>
      <vt:lpstr>Automate everything</vt:lpstr>
      <vt:lpstr>Write automated tests</vt:lpstr>
      <vt:lpstr>Write automated tests</vt:lpstr>
      <vt:lpstr>Small is beautiful</vt:lpstr>
      <vt:lpstr>Small is beautiful</vt:lpstr>
      <vt:lpstr>Summary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Re-Engineering</dc:title>
  <dc:creator>Usman Ghani</dc:creator>
  <cp:lastModifiedBy>Mr. Usman Ghani</cp:lastModifiedBy>
  <cp:revision>46</cp:revision>
  <dcterms:created xsi:type="dcterms:W3CDTF">2023-11-26T17:35:22Z</dcterms:created>
  <dcterms:modified xsi:type="dcterms:W3CDTF">2024-11-26T05:52:00Z</dcterms:modified>
</cp:coreProperties>
</file>