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92" r:id="rId3"/>
    <p:sldId id="258" r:id="rId4"/>
    <p:sldId id="257" r:id="rId5"/>
    <p:sldId id="259" r:id="rId6"/>
    <p:sldId id="261" r:id="rId7"/>
    <p:sldId id="260" r:id="rId8"/>
    <p:sldId id="262" r:id="rId9"/>
    <p:sldId id="289" r:id="rId10"/>
    <p:sldId id="263" r:id="rId11"/>
    <p:sldId id="290" r:id="rId12"/>
    <p:sldId id="264" r:id="rId13"/>
    <p:sldId id="291" r:id="rId14"/>
    <p:sldId id="265" r:id="rId15"/>
    <p:sldId id="266" r:id="rId16"/>
    <p:sldId id="267" r:id="rId17"/>
    <p:sldId id="268" r:id="rId18"/>
    <p:sldId id="269" r:id="rId19"/>
    <p:sldId id="270" r:id="rId20"/>
    <p:sldId id="271" r:id="rId21"/>
    <p:sldId id="272" r:id="rId22"/>
    <p:sldId id="274" r:id="rId23"/>
    <p:sldId id="273"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38" autoAdjust="0"/>
    <p:restoredTop sz="89068" autoAdjust="0"/>
  </p:normalViewPr>
  <p:slideViewPr>
    <p:cSldViewPr>
      <p:cViewPr varScale="1">
        <p:scale>
          <a:sx n="61" d="100"/>
          <a:sy n="61" d="100"/>
        </p:scale>
        <p:origin x="172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A5BD77-AAE4-4E50-9452-5C5966F35BAD}" type="datetimeFigureOut">
              <a:rPr lang="en-US" smtClean="0"/>
              <a:pPr/>
              <a:t>4/8/2022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82819-70BE-4A8C-A294-BBBE8A7C79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982819-70BE-4A8C-A294-BBBE8A7C7988}"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982819-70BE-4A8C-A294-BBBE8A7C7988}"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982819-70BE-4A8C-A294-BBBE8A7C7988}"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4C764D4-8B4C-4DC0-A188-F6B9FC4E4FFE}"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764D4-8B4C-4DC0-A188-F6B9FC4E4FFE}"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764D4-8B4C-4DC0-A188-F6B9FC4E4FFE}"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764D4-8B4C-4DC0-A188-F6B9FC4E4FFE}"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C764D4-8B4C-4DC0-A188-F6B9FC4E4FFE}"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C764D4-8B4C-4DC0-A188-F6B9FC4E4FFE}"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C764D4-8B4C-4DC0-A188-F6B9FC4E4FFE}" type="datetimeFigureOut">
              <a:rPr lang="en-US" smtClean="0"/>
              <a:pPr/>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C764D4-8B4C-4DC0-A188-F6B9FC4E4FFE}" type="datetimeFigureOut">
              <a:rPr lang="en-US" smtClean="0"/>
              <a:pPr/>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64D4-8B4C-4DC0-A188-F6B9FC4E4FFE}" type="datetimeFigureOut">
              <a:rPr lang="en-US" smtClean="0"/>
              <a:pPr/>
              <a:t>4/8/2022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C764D4-8B4C-4DC0-A188-F6B9FC4E4FFE}"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C764D4-8B4C-4DC0-A188-F6B9FC4E4FFE}"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64D4-8B4C-4DC0-A188-F6B9FC4E4FFE}" type="datetimeFigureOut">
              <a:rPr lang="en-US" smtClean="0"/>
              <a:pPr/>
              <a:t>4/8/2022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DB293-14C2-4CD1-9260-F56B400D6B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a:t>
            </a:r>
          </a:p>
        </p:txBody>
      </p:sp>
      <p:sp>
        <p:nvSpPr>
          <p:cNvPr id="3" name="Subtitle 2"/>
          <p:cNvSpPr>
            <a:spLocks noGrp="1"/>
          </p:cNvSpPr>
          <p:nvPr>
            <p:ph type="subTitle" idx="1"/>
          </p:nvPr>
        </p:nvSpPr>
        <p:spPr/>
        <p:txBody>
          <a:bodyPr/>
          <a:lstStyle/>
          <a:p>
            <a:r>
              <a:rPr lang="en-US"/>
              <a:t> </a:t>
            </a:r>
            <a:r>
              <a:rPr lang="en-US" dirty="0"/>
              <a:t>Syntactic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Prepositional Phrases (PPs)</a:t>
            </a:r>
          </a:p>
        </p:txBody>
      </p:sp>
      <p:sp>
        <p:nvSpPr>
          <p:cNvPr id="3" name="Content Placeholder 2"/>
          <p:cNvSpPr>
            <a:spLocks noGrp="1"/>
          </p:cNvSpPr>
          <p:nvPr>
            <p:ph idx="1"/>
          </p:nvPr>
        </p:nvSpPr>
        <p:spPr/>
        <p:txBody>
          <a:bodyPr/>
          <a:lstStyle/>
          <a:p>
            <a:r>
              <a:rPr lang="en-US" dirty="0"/>
              <a:t>I arrived on Tuesday.</a:t>
            </a:r>
          </a:p>
          <a:p>
            <a:r>
              <a:rPr lang="en-US" dirty="0"/>
              <a:t>I arrived in March. </a:t>
            </a:r>
          </a:p>
          <a:p>
            <a:r>
              <a:rPr lang="en-US" dirty="0"/>
              <a:t>I arrived under the leaking roof. </a:t>
            </a:r>
          </a:p>
          <a:p>
            <a:r>
              <a:rPr lang="en-US" dirty="0"/>
              <a:t>Every prepositional phrase contains a noun phrase.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Prepositional Phrases (PPs)</a:t>
            </a:r>
          </a:p>
        </p:txBody>
      </p:sp>
      <p:sp>
        <p:nvSpPr>
          <p:cNvPr id="3" name="Content Placeholder 2"/>
          <p:cNvSpPr>
            <a:spLocks noGrp="1"/>
          </p:cNvSpPr>
          <p:nvPr>
            <p:ph idx="1"/>
          </p:nvPr>
        </p:nvSpPr>
        <p:spPr/>
        <p:txBody>
          <a:bodyPr/>
          <a:lstStyle/>
          <a:p>
            <a:r>
              <a:rPr lang="en-US" dirty="0"/>
              <a:t>I arrived </a:t>
            </a:r>
            <a:r>
              <a:rPr lang="en-US" dirty="0">
                <a:solidFill>
                  <a:srgbClr val="00B0F0"/>
                </a:solidFill>
              </a:rPr>
              <a:t>on Tuesday</a:t>
            </a:r>
            <a:r>
              <a:rPr lang="en-US" dirty="0"/>
              <a:t>.</a:t>
            </a:r>
          </a:p>
          <a:p>
            <a:r>
              <a:rPr lang="en-US" dirty="0"/>
              <a:t>I arrived </a:t>
            </a:r>
            <a:r>
              <a:rPr lang="en-US" dirty="0">
                <a:solidFill>
                  <a:srgbClr val="00B0F0"/>
                </a:solidFill>
              </a:rPr>
              <a:t>in March</a:t>
            </a:r>
            <a:r>
              <a:rPr lang="en-US" dirty="0"/>
              <a:t>. </a:t>
            </a:r>
          </a:p>
          <a:p>
            <a:r>
              <a:rPr lang="en-US" dirty="0"/>
              <a:t>I arrived </a:t>
            </a:r>
            <a:r>
              <a:rPr lang="en-US" dirty="0">
                <a:solidFill>
                  <a:srgbClr val="00B0F0"/>
                </a:solidFill>
              </a:rPr>
              <a:t>under the leaking roof</a:t>
            </a:r>
            <a:r>
              <a:rPr lang="en-US" dirty="0"/>
              <a:t>. </a:t>
            </a:r>
          </a:p>
          <a:p>
            <a:r>
              <a:rPr lang="en-US" dirty="0"/>
              <a:t>Every prepositional phrase contains a noun phrase.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Sentences or Clauses (Ss)</a:t>
            </a:r>
          </a:p>
        </p:txBody>
      </p:sp>
      <p:sp>
        <p:nvSpPr>
          <p:cNvPr id="3" name="Content Placeholder 2"/>
          <p:cNvSpPr>
            <a:spLocks noGrp="1"/>
          </p:cNvSpPr>
          <p:nvPr>
            <p:ph idx="1"/>
          </p:nvPr>
        </p:nvSpPr>
        <p:spPr/>
        <p:txBody>
          <a:bodyPr/>
          <a:lstStyle/>
          <a:p>
            <a:r>
              <a:rPr lang="en-US" dirty="0"/>
              <a:t>John loves Mary. </a:t>
            </a:r>
          </a:p>
          <a:p>
            <a:r>
              <a:rPr lang="en-US" dirty="0"/>
              <a:t>John loves the woman he thinks is Mary. </a:t>
            </a:r>
          </a:p>
          <a:p>
            <a:r>
              <a:rPr lang="en-US" dirty="0"/>
              <a:t>Sometimes, John thinks he is Mary. </a:t>
            </a:r>
          </a:p>
          <a:p>
            <a:r>
              <a:rPr lang="en-US" dirty="0"/>
              <a:t>It is patently false that sometimes John thinks he is Mary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Sentences or Clauses (Ss)</a:t>
            </a:r>
          </a:p>
        </p:txBody>
      </p:sp>
      <p:sp>
        <p:nvSpPr>
          <p:cNvPr id="3" name="Content Placeholder 2"/>
          <p:cNvSpPr>
            <a:spLocks noGrp="1"/>
          </p:cNvSpPr>
          <p:nvPr>
            <p:ph idx="1"/>
          </p:nvPr>
        </p:nvSpPr>
        <p:spPr/>
        <p:txBody>
          <a:bodyPr/>
          <a:lstStyle/>
          <a:p>
            <a:r>
              <a:rPr lang="en-US" dirty="0">
                <a:solidFill>
                  <a:srgbClr val="00B0F0"/>
                </a:solidFill>
              </a:rPr>
              <a:t>John loves Mary</a:t>
            </a:r>
            <a:r>
              <a:rPr lang="en-US" dirty="0"/>
              <a:t>. </a:t>
            </a:r>
          </a:p>
          <a:p>
            <a:r>
              <a:rPr lang="en-US" dirty="0">
                <a:solidFill>
                  <a:srgbClr val="00B0F0"/>
                </a:solidFill>
              </a:rPr>
              <a:t>John loves the woman </a:t>
            </a:r>
            <a:r>
              <a:rPr lang="en-US" dirty="0"/>
              <a:t>he thinks is Mary. </a:t>
            </a:r>
          </a:p>
          <a:p>
            <a:r>
              <a:rPr lang="en-US" dirty="0">
                <a:solidFill>
                  <a:srgbClr val="00B0F0"/>
                </a:solidFill>
              </a:rPr>
              <a:t>Sometimes, John thinks </a:t>
            </a:r>
            <a:r>
              <a:rPr lang="en-US" dirty="0"/>
              <a:t>he is Mary. </a:t>
            </a:r>
          </a:p>
          <a:p>
            <a:r>
              <a:rPr lang="en-US" dirty="0">
                <a:solidFill>
                  <a:srgbClr val="00B0F0"/>
                </a:solidFill>
              </a:rPr>
              <a:t>It is patently false that </a:t>
            </a:r>
            <a:r>
              <a:rPr lang="en-US" dirty="0"/>
              <a:t>sometimes John thinks he is Mary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CONTEXT-FREE GRAMMARS</a:t>
            </a:r>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Context-Free Grammar</a:t>
            </a:r>
          </a:p>
        </p:txBody>
      </p:sp>
      <p:sp>
        <p:nvSpPr>
          <p:cNvPr id="5" name="Content Placeholder 4"/>
          <p:cNvSpPr>
            <a:spLocks noGrp="1"/>
          </p:cNvSpPr>
          <p:nvPr>
            <p:ph idx="1"/>
          </p:nvPr>
        </p:nvSpPr>
        <p:spPr/>
        <p:txBody>
          <a:bodyPr>
            <a:normAutofit fontScale="92500" lnSpcReduction="20000"/>
          </a:bodyPr>
          <a:lstStyle/>
          <a:p>
            <a:r>
              <a:rPr lang="en-US" dirty="0"/>
              <a:t>Vocabulary of terminal symbols, Σ </a:t>
            </a:r>
          </a:p>
          <a:p>
            <a:r>
              <a:rPr lang="en-US" dirty="0"/>
              <a:t>Set of non-terminal symbols, N</a:t>
            </a:r>
          </a:p>
          <a:p>
            <a:r>
              <a:rPr lang="en-US" dirty="0"/>
              <a:t> Special start symbols, S ∈ N </a:t>
            </a:r>
          </a:p>
          <a:p>
            <a:r>
              <a:rPr lang="en-US" dirty="0"/>
              <a:t>Production rules of the form X → α where </a:t>
            </a:r>
          </a:p>
          <a:p>
            <a:pPr lvl="1"/>
            <a:r>
              <a:rPr lang="en-US" dirty="0"/>
              <a:t>X ∈ N</a:t>
            </a:r>
          </a:p>
          <a:p>
            <a:pPr lvl="1"/>
            <a:r>
              <a:rPr lang="en-US" dirty="0"/>
              <a:t> α ∈ (N ∪ Σ)* </a:t>
            </a:r>
          </a:p>
          <a:p>
            <a:r>
              <a:rPr lang="en-US" dirty="0"/>
              <a:t>The grammars are called “context-free” because there is no context in the LHS of rules—there is just one symbol. They are equivalent to Backus-Naur form or BNF.</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Non-Terminals and Terminals </a:t>
            </a:r>
          </a:p>
        </p:txBody>
      </p:sp>
      <p:sp>
        <p:nvSpPr>
          <p:cNvPr id="3" name="Content Placeholder 2"/>
          <p:cNvSpPr>
            <a:spLocks noGrp="1"/>
          </p:cNvSpPr>
          <p:nvPr>
            <p:ph idx="1"/>
          </p:nvPr>
        </p:nvSpPr>
        <p:spPr/>
        <p:txBody>
          <a:bodyPr>
            <a:normAutofit fontScale="92500" lnSpcReduction="20000"/>
          </a:bodyPr>
          <a:lstStyle/>
          <a:p>
            <a:r>
              <a:rPr lang="en-US" dirty="0"/>
              <a:t>A non-terminal symbol is one like S that can (and must!) be rewritten as either </a:t>
            </a:r>
          </a:p>
          <a:p>
            <a:pPr lvl="1"/>
            <a:r>
              <a:rPr lang="en-US" dirty="0"/>
              <a:t>Other non-terminal symbols </a:t>
            </a:r>
          </a:p>
          <a:p>
            <a:pPr lvl="1"/>
            <a:r>
              <a:rPr lang="en-US" dirty="0"/>
              <a:t>Terminal symbols </a:t>
            </a:r>
          </a:p>
          <a:p>
            <a:r>
              <a:rPr lang="en-US" dirty="0"/>
              <a:t>Non-terminals can be phrasal or pre-terminal (in which case they look like part of speech tags— Noun, Verb, etc.)</a:t>
            </a:r>
          </a:p>
          <a:p>
            <a:r>
              <a:rPr lang="en-US" dirty="0"/>
              <a:t> In natural language syntax, terminals are usually words </a:t>
            </a:r>
          </a:p>
          <a:p>
            <a:r>
              <a:rPr lang="en-US" dirty="0"/>
              <a:t>They cannot be rewritten; they mean that you’re done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Context-Free Rules</a:t>
            </a:r>
          </a:p>
        </p:txBody>
      </p:sp>
      <p:sp>
        <p:nvSpPr>
          <p:cNvPr id="3" name="Content Placeholder 2"/>
          <p:cNvSpPr>
            <a:spLocks noGrp="1"/>
          </p:cNvSpPr>
          <p:nvPr>
            <p:ph idx="1"/>
          </p:nvPr>
        </p:nvSpPr>
        <p:spPr/>
        <p:txBody>
          <a:bodyPr>
            <a:normAutofit fontScale="92500" lnSpcReduction="20000"/>
          </a:bodyPr>
          <a:lstStyle/>
          <a:p>
            <a:r>
              <a:rPr lang="en-US" dirty="0"/>
              <a:t>S → NP VP </a:t>
            </a:r>
          </a:p>
          <a:p>
            <a:r>
              <a:rPr lang="en-US" dirty="0"/>
              <a:t>NP → </a:t>
            </a:r>
            <a:r>
              <a:rPr lang="en-US" dirty="0" err="1"/>
              <a:t>Det</a:t>
            </a:r>
            <a:r>
              <a:rPr lang="en-US" dirty="0"/>
              <a:t> Noun</a:t>
            </a:r>
          </a:p>
          <a:p>
            <a:r>
              <a:rPr lang="en-US" dirty="0"/>
              <a:t>VP → Verb NP </a:t>
            </a:r>
          </a:p>
          <a:p>
            <a:r>
              <a:rPr lang="en-US" dirty="0" err="1"/>
              <a:t>Det</a:t>
            </a:r>
            <a:r>
              <a:rPr lang="en-US" dirty="0"/>
              <a:t> → the, a</a:t>
            </a:r>
          </a:p>
          <a:p>
            <a:r>
              <a:rPr lang="en-US" dirty="0"/>
              <a:t>Noun → boy, girl, hotdogs </a:t>
            </a:r>
          </a:p>
          <a:p>
            <a:r>
              <a:rPr lang="en-US" dirty="0"/>
              <a:t>Verb → likes, hates, eats</a:t>
            </a:r>
          </a:p>
          <a:p>
            <a:endParaRPr lang="en-US" dirty="0"/>
          </a:p>
          <a:p>
            <a:r>
              <a:rPr lang="en-US" dirty="0"/>
              <a:t>girl hates hotdogs</a:t>
            </a:r>
          </a:p>
          <a:p>
            <a:r>
              <a:rPr lang="en-US" dirty="0"/>
              <a:t>The </a:t>
            </a:r>
            <a:r>
              <a:rPr lang="en-US"/>
              <a:t>girl likes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CFGs as Declarative Programming</a:t>
            </a:r>
          </a:p>
        </p:txBody>
      </p:sp>
      <p:sp>
        <p:nvSpPr>
          <p:cNvPr id="3" name="Content Placeholder 2"/>
          <p:cNvSpPr>
            <a:spLocks noGrp="1"/>
          </p:cNvSpPr>
          <p:nvPr>
            <p:ph idx="1"/>
          </p:nvPr>
        </p:nvSpPr>
        <p:spPr/>
        <p:txBody>
          <a:bodyPr>
            <a:normAutofit fontScale="92500" lnSpcReduction="20000"/>
          </a:bodyPr>
          <a:lstStyle/>
          <a:p>
            <a:r>
              <a:rPr lang="en-US" dirty="0"/>
              <a:t>One way to look at context-free grammars is as declarative programs </a:t>
            </a:r>
          </a:p>
          <a:p>
            <a:pPr lvl="1"/>
            <a:r>
              <a:rPr lang="en-US" dirty="0"/>
              <a:t>Think Prolog, SQL, or </a:t>
            </a:r>
            <a:r>
              <a:rPr lang="en-US" dirty="0" err="1"/>
              <a:t>XQuery</a:t>
            </a:r>
            <a:r>
              <a:rPr lang="en-US" dirty="0"/>
              <a:t> </a:t>
            </a:r>
          </a:p>
          <a:p>
            <a:pPr lvl="1"/>
            <a:r>
              <a:rPr lang="en-US" dirty="0"/>
              <a:t>Instead of specifying how the task is to be accomplished… </a:t>
            </a:r>
          </a:p>
          <a:p>
            <a:pPr lvl="2"/>
            <a:r>
              <a:rPr lang="en-US" dirty="0"/>
              <a:t>How sentences are to be generated </a:t>
            </a:r>
          </a:p>
          <a:p>
            <a:pPr lvl="2"/>
            <a:r>
              <a:rPr lang="en-US" dirty="0"/>
              <a:t>How sentences are to be parsed</a:t>
            </a:r>
          </a:p>
          <a:p>
            <a:pPr lvl="1"/>
            <a:r>
              <a:rPr lang="en-US" dirty="0"/>
              <a:t> CFGs specify what is to be computed in terms of rules and let generalized computation mechanisms solve for the particular cases </a:t>
            </a:r>
          </a:p>
          <a:p>
            <a:r>
              <a:rPr lang="en-US" dirty="0"/>
              <a:t> The same goes for regular expressions as well as other types of grammars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Noun Phrases</a:t>
            </a:r>
          </a:p>
        </p:txBody>
      </p:sp>
      <p:sp>
        <p:nvSpPr>
          <p:cNvPr id="3" name="Content Placeholder 2"/>
          <p:cNvSpPr>
            <a:spLocks noGrp="1"/>
          </p:cNvSpPr>
          <p:nvPr>
            <p:ph idx="1"/>
          </p:nvPr>
        </p:nvSpPr>
        <p:spPr/>
        <p:txBody>
          <a:bodyPr>
            <a:normAutofit lnSpcReduction="10000"/>
          </a:bodyPr>
          <a:lstStyle/>
          <a:p>
            <a:r>
              <a:rPr lang="en-US" dirty="0"/>
              <a:t>NP → Determiner </a:t>
            </a:r>
            <a:r>
              <a:rPr lang="en-US" dirty="0" err="1"/>
              <a:t>NounBar</a:t>
            </a:r>
            <a:r>
              <a:rPr lang="en-US" dirty="0"/>
              <a:t> </a:t>
            </a:r>
          </a:p>
          <a:p>
            <a:r>
              <a:rPr lang="en-US" dirty="0"/>
              <a:t>NP →</a:t>
            </a:r>
            <a:r>
              <a:rPr lang="en-US" dirty="0" err="1"/>
              <a:t>ProperNoun</a:t>
            </a:r>
            <a:r>
              <a:rPr lang="en-US" dirty="0"/>
              <a:t> </a:t>
            </a:r>
          </a:p>
          <a:p>
            <a:r>
              <a:rPr lang="en-US" dirty="0" err="1"/>
              <a:t>NounBar</a:t>
            </a:r>
            <a:r>
              <a:rPr lang="en-US" dirty="0"/>
              <a:t> → Noun</a:t>
            </a:r>
          </a:p>
          <a:p>
            <a:r>
              <a:rPr lang="en-US" dirty="0" err="1"/>
              <a:t>NounBar</a:t>
            </a:r>
            <a:r>
              <a:rPr lang="en-US" dirty="0"/>
              <a:t> → AP </a:t>
            </a:r>
            <a:r>
              <a:rPr lang="en-US" dirty="0" err="1"/>
              <a:t>NounBar</a:t>
            </a:r>
            <a:r>
              <a:rPr lang="en-US" dirty="0"/>
              <a:t> </a:t>
            </a:r>
          </a:p>
          <a:p>
            <a:r>
              <a:rPr lang="en-US" dirty="0" err="1"/>
              <a:t>NounBar</a:t>
            </a:r>
            <a:r>
              <a:rPr lang="en-US" dirty="0"/>
              <a:t> → </a:t>
            </a:r>
            <a:r>
              <a:rPr lang="en-US" dirty="0" err="1"/>
              <a:t>NounBar</a:t>
            </a:r>
            <a:r>
              <a:rPr lang="en-US" dirty="0"/>
              <a:t> PP</a:t>
            </a:r>
          </a:p>
          <a:p>
            <a:r>
              <a:rPr lang="en-US" dirty="0"/>
              <a:t>AP → </a:t>
            </a:r>
            <a:r>
              <a:rPr lang="en-US" dirty="0" err="1"/>
              <a:t>Adj</a:t>
            </a:r>
            <a:r>
              <a:rPr lang="en-US" dirty="0"/>
              <a:t> AP</a:t>
            </a:r>
          </a:p>
          <a:p>
            <a:r>
              <a:rPr lang="en-US" dirty="0"/>
              <a:t>AP → </a:t>
            </a:r>
            <a:r>
              <a:rPr lang="en-US" dirty="0" err="1"/>
              <a:t>Adj</a:t>
            </a:r>
            <a:r>
              <a:rPr lang="en-US" dirty="0"/>
              <a:t> </a:t>
            </a:r>
          </a:p>
          <a:p>
            <a:r>
              <a:rPr lang="en-US" dirty="0"/>
              <a:t>PP → Preposition NP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Representation</a:t>
            </a:r>
          </a:p>
        </p:txBody>
      </p:sp>
      <p:sp>
        <p:nvSpPr>
          <p:cNvPr id="3" name="Content Placeholder 2"/>
          <p:cNvSpPr>
            <a:spLocks noGrp="1"/>
          </p:cNvSpPr>
          <p:nvPr>
            <p:ph idx="1"/>
          </p:nvPr>
        </p:nvSpPr>
        <p:spPr/>
        <p:txBody>
          <a:bodyPr/>
          <a:lstStyle/>
          <a:p>
            <a:pPr>
              <a:buNone/>
            </a:pPr>
            <a:r>
              <a:rPr lang="en-US" dirty="0"/>
              <a:t> </a:t>
            </a:r>
          </a:p>
        </p:txBody>
      </p:sp>
      <p:pic>
        <p:nvPicPr>
          <p:cNvPr id="1026" name="Picture 2"/>
          <p:cNvPicPr>
            <a:picLocks noChangeAspect="1" noChangeArrowheads="1"/>
          </p:cNvPicPr>
          <p:nvPr/>
        </p:nvPicPr>
        <p:blipFill>
          <a:blip r:embed="rId2"/>
          <a:srcRect l="29868" t="36459" r="27965" b="15625"/>
          <a:stretch>
            <a:fillRect/>
          </a:stretch>
        </p:blipFill>
        <p:spPr bwMode="auto">
          <a:xfrm>
            <a:off x="685800" y="1524000"/>
            <a:ext cx="6705600" cy="4284133"/>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p:txBody>
          <a:bodyPr>
            <a:normAutofit fontScale="92500" lnSpcReduction="10000"/>
          </a:bodyPr>
          <a:lstStyle/>
          <a:p>
            <a:r>
              <a:rPr lang="en-US" dirty="0">
                <a:solidFill>
                  <a:srgbClr val="00B0F0"/>
                </a:solidFill>
              </a:rPr>
              <a:t>Grammatical</a:t>
            </a:r>
            <a:r>
              <a:rPr lang="en-US" dirty="0"/>
              <a:t>: said of a sentence in the language </a:t>
            </a:r>
          </a:p>
          <a:p>
            <a:r>
              <a:rPr lang="en-US" dirty="0">
                <a:solidFill>
                  <a:srgbClr val="00B0F0"/>
                </a:solidFill>
              </a:rPr>
              <a:t>Ungrammatical</a:t>
            </a:r>
            <a:r>
              <a:rPr lang="en-US" dirty="0"/>
              <a:t>: said of a sentence not in the language </a:t>
            </a:r>
          </a:p>
          <a:p>
            <a:r>
              <a:rPr lang="en-US" dirty="0">
                <a:solidFill>
                  <a:srgbClr val="00B0F0"/>
                </a:solidFill>
              </a:rPr>
              <a:t>Derivation</a:t>
            </a:r>
            <a:r>
              <a:rPr lang="en-US" dirty="0"/>
              <a:t>: sequence of top-down production steps</a:t>
            </a:r>
          </a:p>
          <a:p>
            <a:r>
              <a:rPr lang="en-US" dirty="0">
                <a:solidFill>
                  <a:srgbClr val="00B0F0"/>
                </a:solidFill>
              </a:rPr>
              <a:t>Parse tree</a:t>
            </a:r>
            <a:r>
              <a:rPr lang="en-US" dirty="0"/>
              <a:t>: graphical representation of the derivation </a:t>
            </a:r>
          </a:p>
          <a:p>
            <a:r>
              <a:rPr lang="en-US" dirty="0"/>
              <a:t>A string is grammatical </a:t>
            </a:r>
            <a:r>
              <a:rPr lang="en-US" dirty="0" err="1"/>
              <a:t>iff</a:t>
            </a:r>
            <a:r>
              <a:rPr lang="en-US" dirty="0"/>
              <a:t> there exists a derivation for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(Constituency) Parse Tree</a:t>
            </a:r>
          </a:p>
        </p:txBody>
      </p:sp>
      <p:sp>
        <p:nvSpPr>
          <p:cNvPr id="3" name="Content Placeholder 2"/>
          <p:cNvSpPr>
            <a:spLocks noGrp="1"/>
          </p:cNvSpPr>
          <p:nvPr>
            <p:ph idx="1"/>
          </p:nvPr>
        </p:nvSpPr>
        <p:spPr/>
        <p:txBody>
          <a:bodyPr/>
          <a:lstStyle/>
          <a:p>
            <a:pPr>
              <a:buNone/>
            </a:pPr>
            <a:r>
              <a:rPr lang="en-US" dirty="0"/>
              <a:t> </a:t>
            </a:r>
          </a:p>
        </p:txBody>
      </p:sp>
      <p:pic>
        <p:nvPicPr>
          <p:cNvPr id="77826" name="Picture 2"/>
          <p:cNvPicPr>
            <a:picLocks noChangeAspect="1" noChangeArrowheads="1"/>
          </p:cNvPicPr>
          <p:nvPr/>
        </p:nvPicPr>
        <p:blipFill>
          <a:blip r:embed="rId2"/>
          <a:srcRect l="23426" t="18750" r="25622" b="14583"/>
          <a:stretch>
            <a:fillRect/>
          </a:stretch>
        </p:blipFill>
        <p:spPr bwMode="auto">
          <a:xfrm>
            <a:off x="762000" y="1219200"/>
            <a:ext cx="7315200" cy="5381297"/>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Ambiguity</a:t>
            </a:r>
          </a:p>
        </p:txBody>
      </p:sp>
      <p:sp>
        <p:nvSpPr>
          <p:cNvPr id="3" name="Content Placeholder 2"/>
          <p:cNvSpPr>
            <a:spLocks noGrp="1"/>
          </p:cNvSpPr>
          <p:nvPr>
            <p:ph idx="1"/>
          </p:nvPr>
        </p:nvSpPr>
        <p:spPr/>
        <p:txBody>
          <a:bodyPr>
            <a:normAutofit fontScale="92500" lnSpcReduction="20000"/>
          </a:bodyPr>
          <a:lstStyle/>
          <a:p>
            <a:r>
              <a:rPr lang="en-US" dirty="0"/>
              <a:t>S → NP VP </a:t>
            </a:r>
          </a:p>
          <a:p>
            <a:r>
              <a:rPr lang="en-US" dirty="0"/>
              <a:t>NP → </a:t>
            </a:r>
            <a:r>
              <a:rPr lang="en-US" dirty="0" err="1"/>
              <a:t>Det</a:t>
            </a:r>
            <a:r>
              <a:rPr lang="en-US" dirty="0"/>
              <a:t> Noun</a:t>
            </a:r>
          </a:p>
          <a:p>
            <a:r>
              <a:rPr lang="en-US" dirty="0"/>
              <a:t>VP → Verb NP</a:t>
            </a:r>
          </a:p>
          <a:p>
            <a:r>
              <a:rPr lang="en-US" dirty="0"/>
              <a:t>VP → VP PP</a:t>
            </a:r>
          </a:p>
          <a:p>
            <a:r>
              <a:rPr lang="en-US" dirty="0"/>
              <a:t>PP → Prep NP </a:t>
            </a:r>
          </a:p>
          <a:p>
            <a:r>
              <a:rPr lang="en-US" dirty="0" err="1"/>
              <a:t>Det</a:t>
            </a:r>
            <a:r>
              <a:rPr lang="en-US" dirty="0"/>
              <a:t> → the, a </a:t>
            </a:r>
          </a:p>
          <a:p>
            <a:r>
              <a:rPr lang="en-US" dirty="0"/>
              <a:t>Noun → boy, girl, hotdogs, park</a:t>
            </a:r>
          </a:p>
          <a:p>
            <a:r>
              <a:rPr lang="en-US" dirty="0"/>
              <a:t>Verb → likes, hates, eats, sees </a:t>
            </a:r>
          </a:p>
          <a:p>
            <a:r>
              <a:rPr lang="en-US" dirty="0"/>
              <a:t>Prep → in, with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Grammaticality—It Varies</a:t>
            </a:r>
          </a:p>
        </p:txBody>
      </p:sp>
      <p:sp>
        <p:nvSpPr>
          <p:cNvPr id="3" name="Content Placeholder 2"/>
          <p:cNvSpPr>
            <a:spLocks noGrp="1"/>
          </p:cNvSpPr>
          <p:nvPr>
            <p:ph idx="1"/>
          </p:nvPr>
        </p:nvSpPr>
        <p:spPr/>
        <p:txBody>
          <a:bodyPr/>
          <a:lstStyle/>
          <a:p>
            <a:r>
              <a:rPr lang="en-US" dirty="0"/>
              <a:t>I'll write the company </a:t>
            </a:r>
          </a:p>
          <a:p>
            <a:r>
              <a:rPr lang="en-US" dirty="0"/>
              <a:t>I'll write to the company</a:t>
            </a:r>
          </a:p>
          <a:p>
            <a:r>
              <a:rPr lang="en-US" dirty="0"/>
              <a:t>It needs to be washed</a:t>
            </a:r>
          </a:p>
          <a:p>
            <a:r>
              <a:rPr lang="en-US" dirty="0"/>
              <a:t>It needs washed </a:t>
            </a:r>
          </a:p>
          <a:p>
            <a:r>
              <a:rPr lang="en-US" dirty="0"/>
              <a:t>They met Friday to discuss it </a:t>
            </a:r>
          </a:p>
          <a:p>
            <a:r>
              <a:rPr lang="en-US" dirty="0"/>
              <a:t>They met on Friday to discuss it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Getting it Right</a:t>
            </a:r>
          </a:p>
        </p:txBody>
      </p:sp>
      <p:sp>
        <p:nvSpPr>
          <p:cNvPr id="3" name="Content Placeholder 2"/>
          <p:cNvSpPr>
            <a:spLocks noGrp="1"/>
          </p:cNvSpPr>
          <p:nvPr>
            <p:ph idx="1"/>
          </p:nvPr>
        </p:nvSpPr>
        <p:spPr/>
        <p:txBody>
          <a:bodyPr>
            <a:normAutofit fontScale="85000" lnSpcReduction="20000"/>
          </a:bodyPr>
          <a:lstStyle/>
          <a:p>
            <a:r>
              <a:rPr lang="en-US" dirty="0"/>
              <a:t>CFGs provide you with a tool set for creating grammars </a:t>
            </a:r>
          </a:p>
          <a:p>
            <a:pPr lvl="1"/>
            <a:r>
              <a:rPr lang="en-US" dirty="0"/>
              <a:t>Grammars that work well (for a given application)</a:t>
            </a:r>
          </a:p>
          <a:p>
            <a:pPr lvl="1"/>
            <a:r>
              <a:rPr lang="en-US" dirty="0"/>
              <a:t>Grammars that work poorly (for a given application)</a:t>
            </a:r>
          </a:p>
          <a:p>
            <a:r>
              <a:rPr lang="en-US" dirty="0"/>
              <a:t>There is nothing about the theory of CFGs that tells you, a priori, what a “correct” grammar for a given application looks like</a:t>
            </a:r>
          </a:p>
          <a:p>
            <a:r>
              <a:rPr lang="en-US" dirty="0"/>
              <a:t>A good grammar is generally one that:</a:t>
            </a:r>
          </a:p>
          <a:p>
            <a:pPr lvl="1"/>
            <a:r>
              <a:rPr lang="en-US" dirty="0"/>
              <a:t>Doesn’t over-generate very much (high precision)</a:t>
            </a:r>
          </a:p>
          <a:p>
            <a:pPr lvl="1"/>
            <a:r>
              <a:rPr lang="en-US" dirty="0"/>
              <a:t>Doesn’t under-generate very much (high recall) </a:t>
            </a:r>
          </a:p>
          <a:p>
            <a:r>
              <a:rPr lang="en-US" dirty="0"/>
              <a:t>What these look like in practice is going to vary with your application space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MOTIVATION</a:t>
            </a:r>
          </a:p>
        </p:txBody>
      </p:sp>
      <p:sp>
        <p:nvSpPr>
          <p:cNvPr id="7" name="Text Placeholder 6"/>
          <p:cNvSpPr>
            <a:spLocks noGrp="1"/>
          </p:cNvSpPr>
          <p:nvPr>
            <p:ph type="body"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Are We Building Grammars?</a:t>
            </a:r>
          </a:p>
        </p:txBody>
      </p:sp>
      <p:sp>
        <p:nvSpPr>
          <p:cNvPr id="5" name="Content Placeholder 4"/>
          <p:cNvSpPr>
            <a:spLocks noGrp="1"/>
          </p:cNvSpPr>
          <p:nvPr>
            <p:ph idx="1"/>
          </p:nvPr>
        </p:nvSpPr>
        <p:spPr/>
        <p:txBody>
          <a:bodyPr/>
          <a:lstStyle/>
          <a:p>
            <a:r>
              <a:rPr lang="en-US" dirty="0"/>
              <a:t>Consider: </a:t>
            </a:r>
          </a:p>
          <a:p>
            <a:pPr lvl="1"/>
            <a:r>
              <a:rPr lang="en-US" dirty="0"/>
              <a:t>Oswald shot Kennedy </a:t>
            </a:r>
          </a:p>
          <a:p>
            <a:pPr lvl="1"/>
            <a:r>
              <a:rPr lang="en-US" dirty="0"/>
              <a:t>Kennedy was shot by Oswald</a:t>
            </a:r>
          </a:p>
          <a:p>
            <a:pPr lvl="1"/>
            <a:r>
              <a:rPr lang="en-US" dirty="0"/>
              <a:t>Oswald was shot by Ruby</a:t>
            </a:r>
          </a:p>
          <a:p>
            <a:r>
              <a:rPr lang="en-US" dirty="0"/>
              <a:t>Who shot Kennedy </a:t>
            </a:r>
          </a:p>
          <a:p>
            <a:r>
              <a:rPr lang="en-US" dirty="0"/>
              <a:t>Who shot Oswald?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We Building Grammars?</a:t>
            </a:r>
          </a:p>
        </p:txBody>
      </p:sp>
      <p:sp>
        <p:nvSpPr>
          <p:cNvPr id="3" name="Content Placeholder 2"/>
          <p:cNvSpPr>
            <a:spLocks noGrp="1"/>
          </p:cNvSpPr>
          <p:nvPr>
            <p:ph idx="1"/>
          </p:nvPr>
        </p:nvSpPr>
        <p:spPr/>
        <p:txBody>
          <a:bodyPr/>
          <a:lstStyle/>
          <a:p>
            <a:r>
              <a:rPr lang="en-US" dirty="0"/>
              <a:t>Active/Passive </a:t>
            </a:r>
          </a:p>
          <a:p>
            <a:pPr lvl="1"/>
            <a:r>
              <a:rPr lang="en-US" dirty="0"/>
              <a:t>Oswald shot Kennedy </a:t>
            </a:r>
          </a:p>
          <a:p>
            <a:pPr lvl="1"/>
            <a:r>
              <a:rPr lang="en-US" dirty="0"/>
              <a:t>Kennedy was shot by Oswald</a:t>
            </a:r>
          </a:p>
          <a:p>
            <a:r>
              <a:rPr lang="en-US" dirty="0"/>
              <a:t>Relative clauses</a:t>
            </a:r>
          </a:p>
          <a:p>
            <a:pPr lvl="1"/>
            <a:r>
              <a:rPr lang="en-US" dirty="0"/>
              <a:t>Oswald who shot Kennedy was shot by Ruby</a:t>
            </a:r>
          </a:p>
          <a:p>
            <a:pPr lvl="1"/>
            <a:r>
              <a:rPr lang="en-US" dirty="0"/>
              <a:t> Kennedy who Oswald shot didn't shoot anybody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Knowing Who Did What to Whom</a:t>
            </a:r>
          </a:p>
        </p:txBody>
      </p:sp>
      <p:sp>
        <p:nvSpPr>
          <p:cNvPr id="3" name="Content Placeholder 2"/>
          <p:cNvSpPr>
            <a:spLocks noGrp="1"/>
          </p:cNvSpPr>
          <p:nvPr>
            <p:ph idx="1"/>
          </p:nvPr>
        </p:nvSpPr>
        <p:spPr/>
        <p:txBody>
          <a:bodyPr/>
          <a:lstStyle/>
          <a:p>
            <a:r>
              <a:rPr lang="en-US" dirty="0"/>
              <a:t>There are multiple reasons to build grammars but one important reason is knowing who did what to whom </a:t>
            </a:r>
          </a:p>
          <a:p>
            <a:r>
              <a:rPr lang="en-US" dirty="0"/>
              <a:t>A parse tree does not tell us this directly, but it is one step in the process of discovering grammatical relations (subject, object, etc.) which can help us discover semantic roles (agent, patient, etc.)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Myths: Subject</a:t>
            </a:r>
          </a:p>
        </p:txBody>
      </p:sp>
      <p:sp>
        <p:nvSpPr>
          <p:cNvPr id="3" name="Content Placeholder 2"/>
          <p:cNvSpPr>
            <a:spLocks noGrp="1"/>
          </p:cNvSpPr>
          <p:nvPr>
            <p:ph idx="1"/>
          </p:nvPr>
        </p:nvSpPr>
        <p:spPr/>
        <p:txBody>
          <a:bodyPr/>
          <a:lstStyle/>
          <a:p>
            <a:r>
              <a:rPr lang="en-US" dirty="0">
                <a:solidFill>
                  <a:srgbClr val="00B0F0"/>
                </a:solidFill>
              </a:rPr>
              <a:t>Myth I</a:t>
            </a:r>
            <a:r>
              <a:rPr lang="en-US" dirty="0"/>
              <a:t>: the subject is the first noun phrase in a sentence</a:t>
            </a:r>
          </a:p>
          <a:p>
            <a:r>
              <a:rPr lang="en-US" dirty="0">
                <a:solidFill>
                  <a:srgbClr val="00B0F0"/>
                </a:solidFill>
              </a:rPr>
              <a:t>Myth II</a:t>
            </a:r>
            <a:r>
              <a:rPr lang="en-US" dirty="0"/>
              <a:t>: the subject is the actor in a sentence</a:t>
            </a:r>
          </a:p>
          <a:p>
            <a:r>
              <a:rPr lang="en-US" dirty="0">
                <a:solidFill>
                  <a:srgbClr val="00B0F0"/>
                </a:solidFill>
              </a:rPr>
              <a:t>Myth III</a:t>
            </a:r>
            <a:r>
              <a:rPr lang="en-US" dirty="0"/>
              <a:t>: the subject is what the sentence is about </a:t>
            </a:r>
          </a:p>
          <a:p>
            <a:r>
              <a:rPr lang="en-US" dirty="0"/>
              <a:t>All of these are often true, but none of them is always true, or tells you what a subject really is (or how to use it in NLP).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What is Syntax?</a:t>
            </a:r>
          </a:p>
          <a:p>
            <a:r>
              <a:rPr lang="en-US" dirty="0"/>
              <a:t>Constituency and English Phrases</a:t>
            </a:r>
          </a:p>
          <a:p>
            <a:r>
              <a:rPr lang="en-US" dirty="0"/>
              <a:t>Context-free Grammars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406900"/>
            <a:ext cx="8839199" cy="1362075"/>
          </a:xfrm>
        </p:spPr>
        <p:txBody>
          <a:bodyPr/>
          <a:lstStyle/>
          <a:p>
            <a:r>
              <a:rPr lang="en-US" dirty="0"/>
              <a:t>SUBJECT, OBJECT, AND DEPENDENCIES</a:t>
            </a:r>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lumMod val="75000"/>
                  </a:schemeClr>
                </a:solidFill>
              </a:rPr>
              <a:t>Subject</a:t>
            </a:r>
            <a:r>
              <a:rPr lang="en-US" dirty="0"/>
              <a:t> and </a:t>
            </a:r>
            <a:r>
              <a:rPr lang="en-US" dirty="0">
                <a:solidFill>
                  <a:srgbClr val="FFC000"/>
                </a:solidFill>
              </a:rPr>
              <a:t>Object</a:t>
            </a:r>
          </a:p>
        </p:txBody>
      </p:sp>
      <p:sp>
        <p:nvSpPr>
          <p:cNvPr id="5" name="Content Placeholder 4"/>
          <p:cNvSpPr>
            <a:spLocks noGrp="1"/>
          </p:cNvSpPr>
          <p:nvPr>
            <p:ph idx="1"/>
          </p:nvPr>
        </p:nvSpPr>
        <p:spPr/>
        <p:txBody>
          <a:bodyPr>
            <a:normAutofit fontScale="85000" lnSpcReduction="10000"/>
          </a:bodyPr>
          <a:lstStyle/>
          <a:p>
            <a:r>
              <a:rPr lang="en-US" dirty="0"/>
              <a:t>Syntactic (not semantic) </a:t>
            </a:r>
          </a:p>
          <a:p>
            <a:pPr lvl="1"/>
            <a:r>
              <a:rPr lang="en-US" dirty="0">
                <a:solidFill>
                  <a:schemeClr val="accent6">
                    <a:lumMod val="75000"/>
                  </a:schemeClr>
                </a:solidFill>
              </a:rPr>
              <a:t>The batter </a:t>
            </a:r>
            <a:r>
              <a:rPr lang="en-US" dirty="0"/>
              <a:t>hit </a:t>
            </a:r>
            <a:r>
              <a:rPr lang="en-US" dirty="0">
                <a:solidFill>
                  <a:srgbClr val="FFC000"/>
                </a:solidFill>
              </a:rPr>
              <a:t>the ball</a:t>
            </a:r>
            <a:r>
              <a:rPr lang="en-US" dirty="0"/>
              <a:t>. [subject is semantic agent]</a:t>
            </a:r>
          </a:p>
          <a:p>
            <a:pPr lvl="1"/>
            <a:r>
              <a:rPr lang="en-US" dirty="0">
                <a:solidFill>
                  <a:schemeClr val="accent6">
                    <a:lumMod val="75000"/>
                  </a:schemeClr>
                </a:solidFill>
              </a:rPr>
              <a:t>The ball </a:t>
            </a:r>
            <a:r>
              <a:rPr lang="en-US" dirty="0"/>
              <a:t>was hit by the batter. [subject is semantic patient] </a:t>
            </a:r>
          </a:p>
          <a:p>
            <a:pPr lvl="1"/>
            <a:r>
              <a:rPr lang="en-US" dirty="0">
                <a:solidFill>
                  <a:schemeClr val="accent6">
                    <a:lumMod val="75000"/>
                  </a:schemeClr>
                </a:solidFill>
              </a:rPr>
              <a:t>The ball </a:t>
            </a:r>
            <a:r>
              <a:rPr lang="en-US" dirty="0"/>
              <a:t>was given </a:t>
            </a:r>
            <a:r>
              <a:rPr lang="en-US" dirty="0">
                <a:solidFill>
                  <a:srgbClr val="FFC000"/>
                </a:solidFill>
              </a:rPr>
              <a:t>a whack </a:t>
            </a:r>
            <a:r>
              <a:rPr lang="en-US" dirty="0"/>
              <a:t>by the batter. [subject is semantic recipient] </a:t>
            </a:r>
          </a:p>
          <a:p>
            <a:pPr lvl="1"/>
            <a:r>
              <a:rPr lang="en-US" dirty="0"/>
              <a:t>{</a:t>
            </a:r>
            <a:r>
              <a:rPr lang="en-US" dirty="0">
                <a:solidFill>
                  <a:schemeClr val="accent6">
                    <a:lumMod val="75000"/>
                  </a:schemeClr>
                </a:solidFill>
              </a:rPr>
              <a:t>George, the key, the wind</a:t>
            </a:r>
            <a:r>
              <a:rPr lang="en-US" dirty="0"/>
              <a:t>} opened the door.</a:t>
            </a:r>
          </a:p>
          <a:p>
            <a:r>
              <a:rPr lang="en-US" dirty="0"/>
              <a:t> Subject ≠ topic </a:t>
            </a:r>
          </a:p>
          <a:p>
            <a:pPr lvl="1"/>
            <a:r>
              <a:rPr lang="en-US" dirty="0">
                <a:solidFill>
                  <a:schemeClr val="accent6">
                    <a:lumMod val="75000"/>
                  </a:schemeClr>
                </a:solidFill>
              </a:rPr>
              <a:t>I</a:t>
            </a:r>
            <a:r>
              <a:rPr lang="en-US" dirty="0"/>
              <a:t> just married the </a:t>
            </a:r>
            <a:r>
              <a:rPr lang="en-US" dirty="0">
                <a:solidFill>
                  <a:schemeClr val="accent6">
                    <a:lumMod val="75000"/>
                  </a:schemeClr>
                </a:solidFill>
              </a:rPr>
              <a:t>most beautiful woman </a:t>
            </a:r>
            <a:r>
              <a:rPr lang="en-US" dirty="0"/>
              <a:t>in the world.</a:t>
            </a:r>
          </a:p>
          <a:p>
            <a:pPr lvl="1"/>
            <a:r>
              <a:rPr lang="en-US" dirty="0"/>
              <a:t> Now </a:t>
            </a:r>
            <a:r>
              <a:rPr lang="en-US" dirty="0">
                <a:solidFill>
                  <a:srgbClr val="FFC000"/>
                </a:solidFill>
              </a:rPr>
              <a:t>beans</a:t>
            </a:r>
            <a:r>
              <a:rPr lang="en-US" dirty="0"/>
              <a:t>,</a:t>
            </a:r>
            <a:r>
              <a:rPr lang="en-US" dirty="0">
                <a:solidFill>
                  <a:schemeClr val="accent6">
                    <a:lumMod val="75000"/>
                  </a:schemeClr>
                </a:solidFill>
              </a:rPr>
              <a:t> I </a:t>
            </a:r>
            <a:r>
              <a:rPr lang="en-US" dirty="0"/>
              <a:t>like.</a:t>
            </a:r>
          </a:p>
          <a:p>
            <a:pPr lvl="1"/>
            <a:r>
              <a:rPr lang="en-US" dirty="0"/>
              <a:t>As for </a:t>
            </a:r>
            <a:r>
              <a:rPr lang="en-US" dirty="0">
                <a:solidFill>
                  <a:srgbClr val="FFC000"/>
                </a:solidFill>
              </a:rPr>
              <a:t>democracy</a:t>
            </a:r>
            <a:r>
              <a:rPr lang="en-US" dirty="0"/>
              <a:t>, </a:t>
            </a:r>
            <a:r>
              <a:rPr lang="en-US" dirty="0">
                <a:solidFill>
                  <a:schemeClr val="accent6">
                    <a:lumMod val="75000"/>
                  </a:schemeClr>
                </a:solidFill>
              </a:rPr>
              <a:t>I</a:t>
            </a:r>
            <a:r>
              <a:rPr lang="en-US" dirty="0"/>
              <a:t> think it’s the best form of government.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Subject and Object</a:t>
            </a:r>
          </a:p>
        </p:txBody>
      </p:sp>
      <p:sp>
        <p:nvSpPr>
          <p:cNvPr id="3" name="Content Placeholder 2"/>
          <p:cNvSpPr>
            <a:spLocks noGrp="1"/>
          </p:cNvSpPr>
          <p:nvPr>
            <p:ph idx="1"/>
          </p:nvPr>
        </p:nvSpPr>
        <p:spPr/>
        <p:txBody>
          <a:bodyPr>
            <a:normAutofit lnSpcReduction="10000"/>
          </a:bodyPr>
          <a:lstStyle/>
          <a:p>
            <a:r>
              <a:rPr lang="en-US" dirty="0"/>
              <a:t>English subjects </a:t>
            </a:r>
          </a:p>
          <a:p>
            <a:pPr lvl="1"/>
            <a:r>
              <a:rPr lang="en-US" dirty="0"/>
              <a:t>agree with the verb</a:t>
            </a:r>
          </a:p>
          <a:p>
            <a:pPr lvl="1"/>
            <a:r>
              <a:rPr lang="en-US" dirty="0"/>
              <a:t>when pronouns, in nominative case (I/she/he vs. me/her/him)</a:t>
            </a:r>
          </a:p>
          <a:p>
            <a:pPr lvl="1"/>
            <a:r>
              <a:rPr lang="en-US" dirty="0"/>
              <a:t> omitted from infinitive clauses (I tried __ to read the book, I hoped __ to be chosen) </a:t>
            </a:r>
          </a:p>
          <a:p>
            <a:r>
              <a:rPr lang="en-US" dirty="0"/>
              <a:t>English objects</a:t>
            </a:r>
          </a:p>
          <a:p>
            <a:pPr lvl="1"/>
            <a:r>
              <a:rPr lang="en-US" dirty="0"/>
              <a:t>when pronouns, in accusative case</a:t>
            </a:r>
          </a:p>
          <a:p>
            <a:pPr lvl="1"/>
            <a:r>
              <a:rPr lang="en-US" dirty="0"/>
              <a:t>become subjects in passive sentences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Grammar</a:t>
            </a:r>
          </a:p>
        </p:txBody>
      </p:sp>
      <p:sp>
        <p:nvSpPr>
          <p:cNvPr id="3" name="Content Placeholder 2"/>
          <p:cNvSpPr>
            <a:spLocks noGrp="1"/>
          </p:cNvSpPr>
          <p:nvPr>
            <p:ph idx="1"/>
          </p:nvPr>
        </p:nvSpPr>
        <p:spPr/>
        <p:txBody>
          <a:bodyPr>
            <a:normAutofit lnSpcReduction="10000"/>
          </a:bodyPr>
          <a:lstStyle/>
          <a:p>
            <a:r>
              <a:rPr lang="en-US" dirty="0"/>
              <a:t>There is another way of looking at syntax that highlights relations like subject and object</a:t>
            </a:r>
          </a:p>
          <a:p>
            <a:r>
              <a:rPr lang="en-US" dirty="0"/>
              <a:t>Dependency grammar </a:t>
            </a:r>
          </a:p>
          <a:p>
            <a:pPr lvl="1"/>
            <a:r>
              <a:rPr lang="en-US" dirty="0" err="1"/>
              <a:t>Bilexical</a:t>
            </a:r>
            <a:r>
              <a:rPr lang="en-US" dirty="0"/>
              <a:t> dependencies </a:t>
            </a:r>
          </a:p>
          <a:p>
            <a:pPr lvl="2"/>
            <a:r>
              <a:rPr lang="en-US" dirty="0"/>
              <a:t>Relationships between two words </a:t>
            </a:r>
          </a:p>
          <a:p>
            <a:pPr lvl="2"/>
            <a:r>
              <a:rPr lang="en-US" dirty="0"/>
              <a:t>One is “head” and one is “dependent”</a:t>
            </a:r>
          </a:p>
          <a:p>
            <a:pPr lvl="2"/>
            <a:r>
              <a:rPr lang="en-US" dirty="0"/>
              <a:t>Labels like “</a:t>
            </a:r>
            <a:r>
              <a:rPr lang="en-US" dirty="0" err="1"/>
              <a:t>subj</a:t>
            </a:r>
            <a:r>
              <a:rPr lang="en-US" dirty="0"/>
              <a:t>” and “</a:t>
            </a:r>
            <a:r>
              <a:rPr lang="en-US" dirty="0" err="1"/>
              <a:t>obj</a:t>
            </a:r>
            <a:r>
              <a:rPr lang="en-US" dirty="0"/>
              <a:t>” on arcs </a:t>
            </a:r>
          </a:p>
          <a:p>
            <a:r>
              <a:rPr lang="en-US" dirty="0"/>
              <a:t>Example: verbs are heads relative to their subject and objects, which are dependents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Dependencies</a:t>
            </a:r>
          </a:p>
        </p:txBody>
      </p:sp>
      <p:sp>
        <p:nvSpPr>
          <p:cNvPr id="3" name="Content Placeholder 2"/>
          <p:cNvSpPr>
            <a:spLocks noGrp="1"/>
          </p:cNvSpPr>
          <p:nvPr>
            <p:ph idx="1"/>
          </p:nvPr>
        </p:nvSpPr>
        <p:spPr/>
        <p:txBody>
          <a:bodyPr/>
          <a:lstStyle/>
          <a:p>
            <a:pPr>
              <a:buNone/>
            </a:pPr>
            <a:r>
              <a:rPr lang="en-US" dirty="0"/>
              <a:t> </a:t>
            </a:r>
          </a:p>
        </p:txBody>
      </p:sp>
      <p:pic>
        <p:nvPicPr>
          <p:cNvPr id="78850" name="Picture 2"/>
          <p:cNvPicPr>
            <a:picLocks noChangeAspect="1" noChangeArrowheads="1"/>
          </p:cNvPicPr>
          <p:nvPr/>
        </p:nvPicPr>
        <p:blipFill>
          <a:blip r:embed="rId2"/>
          <a:srcRect l="17570" t="26042" r="17423" b="10417"/>
          <a:stretch>
            <a:fillRect/>
          </a:stretch>
        </p:blipFill>
        <p:spPr bwMode="auto">
          <a:xfrm>
            <a:off x="228600" y="1828800"/>
            <a:ext cx="8458200" cy="46482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Disadvantages </a:t>
            </a:r>
          </a:p>
        </p:txBody>
      </p:sp>
      <p:sp>
        <p:nvSpPr>
          <p:cNvPr id="4" name="Text Placeholder 3"/>
          <p:cNvSpPr>
            <a:spLocks noGrp="1"/>
          </p:cNvSpPr>
          <p:nvPr>
            <p:ph type="body" idx="1"/>
          </p:nvPr>
        </p:nvSpPr>
        <p:spPr/>
        <p:txBody>
          <a:bodyPr>
            <a:normAutofit fontScale="85000" lnSpcReduction="20000"/>
          </a:bodyPr>
          <a:lstStyle/>
          <a:p>
            <a:r>
              <a:rPr lang="en-US" dirty="0"/>
              <a:t>Advantages of Constituency/Phrase Structure Grammar</a:t>
            </a:r>
          </a:p>
        </p:txBody>
      </p:sp>
      <p:sp>
        <p:nvSpPr>
          <p:cNvPr id="5" name="Content Placeholder 4"/>
          <p:cNvSpPr>
            <a:spLocks noGrp="1"/>
          </p:cNvSpPr>
          <p:nvPr>
            <p:ph sz="half" idx="2"/>
          </p:nvPr>
        </p:nvSpPr>
        <p:spPr/>
        <p:txBody>
          <a:bodyPr>
            <a:normAutofit fontScale="92500" lnSpcReduction="10000"/>
          </a:bodyPr>
          <a:lstStyle/>
          <a:p>
            <a:r>
              <a:rPr lang="en-US" dirty="0"/>
              <a:t>There are widely agreed-upon tests for constituency; there is little agreement above what constitutes a dependency relation </a:t>
            </a:r>
          </a:p>
          <a:p>
            <a:r>
              <a:rPr lang="en-US" dirty="0"/>
              <a:t>Constituency maps more cleanly on to formal semantic representations than dependency</a:t>
            </a:r>
          </a:p>
          <a:p>
            <a:r>
              <a:rPr lang="en-US" dirty="0"/>
              <a:t> This makes constituency useful in natural language understanding</a:t>
            </a:r>
          </a:p>
        </p:txBody>
      </p:sp>
      <p:sp>
        <p:nvSpPr>
          <p:cNvPr id="6" name="Text Placeholder 5"/>
          <p:cNvSpPr>
            <a:spLocks noGrp="1"/>
          </p:cNvSpPr>
          <p:nvPr>
            <p:ph type="body" sz="quarter" idx="3"/>
          </p:nvPr>
        </p:nvSpPr>
        <p:spPr/>
        <p:txBody>
          <a:bodyPr>
            <a:normAutofit fontScale="92500" lnSpcReduction="20000"/>
          </a:bodyPr>
          <a:lstStyle/>
          <a:p>
            <a:r>
              <a:rPr lang="en-US" dirty="0"/>
              <a:t>Advantages of Dependency Grammar</a:t>
            </a:r>
          </a:p>
        </p:txBody>
      </p:sp>
      <p:sp>
        <p:nvSpPr>
          <p:cNvPr id="7" name="Content Placeholder 6"/>
          <p:cNvSpPr>
            <a:spLocks noGrp="1"/>
          </p:cNvSpPr>
          <p:nvPr>
            <p:ph sz="quarter" idx="4"/>
          </p:nvPr>
        </p:nvSpPr>
        <p:spPr/>
        <p:txBody>
          <a:bodyPr>
            <a:normAutofit fontScale="92500" lnSpcReduction="20000"/>
          </a:bodyPr>
          <a:lstStyle/>
          <a:p>
            <a:r>
              <a:rPr lang="en-US" dirty="0"/>
              <a:t>It is easier to identify grammatical relations (like subject and object) in a dependency parse </a:t>
            </a:r>
          </a:p>
          <a:p>
            <a:r>
              <a:rPr lang="en-US" dirty="0"/>
              <a:t>Dependency parses of sentences having the same meaning are more similar across languages that constituency parses </a:t>
            </a:r>
          </a:p>
          <a:p>
            <a:r>
              <a:rPr lang="en-US" dirty="0"/>
              <a:t>Dependency parses are also useful for NLU (ask Google) </a:t>
            </a:r>
          </a:p>
          <a:p>
            <a:r>
              <a:rPr lang="en-US" dirty="0"/>
              <a:t>Dependency trees are typically simpler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Additional Notes </a:t>
            </a:r>
          </a:p>
        </p:txBody>
      </p:sp>
      <p:sp>
        <p:nvSpPr>
          <p:cNvPr id="8" name="Content Placeholder 7"/>
          <p:cNvSpPr>
            <a:spLocks noGrp="1"/>
          </p:cNvSpPr>
          <p:nvPr>
            <p:ph idx="1"/>
          </p:nvPr>
        </p:nvSpPr>
        <p:spPr/>
        <p:txBody>
          <a:bodyPr>
            <a:normAutofit fontScale="92500" lnSpcReduction="10000"/>
          </a:bodyPr>
          <a:lstStyle/>
          <a:p>
            <a:r>
              <a:rPr lang="en-US" dirty="0"/>
              <a:t>Some approaches to syntax, including Lexical Functional Grammar or LFG, use dependency and constituency as parallel representations </a:t>
            </a:r>
          </a:p>
          <a:p>
            <a:r>
              <a:rPr lang="en-US" dirty="0"/>
              <a:t>Stanford parser does both constituency and dependency parsing (Neural Network Dependency Parser)</a:t>
            </a:r>
          </a:p>
          <a:p>
            <a:r>
              <a:rPr lang="en-US" dirty="0"/>
              <a:t>Many other parsers for both constituency and dependency exist (e.g. Berkeley Parser, </a:t>
            </a:r>
            <a:r>
              <a:rPr lang="en-US" dirty="0" err="1"/>
              <a:t>MaltParser</a:t>
            </a:r>
            <a:r>
              <a:rPr lang="en-US" dirty="0"/>
              <a:t>, </a:t>
            </a:r>
            <a:r>
              <a:rPr lang="en-US" dirty="0" err="1"/>
              <a:t>SyntaxNet</a:t>
            </a:r>
            <a:r>
              <a:rPr lang="en-US" dirty="0"/>
              <a:t> &amp; </a:t>
            </a:r>
            <a:r>
              <a:rPr lang="en-US" dirty="0" err="1"/>
              <a:t>Parsey</a:t>
            </a:r>
            <a:r>
              <a:rPr lang="en-US" dirty="0"/>
              <a:t> </a:t>
            </a:r>
            <a:r>
              <a:rPr lang="en-US" dirty="0" err="1"/>
              <a:t>McParseface</a:t>
            </a:r>
            <a:r>
              <a:rPr lang="en-US" dirty="0"/>
              <a:t>, </a:t>
            </a:r>
            <a:r>
              <a:rPr lang="en-US" dirty="0" err="1"/>
              <a:t>TurboParser</a:t>
            </a:r>
            <a:r>
              <a:rPr lang="en-US" dirty="0"/>
              <a:t>, </a:t>
            </a:r>
            <a:r>
              <a:rPr lang="en-US" dirty="0" err="1"/>
              <a:t>MSTParser</a:t>
            </a:r>
            <a:r>
              <a:rPr lang="en-US"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Looking Forward</a:t>
            </a:r>
          </a:p>
        </p:txBody>
      </p:sp>
      <p:sp>
        <p:nvSpPr>
          <p:cNvPr id="3" name="Content Placeholder 2"/>
          <p:cNvSpPr>
            <a:spLocks noGrp="1"/>
          </p:cNvSpPr>
          <p:nvPr>
            <p:ph idx="1"/>
          </p:nvPr>
        </p:nvSpPr>
        <p:spPr/>
        <p:txBody>
          <a:bodyPr>
            <a:normAutofit fontScale="77500" lnSpcReduction="20000"/>
          </a:bodyPr>
          <a:lstStyle/>
          <a:p>
            <a:r>
              <a:rPr lang="en-US" dirty="0"/>
              <a:t>We will talk a lot about constituency parsing and CFGs (more than about dependency grammar, though you may want to use a dependency parser in your project) </a:t>
            </a:r>
          </a:p>
          <a:p>
            <a:r>
              <a:rPr lang="en-US" dirty="0"/>
              <a:t>CFGs may not be entirely adequate for capturing the syntax of natural languages</a:t>
            </a:r>
          </a:p>
          <a:p>
            <a:pPr lvl="1"/>
            <a:r>
              <a:rPr lang="en-US" dirty="0"/>
              <a:t> They are almost adequate </a:t>
            </a:r>
          </a:p>
          <a:p>
            <a:pPr lvl="1"/>
            <a:r>
              <a:rPr lang="en-US" dirty="0"/>
              <a:t>They are computationally well-behaved (in that you can build relatively efficient parsers for them, etc.) </a:t>
            </a:r>
          </a:p>
          <a:p>
            <a:pPr lvl="1"/>
            <a:r>
              <a:rPr lang="en-US" dirty="0"/>
              <a:t>But they are not very convenient as a means for hand-crafting a grammar </a:t>
            </a:r>
          </a:p>
          <a:p>
            <a:pPr lvl="1"/>
            <a:r>
              <a:rPr lang="en-US" dirty="0"/>
              <a:t>Also, they are not </a:t>
            </a:r>
            <a:r>
              <a:rPr lang="en-US" dirty="0" err="1"/>
              <a:t>probabalistic</a:t>
            </a:r>
            <a:r>
              <a:rPr lang="en-US" dirty="0"/>
              <a:t> </a:t>
            </a:r>
          </a:p>
          <a:p>
            <a:r>
              <a:rPr lang="en-US" dirty="0"/>
              <a:t>In future lectures, we will revisit these properties of CFGs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is not Morphology</a:t>
            </a:r>
          </a:p>
        </p:txBody>
      </p:sp>
      <p:sp>
        <p:nvSpPr>
          <p:cNvPr id="3" name="Content Placeholder 2"/>
          <p:cNvSpPr>
            <a:spLocks noGrp="1"/>
          </p:cNvSpPr>
          <p:nvPr>
            <p:ph idx="1"/>
          </p:nvPr>
        </p:nvSpPr>
        <p:spPr/>
        <p:txBody>
          <a:bodyPr/>
          <a:lstStyle/>
          <a:p>
            <a:r>
              <a:rPr lang="en-US" dirty="0"/>
              <a:t>Morphology deals with the internal structure of words </a:t>
            </a:r>
          </a:p>
          <a:p>
            <a:pPr lvl="1"/>
            <a:r>
              <a:rPr lang="en-US" dirty="0"/>
              <a:t>Syntax deals with combinations of words</a:t>
            </a:r>
          </a:p>
          <a:p>
            <a:pPr lvl="1"/>
            <a:r>
              <a:rPr lang="en-US" dirty="0"/>
              <a:t> Phrases and sentences </a:t>
            </a:r>
          </a:p>
          <a:p>
            <a:r>
              <a:rPr lang="en-US" dirty="0"/>
              <a:t> Morphology is often irregular </a:t>
            </a:r>
          </a:p>
          <a:p>
            <a:pPr lvl="1"/>
            <a:r>
              <a:rPr lang="en-US" dirty="0"/>
              <a:t>Syntax has its irregularities, but it is usually regular</a:t>
            </a:r>
          </a:p>
          <a:p>
            <a:pPr lvl="1"/>
            <a:r>
              <a:rPr lang="en-US" dirty="0"/>
              <a:t>Syntax is mostly made up of general rules that apply across-the-board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is not Semantics</a:t>
            </a:r>
          </a:p>
        </p:txBody>
      </p:sp>
      <p:sp>
        <p:nvSpPr>
          <p:cNvPr id="3" name="Content Placeholder 2"/>
          <p:cNvSpPr>
            <a:spLocks noGrp="1"/>
          </p:cNvSpPr>
          <p:nvPr>
            <p:ph idx="1"/>
          </p:nvPr>
        </p:nvSpPr>
        <p:spPr/>
        <p:txBody>
          <a:bodyPr>
            <a:normAutofit lnSpcReduction="10000"/>
          </a:bodyPr>
          <a:lstStyle/>
          <a:p>
            <a:r>
              <a:rPr lang="en-US" dirty="0"/>
              <a:t>Semantics is about meaning; syntax is about structure alone </a:t>
            </a:r>
          </a:p>
          <a:p>
            <a:r>
              <a:rPr lang="en-US" dirty="0"/>
              <a:t>A sentence can be syntactically well-formed but semantically ill-formed: </a:t>
            </a:r>
          </a:p>
          <a:p>
            <a:pPr lvl="1"/>
            <a:r>
              <a:rPr lang="en-US" dirty="0"/>
              <a:t>Colorless green ideas sleep furiously. </a:t>
            </a:r>
          </a:p>
          <a:p>
            <a:r>
              <a:rPr lang="en-US" dirty="0"/>
              <a:t>Some well-known linguistic theories attempt to “read” semantic representations off of syntactic representations in a compositional fashion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Constituency and English Phrases</a:t>
            </a:r>
            <a:br>
              <a:rPr lang="en-US" dirty="0"/>
            </a:b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Constituency</a:t>
            </a:r>
          </a:p>
        </p:txBody>
      </p:sp>
      <p:sp>
        <p:nvSpPr>
          <p:cNvPr id="3" name="Content Placeholder 2"/>
          <p:cNvSpPr>
            <a:spLocks noGrp="1"/>
          </p:cNvSpPr>
          <p:nvPr>
            <p:ph idx="1"/>
          </p:nvPr>
        </p:nvSpPr>
        <p:spPr/>
        <p:txBody>
          <a:bodyPr>
            <a:normAutofit lnSpcReduction="10000"/>
          </a:bodyPr>
          <a:lstStyle/>
          <a:p>
            <a:r>
              <a:rPr lang="en-US" dirty="0"/>
              <a:t>One way of viewing the structure of a sentence is as a collection of nested constituents </a:t>
            </a:r>
          </a:p>
          <a:p>
            <a:pPr lvl="1"/>
            <a:r>
              <a:rPr lang="en-US" dirty="0"/>
              <a:t>constituent: a group of words that “go together” (or relate more closely to one another than to other words in the sentence) </a:t>
            </a:r>
          </a:p>
          <a:p>
            <a:r>
              <a:rPr lang="en-US" dirty="0"/>
              <a:t>Constituents larger than a word are called phrases </a:t>
            </a:r>
          </a:p>
          <a:p>
            <a:r>
              <a:rPr lang="en-US" dirty="0"/>
              <a:t>Phrases can contain other phrases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Noun Phrase(NP)</a:t>
            </a:r>
          </a:p>
        </p:txBody>
      </p:sp>
      <p:sp>
        <p:nvSpPr>
          <p:cNvPr id="3" name="Content Placeholder 2"/>
          <p:cNvSpPr>
            <a:spLocks noGrp="1"/>
          </p:cNvSpPr>
          <p:nvPr>
            <p:ph idx="1"/>
          </p:nvPr>
        </p:nvSpPr>
        <p:spPr/>
        <p:txBody>
          <a:bodyPr/>
          <a:lstStyle/>
          <a:p>
            <a:r>
              <a:rPr lang="en-US" dirty="0"/>
              <a:t>The elephant arrived. </a:t>
            </a:r>
          </a:p>
          <a:p>
            <a:r>
              <a:rPr lang="en-US" dirty="0"/>
              <a:t>It arrived. </a:t>
            </a:r>
          </a:p>
          <a:p>
            <a:r>
              <a:rPr lang="en-US" dirty="0"/>
              <a:t>Elephants arrived. </a:t>
            </a:r>
          </a:p>
          <a:p>
            <a:r>
              <a:rPr lang="en-US" dirty="0"/>
              <a:t>The big ugly elephant arrived. </a:t>
            </a:r>
          </a:p>
          <a:p>
            <a:r>
              <a:rPr lang="en-US" dirty="0"/>
              <a:t>The elephant I love to hate arrived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Noun Phrase(NP)</a:t>
            </a:r>
          </a:p>
        </p:txBody>
      </p:sp>
      <p:sp>
        <p:nvSpPr>
          <p:cNvPr id="3" name="Content Placeholder 2"/>
          <p:cNvSpPr>
            <a:spLocks noGrp="1"/>
          </p:cNvSpPr>
          <p:nvPr>
            <p:ph idx="1"/>
          </p:nvPr>
        </p:nvSpPr>
        <p:spPr/>
        <p:txBody>
          <a:bodyPr/>
          <a:lstStyle/>
          <a:p>
            <a:r>
              <a:rPr lang="en-US" dirty="0">
                <a:solidFill>
                  <a:srgbClr val="00B0F0"/>
                </a:solidFill>
              </a:rPr>
              <a:t>The elephant </a:t>
            </a:r>
            <a:r>
              <a:rPr lang="en-US" dirty="0"/>
              <a:t>arrived. </a:t>
            </a:r>
          </a:p>
          <a:p>
            <a:r>
              <a:rPr lang="en-US" dirty="0">
                <a:solidFill>
                  <a:srgbClr val="00B0F0"/>
                </a:solidFill>
              </a:rPr>
              <a:t>It</a:t>
            </a:r>
            <a:r>
              <a:rPr lang="en-US" dirty="0"/>
              <a:t> arrived. </a:t>
            </a:r>
          </a:p>
          <a:p>
            <a:r>
              <a:rPr lang="en-US" dirty="0">
                <a:solidFill>
                  <a:srgbClr val="00B0F0"/>
                </a:solidFill>
              </a:rPr>
              <a:t>Elephants</a:t>
            </a:r>
            <a:r>
              <a:rPr lang="en-US" dirty="0"/>
              <a:t> arrived. </a:t>
            </a:r>
          </a:p>
          <a:p>
            <a:r>
              <a:rPr lang="en-US" dirty="0">
                <a:solidFill>
                  <a:srgbClr val="00B0F0"/>
                </a:solidFill>
              </a:rPr>
              <a:t>The big ugly elephant </a:t>
            </a:r>
            <a:r>
              <a:rPr lang="en-US" dirty="0"/>
              <a:t>arrived. </a:t>
            </a:r>
          </a:p>
          <a:p>
            <a:r>
              <a:rPr lang="en-US" dirty="0">
                <a:solidFill>
                  <a:srgbClr val="00B0F0"/>
                </a:solidFill>
              </a:rPr>
              <a:t>The elephant I love to hate </a:t>
            </a:r>
            <a:r>
              <a:rPr lang="en-US" dirty="0"/>
              <a:t>arrived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8603</TotalTime>
  <Words>1604</Words>
  <Application>Microsoft Office PowerPoint</Application>
  <PresentationFormat>On-screen Show (4:3)</PresentationFormat>
  <Paragraphs>212</Paragraphs>
  <Slides>37</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Office Theme</vt:lpstr>
      <vt:lpstr>Natural Language Processing</vt:lpstr>
      <vt:lpstr>Levels of Representation</vt:lpstr>
      <vt:lpstr>Outline</vt:lpstr>
      <vt:lpstr>Syntax is not Morphology</vt:lpstr>
      <vt:lpstr>Syntax is not Semantics</vt:lpstr>
      <vt:lpstr>Constituency and English Phrases </vt:lpstr>
      <vt:lpstr>Constituency</vt:lpstr>
      <vt:lpstr>Noun Phrase(NP)</vt:lpstr>
      <vt:lpstr>Noun Phrase(NP)</vt:lpstr>
      <vt:lpstr>Prepositional Phrases (PPs)</vt:lpstr>
      <vt:lpstr>Prepositional Phrases (PPs)</vt:lpstr>
      <vt:lpstr>Sentences or Clauses (Ss)</vt:lpstr>
      <vt:lpstr>Sentences or Clauses (Ss)</vt:lpstr>
      <vt:lpstr>CONTEXT-FREE GRAMMARS</vt:lpstr>
      <vt:lpstr>Context-Free Grammar</vt:lpstr>
      <vt:lpstr>Non-Terminals and Terminals </vt:lpstr>
      <vt:lpstr>Context-Free Rules</vt:lpstr>
      <vt:lpstr>CFGs as Declarative Programming</vt:lpstr>
      <vt:lpstr>Building Noun Phrases</vt:lpstr>
      <vt:lpstr>Terminology</vt:lpstr>
      <vt:lpstr>A (Constituency) Parse Tree</vt:lpstr>
      <vt:lpstr>Ambiguity</vt:lpstr>
      <vt:lpstr>Grammaticality—It Varies</vt:lpstr>
      <vt:lpstr>On Getting it Right</vt:lpstr>
      <vt:lpstr>MOTIVATION</vt:lpstr>
      <vt:lpstr>Why Are We Building Grammars?</vt:lpstr>
      <vt:lpstr>Why Are We Building Grammars?</vt:lpstr>
      <vt:lpstr>Knowing Who Did What to Whom</vt:lpstr>
      <vt:lpstr>Language Myths: Subject</vt:lpstr>
      <vt:lpstr>SUBJECT, OBJECT, AND DEPENDENCIES</vt:lpstr>
      <vt:lpstr>Subject and Object</vt:lpstr>
      <vt:lpstr>Subject and Object</vt:lpstr>
      <vt:lpstr>Dependency Grammar</vt:lpstr>
      <vt:lpstr>Dependencies</vt:lpstr>
      <vt:lpstr>Advantages and Disadvantages </vt:lpstr>
      <vt:lpstr>Additional Notes </vt:lpstr>
      <vt:lpstr>Looking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cle-144-nb</dc:creator>
  <cp:lastModifiedBy>Farah Adeeba</cp:lastModifiedBy>
  <cp:revision>315</cp:revision>
  <dcterms:created xsi:type="dcterms:W3CDTF">2020-07-30T10:13:03Z</dcterms:created>
  <dcterms:modified xsi:type="dcterms:W3CDTF">2022-04-08T04:35:03Z</dcterms:modified>
</cp:coreProperties>
</file>