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028" r:id="rId1"/>
  </p:sldMasterIdLst>
  <p:notesMasterIdLst>
    <p:notesMasterId r:id="rId5"/>
  </p:notesMasterIdLst>
  <p:handoutMasterIdLst>
    <p:handoutMasterId r:id="rId6"/>
  </p:handoutMasterIdLst>
  <p:sldIdLst>
    <p:sldId id="289" r:id="rId2"/>
    <p:sldId id="298" r:id="rId3"/>
    <p:sldId id="299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FED9AA-6A97-45FF-BCF1-DBD9CFBE798F}">
          <p14:sldIdLst/>
        </p14:section>
        <p14:section name="Intro" id="{2A7242DC-929E-4579-8F10-2B02EF80F144}">
          <p14:sldIdLst>
            <p14:sldId id="289"/>
            <p14:sldId id="298"/>
            <p14:sldId id="299"/>
          </p14:sldIdLst>
        </p14:section>
        <p14:section name="Demo" id="{FD1E6B44-63E4-4285-A079-29EC5D274920}">
          <p14:sldIdLst/>
        </p14:section>
        <p14:section name="Solution" id="{166B4E13-456F-4DE7-8043-47B198AC9D32}">
          <p14:sldIdLst/>
        </p14:section>
        <p14:section name="Goodbye" id="{8355E7C8-F29E-45A3-97E6-C2F99725F3F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i Muhammad" initials="WM" lastIdx="1" clrIdx="0">
    <p:extLst>
      <p:ext uri="{19B8F6BF-5375-455C-9EA6-DF929625EA0E}">
        <p15:presenceInfo xmlns:p15="http://schemas.microsoft.com/office/powerpoint/2012/main" userId="Wali Muham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F74"/>
    <a:srgbClr val="EBBADB"/>
    <a:srgbClr val="FDAF1F"/>
    <a:srgbClr val="C57C86"/>
    <a:srgbClr val="F08310"/>
    <a:srgbClr val="EB5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Level up! PowerPoin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5"/>
              </a:solidFill>
            </a:ln>
          </a:bottom>
          <a:insideH>
            <a:ln w="9525" cap="flat" cmpd="sng" algn="ctr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0E12572B-F973-4732-A453-119EA490170A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BB83C12-F094-4EDD-ABDC-7BADBDED5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78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3A8927E5-BED3-44D0-9ADF-FA873E1D6DAF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GB" alt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7324DA73-AE27-4433-BD53-3E1DB61918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8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81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633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59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3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1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65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5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6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7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5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9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A19F-F0FE-4DCC-B5B7-AEC09C2EEB08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20B7-FD95-46D5-8BDA-E105A6B63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8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1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0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Relationship Id="rId27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63A84F50-2304-43CE-898D-518766B7E8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2505515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51" imgH="450" progId="TCLayout.ActiveDocument.1">
                  <p:embed/>
                </p:oleObj>
              </mc:Choice>
              <mc:Fallback>
                <p:oleObj name="think-cell Slide" r:id="rId25" imgW="451" imgH="450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63A84F50-2304-43CE-898D-518766B7E8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776F17CD-3995-44DC-8EB9-0761A6494EAB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kern="0" baseline="0" dirty="0">
              <a:solidFill>
                <a:schemeClr val="tx1"/>
              </a:solidFill>
              <a:latin typeface="Segoe UI Black" panose="020B0A02040204020203" pitchFamily="34" charset="0"/>
              <a:ea typeface="+mj-ea"/>
              <a:cs typeface="+mj-cs"/>
              <a:sym typeface="Segoe UI Black" panose="020B0A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F2D7D6-A61F-496A-94DE-DCAB11005CC1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1009789" y="384048"/>
            <a:ext cx="711200" cy="6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08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  <p:sldLayoutId id="21474840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4">
          <p15:clr>
            <a:srgbClr val="C35EA4"/>
          </p15:clr>
        </p15:guide>
        <p15:guide id="2" pos="73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18B07EE-A45E-4446-A223-5B883B13E13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18B07EE-A45E-4446-A223-5B883B13E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302668C-A990-4052-907B-32DDA108A5FD}"/>
              </a:ext>
            </a:extLst>
          </p:cNvPr>
          <p:cNvSpPr txBox="1"/>
          <p:nvPr/>
        </p:nvSpPr>
        <p:spPr>
          <a:xfrm>
            <a:off x="1049566" y="617603"/>
            <a:ext cx="8061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+mj-lt"/>
              </a:rPr>
              <a:t>Introduction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032698-9592-452A-BC82-37ABDD8C170A}"/>
              </a:ext>
            </a:extLst>
          </p:cNvPr>
          <p:cNvSpPr/>
          <p:nvPr/>
        </p:nvSpPr>
        <p:spPr>
          <a:xfrm>
            <a:off x="10220501" y="-182453"/>
            <a:ext cx="1638269" cy="7059946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582A47-91D0-4530-82F1-9768ADDAC87B}"/>
              </a:ext>
            </a:extLst>
          </p:cNvPr>
          <p:cNvSpPr txBox="1"/>
          <p:nvPr/>
        </p:nvSpPr>
        <p:spPr>
          <a:xfrm>
            <a:off x="960355" y="1890117"/>
            <a:ext cx="8607391" cy="387798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Trait Theory of Leadership posits that effective leaders possess certain inherent personality traits that distinguish them from non-leaders.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perspective suggests that leadership qualities are innate and can be identified through specific characteristics.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93A7DCB-668F-424D-9B0D-0367477EF40D}"/>
              </a:ext>
            </a:extLst>
          </p:cNvPr>
          <p:cNvSpPr/>
          <p:nvPr/>
        </p:nvSpPr>
        <p:spPr>
          <a:xfrm>
            <a:off x="376935" y="5671423"/>
            <a:ext cx="1638269" cy="1439464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546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0581B-EAE4-2B53-A4F1-7E5A1346D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EC98244-C743-FD21-E2DF-57948C4E5C5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18B07EE-A45E-4446-A223-5B883B13E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18B3BD3-BD20-D88E-CE97-06AAC18FD60B}"/>
              </a:ext>
            </a:extLst>
          </p:cNvPr>
          <p:cNvSpPr txBox="1"/>
          <p:nvPr/>
        </p:nvSpPr>
        <p:spPr>
          <a:xfrm>
            <a:off x="1233225" y="751418"/>
            <a:ext cx="8061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+mj-lt"/>
              </a:rPr>
              <a:t>Key Assumptions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DEDF2D-1D53-1717-B49A-476E138EEFF8}"/>
              </a:ext>
            </a:extLst>
          </p:cNvPr>
          <p:cNvSpPr/>
          <p:nvPr/>
        </p:nvSpPr>
        <p:spPr>
          <a:xfrm>
            <a:off x="10220501" y="-182453"/>
            <a:ext cx="1638269" cy="7059946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F181E-1341-9B62-81DC-D3818AF83259}"/>
              </a:ext>
            </a:extLst>
          </p:cNvPr>
          <p:cNvSpPr txBox="1"/>
          <p:nvPr/>
        </p:nvSpPr>
        <p:spPr>
          <a:xfrm>
            <a:off x="789369" y="2136338"/>
            <a:ext cx="8607391" cy="255454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/>
              <a:t>Innate Traits</a:t>
            </a:r>
            <a:r>
              <a:rPr lang="en-US" sz="2400" dirty="0"/>
              <a:t>: Leaders have inborn traits.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/>
              <a:t>Consistency Across Situations</a:t>
            </a:r>
            <a:r>
              <a:rPr lang="en-US" sz="2400" dirty="0"/>
              <a:t>: Traits lead to consistent behavior.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/>
              <a:t>Predictability of Leadership</a:t>
            </a:r>
            <a:r>
              <a:rPr lang="en-US" sz="2400" dirty="0"/>
              <a:t>: People with these traits tend to become leaders.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068D556-C152-F41C-F801-DD019444FCD8}"/>
              </a:ext>
            </a:extLst>
          </p:cNvPr>
          <p:cNvSpPr/>
          <p:nvPr/>
        </p:nvSpPr>
        <p:spPr>
          <a:xfrm>
            <a:off x="376935" y="5671423"/>
            <a:ext cx="1638269" cy="1439464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9411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37276-FAF3-A812-8B07-3FC8E0461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2497E08B-6D5A-89FE-FF12-CD966203B2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EC98244-C743-FD21-E2DF-57948C4E5C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B9C258-9939-8F8D-B51F-1CF571929E0D}"/>
              </a:ext>
            </a:extLst>
          </p:cNvPr>
          <p:cNvSpPr txBox="1"/>
          <p:nvPr/>
        </p:nvSpPr>
        <p:spPr>
          <a:xfrm>
            <a:off x="1233225" y="751418"/>
            <a:ext cx="8061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+mj-lt"/>
              </a:rPr>
              <a:t>Example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3BA162-8AC7-50E2-FB57-0C31E5A85C91}"/>
              </a:ext>
            </a:extLst>
          </p:cNvPr>
          <p:cNvSpPr/>
          <p:nvPr/>
        </p:nvSpPr>
        <p:spPr>
          <a:xfrm>
            <a:off x="10220501" y="-182453"/>
            <a:ext cx="1638269" cy="7059946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79A27F-FF7B-5E9F-D525-D64D3134E7A9}"/>
              </a:ext>
            </a:extLst>
          </p:cNvPr>
          <p:cNvSpPr txBox="1"/>
          <p:nvPr/>
        </p:nvSpPr>
        <p:spPr>
          <a:xfrm>
            <a:off x="789369" y="2136338"/>
            <a:ext cx="8176211" cy="147732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Alexander</a:t>
            </a:r>
            <a:r>
              <a:rPr lang="en-US" sz="2400" dirty="0"/>
              <a:t> the Great had traits like determination and charm.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These traits helped him lead and grow his empire.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AAEB209-32E0-0555-1ADF-D2C9FC686BBB}"/>
              </a:ext>
            </a:extLst>
          </p:cNvPr>
          <p:cNvSpPr/>
          <p:nvPr/>
        </p:nvSpPr>
        <p:spPr>
          <a:xfrm>
            <a:off x="376935" y="5671423"/>
            <a:ext cx="1638269" cy="1439464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468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LEVEL UP! POWERPOINT" val="nCGhHneJ"/>
  <p:tag name="ARTICULATE_SLIDE_THUMBNAIL_REFRESH" val="1"/>
  <p:tag name="ARTICULATE_SLIDE_COUNT" val="22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WafMjsWiZAvtFQNKyrA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Level up! PowerPoint">
  <a:themeElements>
    <a:clrScheme name="Level up! PowerPoint">
      <a:dk1>
        <a:srgbClr val="353B48"/>
      </a:dk1>
      <a:lt1>
        <a:srgbClr val="F5F6FA"/>
      </a:lt1>
      <a:dk2>
        <a:srgbClr val="1A1D24"/>
      </a:dk2>
      <a:lt2>
        <a:srgbClr val="FFFFFF"/>
      </a:lt2>
      <a:accent1>
        <a:srgbClr val="00A8FF"/>
      </a:accent1>
      <a:accent2>
        <a:srgbClr val="FBC531"/>
      </a:accent2>
      <a:accent3>
        <a:srgbClr val="4CD137"/>
      </a:accent3>
      <a:accent4>
        <a:srgbClr val="E84118"/>
      </a:accent4>
      <a:accent5>
        <a:srgbClr val="7F8FA1"/>
      </a:accent5>
      <a:accent6>
        <a:srgbClr val="273C75"/>
      </a:accent6>
      <a:hlink>
        <a:srgbClr val="5B5B5B"/>
      </a:hlink>
      <a:folHlink>
        <a:srgbClr val="BFBFBF"/>
      </a:folHlink>
    </a:clrScheme>
    <a:fontScheme name="Level up! PowerPoint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Level up! PowerPoint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73152" tIns="73152" rIns="73152" bIns="73152" numCol="1" rtlCol="0" anchor="ctr"/>
      <a:lstStyle>
        <a:defPPr algn="ctr">
          <a:defRPr sz="1000" kern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numCol="1" rtlCol="0">
        <a:spAutoFit/>
      </a:bodyPr>
      <a:lstStyle>
        <a:defPPr algn="l">
          <a:defRPr sz="1400" kern="0" dirty="0" smtClean="0"/>
        </a:defPPr>
      </a:lstStyle>
    </a:txDef>
  </a:objectDefaults>
  <a:extraClrSchemeLst/>
  <a:custClrLst/>
  <a:extLst>
    <a:ext uri="{05A4C25C-085E-4340-85A3-A5531E510DB2}">
      <thm15:themeFamily xmlns:thm15="http://schemas.microsoft.com/office/thememl/2012/main" name="YouTube Template.potx" id="{78599F88-281C-49F3-85D0-E1461EE50E6A}" vid="{6CF95794-CF56-4202-9084-2222FB314BAE}"/>
    </a:ext>
  </a:extLst>
</a:theme>
</file>

<file path=ppt/theme/theme3.xml><?xml version="1.0" encoding="utf-8"?>
<a:theme xmlns:a="http://schemas.openxmlformats.org/drawingml/2006/main" name="Level up! PowerPoint">
  <a:themeElements>
    <a:clrScheme name="Level up! PowerPoint">
      <a:dk1>
        <a:srgbClr val="353B48"/>
      </a:dk1>
      <a:lt1>
        <a:srgbClr val="F5F6FA"/>
      </a:lt1>
      <a:dk2>
        <a:srgbClr val="1A1D24"/>
      </a:dk2>
      <a:lt2>
        <a:srgbClr val="FFFFFF"/>
      </a:lt2>
      <a:accent1>
        <a:srgbClr val="00A8FF"/>
      </a:accent1>
      <a:accent2>
        <a:srgbClr val="FBC531"/>
      </a:accent2>
      <a:accent3>
        <a:srgbClr val="4CD137"/>
      </a:accent3>
      <a:accent4>
        <a:srgbClr val="E84118"/>
      </a:accent4>
      <a:accent5>
        <a:srgbClr val="7F8FA1"/>
      </a:accent5>
      <a:accent6>
        <a:srgbClr val="273C75"/>
      </a:accent6>
      <a:hlink>
        <a:srgbClr val="5B5B5B"/>
      </a:hlink>
      <a:folHlink>
        <a:srgbClr val="BFBFBF"/>
      </a:folHlink>
    </a:clrScheme>
    <a:fontScheme name="Level up! PowerPoint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Level up! PowerPoint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73152" tIns="73152" rIns="73152" bIns="73152" numCol="1" rtlCol="0" anchor="ctr"/>
      <a:lstStyle>
        <a:defPPr algn="ctr">
          <a:defRPr sz="1000" kern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numCol="1" rtlCol="0">
        <a:spAutoFit/>
      </a:bodyPr>
      <a:lstStyle>
        <a:defPPr algn="l">
          <a:defRPr sz="1400" kern="0" dirty="0" smtClean="0"/>
        </a:defPPr>
      </a:lstStyle>
    </a:txDef>
  </a:objectDefaults>
  <a:extraClrSchemeLst/>
  <a:custClrLst/>
  <a:extLst>
    <a:ext uri="{05A4C25C-085E-4340-85A3-A5531E510DB2}">
      <thm15:themeFamily xmlns:thm15="http://schemas.microsoft.com/office/thememl/2012/main" name="YouTube Template.potx" id="{78599F88-281C-49F3-85D0-E1461EE50E6A}" vid="{6CF95794-CF56-4202-9084-2222FB314B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6072</TotalTime>
  <Words>91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Century Gothic</vt:lpstr>
      <vt:lpstr>Segoe UI Black</vt:lpstr>
      <vt:lpstr>Segoe UI Semibold</vt:lpstr>
      <vt:lpstr>Wingdings 3</vt:lpstr>
      <vt:lpstr>Ion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 Muhammad;walim</dc:creator>
  <cp:keywords>NRG</cp:keywords>
  <cp:lastModifiedBy>Zain Ali</cp:lastModifiedBy>
  <cp:revision>164</cp:revision>
  <dcterms:created xsi:type="dcterms:W3CDTF">2018-05-09T07:34:30Z</dcterms:created>
  <dcterms:modified xsi:type="dcterms:W3CDTF">2025-02-06T17:40:02Z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MSOLanguageID">
    <vt:lpwstr>msoLanguageIDEnglishUS</vt:lpwstr>
  </property>
  <property fmtid="{D5CDD505-2E9C-101B-9397-08002B2CF9AE}" pid="3" name="ArticulateGUID">
    <vt:lpwstr>BF279434-19CC-4F2C-940F-B1DCEF3AD2ED</vt:lpwstr>
  </property>
  <property fmtid="{D5CDD505-2E9C-101B-9397-08002B2CF9AE}" pid="4" name="ArticulatePath">
    <vt:lpwstr>Create carousel effect with Morph - Template</vt:lpwstr>
  </property>
</Properties>
</file>