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4028" r:id="rId1"/>
  </p:sldMasterIdLst>
  <p:notesMasterIdLst>
    <p:notesMasterId r:id="rId5"/>
  </p:notesMasterIdLst>
  <p:handoutMasterIdLst>
    <p:handoutMasterId r:id="rId6"/>
  </p:handoutMasterIdLst>
  <p:sldIdLst>
    <p:sldId id="289" r:id="rId2"/>
    <p:sldId id="298" r:id="rId3"/>
    <p:sldId id="299" r:id="rId4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3FED9AA-6A97-45FF-BCF1-DBD9CFBE798F}">
          <p14:sldIdLst/>
        </p14:section>
        <p14:section name="Intro" id="{2A7242DC-929E-4579-8F10-2B02EF80F144}">
          <p14:sldIdLst>
            <p14:sldId id="289"/>
            <p14:sldId id="298"/>
            <p14:sldId id="299"/>
          </p14:sldIdLst>
        </p14:section>
        <p14:section name="Demo" id="{FD1E6B44-63E4-4285-A079-29EC5D274920}">
          <p14:sldIdLst/>
        </p14:section>
        <p14:section name="Solution" id="{166B4E13-456F-4DE7-8043-47B198AC9D32}">
          <p14:sldIdLst/>
        </p14:section>
        <p14:section name="Goodbye" id="{8355E7C8-F29E-45A3-97E6-C2F99725F3FF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li Muhammad" initials="WM" lastIdx="1" clrIdx="0">
    <p:extLst>
      <p:ext uri="{19B8F6BF-5375-455C-9EA6-DF929625EA0E}">
        <p15:presenceInfo xmlns:p15="http://schemas.microsoft.com/office/powerpoint/2012/main" userId="Wali Muhamma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5F74"/>
    <a:srgbClr val="EBBADB"/>
    <a:srgbClr val="FDAF1F"/>
    <a:srgbClr val="C57C86"/>
    <a:srgbClr val="F08310"/>
    <a:srgbClr val="EB51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39DD9DD-9E6C-4910-8AC0-68ADFF6A6AFC}">
  <a:tblStyle styleId="{839DD9DD-9E6C-4910-8AC0-68ADFF6A6AFC}" styleName="Level up! PowerPoint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9525" cap="flat" cmpd="sng" algn="ctr">
              <a:solidFill>
                <a:schemeClr val="accent5"/>
              </a:solidFill>
            </a:ln>
          </a:bottom>
          <a:insideH>
            <a:ln w="9525" cap="flat" cmpd="sng" algn="ctr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</a:tcStyle>
    </a:band2H>
    <a:band1V>
      <a:tcStyle>
        <a:tcBdr/>
        <a:fill>
          <a:noFill/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/>
        <a:fill>
          <a:noFill/>
        </a:fill>
      </a:tcStyle>
    </a:lastRow>
    <a:firstRow>
      <a:tcTxStyle b="on"/>
      <a:tcStyle>
        <a:tcBdr>
          <a:bottom>
            <a:ln w="9525" cap="flat" cmpd="sng" algn="ctr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66" autoAdjust="0"/>
    <p:restoredTop sz="94660"/>
  </p:normalViewPr>
  <p:slideViewPr>
    <p:cSldViewPr snapToGrid="0" showGuides="1">
      <p:cViewPr varScale="1">
        <p:scale>
          <a:sx n="129" d="100"/>
          <a:sy n="129" d="100"/>
        </p:scale>
        <p:origin x="2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291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heme" Target="theme/theme1.xml"/><Relationship Id="rId5" Type="http://schemas.openxmlformats.org/officeDocument/2006/relationships/notesMaster" Target="notesMasters/notesMaster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0E12572B-F973-4732-A453-119EA490170A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8BB83C12-F094-4EDD-ABDC-7BADBDED57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878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3A8927E5-BED3-44D0-9ADF-FA873E1D6DAF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en-GB" alt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7324DA73-AE27-4433-BD53-3E1DB61918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885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1294E-E5A8-4AC0-BC36-C2BA5440625C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383E7E-9DFE-4A1E-AEC2-D2E19E891C2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102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47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081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7633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6159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43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12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7652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755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9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0660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3075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857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395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CA19F-F0FE-4DCC-B5B7-AEC09C2EEB08}" type="datetimeFigureOut">
              <a:rPr lang="en-US" smtClean="0"/>
              <a:t>2/6/2025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BA20B7-FD95-46D5-8BDA-E105A6B63F5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885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11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705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26" Type="http://schemas.openxmlformats.org/officeDocument/2006/relationships/image" Target="../media/image6.emf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3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4.png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3.png"/><Relationship Id="rId27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ECE2914-4E17-487A-A4E5-C87617449E51}" type="datetimeFigureOut">
              <a:rPr lang="en-US" smtClean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3CC74-D785-4C96-8C6E-EB177D1B9A1D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63A84F50-2304-43CE-898D-518766B7E8A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25055152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51" imgH="450" progId="TCLayout.ActiveDocument.1">
                  <p:embed/>
                </p:oleObj>
              </mc:Choice>
              <mc:Fallback>
                <p:oleObj name="think-cell Slide" r:id="rId25" imgW="451" imgH="450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63A84F50-2304-43CE-898D-518766B7E8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>
            <a:extLst>
              <a:ext uri="{FF2B5EF4-FFF2-40B4-BE49-F238E27FC236}">
                <a16:creationId xmlns:a16="http://schemas.microsoft.com/office/drawing/2014/main" id="{776F17CD-3995-44DC-8EB9-0761A6494EAB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200" b="0" i="0" kern="0" baseline="0" dirty="0">
              <a:solidFill>
                <a:schemeClr val="tx1"/>
              </a:solidFill>
              <a:latin typeface="Segoe UI Black" panose="020B0A02040204020203" pitchFamily="34" charset="0"/>
              <a:ea typeface="+mj-ea"/>
              <a:cs typeface="+mj-cs"/>
              <a:sym typeface="Segoe UI Black" panose="020B0A02040204020203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FF2D7D6-A61F-496A-94DE-DCAB11005CC1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11009789" y="384048"/>
            <a:ext cx="711200" cy="616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083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  <p:sldLayoutId id="2147484040" r:id="rId12"/>
    <p:sldLayoutId id="2147484041" r:id="rId13"/>
    <p:sldLayoutId id="2147484042" r:id="rId14"/>
    <p:sldLayoutId id="2147484043" r:id="rId15"/>
    <p:sldLayoutId id="2147484044" r:id="rId16"/>
    <p:sldLayoutId id="214748404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44">
          <p15:clr>
            <a:srgbClr val="C35EA4"/>
          </p15:clr>
        </p15:guide>
        <p15:guide id="2" pos="7328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18B07EE-A45E-4446-A223-5B883B13E13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18B07EE-A45E-4446-A223-5B883B13E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0302668C-A990-4052-907B-32DDA108A5FD}"/>
              </a:ext>
            </a:extLst>
          </p:cNvPr>
          <p:cNvSpPr txBox="1"/>
          <p:nvPr/>
        </p:nvSpPr>
        <p:spPr>
          <a:xfrm>
            <a:off x="1049566" y="617603"/>
            <a:ext cx="8061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+mj-lt"/>
              </a:rPr>
              <a:t>Introduction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8032698-9592-452A-BC82-37ABDD8C170A}"/>
              </a:ext>
            </a:extLst>
          </p:cNvPr>
          <p:cNvSpPr/>
          <p:nvPr/>
        </p:nvSpPr>
        <p:spPr>
          <a:xfrm>
            <a:off x="10220501" y="-182453"/>
            <a:ext cx="1638269" cy="7059946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582A47-91D0-4530-82F1-9768ADDAC87B}"/>
              </a:ext>
            </a:extLst>
          </p:cNvPr>
          <p:cNvSpPr txBox="1"/>
          <p:nvPr/>
        </p:nvSpPr>
        <p:spPr>
          <a:xfrm>
            <a:off x="960355" y="1890117"/>
            <a:ext cx="8607391" cy="387798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Trait Theory of Leadership posits that effective leaders possess certain inherent personality traits that distinguish them from non-leaders.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This perspective suggests that leadership qualities are innate and can be identified through specific characteristics.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93A7DCB-668F-424D-9B0D-0367477EF40D}"/>
              </a:ext>
            </a:extLst>
          </p:cNvPr>
          <p:cNvSpPr/>
          <p:nvPr/>
        </p:nvSpPr>
        <p:spPr>
          <a:xfrm>
            <a:off x="376935" y="5671423"/>
            <a:ext cx="1638269" cy="1439464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154611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0581B-EAE4-2B53-A4F1-7E5A1346D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EC98244-C743-FD21-E2DF-57948C4E5C5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18B07EE-A45E-4446-A223-5B883B13E1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18B3BD3-BD20-D88E-CE97-06AAC18FD60B}"/>
              </a:ext>
            </a:extLst>
          </p:cNvPr>
          <p:cNvSpPr txBox="1"/>
          <p:nvPr/>
        </p:nvSpPr>
        <p:spPr>
          <a:xfrm>
            <a:off x="1233225" y="751418"/>
            <a:ext cx="8061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+mj-lt"/>
              </a:rPr>
              <a:t>Key Assumptions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2DEDF2D-1D53-1717-B49A-476E138EEFF8}"/>
              </a:ext>
            </a:extLst>
          </p:cNvPr>
          <p:cNvSpPr/>
          <p:nvPr/>
        </p:nvSpPr>
        <p:spPr>
          <a:xfrm>
            <a:off x="10220501" y="-182453"/>
            <a:ext cx="1638269" cy="7059946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AF181E-1341-9B62-81DC-D3818AF83259}"/>
              </a:ext>
            </a:extLst>
          </p:cNvPr>
          <p:cNvSpPr txBox="1"/>
          <p:nvPr/>
        </p:nvSpPr>
        <p:spPr>
          <a:xfrm>
            <a:off x="789369" y="2136338"/>
            <a:ext cx="8607391" cy="2554545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/>
              <a:t>Innate Traits</a:t>
            </a:r>
            <a:r>
              <a:rPr lang="en-US" sz="2400" dirty="0"/>
              <a:t>: Leaders have inborn traits.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/>
              <a:t>Consistency Across Situations</a:t>
            </a:r>
            <a:r>
              <a:rPr lang="en-US" sz="2400" dirty="0"/>
              <a:t>: Traits lead to consistent behavior.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1" dirty="0"/>
              <a:t>Predictability of Leadership</a:t>
            </a:r>
            <a:r>
              <a:rPr lang="en-US" sz="2400" dirty="0"/>
              <a:t>: People with these traits tend to become leaders.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068D556-C152-F41C-F801-DD019444FCD8}"/>
              </a:ext>
            </a:extLst>
          </p:cNvPr>
          <p:cNvSpPr/>
          <p:nvPr/>
        </p:nvSpPr>
        <p:spPr>
          <a:xfrm>
            <a:off x="376935" y="5671423"/>
            <a:ext cx="1638269" cy="1439464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3941108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37276-FAF3-A812-8B07-3FC8E0461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2497E08B-6D5A-89FE-FF12-CD966203B2D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EC98244-C743-FD21-E2DF-57948C4E5C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0B9C258-9939-8F8D-B51F-1CF571929E0D}"/>
              </a:ext>
            </a:extLst>
          </p:cNvPr>
          <p:cNvSpPr txBox="1"/>
          <p:nvPr/>
        </p:nvSpPr>
        <p:spPr>
          <a:xfrm>
            <a:off x="1233225" y="751418"/>
            <a:ext cx="806164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2"/>
                </a:solidFill>
                <a:latin typeface="+mj-lt"/>
              </a:rPr>
              <a:t>Example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3BA162-8AC7-50E2-FB57-0C31E5A85C91}"/>
              </a:ext>
            </a:extLst>
          </p:cNvPr>
          <p:cNvSpPr/>
          <p:nvPr/>
        </p:nvSpPr>
        <p:spPr>
          <a:xfrm>
            <a:off x="10220501" y="-182453"/>
            <a:ext cx="1638269" cy="7059946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rgbClr val="0A193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79A27F-FF7B-5E9F-D525-D64D3134E7A9}"/>
              </a:ext>
            </a:extLst>
          </p:cNvPr>
          <p:cNvSpPr txBox="1"/>
          <p:nvPr/>
        </p:nvSpPr>
        <p:spPr>
          <a:xfrm>
            <a:off x="789369" y="2136338"/>
            <a:ext cx="8176211" cy="1477328"/>
          </a:xfrm>
          <a:prstGeom prst="rect">
            <a:avLst/>
          </a:prstGeom>
          <a:noFill/>
        </p:spPr>
        <p:txBody>
          <a:bodyPr wrap="square" lIns="0" tIns="0" rIns="0" bIns="0" numCol="1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b="1" dirty="0"/>
              <a:t>Alexander</a:t>
            </a:r>
            <a:r>
              <a:rPr lang="en-US" sz="2400" dirty="0"/>
              <a:t> the Great had traits like determination and charm.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These traits helped him lead and grow his empire.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AAEB209-32E0-0555-1ADF-D2C9FC686BBB}"/>
              </a:ext>
            </a:extLst>
          </p:cNvPr>
          <p:cNvSpPr/>
          <p:nvPr/>
        </p:nvSpPr>
        <p:spPr>
          <a:xfrm>
            <a:off x="376935" y="5671423"/>
            <a:ext cx="1638269" cy="1439464"/>
          </a:xfrm>
          <a:custGeom>
            <a:avLst/>
            <a:gdLst>
              <a:gd name="connsiteX0" fmla="*/ 7144 w 4124325"/>
              <a:gd name="connsiteY0" fmla="*/ 7144 h 6867525"/>
              <a:gd name="connsiteX1" fmla="*/ 4122516 w 4124325"/>
              <a:gd name="connsiteY1" fmla="*/ 7144 h 6867525"/>
              <a:gd name="connsiteX2" fmla="*/ 4122516 w 4124325"/>
              <a:gd name="connsiteY2" fmla="*/ 6865144 h 6867525"/>
              <a:gd name="connsiteX3" fmla="*/ 7145 w 4124325"/>
              <a:gd name="connsiteY3" fmla="*/ 6865144 h 6867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24325" h="6867525">
                <a:moveTo>
                  <a:pt x="7144" y="7144"/>
                </a:moveTo>
                <a:lnTo>
                  <a:pt x="4122516" y="7144"/>
                </a:lnTo>
                <a:lnTo>
                  <a:pt x="4122516" y="6865144"/>
                </a:lnTo>
                <a:lnTo>
                  <a:pt x="7145" y="6865144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14681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DESIGN_ID_LEVEL UP! POWERPOINT" val="nCGhHneJ"/>
  <p:tag name="ARTICULATE_SLIDE_THUMBNAIL_REFRESH" val="1"/>
  <p:tag name="ARTICULATE_SLIDE_COUNT" val="22"/>
  <p:tag name="THINKCELLUNDODONOTDELETE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xWafMjsWiZAvtFQNKyrA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Level up! PowerPoint">
  <a:themeElements>
    <a:clrScheme name="Level up! PowerPoint">
      <a:dk1>
        <a:srgbClr val="353B48"/>
      </a:dk1>
      <a:lt1>
        <a:srgbClr val="F5F6FA"/>
      </a:lt1>
      <a:dk2>
        <a:srgbClr val="1A1D24"/>
      </a:dk2>
      <a:lt2>
        <a:srgbClr val="FFFFFF"/>
      </a:lt2>
      <a:accent1>
        <a:srgbClr val="00A8FF"/>
      </a:accent1>
      <a:accent2>
        <a:srgbClr val="FBC531"/>
      </a:accent2>
      <a:accent3>
        <a:srgbClr val="4CD137"/>
      </a:accent3>
      <a:accent4>
        <a:srgbClr val="E84118"/>
      </a:accent4>
      <a:accent5>
        <a:srgbClr val="7F8FA1"/>
      </a:accent5>
      <a:accent6>
        <a:srgbClr val="273C75"/>
      </a:accent6>
      <a:hlink>
        <a:srgbClr val="5B5B5B"/>
      </a:hlink>
      <a:folHlink>
        <a:srgbClr val="BFBFBF"/>
      </a:folHlink>
    </a:clrScheme>
    <a:fontScheme name="Level up! PowerPoint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Level up! PowerPoint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73152" tIns="73152" rIns="73152" bIns="73152" numCol="1" rtlCol="0" anchor="ctr"/>
      <a:lstStyle>
        <a:defPPr algn="ctr">
          <a:defRPr sz="1000" kern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numCol="1" rtlCol="0">
        <a:spAutoFit/>
      </a:bodyPr>
      <a:lstStyle>
        <a:defPPr algn="l">
          <a:defRPr sz="1400" kern="0" dirty="0" smtClean="0"/>
        </a:defPPr>
      </a:lstStyle>
    </a:txDef>
  </a:objectDefaults>
  <a:extraClrSchemeLst/>
  <a:custClrLst/>
  <a:extLst>
    <a:ext uri="{05A4C25C-085E-4340-85A3-A5531E510DB2}">
      <thm15:themeFamily xmlns:thm15="http://schemas.microsoft.com/office/thememl/2012/main" name="YouTube Template.potx" id="{78599F88-281C-49F3-85D0-E1461EE50E6A}" vid="{6CF95794-CF56-4202-9084-2222FB314BAE}"/>
    </a:ext>
  </a:extLst>
</a:theme>
</file>

<file path=ppt/theme/theme3.xml><?xml version="1.0" encoding="utf-8"?>
<a:theme xmlns:a="http://schemas.openxmlformats.org/drawingml/2006/main" name="Level up! PowerPoint">
  <a:themeElements>
    <a:clrScheme name="Level up! PowerPoint">
      <a:dk1>
        <a:srgbClr val="353B48"/>
      </a:dk1>
      <a:lt1>
        <a:srgbClr val="F5F6FA"/>
      </a:lt1>
      <a:dk2>
        <a:srgbClr val="1A1D24"/>
      </a:dk2>
      <a:lt2>
        <a:srgbClr val="FFFFFF"/>
      </a:lt2>
      <a:accent1>
        <a:srgbClr val="00A8FF"/>
      </a:accent1>
      <a:accent2>
        <a:srgbClr val="FBC531"/>
      </a:accent2>
      <a:accent3>
        <a:srgbClr val="4CD137"/>
      </a:accent3>
      <a:accent4>
        <a:srgbClr val="E84118"/>
      </a:accent4>
      <a:accent5>
        <a:srgbClr val="7F8FA1"/>
      </a:accent5>
      <a:accent6>
        <a:srgbClr val="273C75"/>
      </a:accent6>
      <a:hlink>
        <a:srgbClr val="5B5B5B"/>
      </a:hlink>
      <a:folHlink>
        <a:srgbClr val="BFBFBF"/>
      </a:folHlink>
    </a:clrScheme>
    <a:fontScheme name="Level up! PowerPoint">
      <a:majorFont>
        <a:latin typeface="Segoe UI Black"/>
        <a:ea typeface=""/>
        <a:cs typeface=""/>
      </a:majorFont>
      <a:minorFont>
        <a:latin typeface="Segoe UI Semibold"/>
        <a:ea typeface=""/>
        <a:cs typeface=""/>
      </a:minorFont>
    </a:fontScheme>
    <a:fmtScheme name="Level up! PowerPoint">
      <a:fillStyleLst>
        <a:solidFill>
          <a:schemeClr val="phClr"/>
        </a:solidFill>
        <a:solidFill>
          <a:schemeClr val="phClr">
            <a:tint val="0"/>
          </a:schemeClr>
        </a:solidFill>
        <a:solidFill>
          <a:schemeClr val="phClr"/>
        </a:solidFill>
      </a:fillStyleLst>
      <a:lnStyleLst>
        <a:ln w="9525" cap="flat" cmpd="sng" algn="ctr">
          <a:solidFill>
            <a:schemeClr val="phClr">
              <a:satMod val="105000"/>
            </a:schemeClr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  <a:ln w="95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73152" tIns="73152" rIns="73152" bIns="73152" numCol="1" rtlCol="0" anchor="ctr"/>
      <a:lstStyle>
        <a:defPPr algn="ctr">
          <a:defRPr sz="1000" kern="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tx1"/>
          </a:solidFill>
          <a:headEnd type="none" w="med" len="med"/>
          <a:tailEnd type="none" w="med" len="med"/>
        </a:ln>
      </a:spPr>
      <a:bodyPr numCol="1"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numCol="1" rtlCol="0">
        <a:spAutoFit/>
      </a:bodyPr>
      <a:lstStyle>
        <a:defPPr algn="l">
          <a:defRPr sz="1400" kern="0" dirty="0" smtClean="0"/>
        </a:defPPr>
      </a:lstStyle>
    </a:txDef>
  </a:objectDefaults>
  <a:extraClrSchemeLst/>
  <a:custClrLst/>
  <a:extLst>
    <a:ext uri="{05A4C25C-085E-4340-85A3-A5531E510DB2}">
      <thm15:themeFamily xmlns:thm15="http://schemas.microsoft.com/office/thememl/2012/main" name="YouTube Template.potx" id="{78599F88-281C-49F3-85D0-E1461EE50E6A}" vid="{6CF95794-CF56-4202-9084-2222FB314B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6072</TotalTime>
  <Words>91</Words>
  <Application>Microsoft Office PowerPoint</Application>
  <PresentationFormat>Widescreen</PresentationFormat>
  <Paragraphs>14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Century Gothic</vt:lpstr>
      <vt:lpstr>Segoe UI Black</vt:lpstr>
      <vt:lpstr>Segoe UI Semibold</vt:lpstr>
      <vt:lpstr>Wingdings 3</vt:lpstr>
      <vt:lpstr>Ion</vt:lpstr>
      <vt:lpstr>think-cell Slide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Wali Muhammad;walim</dc:creator>
  <cp:keywords>NRG</cp:keywords>
  <cp:lastModifiedBy>Zain Ali</cp:lastModifiedBy>
  <cp:revision>164</cp:revision>
  <dcterms:created xsi:type="dcterms:W3CDTF">2018-05-09T07:34:30Z</dcterms:created>
  <dcterms:modified xsi:type="dcterms:W3CDTF">2025-02-06T17:39:40Z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MSOLanguageID">
    <vt:lpwstr>msoLanguageIDEnglishUS</vt:lpwstr>
  </property>
  <property fmtid="{D5CDD505-2E9C-101B-9397-08002B2CF9AE}" pid="3" name="ArticulateGUID">
    <vt:lpwstr>BF279434-19CC-4F2C-940F-B1DCEF3AD2ED</vt:lpwstr>
  </property>
  <property fmtid="{D5CDD505-2E9C-101B-9397-08002B2CF9AE}" pid="4" name="ArticulatePath">
    <vt:lpwstr>Create carousel effect with Morph - Template</vt:lpwstr>
  </property>
</Properties>
</file>