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9" r:id="rId4"/>
    <p:sldId id="260" r:id="rId5"/>
    <p:sldId id="261" r:id="rId6"/>
    <p:sldId id="264" r:id="rId7"/>
    <p:sldId id="266" r:id="rId8"/>
    <p:sldId id="268" r:id="rId9"/>
    <p:sldId id="294" r:id="rId10"/>
    <p:sldId id="295" r:id="rId11"/>
    <p:sldId id="296" r:id="rId12"/>
    <p:sldId id="297" r:id="rId13"/>
    <p:sldId id="298" r:id="rId14"/>
    <p:sldId id="273" r:id="rId15"/>
    <p:sldId id="274" r:id="rId16"/>
    <p:sldId id="275" r:id="rId17"/>
    <p:sldId id="276" r:id="rId18"/>
    <p:sldId id="277" r:id="rId19"/>
    <p:sldId id="278" r:id="rId20"/>
    <p:sldId id="279" r:id="rId21"/>
    <p:sldId id="280" r:id="rId22"/>
    <p:sldId id="281" r:id="rId23"/>
    <p:sldId id="282" r:id="rId24"/>
    <p:sldId id="284" r:id="rId25"/>
    <p:sldId id="285" r:id="rId26"/>
    <p:sldId id="286" r:id="rId27"/>
    <p:sldId id="287" r:id="rId28"/>
    <p:sldId id="288" r:id="rId29"/>
    <p:sldId id="289" r:id="rId30"/>
    <p:sldId id="290" r:id="rId31"/>
    <p:sldId id="291" r:id="rId32"/>
    <p:sldId id="292" r:id="rId33"/>
    <p:sldId id="29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8208" autoAdjust="0"/>
  </p:normalViewPr>
  <p:slideViewPr>
    <p:cSldViewPr>
      <p:cViewPr varScale="1">
        <p:scale>
          <a:sx n="68" d="100"/>
          <a:sy n="68" d="100"/>
        </p:scale>
        <p:origin x="-73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emf"/><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A5BD77-AAE4-4E50-9452-5C5966F35BAD}" type="datetimeFigureOut">
              <a:rPr lang="en-US" smtClean="0"/>
              <a:pPr/>
              <a:t>5/27/2021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982819-70BE-4A8C-A294-BBBE8A7C798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ko-KR" alt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14</a:t>
            </a:fld>
            <a:endParaRPr lang="en-US" sz="1200"/>
          </a:p>
        </p:txBody>
      </p:sp>
      <p:sp>
        <p:nvSpPr>
          <p:cNvPr id="17411" name="Rectangle 2"/>
          <p:cNvSpPr>
            <a:spLocks noGrp="1" noRot="1" noChangeAspect="1" noChangeArrowheads="1" noTextEdit="1"/>
          </p:cNvSpPr>
          <p:nvPr>
            <p:ph type="sldImg"/>
          </p:nvPr>
        </p:nvSpPr>
        <p:spPr>
          <a:xfrm>
            <a:off x="291053" y="685916"/>
            <a:ext cx="6275897" cy="3429579"/>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Because f1 ignores true </a:t>
            </a:r>
            <a:r>
              <a:rPr lang="en-US" dirty="0" err="1" smtClean="0"/>
              <a:t>negs</a:t>
            </a:r>
            <a:r>
              <a:rPr lang="en-US" baseline="0" dirty="0" smtClean="0"/>
              <a:t> </a:t>
            </a:r>
            <a:r>
              <a:rPr lang="en-US" dirty="0" smtClean="0"/>
              <a:t>and its magnitude is mostly determined by the number of true positives, large classes dominate small classes in </a:t>
            </a:r>
            <a:r>
              <a:rPr lang="en-US" dirty="0" err="1" smtClean="0"/>
              <a:t>microaverage</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22</a:t>
            </a:fld>
            <a:endParaRPr lang="en-US"/>
          </a:p>
        </p:txBody>
      </p:sp>
    </p:spTree>
    <p:extLst>
      <p:ext uri="{BB962C8B-B14F-4D97-AF65-F5344CB8AC3E}">
        <p14:creationId xmlns="" xmlns:p14="http://schemas.microsoft.com/office/powerpoint/2010/main" val="65347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24</a:t>
            </a:fld>
            <a:endParaRPr lang="en-US" sz="1200"/>
          </a:p>
        </p:txBody>
      </p:sp>
      <p:sp>
        <p:nvSpPr>
          <p:cNvPr id="17411" name="Rectangle 2"/>
          <p:cNvSpPr>
            <a:spLocks noGrp="1" noRot="1" noChangeAspect="1" noChangeArrowheads="1" noTextEdit="1"/>
          </p:cNvSpPr>
          <p:nvPr>
            <p:ph type="sldImg"/>
          </p:nvPr>
        </p:nvSpPr>
        <p:spPr>
          <a:xfrm>
            <a:off x="1143000" y="685800"/>
            <a:ext cx="4572000" cy="3429000"/>
          </a:xfrm>
          <a:ln/>
        </p:spPr>
      </p:sp>
      <p:sp>
        <p:nvSpPr>
          <p:cNvPr id="174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atin typeface="Arial"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4C764D4-8B4C-4DC0-A188-F6B9FC4E4FFE}"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764D4-8B4C-4DC0-A188-F6B9FC4E4FFE}"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764D4-8B4C-4DC0-A188-F6B9FC4E4FFE}"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7526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4267200"/>
            <a:ext cx="3810000" cy="2362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7575C677-3EFC-664E-9CFB-474B877C6D06}" type="slidenum">
              <a:rPr lang="en-US"/>
              <a:pPr/>
              <a:t>‹#›</a:t>
            </a:fld>
            <a:endParaRPr lang="en-US"/>
          </a:p>
        </p:txBody>
      </p:sp>
    </p:spTree>
    <p:extLst>
      <p:ext uri="{BB962C8B-B14F-4D97-AF65-F5344CB8AC3E}">
        <p14:creationId xmlns="" xmlns:p14="http://schemas.microsoft.com/office/powerpoint/2010/main" val="380476993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876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73E132B-8114-9C40-BEEF-D3730B172957}" type="slidenum">
              <a:rPr lang="en-US"/>
              <a:pPr/>
              <a:t>‹#›</a:t>
            </a:fld>
            <a:endParaRPr lang="en-US"/>
          </a:p>
        </p:txBody>
      </p:sp>
    </p:spTree>
    <p:extLst>
      <p:ext uri="{BB962C8B-B14F-4D97-AF65-F5344CB8AC3E}">
        <p14:creationId xmlns="" xmlns:p14="http://schemas.microsoft.com/office/powerpoint/2010/main" val="317526271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C764D4-8B4C-4DC0-A188-F6B9FC4E4FFE}"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4C764D4-8B4C-4DC0-A188-F6B9FC4E4FFE}"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4C764D4-8B4C-4DC0-A188-F6B9FC4E4FFE}"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4C764D4-8B4C-4DC0-A188-F6B9FC4E4FFE}" type="datetimeFigureOut">
              <a:rPr lang="en-US" smtClean="0"/>
              <a:pPr/>
              <a:t>5/27/2021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4C764D4-8B4C-4DC0-A188-F6B9FC4E4FFE}" type="datetimeFigureOut">
              <a:rPr lang="en-US" smtClean="0"/>
              <a:pPr/>
              <a:t>5/27/2021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64D4-8B4C-4DC0-A188-F6B9FC4E4FFE}" type="datetimeFigureOut">
              <a:rPr lang="en-US" smtClean="0"/>
              <a:pPr/>
              <a:t>5/27/2021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4C764D4-8B4C-4DC0-A188-F6B9FC4E4FFE}" type="datetimeFigureOut">
              <a:rPr lang="en-US" smtClean="0"/>
              <a:pPr/>
              <a:t>5/27/2021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5DB293-14C2-4CD1-9260-F56B400D6BB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64D4-8B4C-4DC0-A188-F6B9FC4E4FFE}" type="datetimeFigureOut">
              <a:rPr lang="en-US" smtClean="0"/>
              <a:pPr/>
              <a:t>5/27/2021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5DB293-14C2-4CD1-9260-F56B400D6BB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9.bin"/><Relationship Id="rId4" Type="http://schemas.openxmlformats.org/officeDocument/2006/relationships/oleObject" Target="../embeddings/oleObject8.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tiff"/><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4.bin"/><Relationship Id="rId5" Type="http://schemas.openxmlformats.org/officeDocument/2006/relationships/oleObject" Target="../embeddings/oleObject3.bin"/><Relationship Id="rId4"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a:t>
            </a:r>
            <a:endParaRPr lang="en-US" dirty="0"/>
          </a:p>
        </p:txBody>
      </p:sp>
      <p:sp>
        <p:nvSpPr>
          <p:cNvPr id="3" name="Subtitle 2"/>
          <p:cNvSpPr>
            <a:spLocks noGrp="1"/>
          </p:cNvSpPr>
          <p:nvPr>
            <p:ph type="subTitle" idx="1"/>
          </p:nvPr>
        </p:nvSpPr>
        <p:spPr/>
        <p:txBody>
          <a:bodyPr/>
          <a:lstStyle/>
          <a:p>
            <a:r>
              <a:rPr lang="en-US" dirty="0" smtClean="0"/>
              <a:t>Lecture 14: Text Classification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and Recall</a:t>
            </a:r>
            <a:endParaRPr lang="en-US" dirty="0"/>
          </a:p>
        </p:txBody>
      </p:sp>
      <p:sp>
        <p:nvSpPr>
          <p:cNvPr id="3" name="Content Placeholder 2"/>
          <p:cNvSpPr>
            <a:spLocks noGrp="1"/>
          </p:cNvSpPr>
          <p:nvPr>
            <p:ph idx="1"/>
          </p:nvPr>
        </p:nvSpPr>
        <p:spPr/>
        <p:txBody>
          <a:bodyPr/>
          <a:lstStyle/>
          <a:p>
            <a:r>
              <a:rPr lang="en-US" dirty="0" smtClean="0"/>
              <a:t>We also have a system for detecting the items of interest (docs about sport) </a:t>
            </a:r>
          </a:p>
          <a:p>
            <a:pPr lvl="1"/>
            <a:endParaRPr lang="en-US" dirty="0" smtClean="0"/>
          </a:p>
          <a:p>
            <a:pPr lvl="1"/>
            <a:r>
              <a:rPr lang="en-US" dirty="0" smtClean="0"/>
              <a:t>Precision = </a:t>
            </a:r>
          </a:p>
          <a:p>
            <a:pPr lvl="1"/>
            <a:endParaRPr lang="en-US" dirty="0" smtClean="0"/>
          </a:p>
          <a:p>
            <a:pPr lvl="1"/>
            <a:endParaRPr lang="en-US" dirty="0" smtClean="0"/>
          </a:p>
          <a:p>
            <a:pPr lvl="1"/>
            <a:r>
              <a:rPr lang="en-US" dirty="0" smtClean="0"/>
              <a:t>Recall = </a:t>
            </a:r>
            <a:endParaRPr lang="en-US" dirty="0"/>
          </a:p>
        </p:txBody>
      </p:sp>
      <p:graphicFrame>
        <p:nvGraphicFramePr>
          <p:cNvPr id="4" name="Object 3"/>
          <p:cNvGraphicFramePr>
            <a:graphicFrameLocks noChangeAspect="1"/>
          </p:cNvGraphicFramePr>
          <p:nvPr/>
        </p:nvGraphicFramePr>
        <p:xfrm>
          <a:off x="2860963" y="3037188"/>
          <a:ext cx="4149437" cy="925212"/>
        </p:xfrm>
        <a:graphic>
          <a:graphicData uri="http://schemas.openxmlformats.org/presentationml/2006/ole">
            <p:oleObj spid="_x0000_s104450" name="Equation" r:id="rId3" imgW="1879560" imgH="419040" progId="Equation.3">
              <p:embed/>
            </p:oleObj>
          </a:graphicData>
        </a:graphic>
      </p:graphicFrame>
      <p:graphicFrame>
        <p:nvGraphicFramePr>
          <p:cNvPr id="104452" name="Object 4"/>
          <p:cNvGraphicFramePr>
            <a:graphicFrameLocks noChangeAspect="1"/>
          </p:cNvGraphicFramePr>
          <p:nvPr/>
        </p:nvGraphicFramePr>
        <p:xfrm>
          <a:off x="2532063" y="4560887"/>
          <a:ext cx="4935537" cy="925513"/>
        </p:xfrm>
        <a:graphic>
          <a:graphicData uri="http://schemas.openxmlformats.org/presentationml/2006/ole">
            <p:oleObj spid="_x0000_s104452" name="Equation" r:id="rId4" imgW="2234880" imgH="419040" progId="Equation.3">
              <p:embed/>
            </p:oleObj>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Precision and Recall</a:t>
            </a:r>
            <a:endParaRPr lang="en-US" dirty="0"/>
          </a:p>
        </p:txBody>
      </p:sp>
      <p:sp>
        <p:nvSpPr>
          <p:cNvPr id="3" name="Content Placeholder 2"/>
          <p:cNvSpPr>
            <a:spLocks noGrp="1"/>
          </p:cNvSpPr>
          <p:nvPr>
            <p:ph idx="1"/>
          </p:nvPr>
        </p:nvSpPr>
        <p:spPr/>
        <p:txBody>
          <a:bodyPr>
            <a:normAutofit fontScale="92500" lnSpcReduction="20000"/>
          </a:bodyPr>
          <a:lstStyle/>
          <a:p>
            <a:endParaRPr lang="en-US" dirty="0" smtClean="0"/>
          </a:p>
          <a:p>
            <a:endParaRPr lang="en-US" dirty="0" smtClean="0"/>
          </a:p>
          <a:p>
            <a:endParaRPr lang="en-US" dirty="0" smtClean="0"/>
          </a:p>
          <a:p>
            <a:endParaRPr lang="en-US" dirty="0" smtClean="0"/>
          </a:p>
          <a:p>
            <a:r>
              <a:rPr lang="en-US" dirty="0" smtClean="0"/>
              <a:t># ‘Y’ we got right = 2	</a:t>
            </a:r>
          </a:p>
          <a:p>
            <a:r>
              <a:rPr lang="en-US" dirty="0" smtClean="0"/>
              <a:t># ‘Y’ we guessed = 3</a:t>
            </a:r>
          </a:p>
          <a:p>
            <a:r>
              <a:rPr lang="en-US" dirty="0" smtClean="0"/>
              <a:t># ‘Y’ in GS = 4 </a:t>
            </a:r>
          </a:p>
          <a:p>
            <a:r>
              <a:rPr lang="en-US" dirty="0" smtClean="0"/>
              <a:t>Precision = 2/3</a:t>
            </a:r>
          </a:p>
          <a:p>
            <a:r>
              <a:rPr lang="en-US" dirty="0" smtClean="0"/>
              <a:t>Recall = 2/4</a:t>
            </a:r>
          </a:p>
          <a:p>
            <a:endParaRPr lang="en-US" dirty="0" smtClean="0"/>
          </a:p>
          <a:p>
            <a:endParaRPr lang="en-US" dirty="0" smtClean="0"/>
          </a:p>
          <a:p>
            <a:endParaRPr lang="en-US" dirty="0"/>
          </a:p>
        </p:txBody>
      </p:sp>
      <p:pic>
        <p:nvPicPr>
          <p:cNvPr id="5" name="Picture 2"/>
          <p:cNvPicPr>
            <a:picLocks noChangeAspect="1" noChangeArrowheads="1"/>
          </p:cNvPicPr>
          <p:nvPr/>
        </p:nvPicPr>
        <p:blipFill>
          <a:blip r:embed="rId2"/>
          <a:srcRect l="52709" t="53125" r="13909" b="37500"/>
          <a:stretch>
            <a:fillRect/>
          </a:stretch>
        </p:blipFill>
        <p:spPr bwMode="auto">
          <a:xfrm>
            <a:off x="381000" y="1752600"/>
            <a:ext cx="8077200" cy="1275347"/>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Use Both Measures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Systems often have (implicit or explicit) tuning thresholds on how many answers to return.</a:t>
            </a:r>
          </a:p>
          <a:p>
            <a:r>
              <a:rPr lang="en-US" dirty="0" smtClean="0"/>
              <a:t> e.g., Return as Y all docs where system thinks P(C=sport) is greater than t.</a:t>
            </a:r>
          </a:p>
          <a:p>
            <a:r>
              <a:rPr lang="en-US" dirty="0" smtClean="0"/>
              <a:t>Raise t: higher precision, lower recall. </a:t>
            </a:r>
          </a:p>
          <a:p>
            <a:r>
              <a:rPr lang="en-US" dirty="0" smtClean="0"/>
              <a:t>Lower t: lower precision, higher recall.</a:t>
            </a:r>
            <a:endParaRPr lang="en-US" dirty="0"/>
          </a:p>
        </p:txBody>
      </p:sp>
      <p:sp>
        <p:nvSpPr>
          <p:cNvPr id="5" name="Content Placeholder 4"/>
          <p:cNvSpPr>
            <a:spLocks noGrp="1"/>
          </p:cNvSpPr>
          <p:nvPr>
            <p:ph sz="half" idx="2"/>
          </p:nvPr>
        </p:nvSpPr>
        <p:spPr/>
        <p:txBody>
          <a:bodyPr>
            <a:normAutofit fontScale="92500" lnSpcReduction="20000"/>
          </a:bodyPr>
          <a:lstStyle/>
          <a:p>
            <a:pPr>
              <a:buNone/>
            </a:pPr>
            <a:r>
              <a:rPr lang="en-US" dirty="0" smtClean="0"/>
              <a:t> </a:t>
            </a:r>
            <a:endParaRPr lang="en-US" dirty="0"/>
          </a:p>
        </p:txBody>
      </p:sp>
      <p:pic>
        <p:nvPicPr>
          <p:cNvPr id="106498" name="Picture 2"/>
          <p:cNvPicPr>
            <a:picLocks noChangeAspect="1" noChangeArrowheads="1"/>
          </p:cNvPicPr>
          <p:nvPr/>
        </p:nvPicPr>
        <p:blipFill>
          <a:blip r:embed="rId2"/>
          <a:srcRect l="35139" t="21875" r="52562" b="40625"/>
          <a:stretch>
            <a:fillRect/>
          </a:stretch>
        </p:blipFill>
        <p:spPr bwMode="auto">
          <a:xfrm>
            <a:off x="5257800" y="1447800"/>
            <a:ext cx="2667000" cy="45720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28600"/>
            <a:ext cx="8229600" cy="1143000"/>
          </a:xfrm>
        </p:spPr>
        <p:txBody>
          <a:bodyPr/>
          <a:lstStyle/>
          <a:p>
            <a:r>
              <a:rPr lang="en-US" dirty="0" smtClean="0"/>
              <a:t>F-measure</a:t>
            </a:r>
            <a:endParaRPr lang="en-US" dirty="0"/>
          </a:p>
        </p:txBody>
      </p:sp>
      <p:sp>
        <p:nvSpPr>
          <p:cNvPr id="6" name="Content Placeholder 5"/>
          <p:cNvSpPr>
            <a:spLocks noGrp="1"/>
          </p:cNvSpPr>
          <p:nvPr>
            <p:ph idx="1"/>
          </p:nvPr>
        </p:nvSpPr>
        <p:spPr>
          <a:xfrm>
            <a:off x="457200" y="914400"/>
            <a:ext cx="8229600" cy="5211763"/>
          </a:xfrm>
        </p:spPr>
        <p:txBody>
          <a:bodyPr/>
          <a:lstStyle/>
          <a:p>
            <a:r>
              <a:rPr lang="en-US" dirty="0" smtClean="0"/>
              <a:t>Can also combine precision and recall into single F-measure: </a:t>
            </a:r>
          </a:p>
          <a:p>
            <a:endParaRPr lang="en-US" dirty="0" smtClean="0"/>
          </a:p>
          <a:p>
            <a:endParaRPr lang="en-US" dirty="0" smtClean="0"/>
          </a:p>
          <a:p>
            <a:r>
              <a:rPr lang="en-US" dirty="0" smtClean="0"/>
              <a:t>Normally we just set β = 1 to get F1</a:t>
            </a:r>
          </a:p>
          <a:p>
            <a:pPr lvl="1" algn="ctr"/>
            <a:r>
              <a:rPr lang="en-US" dirty="0" smtClean="0"/>
              <a:t>F1 = 2P R/P + R </a:t>
            </a:r>
          </a:p>
          <a:p>
            <a:r>
              <a:rPr lang="en-US" dirty="0" smtClean="0"/>
              <a:t>F1 is the harmonic mean of P and R: similar to arithmetic mean when P and R are close, but penalizes large differences between P and R.</a:t>
            </a:r>
            <a:endParaRPr lang="en-US" dirty="0"/>
          </a:p>
        </p:txBody>
      </p:sp>
      <p:pic>
        <p:nvPicPr>
          <p:cNvPr id="107522" name="Picture 2"/>
          <p:cNvPicPr>
            <a:picLocks noChangeAspect="1" noChangeArrowheads="1"/>
          </p:cNvPicPr>
          <p:nvPr/>
        </p:nvPicPr>
        <p:blipFill>
          <a:blip r:embed="rId2"/>
          <a:srcRect l="18155" t="39583" r="61347" b="52084"/>
          <a:stretch>
            <a:fillRect/>
          </a:stretch>
        </p:blipFill>
        <p:spPr bwMode="auto">
          <a:xfrm>
            <a:off x="2285999" y="2057400"/>
            <a:ext cx="5000625" cy="1143000"/>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3962400" y="177800"/>
            <a:ext cx="4800600" cy="2540000"/>
          </a:xfrm>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Evaluation</a:t>
            </a:r>
            <a:endParaRPr lang="en-US" sz="3600" dirty="0">
              <a:solidFill>
                <a:srgbClr val="A4001D"/>
              </a:solidFill>
              <a:latin typeface="Calibri"/>
              <a:ea typeface="ＭＳ Ｐゴシック" charset="0"/>
              <a:cs typeface="Calibri"/>
            </a:endParaRPr>
          </a:p>
        </p:txBody>
      </p:sp>
    </p:spTree>
    <p:extLst>
      <p:ext uri="{BB962C8B-B14F-4D97-AF65-F5344CB8AC3E}">
        <p14:creationId xmlns="" xmlns:p14="http://schemas.microsoft.com/office/powerpoint/2010/main" val="3309153014"/>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15</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normAutofit fontScale="90000"/>
          </a:bodyPr>
          <a:lstStyle/>
          <a:p>
            <a:pPr eaLnBrk="1" hangingPunct="1"/>
            <a:r>
              <a:rPr lang="en-US" dirty="0" smtClean="0">
                <a:latin typeface="Calibri" charset="0"/>
                <a:ea typeface="ＭＳ Ｐゴシック" charset="0"/>
                <a:cs typeface="ＭＳ Ｐゴシック" charset="0"/>
              </a:rPr>
              <a:t>More </a:t>
            </a:r>
            <a:r>
              <a:rPr lang="en-US" dirty="0">
                <a:latin typeface="Calibri" charset="0"/>
                <a:ea typeface="ＭＳ Ｐゴシック" charset="0"/>
                <a:cs typeface="ＭＳ Ｐゴシック" charset="0"/>
              </a:rPr>
              <a:t>Than Two </a:t>
            </a:r>
            <a:r>
              <a:rPr lang="en-US" dirty="0" smtClean="0">
                <a:latin typeface="Calibri" charset="0"/>
                <a:ea typeface="ＭＳ Ｐゴシック" charset="0"/>
                <a:cs typeface="ＭＳ Ｐゴシック" charset="0"/>
              </a:rPr>
              <a:t>Classes: </a:t>
            </a:r>
            <a:br>
              <a:rPr lang="en-US" dirty="0" smtClean="0">
                <a:latin typeface="Calibri" charset="0"/>
                <a:ea typeface="ＭＳ Ｐゴシック" charset="0"/>
                <a:cs typeface="ＭＳ Ｐゴシック" charset="0"/>
              </a:rPr>
            </a:br>
            <a:r>
              <a:rPr lang="en-US" dirty="0" smtClean="0">
                <a:latin typeface="Calibri" charset="0"/>
                <a:ea typeface="ＭＳ Ｐゴシック" charset="0"/>
                <a:cs typeface="ＭＳ Ｐゴシック" charset="0"/>
              </a:rPr>
              <a:t>Sets of binary classifiers</a:t>
            </a:r>
            <a:endParaRPr lang="en-US" dirty="0">
              <a:latin typeface="Calibri" charset="0"/>
              <a:ea typeface="ＭＳ Ｐゴシック" charset="0"/>
              <a:cs typeface="ＭＳ Ｐゴシック" charset="0"/>
            </a:endParaRPr>
          </a:p>
        </p:txBody>
      </p:sp>
      <p:sp>
        <p:nvSpPr>
          <p:cNvPr id="60420" name="Rectangle 3"/>
          <p:cNvSpPr>
            <a:spLocks noGrp="1" noChangeArrowheads="1"/>
          </p:cNvSpPr>
          <p:nvPr>
            <p:ph type="body" idx="1"/>
          </p:nvPr>
        </p:nvSpPr>
        <p:spPr/>
        <p:txBody>
          <a:bodyPr>
            <a:normAutofit fontScale="92500"/>
          </a:bodyPr>
          <a:lstStyle/>
          <a:p>
            <a:pPr eaLnBrk="1" hangingPunct="1"/>
            <a:r>
              <a:rPr lang="en-US" dirty="0" smtClean="0">
                <a:latin typeface="Calibri" charset="0"/>
                <a:ea typeface="ＭＳ Ｐゴシック" charset="0"/>
                <a:cs typeface="ＭＳ Ｐゴシック" charset="0"/>
              </a:rPr>
              <a:t>Dealing with </a:t>
            </a:r>
            <a:r>
              <a:rPr lang="en-US" dirty="0" smtClean="0">
                <a:solidFill>
                  <a:srgbClr val="008000"/>
                </a:solidFill>
                <a:latin typeface="Calibri" charset="0"/>
                <a:ea typeface="ＭＳ Ｐゴシック" charset="0"/>
                <a:cs typeface="ＭＳ Ｐゴシック" charset="0"/>
              </a:rPr>
              <a:t>any</a:t>
            </a:r>
            <a:r>
              <a:rPr lang="en-US" dirty="0">
                <a:solidFill>
                  <a:srgbClr val="008000"/>
                </a:solidFill>
                <a:latin typeface="Calibri" charset="0"/>
                <a:ea typeface="ＭＳ Ｐゴシック" charset="0"/>
                <a:cs typeface="ＭＳ Ｐゴシック" charset="0"/>
              </a:rPr>
              <a:t>-of </a:t>
            </a:r>
            <a:r>
              <a:rPr lang="en-US" dirty="0">
                <a:latin typeface="Calibri" charset="0"/>
                <a:ea typeface="ＭＳ Ｐゴシック" charset="0"/>
                <a:cs typeface="ＭＳ Ｐゴシック" charset="0"/>
              </a:rPr>
              <a:t>or </a:t>
            </a:r>
            <a:r>
              <a:rPr lang="en-US" dirty="0" err="1">
                <a:solidFill>
                  <a:srgbClr val="008000"/>
                </a:solidFill>
                <a:latin typeface="Calibri" charset="0"/>
                <a:ea typeface="ＭＳ Ｐゴシック" charset="0"/>
                <a:cs typeface="ＭＳ Ｐゴシック" charset="0"/>
              </a:rPr>
              <a:t>multivalue</a:t>
            </a:r>
            <a:r>
              <a:rPr lang="en-US" dirty="0">
                <a:solidFill>
                  <a:srgbClr val="008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classification</a:t>
            </a:r>
          </a:p>
          <a:p>
            <a:pPr lvl="1"/>
            <a:r>
              <a:rPr lang="en-US" dirty="0" smtClean="0">
                <a:latin typeface="Calibri" charset="0"/>
                <a:ea typeface="ＭＳ Ｐゴシック" charset="0"/>
              </a:rPr>
              <a:t>A </a:t>
            </a:r>
            <a:r>
              <a:rPr lang="en-US" dirty="0">
                <a:latin typeface="Calibri" charset="0"/>
                <a:ea typeface="ＭＳ Ｐゴシック" charset="0"/>
              </a:rPr>
              <a:t>document can belong to 0, 1, or &gt;1 classes</a:t>
            </a:r>
            <a:r>
              <a:rPr lang="en-US" dirty="0" smtClean="0">
                <a:latin typeface="Calibri" charset="0"/>
                <a:ea typeface="ＭＳ Ｐゴシック" charset="0"/>
              </a:rPr>
              <a:t>.</a:t>
            </a:r>
          </a:p>
          <a:p>
            <a:pPr lvl="1"/>
            <a:endParaRPr lang="en-US" dirty="0" smtClean="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a:solidFill>
                  <a:srgbClr val="008000"/>
                </a:solidFill>
                <a:latin typeface="Calibri" charset="0"/>
                <a:ea typeface="ＭＳ Ｐゴシック" charset="0"/>
                <a:cs typeface="ＭＳ Ｐゴシック" charset="0"/>
              </a:rPr>
              <a:t>any</a:t>
            </a:r>
            <a:r>
              <a:rPr lang="en-US" dirty="0">
                <a:latin typeface="Calibri" charset="0"/>
                <a:ea typeface="ＭＳ Ｐゴシック" charset="0"/>
                <a:cs typeface="ＭＳ Ｐゴシック" charset="0"/>
              </a:rPr>
              <a:t> class for which</a:t>
            </a:r>
            <a:r>
              <a:rPr lang="en-US" dirty="0">
                <a:solidFill>
                  <a:srgbClr val="FF0000"/>
                </a:solidFill>
                <a:latin typeface="Calibri" charset="0"/>
                <a:ea typeface="ＭＳ Ｐゴシック" charset="0"/>
                <a:cs typeface="ＭＳ Ｐゴシック" charset="0"/>
              </a:rPr>
              <a:t>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baseline="-25000" dirty="0">
                <a:solidFill>
                  <a:srgbClr val="FF0000"/>
                </a:solidFill>
                <a:latin typeface="Calibri" charset="0"/>
                <a:ea typeface="ＭＳ Ｐゴシック" charset="0"/>
                <a:cs typeface="ＭＳ Ｐゴシック" charset="0"/>
              </a:rPr>
              <a:t> </a:t>
            </a:r>
            <a:r>
              <a:rPr lang="en-US" dirty="0">
                <a:solidFill>
                  <a:srgbClr val="FF0000"/>
                </a:solidFill>
                <a:latin typeface="Calibri" charset="0"/>
                <a:ea typeface="ＭＳ Ｐゴシック" charset="0"/>
                <a:cs typeface="ＭＳ Ｐゴシック" charset="0"/>
              </a:rPr>
              <a:t> </a:t>
            </a:r>
            <a:r>
              <a:rPr lang="en-US" dirty="0">
                <a:latin typeface="Calibri" charset="0"/>
                <a:ea typeface="ＭＳ Ｐゴシック" charset="0"/>
                <a:cs typeface="ＭＳ Ｐゴシック" charset="0"/>
              </a:rPr>
              <a:t>returns true</a:t>
            </a:r>
          </a:p>
          <a:p>
            <a:endParaRPr lang="en-US" dirty="0">
              <a:latin typeface="Calibri" charset="0"/>
              <a:ea typeface="ＭＳ Ｐゴシック" charset="0"/>
            </a:endParaRPr>
          </a:p>
        </p:txBody>
      </p:sp>
      <p:sp>
        <p:nvSpPr>
          <p:cNvPr id="60421" name="TextBox 5"/>
          <p:cNvSpPr txBox="1">
            <a:spLocks noChangeArrowheads="1"/>
          </p:cNvSpPr>
          <p:nvPr/>
        </p:nvSpPr>
        <p:spPr bwMode="auto">
          <a:xfrm>
            <a:off x="7620001" y="-89972"/>
            <a:ext cx="103586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 xmlns:p14="http://schemas.microsoft.com/office/powerpoint/2010/main" val="41775431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0420">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4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2AF2582C-5254-7A4F-91A6-4BD07F8621D0}" type="slidenum">
              <a:rPr lang="en-US" sz="1200">
                <a:solidFill>
                  <a:srgbClr val="898989"/>
                </a:solidFill>
                <a:latin typeface="Calibri" charset="0"/>
              </a:rPr>
              <a:pPr eaLnBrk="1" hangingPunct="1"/>
              <a:t>16</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normAutofit fontScale="90000"/>
          </a:bodyPr>
          <a:lstStyle/>
          <a:p>
            <a:r>
              <a:rPr lang="en-US" dirty="0">
                <a:latin typeface="Calibri" charset="0"/>
                <a:ea typeface="ＭＳ Ｐゴシック" charset="0"/>
                <a:cs typeface="ＭＳ Ｐゴシック" charset="0"/>
              </a:rPr>
              <a:t>More Than Two Classes: </a:t>
            </a:r>
            <a:br>
              <a:rPr lang="en-US" dirty="0">
                <a:latin typeface="Calibri" charset="0"/>
                <a:ea typeface="ＭＳ Ｐゴシック" charset="0"/>
                <a:cs typeface="ＭＳ Ｐゴシック" charset="0"/>
              </a:rPr>
            </a:br>
            <a:r>
              <a:rPr lang="en-US" dirty="0">
                <a:latin typeface="Calibri" charset="0"/>
                <a:ea typeface="ＭＳ Ｐゴシック" charset="0"/>
                <a:cs typeface="ＭＳ Ｐゴシック" charset="0"/>
              </a:rPr>
              <a:t>Sets of binary classifiers</a:t>
            </a:r>
          </a:p>
        </p:txBody>
      </p:sp>
      <p:sp>
        <p:nvSpPr>
          <p:cNvPr id="60420" name="Rectangle 3"/>
          <p:cNvSpPr>
            <a:spLocks noGrp="1" noChangeArrowheads="1"/>
          </p:cNvSpPr>
          <p:nvPr>
            <p:ph type="body" idx="1"/>
          </p:nvPr>
        </p:nvSpPr>
        <p:spPr>
          <a:xfrm>
            <a:off x="304800" y="1803400"/>
            <a:ext cx="8534400" cy="4775200"/>
          </a:xfrm>
        </p:spPr>
        <p:txBody>
          <a:bodyPr>
            <a:normAutofit fontScale="92500" lnSpcReduction="10000"/>
          </a:bodyPr>
          <a:lstStyle/>
          <a:p>
            <a:pPr eaLnBrk="1" hangingPunct="1"/>
            <a:r>
              <a:rPr lang="en-US" dirty="0" smtClean="0">
                <a:solidFill>
                  <a:srgbClr val="008000"/>
                </a:solidFill>
                <a:latin typeface="Calibri" charset="0"/>
                <a:ea typeface="ＭＳ Ｐゴシック" charset="0"/>
                <a:cs typeface="ＭＳ Ｐゴシック" charset="0"/>
              </a:rPr>
              <a:t>One</a:t>
            </a:r>
            <a:r>
              <a:rPr lang="en-US" dirty="0">
                <a:solidFill>
                  <a:srgbClr val="008000"/>
                </a:solidFill>
                <a:latin typeface="Calibri" charset="0"/>
                <a:ea typeface="ＭＳ Ｐゴシック" charset="0"/>
                <a:cs typeface="ＭＳ Ｐゴシック" charset="0"/>
              </a:rPr>
              <a:t>-of </a:t>
            </a:r>
            <a:r>
              <a:rPr lang="en-US" dirty="0">
                <a:latin typeface="Calibri" charset="0"/>
                <a:ea typeface="ＭＳ Ｐゴシック" charset="0"/>
                <a:cs typeface="ＭＳ Ｐゴシック" charset="0"/>
              </a:rPr>
              <a:t>or </a:t>
            </a:r>
            <a:r>
              <a:rPr lang="en-US" dirty="0">
                <a:solidFill>
                  <a:srgbClr val="008000"/>
                </a:solidFill>
                <a:latin typeface="Calibri" charset="0"/>
                <a:ea typeface="ＭＳ Ｐゴシック" charset="0"/>
                <a:cs typeface="ＭＳ Ｐゴシック" charset="0"/>
              </a:rPr>
              <a:t>multinomial </a:t>
            </a:r>
            <a:r>
              <a:rPr lang="en-US" dirty="0" smtClean="0">
                <a:latin typeface="Calibri" charset="0"/>
                <a:ea typeface="ＭＳ Ｐゴシック" charset="0"/>
                <a:cs typeface="ＭＳ Ｐゴシック" charset="0"/>
              </a:rPr>
              <a:t>classification</a:t>
            </a:r>
            <a:endParaRPr lang="en-US" dirty="0">
              <a:latin typeface="Calibri" charset="0"/>
              <a:ea typeface="ＭＳ Ｐゴシック" charset="0"/>
              <a:cs typeface="ＭＳ Ｐゴシック" charset="0"/>
            </a:endParaRPr>
          </a:p>
          <a:p>
            <a:pPr lvl="1" eaLnBrk="1" hangingPunct="1"/>
            <a:r>
              <a:rPr lang="en-US" dirty="0">
                <a:latin typeface="Calibri" charset="0"/>
                <a:ea typeface="ＭＳ Ｐゴシック" charset="0"/>
              </a:rPr>
              <a:t>Classes </a:t>
            </a:r>
            <a:r>
              <a:rPr lang="en-US" dirty="0" smtClean="0">
                <a:latin typeface="Calibri" charset="0"/>
                <a:ea typeface="ＭＳ Ｐゴシック" charset="0"/>
              </a:rPr>
              <a:t>are mutually exclusive:  each document in exactly </a:t>
            </a:r>
            <a:r>
              <a:rPr lang="en-US" dirty="0">
                <a:latin typeface="Calibri" charset="0"/>
                <a:ea typeface="ＭＳ Ｐゴシック" charset="0"/>
              </a:rPr>
              <a:t>one </a:t>
            </a:r>
            <a:r>
              <a:rPr lang="en-US" dirty="0" smtClean="0">
                <a:latin typeface="Calibri" charset="0"/>
                <a:ea typeface="ＭＳ Ｐゴシック" charset="0"/>
              </a:rPr>
              <a:t>class</a:t>
            </a:r>
          </a:p>
          <a:p>
            <a:pPr lvl="1" eaLnBrk="1" hangingPunct="1"/>
            <a:endParaRPr lang="en-US" dirty="0">
              <a:latin typeface="Calibri" charset="0"/>
              <a:ea typeface="ＭＳ Ｐゴシック" charset="0"/>
            </a:endParaRPr>
          </a:p>
          <a:p>
            <a:r>
              <a:rPr lang="en-US" dirty="0">
                <a:latin typeface="Calibri" charset="0"/>
                <a:ea typeface="ＭＳ Ｐゴシック" charset="0"/>
                <a:cs typeface="ＭＳ Ｐゴシック" charset="0"/>
              </a:rPr>
              <a:t>For each class </a:t>
            </a:r>
            <a:r>
              <a:rPr lang="en-US" dirty="0" err="1">
                <a:solidFill>
                  <a:srgbClr val="FF0000"/>
                </a:solidFill>
                <a:latin typeface="Calibri" charset="0"/>
                <a:ea typeface="ＭＳ Ｐゴシック" charset="0"/>
                <a:cs typeface="ＭＳ Ｐゴシック" charset="0"/>
              </a:rPr>
              <a:t>c∈C</a:t>
            </a:r>
            <a:endParaRPr lang="en-US" dirty="0">
              <a:solidFill>
                <a:srgbClr val="FF0000"/>
              </a:solidFill>
              <a:latin typeface="Symbol" charset="2"/>
              <a:ea typeface="ＭＳ Ｐゴシック" charset="0"/>
              <a:cs typeface="Symbol" charset="2"/>
            </a:endParaRPr>
          </a:p>
          <a:p>
            <a:pPr lvl="1"/>
            <a:r>
              <a:rPr lang="en-US" dirty="0">
                <a:latin typeface="Calibri" charset="0"/>
                <a:ea typeface="ＭＳ Ｐゴシック" charset="0"/>
                <a:cs typeface="ＭＳ Ｐゴシック" charset="0"/>
              </a:rPr>
              <a:t>Build a classifier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to distinguish </a:t>
            </a:r>
            <a:r>
              <a:rPr lang="en-US" dirty="0">
                <a:solidFill>
                  <a:srgbClr val="FF0000"/>
                </a:solidFill>
                <a:latin typeface="Calibri" charset="0"/>
                <a:ea typeface="ＭＳ Ｐゴシック" charset="0"/>
                <a:cs typeface="ＭＳ Ｐゴシック" charset="0"/>
              </a:rPr>
              <a:t>c</a:t>
            </a:r>
            <a:r>
              <a:rPr lang="en-US" dirty="0">
                <a:latin typeface="Calibri" charset="0"/>
                <a:ea typeface="ＭＳ Ｐゴシック" charset="0"/>
                <a:cs typeface="ＭＳ Ｐゴシック" charset="0"/>
              </a:rPr>
              <a:t> from all other classes </a:t>
            </a:r>
            <a:r>
              <a:rPr lang="en-US" dirty="0">
                <a:solidFill>
                  <a:srgbClr val="FF0000"/>
                </a:solidFill>
                <a:latin typeface="Calibri" charset="0"/>
                <a:ea typeface="ＭＳ Ｐゴシック" charset="0"/>
                <a:cs typeface="ＭＳ Ｐゴシック" charset="0"/>
              </a:rPr>
              <a:t>c’ ∈C</a:t>
            </a:r>
            <a:endParaRPr lang="en-US" dirty="0">
              <a:latin typeface="Calibri" charset="0"/>
              <a:ea typeface="ＭＳ Ｐゴシック" charset="0"/>
              <a:cs typeface="ＭＳ Ｐゴシック" charset="0"/>
            </a:endParaRPr>
          </a:p>
          <a:p>
            <a:r>
              <a:rPr lang="en-US" dirty="0">
                <a:latin typeface="Calibri" charset="0"/>
                <a:ea typeface="ＭＳ Ｐゴシック" charset="0"/>
                <a:cs typeface="ＭＳ Ｐゴシック" charset="0"/>
              </a:rPr>
              <a:t>Given test doc </a:t>
            </a:r>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a:t>
            </a:r>
          </a:p>
          <a:p>
            <a:pPr lvl="1"/>
            <a:r>
              <a:rPr lang="en-US" dirty="0">
                <a:latin typeface="Calibri" charset="0"/>
                <a:ea typeface="ＭＳ Ｐゴシック" charset="0"/>
                <a:cs typeface="ＭＳ Ｐゴシック" charset="0"/>
              </a:rPr>
              <a:t>Evaluate it for membership in each class using each </a:t>
            </a:r>
            <a:r>
              <a:rPr lang="en-US" dirty="0" err="1">
                <a:solidFill>
                  <a:srgbClr val="FF0000"/>
                </a:solidFill>
                <a:latin typeface="Calibri" charset="0"/>
                <a:ea typeface="ＭＳ Ｐゴシック" charset="0"/>
                <a:cs typeface="ＭＳ Ｐゴシック" charset="0"/>
              </a:rPr>
              <a:t>γ</a:t>
            </a:r>
            <a:r>
              <a:rPr lang="en-US" baseline="-25000" dirty="0" err="1">
                <a:solidFill>
                  <a:srgbClr val="FF0000"/>
                </a:solidFill>
                <a:latin typeface="Calibri" charset="0"/>
                <a:ea typeface="ＭＳ Ｐゴシック" charset="0"/>
                <a:cs typeface="ＭＳ Ｐゴシック" charset="0"/>
              </a:rPr>
              <a:t>c</a:t>
            </a:r>
            <a:endParaRPr lang="en-US" dirty="0">
              <a:solidFill>
                <a:srgbClr val="FF0000"/>
              </a:solidFill>
              <a:latin typeface="Calibri" charset="0"/>
              <a:ea typeface="ＭＳ Ｐゴシック" charset="0"/>
              <a:cs typeface="ＭＳ Ｐゴシック" charset="0"/>
            </a:endParaRPr>
          </a:p>
          <a:p>
            <a:pPr lvl="1"/>
            <a:r>
              <a:rPr lang="en-US" dirty="0">
                <a:solidFill>
                  <a:srgbClr val="FF0000"/>
                </a:solidFill>
                <a:latin typeface="Calibri" charset="0"/>
                <a:ea typeface="ＭＳ Ｐゴシック" charset="0"/>
                <a:cs typeface="ＭＳ Ｐゴシック" charset="0"/>
              </a:rPr>
              <a:t>d</a:t>
            </a:r>
            <a:r>
              <a:rPr lang="en-US" dirty="0">
                <a:latin typeface="Calibri" charset="0"/>
                <a:ea typeface="ＭＳ Ｐゴシック" charset="0"/>
                <a:cs typeface="ＭＳ Ｐゴシック" charset="0"/>
              </a:rPr>
              <a:t> belongs to </a:t>
            </a:r>
            <a:r>
              <a:rPr lang="en-US" dirty="0" smtClean="0">
                <a:latin typeface="Calibri" charset="0"/>
                <a:ea typeface="ＭＳ Ｐゴシック" charset="0"/>
                <a:cs typeface="ＭＳ Ｐゴシック" charset="0"/>
              </a:rPr>
              <a:t>the </a:t>
            </a:r>
            <a:r>
              <a:rPr lang="en-US" dirty="0" smtClean="0">
                <a:solidFill>
                  <a:srgbClr val="008000"/>
                </a:solidFill>
                <a:latin typeface="Calibri" charset="0"/>
                <a:ea typeface="ＭＳ Ｐゴシック" charset="0"/>
                <a:cs typeface="ＭＳ Ｐゴシック" charset="0"/>
              </a:rPr>
              <a:t>one</a:t>
            </a:r>
            <a:r>
              <a:rPr lang="en-US" dirty="0" smtClean="0">
                <a:latin typeface="Calibri" charset="0"/>
                <a:ea typeface="ＭＳ Ｐゴシック" charset="0"/>
                <a:cs typeface="ＭＳ Ｐゴシック" charset="0"/>
              </a:rPr>
              <a:t> class with maximum score</a:t>
            </a:r>
          </a:p>
          <a:p>
            <a:pPr lvl="1"/>
            <a:endParaRPr lang="en-US" dirty="0">
              <a:latin typeface="Calibri" charset="0"/>
              <a:ea typeface="ＭＳ Ｐゴシック" charset="0"/>
              <a:cs typeface="ＭＳ Ｐゴシック" charset="0"/>
            </a:endParaRPr>
          </a:p>
          <a:p>
            <a:pPr lvl="1" eaLnBrk="1" hangingPunct="1"/>
            <a:endParaRPr lang="en-US" dirty="0">
              <a:latin typeface="Calibri" charset="0"/>
              <a:ea typeface="ＭＳ Ｐゴシック" charset="0"/>
            </a:endParaRPr>
          </a:p>
        </p:txBody>
      </p:sp>
      <p:sp>
        <p:nvSpPr>
          <p:cNvPr id="60421" name="TextBox 5"/>
          <p:cNvSpPr txBox="1">
            <a:spLocks noChangeArrowheads="1"/>
          </p:cNvSpPr>
          <p:nvPr/>
        </p:nvSpPr>
        <p:spPr bwMode="auto">
          <a:xfrm>
            <a:off x="7620001" y="-89972"/>
            <a:ext cx="1035861"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Sec.14.5</a:t>
            </a:r>
          </a:p>
        </p:txBody>
      </p:sp>
    </p:spTree>
    <p:extLst>
      <p:ext uri="{BB962C8B-B14F-4D97-AF65-F5344CB8AC3E}">
        <p14:creationId xmlns="" xmlns:p14="http://schemas.microsoft.com/office/powerpoint/2010/main" val="2256353081"/>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620381B-3AA2-4540-B229-7447A8D9845A}" type="slidenum">
              <a:rPr lang="en-US" sz="1200">
                <a:solidFill>
                  <a:srgbClr val="898989"/>
                </a:solidFill>
                <a:latin typeface="Calibri" charset="0"/>
              </a:rPr>
              <a:pPr eaLnBrk="1" hangingPunct="1"/>
              <a:t>17</a:t>
            </a:fld>
            <a:endParaRPr lang="en-US" sz="1200">
              <a:solidFill>
                <a:srgbClr val="898989"/>
              </a:solidFill>
              <a:latin typeface="Calibri" charset="0"/>
            </a:endParaRPr>
          </a:p>
        </p:txBody>
      </p:sp>
      <p:sp>
        <p:nvSpPr>
          <p:cNvPr id="46083" name="Rectangle 2"/>
          <p:cNvSpPr>
            <a:spLocks noGrp="1" noChangeArrowheads="1"/>
          </p:cNvSpPr>
          <p:nvPr>
            <p:ph type="body" idx="1"/>
          </p:nvPr>
        </p:nvSpPr>
        <p:spPr>
          <a:xfrm>
            <a:off x="685800" y="1600200"/>
            <a:ext cx="8153400" cy="4876800"/>
          </a:xfrm>
        </p:spPr>
        <p:txBody>
          <a:bodyPr/>
          <a:lstStyle/>
          <a:p>
            <a:pPr eaLnBrk="1" hangingPunct="1"/>
            <a:r>
              <a:rPr lang="en-US" sz="2100" dirty="0">
                <a:latin typeface="Calibri" charset="0"/>
                <a:ea typeface="ＭＳ Ｐゴシック" charset="0"/>
                <a:cs typeface="ＭＳ Ｐゴシック" charset="0"/>
              </a:rPr>
              <a:t>Most (over)used data </a:t>
            </a:r>
            <a:r>
              <a:rPr lang="en-US" sz="2100" dirty="0" smtClean="0">
                <a:latin typeface="Calibri" charset="0"/>
                <a:ea typeface="ＭＳ Ｐゴシック" charset="0"/>
                <a:cs typeface="ＭＳ Ｐゴシック" charset="0"/>
              </a:rPr>
              <a:t>set, 21,578 docs (each 90 types, 200 tokens)</a:t>
            </a:r>
            <a:endParaRPr lang="en-US" sz="2100" dirty="0">
              <a:latin typeface="Calibri" charset="0"/>
              <a:ea typeface="ＭＳ Ｐゴシック" charset="0"/>
              <a:cs typeface="ＭＳ Ｐゴシック" charset="0"/>
            </a:endParaRPr>
          </a:p>
          <a:p>
            <a:pPr eaLnBrk="1" hangingPunct="1"/>
            <a:r>
              <a:rPr lang="en-US" sz="2100" dirty="0">
                <a:latin typeface="Calibri" charset="0"/>
                <a:ea typeface="ＭＳ Ｐゴシック" charset="0"/>
                <a:cs typeface="ＭＳ Ｐゴシック" charset="0"/>
              </a:rPr>
              <a:t>9603 training, 3299 test articles (</a:t>
            </a:r>
            <a:r>
              <a:rPr lang="en-US" sz="2100" dirty="0" err="1">
                <a:latin typeface="Calibri" charset="0"/>
                <a:ea typeface="ＭＳ Ｐゴシック" charset="0"/>
                <a:cs typeface="ＭＳ Ｐゴシック" charset="0"/>
              </a:rPr>
              <a:t>ModApte</a:t>
            </a:r>
            <a:r>
              <a:rPr lang="en-US" sz="2100" dirty="0">
                <a:latin typeface="Calibri" charset="0"/>
                <a:ea typeface="ＭＳ Ｐゴシック" charset="0"/>
                <a:cs typeface="ＭＳ Ｐゴシック" charset="0"/>
              </a:rPr>
              <a:t>/Lewis split)</a:t>
            </a:r>
          </a:p>
          <a:p>
            <a:pPr eaLnBrk="1" hangingPunct="1"/>
            <a:r>
              <a:rPr lang="en-US" sz="2100" dirty="0">
                <a:latin typeface="Calibri" charset="0"/>
                <a:ea typeface="ＭＳ Ｐゴシック" charset="0"/>
                <a:cs typeface="ＭＳ Ｐゴシック" charset="0"/>
              </a:rPr>
              <a:t>118 categories</a:t>
            </a:r>
          </a:p>
          <a:p>
            <a:pPr lvl="1" eaLnBrk="1" hangingPunct="1"/>
            <a:r>
              <a:rPr lang="en-US" sz="2000" dirty="0">
                <a:latin typeface="Calibri" charset="0"/>
                <a:ea typeface="ＭＳ Ｐゴシック" charset="0"/>
              </a:rPr>
              <a:t>An article can be in more than one category</a:t>
            </a:r>
          </a:p>
          <a:p>
            <a:pPr lvl="1" eaLnBrk="1" hangingPunct="1"/>
            <a:r>
              <a:rPr lang="en-US" sz="2000" dirty="0" smtClean="0">
                <a:latin typeface="Calibri" charset="0"/>
                <a:ea typeface="ＭＳ Ｐゴシック" charset="0"/>
              </a:rPr>
              <a:t>Learn 118 binary category distinctions</a:t>
            </a:r>
          </a:p>
          <a:p>
            <a:pPr eaLnBrk="1" hangingPunct="1"/>
            <a:r>
              <a:rPr lang="en-US" sz="2200" dirty="0" smtClean="0">
                <a:latin typeface="Calibri" charset="0"/>
                <a:ea typeface="ＭＳ Ｐゴシック" charset="0"/>
                <a:cs typeface="ＭＳ Ｐゴシック" charset="0"/>
              </a:rPr>
              <a:t>Average document (with at least one category) has 1.24 classes</a:t>
            </a:r>
            <a:endParaRPr lang="en-US" sz="2200" dirty="0">
              <a:latin typeface="Calibri" charset="0"/>
              <a:ea typeface="ＭＳ Ｐゴシック" charset="0"/>
              <a:cs typeface="ＭＳ Ｐゴシック" charset="0"/>
            </a:endParaRPr>
          </a:p>
          <a:p>
            <a:pPr eaLnBrk="1" hangingPunct="1"/>
            <a:r>
              <a:rPr lang="en-US" sz="2200" dirty="0" smtClean="0">
                <a:latin typeface="Calibri" charset="0"/>
                <a:ea typeface="ＭＳ Ｐゴシック" charset="0"/>
                <a:cs typeface="ＭＳ Ｐゴシック" charset="0"/>
              </a:rPr>
              <a:t>Only </a:t>
            </a:r>
            <a:r>
              <a:rPr lang="en-US" sz="2200" dirty="0">
                <a:latin typeface="Calibri" charset="0"/>
                <a:ea typeface="ＭＳ Ｐゴシック" charset="0"/>
                <a:cs typeface="ＭＳ Ｐゴシック" charset="0"/>
              </a:rPr>
              <a:t>about 10 out of 118 categories are large</a:t>
            </a:r>
          </a:p>
          <a:p>
            <a:pPr lvl="1" eaLnBrk="1" hangingPunct="1"/>
            <a:endParaRPr lang="en-US" sz="3400" dirty="0">
              <a:latin typeface="Calibri" charset="0"/>
              <a:ea typeface="ＭＳ Ｐゴシック" charset="0"/>
            </a:endParaRPr>
          </a:p>
          <a:p>
            <a:pPr lvl="1" eaLnBrk="1" hangingPunct="1">
              <a:spcBef>
                <a:spcPct val="0"/>
              </a:spcBef>
              <a:buFont typeface="Wingdings" charset="0"/>
              <a:buNone/>
            </a:pPr>
            <a:endParaRPr lang="en-US" sz="2000" dirty="0">
              <a:latin typeface="Calibri" charset="0"/>
              <a:ea typeface="ＭＳ Ｐゴシック" charset="0"/>
            </a:endParaRPr>
          </a:p>
          <a:p>
            <a:pPr eaLnBrk="1" hangingPunct="1"/>
            <a:endParaRPr lang="en-US" sz="3700" dirty="0">
              <a:latin typeface="Calibri" charset="0"/>
              <a:ea typeface="ＭＳ Ｐゴシック" charset="0"/>
              <a:cs typeface="ＭＳ Ｐゴシック" charset="0"/>
            </a:endParaRPr>
          </a:p>
          <a:p>
            <a:pPr eaLnBrk="1" hangingPunct="1"/>
            <a:endParaRPr lang="en-US" sz="3700" dirty="0">
              <a:latin typeface="Calibri" charset="0"/>
              <a:ea typeface="ＭＳ Ｐゴシック" charset="0"/>
              <a:cs typeface="ＭＳ Ｐゴシック" charset="0"/>
            </a:endParaRPr>
          </a:p>
        </p:txBody>
      </p:sp>
      <p:sp>
        <p:nvSpPr>
          <p:cNvPr id="46084" name="Text Box 3"/>
          <p:cNvSpPr txBox="1">
            <a:spLocks noChangeArrowheads="1"/>
          </p:cNvSpPr>
          <p:nvPr/>
        </p:nvSpPr>
        <p:spPr bwMode="auto">
          <a:xfrm>
            <a:off x="212726" y="5562601"/>
            <a:ext cx="2675732"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2000" dirty="0"/>
              <a:t>Common categories</a:t>
            </a:r>
          </a:p>
          <a:p>
            <a:pPr eaLnBrk="1" hangingPunct="1"/>
            <a:r>
              <a:rPr lang="en-US" sz="2000" dirty="0"/>
              <a:t>(#train, #test)</a:t>
            </a:r>
          </a:p>
        </p:txBody>
      </p:sp>
      <p:sp>
        <p:nvSpPr>
          <p:cNvPr id="46085" name="Rectangle 4"/>
          <p:cNvSpPr>
            <a:spLocks noGrp="1" noChangeArrowheads="1"/>
          </p:cNvSpPr>
          <p:nvPr>
            <p:ph type="title"/>
          </p:nvPr>
        </p:nvSpPr>
        <p:spPr/>
        <p:txBody>
          <a:bodyPr>
            <a:normAutofit fontScale="90000"/>
          </a:bodyPr>
          <a:lstStyle/>
          <a:p>
            <a:pPr eaLnBrk="1" hangingPunct="1"/>
            <a:r>
              <a:rPr lang="en-US" sz="3600" dirty="0">
                <a:latin typeface="Calibri" charset="0"/>
                <a:ea typeface="ＭＳ Ｐゴシック" charset="0"/>
                <a:cs typeface="ＭＳ Ｐゴシック" charset="0"/>
              </a:rPr>
              <a:t>Evaluation: </a:t>
            </a:r>
            <a:r>
              <a:rPr lang="en-US" sz="3600" dirty="0" smtClean="0">
                <a:latin typeface="Calibri" charset="0"/>
                <a:ea typeface="ＭＳ Ｐゴシック" charset="0"/>
                <a:cs typeface="ＭＳ Ｐゴシック" charset="0"/>
              </a:rPr>
              <a:t/>
            </a:r>
            <a:br>
              <a:rPr lang="en-US" sz="3600" dirty="0" smtClean="0">
                <a:latin typeface="Calibri" charset="0"/>
                <a:ea typeface="ＭＳ Ｐゴシック" charset="0"/>
                <a:cs typeface="ＭＳ Ｐゴシック" charset="0"/>
              </a:rPr>
            </a:br>
            <a:r>
              <a:rPr lang="en-US" sz="3600" dirty="0" smtClean="0">
                <a:latin typeface="Calibri" charset="0"/>
                <a:ea typeface="ＭＳ Ｐゴシック" charset="0"/>
                <a:cs typeface="ＭＳ Ｐゴシック" charset="0"/>
              </a:rPr>
              <a:t>Classic </a:t>
            </a:r>
            <a:r>
              <a:rPr lang="en-US" sz="3600" dirty="0">
                <a:latin typeface="Calibri" charset="0"/>
                <a:ea typeface="ＭＳ Ｐゴシック" charset="0"/>
                <a:cs typeface="ＭＳ Ｐゴシック" charset="0"/>
              </a:rPr>
              <a:t>Reuters-21578 Data Set </a:t>
            </a:r>
            <a:endParaRPr lang="en-US" sz="3500" dirty="0">
              <a:latin typeface="Calibri" charset="0"/>
              <a:ea typeface="ＭＳ Ｐゴシック" charset="0"/>
              <a:cs typeface="ＭＳ Ｐゴシック" charset="0"/>
            </a:endParaRPr>
          </a:p>
        </p:txBody>
      </p:sp>
      <p:sp>
        <p:nvSpPr>
          <p:cNvPr id="46086" name="Text Box 5"/>
          <p:cNvSpPr txBox="1">
            <a:spLocks noChangeArrowheads="1"/>
          </p:cNvSpPr>
          <p:nvPr/>
        </p:nvSpPr>
        <p:spPr bwMode="auto">
          <a:xfrm>
            <a:off x="3048000" y="5156201"/>
            <a:ext cx="30480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Earn (2877, 1087) </a:t>
            </a:r>
          </a:p>
          <a:p>
            <a:pPr>
              <a:buFontTx/>
              <a:buChar char="•"/>
            </a:pPr>
            <a:r>
              <a:rPr lang="en-US" sz="1600" dirty="0">
                <a:latin typeface="Tahoma" charset="0"/>
              </a:rPr>
              <a:t> Acquisitions (1650, 179)</a:t>
            </a:r>
          </a:p>
          <a:p>
            <a:pPr>
              <a:buFontTx/>
              <a:buChar char="•"/>
            </a:pPr>
            <a:r>
              <a:rPr lang="en-US" sz="1600" dirty="0">
                <a:latin typeface="Tahoma" charset="0"/>
              </a:rPr>
              <a:t> Money-</a:t>
            </a:r>
            <a:r>
              <a:rPr lang="en-US" sz="1600" dirty="0" err="1">
                <a:latin typeface="Tahoma" charset="0"/>
              </a:rPr>
              <a:t>fx</a:t>
            </a:r>
            <a:r>
              <a:rPr lang="en-US" sz="1600" dirty="0">
                <a:latin typeface="Tahoma" charset="0"/>
              </a:rPr>
              <a:t> (538, 179)</a:t>
            </a:r>
          </a:p>
          <a:p>
            <a:pPr>
              <a:buFontTx/>
              <a:buChar char="•"/>
            </a:pPr>
            <a:r>
              <a:rPr lang="en-US" sz="1600" dirty="0">
                <a:latin typeface="Tahoma" charset="0"/>
              </a:rPr>
              <a:t> Grain (433, 149)</a:t>
            </a:r>
          </a:p>
          <a:p>
            <a:pPr>
              <a:buFontTx/>
              <a:buChar char="•"/>
            </a:pPr>
            <a:r>
              <a:rPr lang="en-US" sz="1600" dirty="0">
                <a:latin typeface="Tahoma" charset="0"/>
              </a:rPr>
              <a:t> Crude (389, 189)</a:t>
            </a:r>
            <a:endParaRPr lang="en-US" sz="1600" dirty="0">
              <a:latin typeface="Times New Roman" charset="0"/>
            </a:endParaRPr>
          </a:p>
        </p:txBody>
      </p:sp>
      <p:sp>
        <p:nvSpPr>
          <p:cNvPr id="46087" name="Text Box 6"/>
          <p:cNvSpPr txBox="1">
            <a:spLocks noChangeArrowheads="1"/>
          </p:cNvSpPr>
          <p:nvPr/>
        </p:nvSpPr>
        <p:spPr bwMode="auto">
          <a:xfrm>
            <a:off x="5781682" y="5093416"/>
            <a:ext cx="33528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a:buFontTx/>
              <a:buChar char="•"/>
            </a:pPr>
            <a:r>
              <a:rPr lang="en-US" sz="1600" dirty="0">
                <a:latin typeface="Tahoma" charset="0"/>
              </a:rPr>
              <a:t> Trade (369,119)</a:t>
            </a:r>
          </a:p>
          <a:p>
            <a:pPr>
              <a:buFontTx/>
              <a:buChar char="•"/>
            </a:pPr>
            <a:r>
              <a:rPr lang="en-US" sz="1600" dirty="0">
                <a:latin typeface="Tahoma" charset="0"/>
              </a:rPr>
              <a:t> Interest (347, 131)</a:t>
            </a:r>
          </a:p>
          <a:p>
            <a:pPr>
              <a:buFontTx/>
              <a:buChar char="•"/>
            </a:pPr>
            <a:r>
              <a:rPr lang="en-US" sz="1600" dirty="0">
                <a:latin typeface="Tahoma" charset="0"/>
              </a:rPr>
              <a:t> Ship (197, 89)</a:t>
            </a:r>
          </a:p>
          <a:p>
            <a:pPr>
              <a:buFontTx/>
              <a:buChar char="•"/>
            </a:pPr>
            <a:r>
              <a:rPr lang="en-US" sz="1600" dirty="0">
                <a:latin typeface="Tahoma" charset="0"/>
              </a:rPr>
              <a:t> Wheat (212, 71)</a:t>
            </a:r>
          </a:p>
          <a:p>
            <a:pPr>
              <a:buFontTx/>
              <a:buChar char="•"/>
            </a:pPr>
            <a:r>
              <a:rPr lang="en-US" sz="1600" dirty="0">
                <a:latin typeface="Tahoma" charset="0"/>
              </a:rPr>
              <a:t> Corn (182, 56)</a:t>
            </a:r>
          </a:p>
        </p:txBody>
      </p:sp>
      <p:sp>
        <p:nvSpPr>
          <p:cNvPr id="46088"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 xmlns:p14="http://schemas.microsoft.com/office/powerpoint/2010/main" val="16255538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EF13E72-E374-4845-A759-C94A06C3B9C8}" type="slidenum">
              <a:rPr lang="en-US" sz="1200">
                <a:solidFill>
                  <a:srgbClr val="898989"/>
                </a:solidFill>
                <a:latin typeface="Calibri" charset="0"/>
              </a:rPr>
              <a:pPr eaLnBrk="1" hangingPunct="1"/>
              <a:t>18</a:t>
            </a:fld>
            <a:endParaRPr lang="en-US" sz="1200">
              <a:solidFill>
                <a:srgbClr val="898989"/>
              </a:solidFill>
              <a:latin typeface="Calibri" charset="0"/>
            </a:endParaRPr>
          </a:p>
        </p:txBody>
      </p:sp>
      <p:sp>
        <p:nvSpPr>
          <p:cNvPr id="47107" name="Rectangle 2"/>
          <p:cNvSpPr>
            <a:spLocks noGrp="1" noChangeArrowheads="1"/>
          </p:cNvSpPr>
          <p:nvPr>
            <p:ph type="title"/>
          </p:nvPr>
        </p:nvSpPr>
        <p:spPr/>
        <p:txBody>
          <a:bodyPr>
            <a:normAutofit fontScale="90000"/>
          </a:bodyPr>
          <a:lstStyle/>
          <a:p>
            <a:pPr eaLnBrk="1" hangingPunct="1"/>
            <a:r>
              <a:rPr lang="en-US" sz="3600">
                <a:latin typeface="Calibri" charset="0"/>
                <a:ea typeface="ＭＳ Ｐゴシック" charset="0"/>
                <a:cs typeface="ＭＳ Ｐゴシック" charset="0"/>
              </a:rPr>
              <a:t>Reuters Text Categorization data set (</a:t>
            </a:r>
            <a:r>
              <a:rPr lang="en-US" sz="3600" b="1">
                <a:latin typeface="Calibri" charset="0"/>
                <a:ea typeface="ＭＳ Ｐゴシック" charset="0"/>
                <a:cs typeface="ＭＳ Ｐゴシック" charset="0"/>
              </a:rPr>
              <a:t>Reuters-21578) </a:t>
            </a:r>
            <a:r>
              <a:rPr lang="en-US" sz="3600">
                <a:latin typeface="Calibri" charset="0"/>
                <a:ea typeface="ＭＳ Ｐゴシック" charset="0"/>
                <a:cs typeface="ＭＳ Ｐゴシック" charset="0"/>
              </a:rPr>
              <a:t>document</a:t>
            </a:r>
          </a:p>
        </p:txBody>
      </p:sp>
      <p:sp>
        <p:nvSpPr>
          <p:cNvPr id="47108" name="Rectangle 3"/>
          <p:cNvSpPr>
            <a:spLocks noChangeArrowheads="1"/>
          </p:cNvSpPr>
          <p:nvPr/>
        </p:nvSpPr>
        <p:spPr bwMode="auto">
          <a:xfrm>
            <a:off x="242888" y="1671717"/>
            <a:ext cx="8748712" cy="39087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en-US" sz="1400" dirty="0">
                <a:latin typeface="Times New Roman" charset="0"/>
              </a:rPr>
              <a:t>&lt;REUTERS TOPICS="YES" LEWISSPLIT="TRAIN" CGISPLIT="TRAINING-SET" OLDID="12981" NEWID="798"&gt;</a:t>
            </a:r>
          </a:p>
          <a:p>
            <a:pPr>
              <a:spcBef>
                <a:spcPct val="50000"/>
              </a:spcBef>
            </a:pPr>
            <a:r>
              <a:rPr lang="en-US" sz="1400" dirty="0">
                <a:latin typeface="Times New Roman" charset="0"/>
              </a:rPr>
              <a:t>&lt;DATE&gt; 2-MAR-1987 16:51:43.42&lt;/DATE&gt;</a:t>
            </a:r>
          </a:p>
          <a:p>
            <a:pPr>
              <a:spcBef>
                <a:spcPct val="50000"/>
              </a:spcBef>
            </a:pPr>
            <a:r>
              <a:rPr lang="en-US" sz="1400" dirty="0">
                <a:solidFill>
                  <a:srgbClr val="FF0000"/>
                </a:solidFill>
                <a:latin typeface="Times New Roman" charset="0"/>
              </a:rPr>
              <a:t>&lt;TOPICS&gt;&lt;D&gt;livestock&lt;/D&gt;&lt;D&gt;hog&lt;/D&gt;&lt;/TOPICS&gt;</a:t>
            </a:r>
          </a:p>
          <a:p>
            <a:pPr>
              <a:spcBef>
                <a:spcPct val="50000"/>
              </a:spcBef>
            </a:pPr>
            <a:r>
              <a:rPr lang="en-US" sz="1400" dirty="0">
                <a:latin typeface="Times New Roman" charset="0"/>
              </a:rPr>
              <a:t>&lt;TITLE&gt;AMERICAN PORK CONGRESS KICKS OFF TOMORROW&lt;/TITLE&gt;</a:t>
            </a:r>
          </a:p>
          <a:p>
            <a:pPr>
              <a:spcBef>
                <a:spcPct val="50000"/>
              </a:spcBef>
            </a:pPr>
            <a:r>
              <a:rPr lang="en-US" sz="1400" dirty="0">
                <a:latin typeface="Times New Roman" charset="0"/>
              </a:rPr>
              <a:t>&lt;DATELINE&gt;    CHICAGO, March 2 - &lt;/DATELINE&gt;&lt;BODY&gt;The American Pork Congress kicks off tomorrow, March 3, in Indianapolis with 160 of the nations pork producers from 44 member states determining industry positions on a number of issues, according to the National Pork Producers Council, NPPC.</a:t>
            </a:r>
          </a:p>
          <a:p>
            <a:pPr>
              <a:spcBef>
                <a:spcPct val="50000"/>
              </a:spcBef>
            </a:pPr>
            <a:r>
              <a:rPr lang="en-US" sz="1400" dirty="0">
                <a:latin typeface="Times New Roman" charset="0"/>
              </a:rPr>
              <a:t>    Delegates to the three day Congress will be considering 26 resolutions concerning various issues, including the future direction of farm policy and the tax law as it applies to the agriculture sector. The delegates will also debate whether to endorse concepts of a national PRV (</a:t>
            </a:r>
            <a:r>
              <a:rPr lang="en-US" sz="1400" dirty="0" err="1">
                <a:latin typeface="Times New Roman" charset="0"/>
              </a:rPr>
              <a:t>pseudorabies</a:t>
            </a:r>
            <a:r>
              <a:rPr lang="en-US" sz="1400" dirty="0">
                <a:latin typeface="Times New Roman" charset="0"/>
              </a:rPr>
              <a:t> virus) control and eradication program, the NPPC said.</a:t>
            </a:r>
          </a:p>
          <a:p>
            <a:pPr>
              <a:spcBef>
                <a:spcPct val="50000"/>
              </a:spcBef>
            </a:pPr>
            <a:r>
              <a:rPr lang="en-US" sz="1400" dirty="0">
                <a:latin typeface="Times New Roman" charset="0"/>
              </a:rPr>
              <a:t>    A large trade show, in conjunction with the congress, will feature the latest in technology in all areas of the industry, the NPPC added. Reuter</a:t>
            </a:r>
          </a:p>
          <a:p>
            <a:pPr>
              <a:spcBef>
                <a:spcPct val="50000"/>
              </a:spcBef>
            </a:pPr>
            <a:r>
              <a:rPr lang="en-US" sz="1400" dirty="0">
                <a:latin typeface="Times New Roman" charset="0"/>
              </a:rPr>
              <a:t>&amp;#3;&lt;/BODY&gt;&lt;/TEXT&gt;&lt;/REUTERS</a:t>
            </a:r>
            <a:r>
              <a:rPr lang="en-US" sz="1600" dirty="0">
                <a:latin typeface="Times New Roman" charset="0"/>
              </a:rPr>
              <a:t>&gt;</a:t>
            </a:r>
          </a:p>
        </p:txBody>
      </p:sp>
      <p:sp>
        <p:nvSpPr>
          <p:cNvPr id="47109"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 xmlns:p14="http://schemas.microsoft.com/office/powerpoint/2010/main" val="2393017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152400"/>
            <a:ext cx="7467600" cy="990600"/>
          </a:xfrm>
        </p:spPr>
        <p:txBody>
          <a:bodyPr/>
          <a:lstStyle/>
          <a:p>
            <a:r>
              <a:rPr lang="en-US" dirty="0" smtClean="0"/>
              <a:t>Confusion matrix c</a:t>
            </a:r>
            <a:endParaRPr lang="en-US" dirty="0"/>
          </a:p>
        </p:txBody>
      </p:sp>
      <p:sp>
        <p:nvSpPr>
          <p:cNvPr id="3" name="Content Placeholder 2"/>
          <p:cNvSpPr>
            <a:spLocks noGrp="1"/>
          </p:cNvSpPr>
          <p:nvPr>
            <p:ph idx="1"/>
          </p:nvPr>
        </p:nvSpPr>
        <p:spPr>
          <a:xfrm>
            <a:off x="228600" y="685800"/>
            <a:ext cx="8534400" cy="5943600"/>
          </a:xfrm>
        </p:spPr>
        <p:txBody>
          <a:bodyPr/>
          <a:lstStyle/>
          <a:p>
            <a:r>
              <a:rPr lang="en-US" sz="2800" dirty="0" smtClean="0"/>
              <a:t>For each </a:t>
            </a:r>
            <a:r>
              <a:rPr lang="en-US" sz="2800" dirty="0"/>
              <a:t>pair of classes &lt;c</a:t>
            </a:r>
            <a:r>
              <a:rPr lang="en-US" sz="2800" baseline="-25000" dirty="0"/>
              <a:t>1</a:t>
            </a:r>
            <a:r>
              <a:rPr lang="en-US" sz="2800" dirty="0"/>
              <a:t>,c</a:t>
            </a:r>
            <a:r>
              <a:rPr lang="en-US" sz="2800" baseline="-25000" dirty="0"/>
              <a:t>2</a:t>
            </a:r>
            <a:r>
              <a:rPr lang="en-US" sz="2800" dirty="0"/>
              <a:t>&gt; how many documents from </a:t>
            </a:r>
            <a:r>
              <a:rPr lang="en-US" sz="2800" dirty="0" smtClean="0"/>
              <a:t>c</a:t>
            </a:r>
            <a:r>
              <a:rPr lang="en-US" sz="2800" baseline="-25000" dirty="0" smtClean="0"/>
              <a:t>1</a:t>
            </a:r>
            <a:r>
              <a:rPr lang="en-US" sz="2800" dirty="0" smtClean="0"/>
              <a:t> </a:t>
            </a:r>
            <a:r>
              <a:rPr lang="en-US" sz="2800" dirty="0"/>
              <a:t>were incorrectly assigned to </a:t>
            </a:r>
            <a:r>
              <a:rPr lang="en-US" sz="2800" dirty="0" smtClean="0"/>
              <a:t>c</a:t>
            </a:r>
            <a:r>
              <a:rPr lang="en-US" sz="2800" baseline="-25000" dirty="0" smtClean="0"/>
              <a:t>2</a:t>
            </a:r>
            <a:r>
              <a:rPr lang="en-US" sz="2800" dirty="0" smtClean="0"/>
              <a:t>?</a:t>
            </a:r>
          </a:p>
          <a:p>
            <a:pPr lvl="1"/>
            <a:r>
              <a:rPr lang="en-US" dirty="0" smtClean="0"/>
              <a:t>c</a:t>
            </a:r>
            <a:r>
              <a:rPr lang="en-US" baseline="-25000" dirty="0" smtClean="0"/>
              <a:t>3,2</a:t>
            </a:r>
            <a:r>
              <a:rPr lang="en-US" dirty="0" smtClean="0"/>
              <a:t>: 90 wheat documents incorrectly assigned to poultry</a:t>
            </a:r>
            <a:endParaRPr lang="en-US" dirty="0"/>
          </a:p>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19</a:t>
            </a:fld>
            <a:endParaRPr lang="en-US"/>
          </a:p>
        </p:txBody>
      </p:sp>
      <p:graphicFrame>
        <p:nvGraphicFramePr>
          <p:cNvPr id="5" name="Content Placeholder 5"/>
          <p:cNvGraphicFramePr>
            <a:graphicFrameLocks/>
          </p:cNvGraphicFramePr>
          <p:nvPr>
            <p:extLst>
              <p:ext uri="{D42A27DB-BD31-4B8C-83A1-F6EECF244321}">
                <p14:modId xmlns="" xmlns:p14="http://schemas.microsoft.com/office/powerpoint/2010/main" val="1597575897"/>
              </p:ext>
            </p:extLst>
          </p:nvPr>
        </p:nvGraphicFramePr>
        <p:xfrm>
          <a:off x="381000" y="2571498"/>
          <a:ext cx="8458200" cy="3929886"/>
        </p:xfrm>
        <a:graphic>
          <a:graphicData uri="http://schemas.openxmlformats.org/drawingml/2006/table">
            <a:tbl>
              <a:tblPr firstRow="1" firstCol="1" bandRow="1">
                <a:tableStyleId>{5C22544A-7EE6-4342-B048-85BDC9FD1C3A}</a:tableStyleId>
              </a:tblPr>
              <a:tblGrid>
                <a:gridCol w="1741394"/>
                <a:gridCol w="1078006"/>
                <a:gridCol w="1078006"/>
                <a:gridCol w="1078006"/>
                <a:gridCol w="1160928"/>
                <a:gridCol w="1178860"/>
                <a:gridCol w="1143000"/>
              </a:tblGrid>
              <a:tr h="674624">
                <a:tc>
                  <a:txBody>
                    <a:bodyPr/>
                    <a:lstStyle/>
                    <a:p>
                      <a:pPr>
                        <a:lnSpc>
                          <a:spcPct val="80000"/>
                        </a:lnSpc>
                      </a:pPr>
                      <a:r>
                        <a:rPr lang="en-US" sz="2300" dirty="0" smtClean="0"/>
                        <a:t>Docs in test set</a:t>
                      </a:r>
                      <a:endParaRPr lang="en-US" sz="2300" dirty="0"/>
                    </a:p>
                  </a:txBody>
                  <a:tcPr marT="60960" marB="60960"/>
                </a:tc>
                <a:tc>
                  <a:txBody>
                    <a:bodyPr/>
                    <a:lstStyle/>
                    <a:p>
                      <a:pPr>
                        <a:lnSpc>
                          <a:spcPct val="80000"/>
                        </a:lnSpc>
                      </a:pPr>
                      <a:r>
                        <a:rPr lang="en-US" sz="2300" dirty="0" smtClean="0"/>
                        <a:t>Assigned</a:t>
                      </a:r>
                    </a:p>
                    <a:p>
                      <a:pPr>
                        <a:lnSpc>
                          <a:spcPct val="80000"/>
                        </a:lnSpc>
                      </a:pPr>
                      <a:r>
                        <a:rPr lang="en-US" sz="2300" dirty="0" smtClean="0"/>
                        <a:t>UK</a:t>
                      </a:r>
                      <a:endParaRPr lang="en-US" sz="2300" dirty="0"/>
                    </a:p>
                  </a:txBody>
                  <a:tcPr marT="60960" marB="60960"/>
                </a:tc>
                <a:tc>
                  <a:txBody>
                    <a:bodyPr/>
                    <a:lstStyle/>
                    <a:p>
                      <a:pPr>
                        <a:lnSpc>
                          <a:spcPct val="80000"/>
                        </a:lnSpc>
                      </a:pPr>
                      <a:r>
                        <a:rPr lang="en-US" sz="2300" dirty="0" smtClean="0"/>
                        <a:t>Assigned poultry</a:t>
                      </a:r>
                      <a:endParaRPr lang="en-US" sz="2300" dirty="0"/>
                    </a:p>
                  </a:txBody>
                  <a:tcPr marT="60960" marB="60960"/>
                </a:tc>
                <a:tc>
                  <a:txBody>
                    <a:bodyPr/>
                    <a:lstStyle/>
                    <a:p>
                      <a:pPr>
                        <a:lnSpc>
                          <a:spcPct val="80000"/>
                        </a:lnSpc>
                      </a:pPr>
                      <a:r>
                        <a:rPr lang="en-US" sz="2300" dirty="0" smtClean="0"/>
                        <a:t>Assigned </a:t>
                      </a:r>
                      <a:r>
                        <a:rPr lang="en-US" sz="2300" baseline="0" dirty="0" smtClean="0"/>
                        <a:t>wheat</a:t>
                      </a:r>
                      <a:endParaRPr lang="en-US" sz="2300" dirty="0"/>
                    </a:p>
                  </a:txBody>
                  <a:tcPr marT="60960" marB="60960"/>
                </a:tc>
                <a:tc>
                  <a:txBody>
                    <a:bodyPr/>
                    <a:lstStyle/>
                    <a:p>
                      <a:pPr>
                        <a:lnSpc>
                          <a:spcPct val="80000"/>
                        </a:lnSpc>
                      </a:pPr>
                      <a:r>
                        <a:rPr lang="en-US" sz="2300" dirty="0" smtClean="0"/>
                        <a:t>Assigned coffee</a:t>
                      </a:r>
                      <a:endParaRPr lang="en-US" sz="2300" dirty="0"/>
                    </a:p>
                  </a:txBody>
                  <a:tcPr marT="60960" marB="60960"/>
                </a:tc>
                <a:tc>
                  <a:txBody>
                    <a:bodyPr/>
                    <a:lstStyle/>
                    <a:p>
                      <a:pPr>
                        <a:lnSpc>
                          <a:spcPct val="80000"/>
                        </a:lnSpc>
                      </a:pPr>
                      <a:r>
                        <a:rPr lang="en-US" sz="2300" dirty="0" smtClean="0"/>
                        <a:t>Assigned </a:t>
                      </a:r>
                      <a:r>
                        <a:rPr lang="en-US" sz="2300" baseline="0" dirty="0" smtClean="0"/>
                        <a:t>interest</a:t>
                      </a:r>
                      <a:endParaRPr lang="en-US" sz="2300" dirty="0"/>
                    </a:p>
                  </a:txBody>
                  <a:tcPr marT="60960" marB="60960"/>
                </a:tc>
                <a:tc>
                  <a:txBody>
                    <a:bodyPr/>
                    <a:lstStyle/>
                    <a:p>
                      <a:pPr>
                        <a:lnSpc>
                          <a:spcPct val="80000"/>
                        </a:lnSpc>
                      </a:pPr>
                      <a:r>
                        <a:rPr lang="en-US" sz="2300" dirty="0" smtClean="0"/>
                        <a:t>Assigned trade</a:t>
                      </a:r>
                      <a:endParaRPr lang="en-US" sz="2300" dirty="0"/>
                    </a:p>
                  </a:txBody>
                  <a:tcPr marT="60960" marB="60960"/>
                </a:tc>
              </a:tr>
              <a:tr h="494453">
                <a:tc>
                  <a:txBody>
                    <a:bodyPr/>
                    <a:lstStyle/>
                    <a:p>
                      <a:pPr>
                        <a:lnSpc>
                          <a:spcPct val="80000"/>
                        </a:lnSpc>
                      </a:pPr>
                      <a:r>
                        <a:rPr lang="en-US" sz="2300" dirty="0" smtClean="0"/>
                        <a:t>True UK</a:t>
                      </a:r>
                      <a:endParaRPr lang="en-US" sz="2300" dirty="0"/>
                    </a:p>
                  </a:txBody>
                  <a:tcPr marT="60960" marB="60960"/>
                </a:tc>
                <a:tc>
                  <a:txBody>
                    <a:bodyPr/>
                    <a:lstStyle/>
                    <a:p>
                      <a:pPr>
                        <a:lnSpc>
                          <a:spcPct val="80000"/>
                        </a:lnSpc>
                      </a:pPr>
                      <a:r>
                        <a:rPr lang="en-US" sz="2300" dirty="0" smtClean="0"/>
                        <a:t>95</a:t>
                      </a:r>
                      <a:endParaRPr lang="en-US" sz="2300" dirty="0"/>
                    </a:p>
                  </a:txBody>
                  <a:tcPr marT="60960" marB="60960"/>
                </a:tc>
                <a:tc>
                  <a:txBody>
                    <a:bodyPr/>
                    <a:lstStyle/>
                    <a:p>
                      <a:pPr>
                        <a:lnSpc>
                          <a:spcPct val="80000"/>
                        </a:lnSpc>
                      </a:pPr>
                      <a:r>
                        <a:rPr lang="en-US" sz="2300" dirty="0" smtClean="0"/>
                        <a:t>1</a:t>
                      </a:r>
                      <a:endParaRPr lang="en-US" sz="2300" dirty="0"/>
                    </a:p>
                  </a:txBody>
                  <a:tcPr marT="60960" marB="60960"/>
                </a:tc>
                <a:tc>
                  <a:txBody>
                    <a:bodyPr/>
                    <a:lstStyle/>
                    <a:p>
                      <a:pPr>
                        <a:lnSpc>
                          <a:spcPct val="80000"/>
                        </a:lnSpc>
                      </a:pPr>
                      <a:r>
                        <a:rPr lang="en-US" sz="2300" dirty="0" smtClean="0"/>
                        <a:t>13</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c>
                  <a:txBody>
                    <a:bodyPr/>
                    <a:lstStyle/>
                    <a:p>
                      <a:pPr>
                        <a:lnSpc>
                          <a:spcPct val="80000"/>
                        </a:lnSpc>
                      </a:pPr>
                      <a:r>
                        <a:rPr lang="en-US" sz="2300" dirty="0" smtClean="0"/>
                        <a:t>1</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r>
              <a:tr h="494453">
                <a:tc>
                  <a:txBody>
                    <a:bodyPr/>
                    <a:lstStyle/>
                    <a:p>
                      <a:pPr>
                        <a:lnSpc>
                          <a:spcPct val="80000"/>
                        </a:lnSpc>
                      </a:pPr>
                      <a:r>
                        <a:rPr lang="en-US" sz="2300" dirty="0" smtClean="0"/>
                        <a:t>True poultry</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c>
                  <a:txBody>
                    <a:bodyPr/>
                    <a:lstStyle/>
                    <a:p>
                      <a:pPr>
                        <a:lnSpc>
                          <a:spcPct val="80000"/>
                        </a:lnSpc>
                      </a:pPr>
                      <a:r>
                        <a:rPr lang="en-US" sz="2300" dirty="0" smtClean="0"/>
                        <a:t>1</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r>
              <a:tr h="494453">
                <a:tc>
                  <a:txBody>
                    <a:bodyPr/>
                    <a:lstStyle/>
                    <a:p>
                      <a:pPr>
                        <a:lnSpc>
                          <a:spcPct val="80000"/>
                        </a:lnSpc>
                      </a:pPr>
                      <a:r>
                        <a:rPr lang="en-US" sz="2300" dirty="0" smtClean="0"/>
                        <a:t>True wheat</a:t>
                      </a:r>
                      <a:endParaRPr lang="en-US" sz="2300" dirty="0"/>
                    </a:p>
                  </a:txBody>
                  <a:tcPr marT="60960" marB="60960"/>
                </a:tc>
                <a:tc>
                  <a:txBody>
                    <a:bodyPr/>
                    <a:lstStyle/>
                    <a:p>
                      <a:pPr>
                        <a:lnSpc>
                          <a:spcPct val="80000"/>
                        </a:lnSpc>
                      </a:pPr>
                      <a:r>
                        <a:rPr lang="en-US" sz="2300" dirty="0" smtClean="0"/>
                        <a:t>10</a:t>
                      </a:r>
                      <a:endParaRPr lang="en-US" sz="2300" dirty="0"/>
                    </a:p>
                  </a:txBody>
                  <a:tcPr marT="60960" marB="60960"/>
                </a:tc>
                <a:tc>
                  <a:txBody>
                    <a:bodyPr/>
                    <a:lstStyle/>
                    <a:p>
                      <a:pPr>
                        <a:lnSpc>
                          <a:spcPct val="80000"/>
                        </a:lnSpc>
                      </a:pPr>
                      <a:r>
                        <a:rPr lang="en-US" sz="2300" dirty="0" smtClean="0"/>
                        <a:t>90</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c>
                  <a:txBody>
                    <a:bodyPr/>
                    <a:lstStyle/>
                    <a:p>
                      <a:pPr>
                        <a:lnSpc>
                          <a:spcPct val="80000"/>
                        </a:lnSpc>
                      </a:pPr>
                      <a:r>
                        <a:rPr lang="en-US" sz="2300" dirty="0" smtClean="0"/>
                        <a:t>1</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r>
              <a:tr h="494453">
                <a:tc>
                  <a:txBody>
                    <a:bodyPr/>
                    <a:lstStyle/>
                    <a:p>
                      <a:pPr>
                        <a:lnSpc>
                          <a:spcPct val="80000"/>
                        </a:lnSpc>
                      </a:pPr>
                      <a:r>
                        <a:rPr lang="en-US" sz="2300" dirty="0" smtClean="0"/>
                        <a:t>True coffee</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c>
                  <a:txBody>
                    <a:bodyPr/>
                    <a:lstStyle/>
                    <a:p>
                      <a:pPr>
                        <a:lnSpc>
                          <a:spcPct val="80000"/>
                        </a:lnSpc>
                      </a:pPr>
                      <a:r>
                        <a:rPr lang="en-US" sz="2300" dirty="0" smtClean="0"/>
                        <a:t>34</a:t>
                      </a:r>
                      <a:endParaRPr lang="en-US" sz="2300" dirty="0"/>
                    </a:p>
                  </a:txBody>
                  <a:tcPr marT="60960" marB="60960"/>
                </a:tc>
                <a:tc>
                  <a:txBody>
                    <a:bodyPr/>
                    <a:lstStyle/>
                    <a:p>
                      <a:pPr>
                        <a:lnSpc>
                          <a:spcPct val="80000"/>
                        </a:lnSpc>
                      </a:pPr>
                      <a:r>
                        <a:rPr lang="en-US" sz="2300" dirty="0" smtClean="0"/>
                        <a:t>3</a:t>
                      </a:r>
                      <a:endParaRPr lang="en-US" sz="2300" dirty="0"/>
                    </a:p>
                  </a:txBody>
                  <a:tcPr marT="60960" marB="60960"/>
                </a:tc>
                <a:tc>
                  <a:txBody>
                    <a:bodyPr/>
                    <a:lstStyle/>
                    <a:p>
                      <a:pPr>
                        <a:lnSpc>
                          <a:spcPct val="80000"/>
                        </a:lnSpc>
                      </a:pPr>
                      <a:r>
                        <a:rPr lang="en-US" sz="2300" dirty="0" smtClean="0"/>
                        <a:t>7</a:t>
                      </a:r>
                      <a:endParaRPr lang="en-US" sz="2300" dirty="0"/>
                    </a:p>
                  </a:txBody>
                  <a:tcPr marT="60960" marB="60960"/>
                </a:tc>
              </a:tr>
              <a:tr h="494453">
                <a:tc>
                  <a:txBody>
                    <a:bodyPr/>
                    <a:lstStyle/>
                    <a:p>
                      <a:pPr>
                        <a:lnSpc>
                          <a:spcPct val="80000"/>
                        </a:lnSpc>
                      </a:pPr>
                      <a:r>
                        <a:rPr lang="en-US" sz="2300" dirty="0" smtClean="0"/>
                        <a:t>True interest</a:t>
                      </a:r>
                      <a:endParaRPr lang="en-US" sz="2300" dirty="0"/>
                    </a:p>
                  </a:txBody>
                  <a:tcPr marT="60960" marB="60960"/>
                </a:tc>
                <a:tc>
                  <a:txBody>
                    <a:bodyPr/>
                    <a:lstStyle/>
                    <a:p>
                      <a:pPr>
                        <a:lnSpc>
                          <a:spcPct val="80000"/>
                        </a:lnSpc>
                      </a:pPr>
                      <a:r>
                        <a:rPr lang="en-US" sz="2300" dirty="0" smtClean="0"/>
                        <a:t>-</a:t>
                      </a:r>
                      <a:endParaRPr lang="en-US" sz="2300" dirty="0"/>
                    </a:p>
                  </a:txBody>
                  <a:tcPr marT="60960" marB="60960"/>
                </a:tc>
                <a:tc>
                  <a:txBody>
                    <a:bodyPr/>
                    <a:lstStyle/>
                    <a:p>
                      <a:pPr>
                        <a:lnSpc>
                          <a:spcPct val="80000"/>
                        </a:lnSpc>
                      </a:pPr>
                      <a:r>
                        <a:rPr lang="en-US" sz="2300" dirty="0" smtClean="0"/>
                        <a:t>1</a:t>
                      </a:r>
                      <a:endParaRPr lang="en-US" sz="2300" dirty="0"/>
                    </a:p>
                  </a:txBody>
                  <a:tcPr marT="60960" marB="60960"/>
                </a:tc>
                <a:tc>
                  <a:txBody>
                    <a:bodyPr/>
                    <a:lstStyle/>
                    <a:p>
                      <a:pPr>
                        <a:lnSpc>
                          <a:spcPct val="80000"/>
                        </a:lnSpc>
                      </a:pPr>
                      <a:r>
                        <a:rPr lang="en-US" sz="2300" dirty="0" smtClean="0"/>
                        <a:t>2</a:t>
                      </a:r>
                      <a:endParaRPr lang="en-US" sz="2300" dirty="0"/>
                    </a:p>
                  </a:txBody>
                  <a:tcPr marT="60960" marB="60960"/>
                </a:tc>
                <a:tc>
                  <a:txBody>
                    <a:bodyPr/>
                    <a:lstStyle/>
                    <a:p>
                      <a:pPr>
                        <a:lnSpc>
                          <a:spcPct val="80000"/>
                        </a:lnSpc>
                      </a:pPr>
                      <a:r>
                        <a:rPr lang="en-US" sz="2300" dirty="0" smtClean="0"/>
                        <a:t>13</a:t>
                      </a:r>
                      <a:endParaRPr lang="en-US" sz="2300" dirty="0"/>
                    </a:p>
                  </a:txBody>
                  <a:tcPr marT="60960" marB="60960"/>
                </a:tc>
                <a:tc>
                  <a:txBody>
                    <a:bodyPr/>
                    <a:lstStyle/>
                    <a:p>
                      <a:pPr>
                        <a:lnSpc>
                          <a:spcPct val="80000"/>
                        </a:lnSpc>
                      </a:pPr>
                      <a:r>
                        <a:rPr lang="en-US" sz="2300" dirty="0" smtClean="0"/>
                        <a:t>26</a:t>
                      </a:r>
                      <a:endParaRPr lang="en-US" sz="2300" dirty="0"/>
                    </a:p>
                  </a:txBody>
                  <a:tcPr marT="60960" marB="60960"/>
                </a:tc>
                <a:tc>
                  <a:txBody>
                    <a:bodyPr/>
                    <a:lstStyle/>
                    <a:p>
                      <a:pPr>
                        <a:lnSpc>
                          <a:spcPct val="80000"/>
                        </a:lnSpc>
                      </a:pPr>
                      <a:r>
                        <a:rPr lang="en-US" sz="2300" dirty="0" smtClean="0"/>
                        <a:t>5</a:t>
                      </a:r>
                      <a:endParaRPr lang="en-US" sz="2300" dirty="0"/>
                    </a:p>
                  </a:txBody>
                  <a:tcPr marT="60960" marB="60960"/>
                </a:tc>
              </a:tr>
              <a:tr h="494453">
                <a:tc>
                  <a:txBody>
                    <a:bodyPr/>
                    <a:lstStyle/>
                    <a:p>
                      <a:pPr>
                        <a:lnSpc>
                          <a:spcPct val="80000"/>
                        </a:lnSpc>
                      </a:pPr>
                      <a:r>
                        <a:rPr lang="en-US" sz="2300" dirty="0" smtClean="0"/>
                        <a:t>True trade</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c>
                  <a:txBody>
                    <a:bodyPr/>
                    <a:lstStyle/>
                    <a:p>
                      <a:pPr>
                        <a:lnSpc>
                          <a:spcPct val="80000"/>
                        </a:lnSpc>
                      </a:pPr>
                      <a:r>
                        <a:rPr lang="en-US" sz="2300" dirty="0" smtClean="0"/>
                        <a:t>0</a:t>
                      </a:r>
                      <a:endParaRPr lang="en-US" sz="2300" dirty="0"/>
                    </a:p>
                  </a:txBody>
                  <a:tcPr marT="60960" marB="60960"/>
                </a:tc>
                <a:tc>
                  <a:txBody>
                    <a:bodyPr/>
                    <a:lstStyle/>
                    <a:p>
                      <a:pPr>
                        <a:lnSpc>
                          <a:spcPct val="80000"/>
                        </a:lnSpc>
                      </a:pPr>
                      <a:r>
                        <a:rPr lang="en-US" sz="2300" dirty="0" smtClean="0"/>
                        <a:t>2</a:t>
                      </a:r>
                      <a:endParaRPr lang="en-US" sz="2300" dirty="0"/>
                    </a:p>
                  </a:txBody>
                  <a:tcPr marT="60960" marB="60960"/>
                </a:tc>
                <a:tc>
                  <a:txBody>
                    <a:bodyPr/>
                    <a:lstStyle/>
                    <a:p>
                      <a:pPr>
                        <a:lnSpc>
                          <a:spcPct val="80000"/>
                        </a:lnSpc>
                      </a:pPr>
                      <a:r>
                        <a:rPr lang="en-US" sz="2300" dirty="0" smtClean="0"/>
                        <a:t>14</a:t>
                      </a:r>
                      <a:endParaRPr lang="en-US" sz="2300" dirty="0"/>
                    </a:p>
                  </a:txBody>
                  <a:tcPr marT="60960" marB="60960"/>
                </a:tc>
                <a:tc>
                  <a:txBody>
                    <a:bodyPr/>
                    <a:lstStyle/>
                    <a:p>
                      <a:pPr>
                        <a:lnSpc>
                          <a:spcPct val="80000"/>
                        </a:lnSpc>
                      </a:pPr>
                      <a:r>
                        <a:rPr lang="en-US" sz="2300" dirty="0" smtClean="0"/>
                        <a:t>5</a:t>
                      </a:r>
                      <a:endParaRPr lang="en-US" sz="2300" dirty="0"/>
                    </a:p>
                  </a:txBody>
                  <a:tcPr marT="60960" marB="60960"/>
                </a:tc>
                <a:tc>
                  <a:txBody>
                    <a:bodyPr/>
                    <a:lstStyle/>
                    <a:p>
                      <a:pPr>
                        <a:lnSpc>
                          <a:spcPct val="80000"/>
                        </a:lnSpc>
                      </a:pPr>
                      <a:r>
                        <a:rPr lang="en-US" sz="2300" dirty="0" smtClean="0"/>
                        <a:t>10</a:t>
                      </a:r>
                      <a:endParaRPr lang="en-US" sz="2300" dirty="0"/>
                    </a:p>
                  </a:txBody>
                  <a:tcPr marT="60960" marB="60960"/>
                </a:tc>
              </a:tr>
            </a:tbl>
          </a:graphicData>
        </a:graphic>
      </p:graphicFrame>
    </p:spTree>
    <p:extLst>
      <p:ext uri="{BB962C8B-B14F-4D97-AF65-F5344CB8AC3E}">
        <p14:creationId xmlns="" xmlns:p14="http://schemas.microsoft.com/office/powerpoint/2010/main" val="17539098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smtClean="0"/>
              <a:t>Generative Model for Multinomial Na</a:t>
            </a:r>
            <a:r>
              <a:rPr lang="fr-FR" sz="2800" dirty="0" err="1" smtClean="0"/>
              <a:t>ï</a:t>
            </a:r>
            <a:r>
              <a:rPr lang="en-US" sz="2800" dirty="0" err="1" smtClean="0"/>
              <a:t>ve</a:t>
            </a:r>
            <a:r>
              <a:rPr lang="en-US" sz="2800" dirty="0" smtClean="0"/>
              <a:t> Bayes</a:t>
            </a:r>
            <a:endParaRPr lang="en-US" sz="2800"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2</a:t>
            </a:fld>
            <a:endParaRPr lang="en-US"/>
          </a:p>
        </p:txBody>
      </p:sp>
      <p:sp>
        <p:nvSpPr>
          <p:cNvPr id="32" name="Oval 4"/>
          <p:cNvSpPr>
            <a:spLocks noChangeArrowheads="1"/>
          </p:cNvSpPr>
          <p:nvPr/>
        </p:nvSpPr>
        <p:spPr bwMode="auto">
          <a:xfrm>
            <a:off x="3886200" y="2540000"/>
            <a:ext cx="11430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800" kern="0" dirty="0" smtClean="0">
                <a:solidFill>
                  <a:sysClr val="windowText" lastClr="000000"/>
                </a:solidFill>
              </a:rPr>
              <a:t>c</a:t>
            </a:r>
            <a:r>
              <a:rPr kumimoji="0" lang="en-US" sz="1800" b="0" i="0" u="none" strike="noStrike" kern="0" cap="none" spc="0" normalizeH="0" baseline="0" noProof="0" dirty="0" smtClean="0">
                <a:ln>
                  <a:noFill/>
                </a:ln>
                <a:solidFill>
                  <a:sysClr val="windowText" lastClr="000000"/>
                </a:solidFill>
                <a:effectLst/>
                <a:uLnTx/>
                <a:uFillTx/>
              </a:rPr>
              <a:t>=Sports</a:t>
            </a:r>
          </a:p>
        </p:txBody>
      </p:sp>
      <p:sp>
        <p:nvSpPr>
          <p:cNvPr id="33" name="Oval 6"/>
          <p:cNvSpPr>
            <a:spLocks noChangeArrowheads="1"/>
          </p:cNvSpPr>
          <p:nvPr/>
        </p:nvSpPr>
        <p:spPr bwMode="auto">
          <a:xfrm>
            <a:off x="533400" y="5054600"/>
            <a:ext cx="16002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1</a:t>
            </a:r>
            <a:r>
              <a:rPr kumimoji="0" lang="en-US" sz="1800" b="0" i="1" u="none" strike="noStrike" kern="0" cap="none" spc="0" normalizeH="0" baseline="0" noProof="0" dirty="0" smtClean="0">
                <a:ln>
                  <a:noFill/>
                </a:ln>
                <a:solidFill>
                  <a:sysClr val="windowText" lastClr="000000"/>
                </a:solidFill>
                <a:effectLst/>
                <a:uLnTx/>
                <a:uFillTx/>
              </a:rPr>
              <a:t>=Cricket</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39" name="Line 14"/>
          <p:cNvSpPr>
            <a:spLocks noChangeShapeType="1"/>
          </p:cNvSpPr>
          <p:nvPr/>
        </p:nvSpPr>
        <p:spPr bwMode="auto">
          <a:xfrm flipH="1">
            <a:off x="1524000" y="3225800"/>
            <a:ext cx="2590800" cy="18288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0" name="Line 15"/>
          <p:cNvSpPr>
            <a:spLocks noChangeShapeType="1"/>
          </p:cNvSpPr>
          <p:nvPr/>
        </p:nvSpPr>
        <p:spPr bwMode="auto">
          <a:xfrm flipH="1">
            <a:off x="3048000" y="3352800"/>
            <a:ext cx="1295400" cy="17018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1" name="Line 16"/>
          <p:cNvSpPr>
            <a:spLocks noChangeShapeType="1"/>
          </p:cNvSpPr>
          <p:nvPr/>
        </p:nvSpPr>
        <p:spPr bwMode="auto">
          <a:xfrm flipH="1">
            <a:off x="4419600" y="3327400"/>
            <a:ext cx="76200" cy="17272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3" name="Line 18"/>
          <p:cNvSpPr>
            <a:spLocks noChangeShapeType="1"/>
          </p:cNvSpPr>
          <p:nvPr/>
        </p:nvSpPr>
        <p:spPr bwMode="auto">
          <a:xfrm>
            <a:off x="4648200" y="3327400"/>
            <a:ext cx="1447800" cy="17272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44" name="Line 19"/>
          <p:cNvSpPr>
            <a:spLocks noChangeShapeType="1"/>
          </p:cNvSpPr>
          <p:nvPr/>
        </p:nvSpPr>
        <p:spPr bwMode="auto">
          <a:xfrm>
            <a:off x="4800600" y="3251200"/>
            <a:ext cx="2667000" cy="1803400"/>
          </a:xfrm>
          <a:prstGeom prst="line">
            <a:avLst/>
          </a:prstGeom>
          <a:noFill/>
          <a:ln w="28575">
            <a:solidFill>
              <a:sysClr val="windowText" lastClr="000000"/>
            </a:solidFill>
            <a:miter lim="800000"/>
            <a:headEnd/>
            <a:tailEnd type="triangle" w="med" len="me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Text" lastClr="000000"/>
              </a:solidFill>
              <a:effectLst/>
              <a:uLnTx/>
              <a:uFillTx/>
            </a:endParaRPr>
          </a:p>
        </p:txBody>
      </p:sp>
      <p:sp>
        <p:nvSpPr>
          <p:cNvPr id="71" name="Oval 6"/>
          <p:cNvSpPr>
            <a:spLocks noChangeArrowheads="1"/>
          </p:cNvSpPr>
          <p:nvPr/>
        </p:nvSpPr>
        <p:spPr bwMode="auto">
          <a:xfrm>
            <a:off x="2286000" y="5054600"/>
            <a:ext cx="12954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2</a:t>
            </a:r>
            <a:r>
              <a:rPr kumimoji="0" lang="en-US" sz="1800" b="0" i="1" u="none" strike="noStrike" kern="0" cap="none" spc="0" normalizeH="0" baseline="0" noProof="0" dirty="0" smtClean="0">
                <a:ln>
                  <a:noFill/>
                </a:ln>
                <a:solidFill>
                  <a:sysClr val="windowText" lastClr="000000"/>
                </a:solidFill>
                <a:effectLst/>
                <a:uLnTx/>
                <a:uFillTx/>
              </a:rPr>
              <a:t>=Runs</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72" name="Oval 6"/>
          <p:cNvSpPr>
            <a:spLocks noChangeArrowheads="1"/>
          </p:cNvSpPr>
          <p:nvPr/>
        </p:nvSpPr>
        <p:spPr bwMode="auto">
          <a:xfrm>
            <a:off x="3657600" y="5054600"/>
            <a:ext cx="16764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3</a:t>
            </a:r>
            <a:r>
              <a:rPr kumimoji="0" lang="en-US" sz="1800" b="0" i="1" u="none" strike="noStrike" kern="0" cap="none" spc="0" normalizeH="0" baseline="0" noProof="0" dirty="0" smtClean="0">
                <a:ln>
                  <a:noFill/>
                </a:ln>
                <a:solidFill>
                  <a:sysClr val="windowText" lastClr="000000"/>
                </a:solidFill>
                <a:effectLst/>
                <a:uLnTx/>
                <a:uFillTx/>
              </a:rPr>
              <a:t>=Toss</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73" name="Oval 6"/>
          <p:cNvSpPr>
            <a:spLocks noChangeArrowheads="1"/>
          </p:cNvSpPr>
          <p:nvPr/>
        </p:nvSpPr>
        <p:spPr bwMode="auto">
          <a:xfrm>
            <a:off x="5486400" y="5054600"/>
            <a:ext cx="12954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4</a:t>
            </a:r>
            <a:r>
              <a:rPr kumimoji="0" lang="en-US" sz="1800" b="0" i="1" u="none" strike="noStrike" kern="0" cap="none" spc="0" normalizeH="0" baseline="0" noProof="0" dirty="0" smtClean="0">
                <a:ln>
                  <a:noFill/>
                </a:ln>
                <a:solidFill>
                  <a:sysClr val="windowText" lastClr="000000"/>
                </a:solidFill>
                <a:effectLst/>
                <a:uLnTx/>
                <a:uFillTx/>
              </a:rPr>
              <a:t>=Cricketer</a:t>
            </a:r>
            <a:endParaRPr kumimoji="0" lang="en-US" sz="1800" b="0" i="0" u="none" strike="noStrike" kern="0" cap="none" spc="0" normalizeH="0" baseline="-25000" noProof="0" dirty="0" smtClean="0">
              <a:ln>
                <a:noFill/>
              </a:ln>
              <a:solidFill>
                <a:sysClr val="windowText" lastClr="000000"/>
              </a:solidFill>
              <a:effectLst/>
              <a:uLnTx/>
              <a:uFillTx/>
            </a:endParaRPr>
          </a:p>
        </p:txBody>
      </p:sp>
      <p:sp>
        <p:nvSpPr>
          <p:cNvPr id="74" name="Oval 6"/>
          <p:cNvSpPr>
            <a:spLocks noChangeArrowheads="1"/>
          </p:cNvSpPr>
          <p:nvPr/>
        </p:nvSpPr>
        <p:spPr bwMode="auto">
          <a:xfrm>
            <a:off x="6934200" y="5054600"/>
            <a:ext cx="1295400" cy="812800"/>
          </a:xfrm>
          <a:prstGeom prst="ellipse">
            <a:avLst/>
          </a:prstGeom>
          <a:solidFill>
            <a:srgbClr val="C0504D"/>
          </a:solidFill>
          <a:ln w="9525">
            <a:solidFill>
              <a:sysClr val="windowText" lastClr="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smtClean="0">
                <a:ln>
                  <a:noFill/>
                </a:ln>
                <a:solidFill>
                  <a:sysClr val="windowText" lastClr="000000"/>
                </a:solidFill>
                <a:effectLst/>
                <a:uLnTx/>
                <a:uFillTx/>
              </a:rPr>
              <a:t>X</a:t>
            </a:r>
            <a:r>
              <a:rPr kumimoji="0" lang="en-US" sz="1800" b="0" i="1" u="none" strike="noStrike" kern="0" cap="none" spc="0" normalizeH="0" baseline="-25000" noProof="0" dirty="0" smtClean="0">
                <a:ln>
                  <a:noFill/>
                </a:ln>
                <a:solidFill>
                  <a:sysClr val="windowText" lastClr="000000"/>
                </a:solidFill>
                <a:effectLst/>
                <a:uLnTx/>
                <a:uFillTx/>
              </a:rPr>
              <a:t>5</a:t>
            </a:r>
            <a:r>
              <a:rPr kumimoji="0" lang="en-US" sz="1800" b="0" i="1" u="none" strike="noStrike" kern="0" cap="none" spc="0" normalizeH="0" baseline="0" noProof="0" dirty="0" smtClean="0">
                <a:ln>
                  <a:noFill/>
                </a:ln>
                <a:solidFill>
                  <a:sysClr val="windowText" lastClr="000000"/>
                </a:solidFill>
                <a:effectLst/>
                <a:uLnTx/>
                <a:uFillTx/>
              </a:rPr>
              <a:t>=Goals</a:t>
            </a:r>
            <a:endParaRPr kumimoji="0" lang="en-US" sz="1800" b="0" i="0" u="none" strike="noStrike" kern="0" cap="none" spc="0" normalizeH="0" baseline="-25000" noProof="0" dirty="0" smtClean="0">
              <a:ln>
                <a:noFill/>
              </a:ln>
              <a:solidFill>
                <a:sysClr val="windowText" lastClr="000000"/>
              </a:solidFill>
              <a:effectLst/>
              <a:uLnTx/>
              <a:uFillTx/>
            </a:endParaRPr>
          </a:p>
        </p:txBody>
      </p:sp>
    </p:spTree>
    <p:extLst>
      <p:ext uri="{BB962C8B-B14F-4D97-AF65-F5344CB8AC3E}">
        <p14:creationId xmlns="" xmlns:p14="http://schemas.microsoft.com/office/powerpoint/2010/main" val="2320285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9" grpId="0" animBg="1"/>
      <p:bldP spid="40" grpId="0" animBg="1"/>
      <p:bldP spid="41" grpId="0" animBg="1"/>
      <p:bldP spid="43" grpId="0" animBg="1"/>
      <p:bldP spid="44" grpId="0" animBg="1"/>
      <p:bldP spid="71" grpId="0" animBg="1"/>
      <p:bldP spid="72" grpId="0" animBg="1"/>
      <p:bldP spid="73" grpId="0" animBg="1"/>
      <p:bldP spid="7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3"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7634553-58CF-BD48-882D-354BD150ED96}" type="slidenum">
              <a:rPr lang="en-US" sz="1200">
                <a:solidFill>
                  <a:srgbClr val="898989"/>
                </a:solidFill>
                <a:latin typeface="Calibri" charset="0"/>
              </a:rPr>
              <a:pPr eaLnBrk="1" hangingPunct="1"/>
              <a:t>20</a:t>
            </a:fld>
            <a:endParaRPr lang="en-US" sz="1200">
              <a:solidFill>
                <a:srgbClr val="898989"/>
              </a:solidFill>
              <a:latin typeface="Calibri" charset="0"/>
            </a:endParaRPr>
          </a:p>
        </p:txBody>
      </p:sp>
      <p:sp>
        <p:nvSpPr>
          <p:cNvPr id="48134" name="Rectangle 2"/>
          <p:cNvSpPr>
            <a:spLocks noGrp="1" noChangeArrowheads="1"/>
          </p:cNvSpPr>
          <p:nvPr>
            <p:ph type="title"/>
          </p:nvPr>
        </p:nvSpPr>
        <p:spPr>
          <a:xfrm>
            <a:off x="1371600" y="381000"/>
            <a:ext cx="7467600" cy="990600"/>
          </a:xfrm>
        </p:spPr>
        <p:txBody>
          <a:bodyPr/>
          <a:lstStyle/>
          <a:p>
            <a:pPr eaLnBrk="1" hangingPunct="1"/>
            <a:r>
              <a:rPr lang="en-US" dirty="0">
                <a:latin typeface="Calibri" charset="0"/>
                <a:ea typeface="ＭＳ Ｐゴシック" charset="0"/>
                <a:cs typeface="ＭＳ Ｐゴシック" charset="0"/>
              </a:rPr>
              <a:t>Per class evaluation measures</a:t>
            </a:r>
          </a:p>
        </p:txBody>
      </p:sp>
      <p:sp>
        <p:nvSpPr>
          <p:cNvPr id="48135" name="Rectangle 3"/>
          <p:cNvSpPr>
            <a:spLocks noGrp="1" noChangeArrowheads="1"/>
          </p:cNvSpPr>
          <p:nvPr>
            <p:ph type="body" idx="1"/>
          </p:nvPr>
        </p:nvSpPr>
        <p:spPr>
          <a:xfrm>
            <a:off x="685800" y="1752600"/>
            <a:ext cx="6324600" cy="5105400"/>
          </a:xfrm>
        </p:spPr>
        <p:txBody>
          <a:bodyPr>
            <a:normAutofit fontScale="92500" lnSpcReduction="20000"/>
          </a:bodyPr>
          <a:lstStyle/>
          <a:p>
            <a:pPr marL="0" indent="0" eaLnBrk="1" hangingPunct="1">
              <a:buNone/>
            </a:pPr>
            <a:r>
              <a:rPr lang="en-US" sz="2800" b="1" dirty="0">
                <a:solidFill>
                  <a:srgbClr val="800000"/>
                </a:solidFill>
                <a:latin typeface="Calibri" charset="0"/>
                <a:ea typeface="ＭＳ Ｐゴシック" charset="0"/>
                <a:cs typeface="ＭＳ Ｐゴシック" charset="0"/>
              </a:rPr>
              <a:t>Recall</a:t>
            </a:r>
            <a:r>
              <a:rPr lang="en-US" sz="2800" dirty="0">
                <a:latin typeface="Calibri" charset="0"/>
                <a:ea typeface="ＭＳ Ｐゴシック" charset="0"/>
                <a:cs typeface="ＭＳ Ｐゴシック" charset="0"/>
              </a:rPr>
              <a:t>: </a:t>
            </a:r>
            <a:endParaRPr lang="en-US" sz="2800" dirty="0" smtClean="0">
              <a:latin typeface="Calibri" charset="0"/>
              <a:ea typeface="ＭＳ Ｐゴシック" charset="0"/>
              <a:cs typeface="ＭＳ Ｐゴシック" charset="0"/>
            </a:endParaRPr>
          </a:p>
          <a:p>
            <a:pPr marL="0" indent="0" eaLnBrk="1" hangingPunct="1">
              <a:buNone/>
            </a:pPr>
            <a:r>
              <a:rPr lang="en-US" sz="2800" dirty="0" smtClean="0">
                <a:latin typeface="Calibri" charset="0"/>
                <a:ea typeface="ＭＳ Ｐゴシック" charset="0"/>
                <a:cs typeface="ＭＳ Ｐゴシック" charset="0"/>
              </a:rPr>
              <a:t>    Fraction </a:t>
            </a:r>
            <a:r>
              <a:rPr lang="en-US" sz="2800" dirty="0">
                <a:latin typeface="Calibri" charset="0"/>
                <a:ea typeface="ＭＳ Ｐゴシック" charset="0"/>
                <a:cs typeface="ＭＳ Ｐゴシック" charset="0"/>
              </a:rPr>
              <a:t>of docs in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classified correctly:</a:t>
            </a:r>
          </a:p>
          <a:p>
            <a:pPr eaLnBrk="1" hangingPunct="1"/>
            <a:endParaRPr lang="en-US" dirty="0">
              <a:latin typeface="Calibri" charset="0"/>
              <a:ea typeface="ＭＳ Ｐゴシック" charset="0"/>
              <a:cs typeface="ＭＳ Ｐゴシック" charset="0"/>
            </a:endParaRPr>
          </a:p>
          <a:p>
            <a:pPr eaLnBrk="1" hangingPunct="1"/>
            <a:endParaRPr lang="en-US" dirty="0">
              <a:latin typeface="Calibri" charset="0"/>
              <a:ea typeface="ＭＳ Ｐゴシック" charset="0"/>
              <a:cs typeface="ＭＳ Ｐゴシック" charset="0"/>
            </a:endParaRPr>
          </a:p>
          <a:p>
            <a:pPr marL="0" indent="0" eaLnBrk="1" hangingPunct="1">
              <a:buNone/>
            </a:pPr>
            <a:r>
              <a:rPr lang="en-US" sz="2800" b="1" dirty="0">
                <a:solidFill>
                  <a:srgbClr val="800000"/>
                </a:solidFill>
                <a:latin typeface="Calibri" charset="0"/>
                <a:ea typeface="ＭＳ Ｐゴシック" charset="0"/>
                <a:cs typeface="ＭＳ Ｐゴシック" charset="0"/>
              </a:rPr>
              <a:t>Precision</a:t>
            </a:r>
            <a:r>
              <a:rPr lang="en-US" sz="2800" dirty="0">
                <a:latin typeface="Calibri" charset="0"/>
                <a:ea typeface="ＭＳ Ｐゴシック" charset="0"/>
                <a:cs typeface="ＭＳ Ｐゴシック" charset="0"/>
              </a:rPr>
              <a:t>: </a:t>
            </a:r>
            <a:endParaRPr lang="en-US" sz="2800" dirty="0" smtClean="0">
              <a:latin typeface="Calibri" charset="0"/>
              <a:ea typeface="ＭＳ Ｐゴシック" charset="0"/>
              <a:cs typeface="ＭＳ Ｐゴシック" charset="0"/>
            </a:endParaRPr>
          </a:p>
          <a:p>
            <a:pPr marL="0" indent="0" eaLnBrk="1" hangingPunct="1">
              <a:buNone/>
            </a:pPr>
            <a:r>
              <a:rPr lang="en-US" sz="2600" dirty="0">
                <a:latin typeface="Calibri" charset="0"/>
                <a:ea typeface="ＭＳ Ｐゴシック" charset="0"/>
                <a:cs typeface="ＭＳ Ｐゴシック" charset="0"/>
              </a:rPr>
              <a:t> </a:t>
            </a:r>
            <a:r>
              <a:rPr lang="en-US" sz="2600" dirty="0" smtClean="0">
                <a:latin typeface="Calibri" charset="0"/>
                <a:ea typeface="ＭＳ Ｐゴシック" charset="0"/>
                <a:cs typeface="ＭＳ Ｐゴシック" charset="0"/>
              </a:rPr>
              <a:t>   </a:t>
            </a:r>
            <a:r>
              <a:rPr lang="en-US" sz="2800" dirty="0" smtClean="0">
                <a:latin typeface="Calibri" charset="0"/>
                <a:ea typeface="ＭＳ Ｐゴシック" charset="0"/>
                <a:cs typeface="ＭＳ Ｐゴシック" charset="0"/>
              </a:rPr>
              <a:t>Fraction </a:t>
            </a:r>
            <a:r>
              <a:rPr lang="en-US" sz="2800" dirty="0">
                <a:latin typeface="Calibri" charset="0"/>
                <a:ea typeface="ＭＳ Ｐゴシック" charset="0"/>
                <a:cs typeface="ＭＳ Ｐゴシック" charset="0"/>
              </a:rPr>
              <a:t>of docs assigned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 that are actually about class </a:t>
            </a:r>
            <a:r>
              <a:rPr lang="en-US" sz="2800" i="1" dirty="0" err="1">
                <a:latin typeface="Calibri" charset="0"/>
                <a:ea typeface="ＭＳ Ｐゴシック" charset="0"/>
                <a:cs typeface="ＭＳ Ｐゴシック" charset="0"/>
              </a:rPr>
              <a:t>i</a:t>
            </a:r>
            <a:r>
              <a:rPr lang="en-US" sz="2800" dirty="0">
                <a:latin typeface="Calibri" charset="0"/>
                <a:ea typeface="ＭＳ Ｐゴシック" charset="0"/>
                <a:cs typeface="ＭＳ Ｐゴシック" charset="0"/>
              </a:rPr>
              <a:t>:</a:t>
            </a:r>
          </a:p>
          <a:p>
            <a:pPr eaLnBrk="1" hangingPunct="1"/>
            <a:endParaRPr lang="en-US" dirty="0">
              <a:latin typeface="Calibri" charset="0"/>
              <a:ea typeface="ＭＳ Ｐゴシック" charset="0"/>
              <a:cs typeface="ＭＳ Ｐゴシック" charset="0"/>
            </a:endParaRPr>
          </a:p>
          <a:p>
            <a:pPr marL="0" indent="0" eaLnBrk="1" hangingPunct="1">
              <a:buNone/>
            </a:pPr>
            <a:endParaRPr lang="en-US" dirty="0">
              <a:latin typeface="Calibri" charset="0"/>
              <a:ea typeface="ＭＳ Ｐゴシック" charset="0"/>
              <a:cs typeface="ＭＳ Ｐゴシック" charset="0"/>
            </a:endParaRPr>
          </a:p>
          <a:p>
            <a:pPr marL="0" indent="0" eaLnBrk="1" hangingPunct="1">
              <a:buNone/>
            </a:pPr>
            <a:r>
              <a:rPr lang="en-US" sz="2800" b="1">
                <a:solidFill>
                  <a:srgbClr val="800000"/>
                </a:solidFill>
                <a:latin typeface="Calibri" charset="0"/>
                <a:ea typeface="ＭＳ Ｐゴシック" charset="0"/>
                <a:cs typeface="ＭＳ Ｐゴシック" charset="0"/>
              </a:rPr>
              <a:t>Accuracy</a:t>
            </a:r>
            <a:r>
              <a:rPr lang="en-US" sz="2800" smtClean="0">
                <a:latin typeface="Calibri" charset="0"/>
                <a:ea typeface="ＭＳ Ｐゴシック" charset="0"/>
                <a:cs typeface="ＭＳ Ｐゴシック" charset="0"/>
              </a:rPr>
              <a:t>: (1 - error rate) </a:t>
            </a:r>
            <a:endParaRPr lang="en-US" sz="2800" dirty="0" smtClean="0">
              <a:latin typeface="Calibri" charset="0"/>
              <a:ea typeface="ＭＳ Ｐゴシック" charset="0"/>
              <a:cs typeface="ＭＳ Ｐゴシック" charset="0"/>
            </a:endParaRPr>
          </a:p>
          <a:p>
            <a:pPr marL="0" indent="0" eaLnBrk="1" hangingPunct="1">
              <a:buNone/>
            </a:pPr>
            <a:r>
              <a:rPr lang="en-US" sz="2800" dirty="0">
                <a:latin typeface="Calibri" charset="0"/>
                <a:ea typeface="ＭＳ Ｐゴシック" charset="0"/>
                <a:cs typeface="ＭＳ Ｐゴシック" charset="0"/>
              </a:rPr>
              <a:t> </a:t>
            </a:r>
            <a:r>
              <a:rPr lang="en-US" sz="2800" dirty="0" smtClean="0">
                <a:latin typeface="Calibri" charset="0"/>
                <a:ea typeface="ＭＳ Ｐゴシック" charset="0"/>
                <a:cs typeface="ＭＳ Ｐゴシック" charset="0"/>
              </a:rPr>
              <a:t>      Fraction </a:t>
            </a:r>
            <a:r>
              <a:rPr lang="en-US" sz="2800" dirty="0">
                <a:latin typeface="Calibri" charset="0"/>
                <a:ea typeface="ＭＳ Ｐゴシック" charset="0"/>
                <a:cs typeface="ＭＳ Ｐゴシック" charset="0"/>
              </a:rPr>
              <a:t>of docs classified correctly:</a:t>
            </a:r>
          </a:p>
        </p:txBody>
      </p:sp>
      <p:graphicFrame>
        <p:nvGraphicFramePr>
          <p:cNvPr id="48130" name="Object 2"/>
          <p:cNvGraphicFramePr>
            <a:graphicFrameLocks noChangeAspect="1"/>
          </p:cNvGraphicFramePr>
          <p:nvPr>
            <p:extLst>
              <p:ext uri="{D42A27DB-BD31-4B8C-83A1-F6EECF244321}">
                <p14:modId xmlns="" xmlns:p14="http://schemas.microsoft.com/office/powerpoint/2010/main" val="2944944086"/>
              </p:ext>
            </p:extLst>
          </p:nvPr>
        </p:nvGraphicFramePr>
        <p:xfrm>
          <a:off x="7069140" y="5048106"/>
          <a:ext cx="931861" cy="1733695"/>
        </p:xfrm>
        <a:graphic>
          <a:graphicData uri="http://schemas.openxmlformats.org/presentationml/2006/ole">
            <p:oleObj spid="_x0000_s102402" name="Equation" r:id="rId3" imgW="530280" imgH="749520" progId="Equation.3">
              <p:embed/>
            </p:oleObj>
          </a:graphicData>
        </a:graphic>
      </p:graphicFrame>
      <p:graphicFrame>
        <p:nvGraphicFramePr>
          <p:cNvPr id="48131" name="Object 3"/>
          <p:cNvGraphicFramePr>
            <a:graphicFrameLocks noChangeAspect="1"/>
          </p:cNvGraphicFramePr>
          <p:nvPr>
            <p:extLst>
              <p:ext uri="{D42A27DB-BD31-4B8C-83A1-F6EECF244321}">
                <p14:modId xmlns="" xmlns:p14="http://schemas.microsoft.com/office/powerpoint/2010/main" val="3140319259"/>
              </p:ext>
            </p:extLst>
          </p:nvPr>
        </p:nvGraphicFramePr>
        <p:xfrm>
          <a:off x="7086600" y="3429001"/>
          <a:ext cx="696912" cy="1408812"/>
        </p:xfrm>
        <a:graphic>
          <a:graphicData uri="http://schemas.openxmlformats.org/presentationml/2006/ole">
            <p:oleObj spid="_x0000_s102403" name="Equation" r:id="rId4" imgW="383760" imgH="585000" progId="Equation.3">
              <p:embed/>
            </p:oleObj>
          </a:graphicData>
        </a:graphic>
      </p:graphicFrame>
      <p:graphicFrame>
        <p:nvGraphicFramePr>
          <p:cNvPr id="48132" name="Object 4"/>
          <p:cNvGraphicFramePr>
            <a:graphicFrameLocks noChangeAspect="1"/>
          </p:cNvGraphicFramePr>
          <p:nvPr>
            <p:extLst>
              <p:ext uri="{D42A27DB-BD31-4B8C-83A1-F6EECF244321}">
                <p14:modId xmlns="" xmlns:p14="http://schemas.microsoft.com/office/powerpoint/2010/main" val="3219573797"/>
              </p:ext>
            </p:extLst>
          </p:nvPr>
        </p:nvGraphicFramePr>
        <p:xfrm>
          <a:off x="7086600" y="1600201"/>
          <a:ext cx="696912" cy="1455772"/>
        </p:xfrm>
        <a:graphic>
          <a:graphicData uri="http://schemas.openxmlformats.org/presentationml/2006/ole">
            <p:oleObj spid="_x0000_s102404" name="Equation" r:id="rId5" imgW="365400" imgH="585000" progId="Equation.3">
              <p:embed/>
            </p:oleObj>
          </a:graphicData>
        </a:graphic>
      </p:graphicFrame>
      <p:sp>
        <p:nvSpPr>
          <p:cNvPr id="48136"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 xmlns:p14="http://schemas.microsoft.com/office/powerpoint/2010/main" val="2831028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A6C1029A-DF45-7846-AFA3-32E834E0998A}" type="slidenum">
              <a:rPr lang="en-US" sz="1200">
                <a:solidFill>
                  <a:srgbClr val="898989"/>
                </a:solidFill>
                <a:latin typeface="Calibri" charset="0"/>
              </a:rPr>
              <a:pPr eaLnBrk="1" hangingPunct="1"/>
              <a:t>21</a:t>
            </a:fld>
            <a:endParaRPr lang="en-US" sz="1200">
              <a:solidFill>
                <a:srgbClr val="898989"/>
              </a:solidFill>
              <a:latin typeface="Calibri" charset="0"/>
            </a:endParaRPr>
          </a:p>
        </p:txBody>
      </p:sp>
      <p:sp>
        <p:nvSpPr>
          <p:cNvPr id="49155" name="Rectangle 2"/>
          <p:cNvSpPr>
            <a:spLocks noGrp="1" noChangeArrowheads="1"/>
          </p:cNvSpPr>
          <p:nvPr>
            <p:ph type="title"/>
          </p:nvPr>
        </p:nvSpPr>
        <p:spPr/>
        <p:txBody>
          <a:bodyPr/>
          <a:lstStyle/>
          <a:p>
            <a:pPr eaLnBrk="1" hangingPunct="1"/>
            <a:r>
              <a:rPr lang="en-US">
                <a:latin typeface="Calibri" charset="0"/>
                <a:ea typeface="ＭＳ Ｐゴシック" charset="0"/>
                <a:cs typeface="ＭＳ Ｐゴシック" charset="0"/>
              </a:rPr>
              <a:t>Micro- vs. Macro-Averaging</a:t>
            </a:r>
          </a:p>
        </p:txBody>
      </p:sp>
      <p:sp>
        <p:nvSpPr>
          <p:cNvPr id="49156" name="Rectangle 3"/>
          <p:cNvSpPr>
            <a:spLocks noGrp="1" noChangeArrowheads="1"/>
          </p:cNvSpPr>
          <p:nvPr>
            <p:ph type="body" idx="1"/>
          </p:nvPr>
        </p:nvSpPr>
        <p:spPr/>
        <p:txBody>
          <a:bodyPr/>
          <a:lstStyle/>
          <a:p>
            <a:pPr marL="342900" lvl="1" indent="-342900">
              <a:buClr>
                <a:srgbClr val="CC0000"/>
              </a:buClr>
            </a:pPr>
            <a:r>
              <a:rPr lang="en-US" sz="2800" dirty="0" smtClean="0">
                <a:latin typeface="Calibri" charset="0"/>
                <a:ea typeface="ＭＳ Ｐゴシック" charset="0"/>
                <a:cs typeface="ＭＳ Ｐゴシック" charset="0"/>
              </a:rPr>
              <a:t>If </a:t>
            </a:r>
            <a:r>
              <a:rPr lang="en-US" sz="2800" dirty="0">
                <a:latin typeface="Calibri" charset="0"/>
                <a:ea typeface="ＭＳ Ｐゴシック" charset="0"/>
                <a:cs typeface="ＭＳ Ｐゴシック" charset="0"/>
              </a:rPr>
              <a:t>we have more than one class, how do we combine multiple performance measures into one quantity?</a:t>
            </a:r>
          </a:p>
          <a:p>
            <a:pPr eaLnBrk="1" hangingPunct="1"/>
            <a:r>
              <a:rPr lang="en-US" sz="2800" b="1" dirty="0" err="1">
                <a:latin typeface="Calibri" charset="0"/>
                <a:ea typeface="ＭＳ Ｐゴシック" charset="0"/>
                <a:cs typeface="ＭＳ Ｐゴシック" charset="0"/>
              </a:rPr>
              <a:t>Macroaveraging</a:t>
            </a:r>
            <a:r>
              <a:rPr lang="en-US" sz="2800" dirty="0">
                <a:latin typeface="Calibri" charset="0"/>
                <a:ea typeface="ＭＳ Ｐゴシック" charset="0"/>
                <a:cs typeface="ＭＳ Ｐゴシック" charset="0"/>
              </a:rPr>
              <a:t>: Compute performance for each class, then average.</a:t>
            </a:r>
          </a:p>
          <a:p>
            <a:pPr eaLnBrk="1" hangingPunct="1"/>
            <a:r>
              <a:rPr lang="en-US" sz="2800" b="1" dirty="0" err="1">
                <a:latin typeface="Calibri" charset="0"/>
                <a:ea typeface="ＭＳ Ｐゴシック" charset="0"/>
                <a:cs typeface="ＭＳ Ｐゴシック" charset="0"/>
              </a:rPr>
              <a:t>Microaveraging</a:t>
            </a:r>
            <a:r>
              <a:rPr lang="en-US" sz="2800" dirty="0">
                <a:latin typeface="Calibri" charset="0"/>
                <a:ea typeface="ＭＳ Ｐゴシック" charset="0"/>
                <a:cs typeface="ＭＳ Ｐゴシック" charset="0"/>
              </a:rPr>
              <a:t>: Collect decisions for all classes, compute contingency table, evaluate.</a:t>
            </a:r>
          </a:p>
          <a:p>
            <a:pPr lvl="1" eaLnBrk="1" hangingPunct="1"/>
            <a:endParaRPr lang="en-US" dirty="0">
              <a:latin typeface="Calibri" charset="0"/>
              <a:ea typeface="ＭＳ Ｐゴシック" charset="0"/>
            </a:endParaRPr>
          </a:p>
        </p:txBody>
      </p:sp>
      <p:sp>
        <p:nvSpPr>
          <p:cNvPr id="49157"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15.2.4</a:t>
            </a:r>
          </a:p>
        </p:txBody>
      </p:sp>
    </p:spTree>
    <p:extLst>
      <p:ext uri="{BB962C8B-B14F-4D97-AF65-F5344CB8AC3E}">
        <p14:creationId xmlns="" xmlns:p14="http://schemas.microsoft.com/office/powerpoint/2010/main" val="39929667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7"/>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424D7412-C234-A149-A8E9-CC60E500F88F}" type="slidenum">
              <a:rPr lang="en-US" sz="1200">
                <a:solidFill>
                  <a:srgbClr val="898989"/>
                </a:solidFill>
                <a:latin typeface="Calibri"/>
                <a:cs typeface="Calibri"/>
              </a:rPr>
              <a:pPr eaLnBrk="1" hangingPunct="1"/>
              <a:t>22</a:t>
            </a:fld>
            <a:endParaRPr lang="en-US" sz="1200">
              <a:solidFill>
                <a:srgbClr val="898989"/>
              </a:solidFill>
              <a:latin typeface="Calibri"/>
              <a:cs typeface="Calibri"/>
            </a:endParaRPr>
          </a:p>
        </p:txBody>
      </p:sp>
      <p:sp>
        <p:nvSpPr>
          <p:cNvPr id="50179" name="Rectangle 2"/>
          <p:cNvSpPr>
            <a:spLocks noGrp="1" noChangeArrowheads="1"/>
          </p:cNvSpPr>
          <p:nvPr>
            <p:ph type="title"/>
          </p:nvPr>
        </p:nvSpPr>
        <p:spPr>
          <a:xfrm>
            <a:off x="1322918" y="381000"/>
            <a:ext cx="7668683" cy="990600"/>
          </a:xfrm>
        </p:spPr>
        <p:txBody>
          <a:bodyPr/>
          <a:lstStyle/>
          <a:p>
            <a:pPr eaLnBrk="1" hangingPunct="1"/>
            <a:r>
              <a:rPr lang="en-US" sz="3600" dirty="0">
                <a:latin typeface="Calibri"/>
                <a:ea typeface="ＭＳ Ｐゴシック" charset="0"/>
                <a:cs typeface="Calibri"/>
              </a:rPr>
              <a:t>Micro- vs. Macro-Averaging: Example</a:t>
            </a:r>
          </a:p>
        </p:txBody>
      </p:sp>
      <p:graphicFrame>
        <p:nvGraphicFramePr>
          <p:cNvPr id="1036291" name="Group 3"/>
          <p:cNvGraphicFramePr>
            <a:graphicFrameLocks noGrp="1"/>
          </p:cNvGraphicFramePr>
          <p:nvPr>
            <p:ph sz="half" idx="1"/>
            <p:extLst>
              <p:ext uri="{D42A27DB-BD31-4B8C-83A1-F6EECF244321}">
                <p14:modId xmlns="" xmlns:p14="http://schemas.microsoft.com/office/powerpoint/2010/main" val="2173074032"/>
              </p:ext>
            </p:extLst>
          </p:nvPr>
        </p:nvGraphicFramePr>
        <p:xfrm>
          <a:off x="76200" y="2286000"/>
          <a:ext cx="2743200" cy="2011578"/>
        </p:xfrm>
        <a:graphic>
          <a:graphicData uri="http://schemas.openxmlformats.org/drawingml/2006/table">
            <a:tbl>
              <a:tblPr/>
              <a:tblGrid>
                <a:gridCol w="1219200"/>
                <a:gridCol w="762000"/>
                <a:gridCol w="762000"/>
              </a:tblGrid>
              <a:tr h="66036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900" b="0" i="0" u="none" strike="noStrike" cap="none" normalizeH="0" baseline="0" dirty="0">
                        <a:ln>
                          <a:noFill/>
                        </a:ln>
                        <a:solidFill>
                          <a:schemeClr val="tx1"/>
                        </a:solidFill>
                        <a:effectLst/>
                        <a:latin typeface="Calibri"/>
                        <a:cs typeface="Calibri"/>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yes</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no</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yes</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no</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970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09" name="Group 21"/>
          <p:cNvGraphicFramePr>
            <a:graphicFrameLocks noGrp="1"/>
          </p:cNvGraphicFramePr>
          <p:nvPr>
            <p:ph sz="quarter" idx="2"/>
            <p:extLst>
              <p:ext uri="{D42A27DB-BD31-4B8C-83A1-F6EECF244321}">
                <p14:modId xmlns="" xmlns:p14="http://schemas.microsoft.com/office/powerpoint/2010/main" val="1295538991"/>
              </p:ext>
            </p:extLst>
          </p:nvPr>
        </p:nvGraphicFramePr>
        <p:xfrm>
          <a:off x="2971800" y="2057400"/>
          <a:ext cx="2667000" cy="2301138"/>
        </p:xfrm>
        <a:graphic>
          <a:graphicData uri="http://schemas.openxmlformats.org/drawingml/2006/table">
            <a:tbl>
              <a:tblPr/>
              <a:tblGrid>
                <a:gridCol w="1293091"/>
                <a:gridCol w="727364"/>
                <a:gridCol w="646545"/>
              </a:tblGrid>
              <a:tr h="66036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900" b="0" i="0" u="none" strike="noStrike" cap="none" normalizeH="0" baseline="0" dirty="0">
                        <a:ln>
                          <a:noFill/>
                        </a:ln>
                        <a:solidFill>
                          <a:schemeClr val="tx1"/>
                        </a:solidFill>
                        <a:effectLst/>
                        <a:latin typeface="Calibri"/>
                        <a:cs typeface="Calibri"/>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smtClean="0">
                          <a:ln>
                            <a:noFill/>
                          </a:ln>
                          <a:solidFill>
                            <a:schemeClr val="tx1"/>
                          </a:solidFill>
                          <a:effectLst/>
                          <a:latin typeface="Calibri"/>
                          <a:cs typeface="Calibri"/>
                        </a:rPr>
                        <a:t>Truth: </a:t>
                      </a:r>
                      <a:r>
                        <a:rPr kumimoji="0" lang="en-US" sz="1900" b="0" i="0" u="none" strike="noStrike" cap="none" normalizeH="0" baseline="0" dirty="0">
                          <a:ln>
                            <a:noFill/>
                          </a:ln>
                          <a:solidFill>
                            <a:schemeClr val="tx1"/>
                          </a:solidFill>
                          <a:effectLst/>
                          <a:latin typeface="Calibri"/>
                          <a:cs typeface="Calibri"/>
                        </a:rPr>
                        <a:t>yes</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no</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Classifier: yes</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90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no</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10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890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graphicFrame>
        <p:nvGraphicFramePr>
          <p:cNvPr id="1036327" name="Group 39"/>
          <p:cNvGraphicFramePr>
            <a:graphicFrameLocks noGrp="1"/>
          </p:cNvGraphicFramePr>
          <p:nvPr>
            <p:ph sz="quarter" idx="3"/>
            <p:extLst>
              <p:ext uri="{D42A27DB-BD31-4B8C-83A1-F6EECF244321}">
                <p14:modId xmlns="" xmlns:p14="http://schemas.microsoft.com/office/powerpoint/2010/main" val="3857356530"/>
              </p:ext>
            </p:extLst>
          </p:nvPr>
        </p:nvGraphicFramePr>
        <p:xfrm>
          <a:off x="5943601" y="2286000"/>
          <a:ext cx="2666998" cy="2011578"/>
        </p:xfrm>
        <a:graphic>
          <a:graphicData uri="http://schemas.openxmlformats.org/drawingml/2006/table">
            <a:tbl>
              <a:tblPr/>
              <a:tblGrid>
                <a:gridCol w="1219199"/>
                <a:gridCol w="720435"/>
                <a:gridCol w="727364"/>
              </a:tblGrid>
              <a:tr h="660365">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endParaRPr kumimoji="0" lang="en-US" sz="1900" b="0" i="0" u="none" strike="noStrike" cap="none" normalizeH="0" baseline="0" dirty="0">
                        <a:ln>
                          <a:noFill/>
                        </a:ln>
                        <a:solidFill>
                          <a:schemeClr val="tx1"/>
                        </a:solidFill>
                        <a:effectLst/>
                        <a:latin typeface="Calibri"/>
                        <a:cs typeface="Calibri"/>
                      </a:endParaRP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yes</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Truth: no</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yes</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100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20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79087">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Classifier: no</a:t>
                      </a:r>
                    </a:p>
                  </a:txBody>
                  <a:tcPr marT="45703" marB="4570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a:ln>
                            <a:noFill/>
                          </a:ln>
                          <a:solidFill>
                            <a:schemeClr val="tx1"/>
                          </a:solidFill>
                          <a:effectLst/>
                          <a:latin typeface="Calibri"/>
                          <a:cs typeface="Calibri"/>
                        </a:rPr>
                        <a:t>20</a:t>
                      </a:r>
                    </a:p>
                  </a:txBody>
                  <a:tcPr marT="45703" marB="4570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rgbClr val="A50021"/>
                        </a:buClr>
                        <a:buSzPct val="60000"/>
                        <a:buFont typeface="Wingdings" charset="2"/>
                        <a:buNone/>
                        <a:tabLst/>
                      </a:pPr>
                      <a:r>
                        <a:rPr kumimoji="0" lang="en-US" sz="1900" b="0" i="0" u="none" strike="noStrike" cap="none" normalizeH="0" baseline="0" dirty="0">
                          <a:ln>
                            <a:noFill/>
                          </a:ln>
                          <a:solidFill>
                            <a:schemeClr val="tx1"/>
                          </a:solidFill>
                          <a:effectLst/>
                          <a:latin typeface="Calibri"/>
                          <a:cs typeface="Calibri"/>
                        </a:rPr>
                        <a:t>1860</a:t>
                      </a:r>
                    </a:p>
                  </a:txBody>
                  <a:tcPr marT="45703" marB="4570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
        <p:nvSpPr>
          <p:cNvPr id="50234" name="Text Box 57"/>
          <p:cNvSpPr txBox="1">
            <a:spLocks noChangeArrowheads="1"/>
          </p:cNvSpPr>
          <p:nvPr/>
        </p:nvSpPr>
        <p:spPr bwMode="auto">
          <a:xfrm>
            <a:off x="685800" y="1638301"/>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dirty="0">
                <a:latin typeface="Calibri"/>
                <a:cs typeface="Calibri"/>
              </a:rPr>
              <a:t>Class 1</a:t>
            </a:r>
          </a:p>
        </p:txBody>
      </p:sp>
      <p:sp>
        <p:nvSpPr>
          <p:cNvPr id="50235" name="Text Box 58"/>
          <p:cNvSpPr txBox="1">
            <a:spLocks noChangeArrowheads="1"/>
          </p:cNvSpPr>
          <p:nvPr/>
        </p:nvSpPr>
        <p:spPr bwMode="auto">
          <a:xfrm>
            <a:off x="3505200" y="1638301"/>
            <a:ext cx="1828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Class 2</a:t>
            </a:r>
          </a:p>
        </p:txBody>
      </p:sp>
      <p:sp>
        <p:nvSpPr>
          <p:cNvPr id="50236" name="Text Box 59"/>
          <p:cNvSpPr txBox="1">
            <a:spLocks noChangeArrowheads="1"/>
          </p:cNvSpPr>
          <p:nvPr/>
        </p:nvSpPr>
        <p:spPr bwMode="auto">
          <a:xfrm>
            <a:off x="6096000" y="1638302"/>
            <a:ext cx="2667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spcBef>
                <a:spcPct val="50000"/>
              </a:spcBef>
            </a:pPr>
            <a:r>
              <a:rPr lang="en-US">
                <a:latin typeface="Calibri"/>
                <a:cs typeface="Calibri"/>
              </a:rPr>
              <a:t>Micro Ave. Table</a:t>
            </a:r>
          </a:p>
        </p:txBody>
      </p:sp>
      <p:sp>
        <p:nvSpPr>
          <p:cNvPr id="50238" name="TextBox 4"/>
          <p:cNvSpPr txBox="1">
            <a:spLocks noChangeArrowheads="1"/>
          </p:cNvSpPr>
          <p:nvPr/>
        </p:nvSpPr>
        <p:spPr bwMode="auto">
          <a:xfrm>
            <a:off x="7620001" y="-89972"/>
            <a:ext cx="1085554"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latin typeface="Calibri"/>
                <a:cs typeface="Calibri"/>
              </a:rPr>
              <a:t>Sec. 15.2.4</a:t>
            </a:r>
          </a:p>
        </p:txBody>
      </p:sp>
      <p:sp>
        <p:nvSpPr>
          <p:cNvPr id="12" name="Rectangle 3"/>
          <p:cNvSpPr txBox="1">
            <a:spLocks noChangeArrowheads="1"/>
          </p:cNvSpPr>
          <p:nvPr/>
        </p:nvSpPr>
        <p:spPr bwMode="auto">
          <a:xfrm>
            <a:off x="304800" y="4343400"/>
            <a:ext cx="8534400" cy="2235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marL="342900" lvl="1" indent="-342900">
              <a:buClr>
                <a:srgbClr val="CC0000"/>
              </a:buClr>
            </a:pPr>
            <a:endParaRPr lang="en-US" sz="2400" dirty="0" smtClean="0">
              <a:latin typeface="Calibri" charset="0"/>
              <a:ea typeface="ＭＳ Ｐゴシック" charset="0"/>
            </a:endParaRPr>
          </a:p>
          <a:p>
            <a:pPr marL="342900" lvl="1" indent="-342900">
              <a:buClr>
                <a:srgbClr val="CC0000"/>
              </a:buClr>
            </a:pPr>
            <a:r>
              <a:rPr lang="en-US" sz="2400" dirty="0" err="1" smtClean="0">
                <a:latin typeface="Calibri" charset="0"/>
                <a:ea typeface="ＭＳ Ｐゴシック" charset="0"/>
              </a:rPr>
              <a:t>Macroaveraged</a:t>
            </a:r>
            <a:r>
              <a:rPr lang="en-US" sz="2400" dirty="0" smtClean="0">
                <a:latin typeface="Calibri" charset="0"/>
                <a:ea typeface="ＭＳ Ｐゴシック" charset="0"/>
              </a:rPr>
              <a:t> </a:t>
            </a:r>
            <a:r>
              <a:rPr lang="en-US" sz="2400" dirty="0">
                <a:latin typeface="Calibri" charset="0"/>
                <a:ea typeface="ＭＳ Ｐゴシック" charset="0"/>
              </a:rPr>
              <a:t>precision: (0.5 + 0.9)/2 = 0.7</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precision: 100/120 = .83</a:t>
            </a:r>
          </a:p>
          <a:p>
            <a:pPr marL="342900" lvl="1" indent="-342900">
              <a:buClr>
                <a:srgbClr val="CC0000"/>
              </a:buClr>
            </a:pPr>
            <a:r>
              <a:rPr lang="en-US" sz="2400" dirty="0" err="1">
                <a:latin typeface="Calibri" charset="0"/>
                <a:ea typeface="ＭＳ Ｐゴシック" charset="0"/>
              </a:rPr>
              <a:t>Microaveraged</a:t>
            </a:r>
            <a:r>
              <a:rPr lang="en-US" sz="2400" dirty="0">
                <a:latin typeface="Calibri" charset="0"/>
                <a:ea typeface="ＭＳ Ｐゴシック" charset="0"/>
              </a:rPr>
              <a:t> score is dominated by score on common classes</a:t>
            </a:r>
          </a:p>
          <a:p>
            <a:pPr lvl="1"/>
            <a:endParaRPr lang="en-US" dirty="0">
              <a:latin typeface="Calibri" charset="0"/>
              <a:ea typeface="ＭＳ Ｐゴシック" charset="0"/>
            </a:endParaRPr>
          </a:p>
        </p:txBody>
      </p:sp>
    </p:spTree>
    <p:extLst>
      <p:ext uri="{BB962C8B-B14F-4D97-AF65-F5344CB8AC3E}">
        <p14:creationId xmlns="" xmlns:p14="http://schemas.microsoft.com/office/powerpoint/2010/main" val="2061204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371600" y="279400"/>
            <a:ext cx="7772400" cy="990600"/>
          </a:xfrm>
        </p:spPr>
        <p:txBody>
          <a:bodyPr>
            <a:normAutofit fontScale="90000"/>
          </a:bodyPr>
          <a:lstStyle/>
          <a:p>
            <a:r>
              <a:rPr lang="en-US" dirty="0" smtClean="0"/>
              <a:t>Development Test Sets and Cross-validation</a:t>
            </a:r>
          </a:p>
        </p:txBody>
      </p:sp>
      <p:sp>
        <p:nvSpPr>
          <p:cNvPr id="63491" name="Rectangle 3"/>
          <p:cNvSpPr>
            <a:spLocks noGrp="1" noChangeArrowheads="1"/>
          </p:cNvSpPr>
          <p:nvPr>
            <p:ph sz="quarter" idx="1"/>
          </p:nvPr>
        </p:nvSpPr>
        <p:spPr>
          <a:xfrm>
            <a:off x="228600" y="1803400"/>
            <a:ext cx="5943600" cy="5054600"/>
          </a:xfrm>
        </p:spPr>
        <p:txBody>
          <a:bodyPr>
            <a:normAutofit fontScale="92500" lnSpcReduction="20000"/>
          </a:bodyPr>
          <a:lstStyle/>
          <a:p>
            <a:pPr>
              <a:lnSpc>
                <a:spcPct val="90000"/>
              </a:lnSpc>
            </a:pPr>
            <a:endParaRPr lang="en-US" sz="2400" i="1" dirty="0" smtClean="0">
              <a:solidFill>
                <a:srgbClr val="FF0000"/>
              </a:solidFill>
              <a:latin typeface="Calibri" charset="0"/>
            </a:endParaRPr>
          </a:p>
          <a:p>
            <a:pPr>
              <a:lnSpc>
                <a:spcPct val="90000"/>
              </a:lnSpc>
            </a:pPr>
            <a:endParaRPr lang="en-US" i="1" dirty="0">
              <a:solidFill>
                <a:srgbClr val="FF0000"/>
              </a:solidFill>
              <a:latin typeface="Calibri" charset="0"/>
            </a:endParaRPr>
          </a:p>
          <a:p>
            <a:pPr>
              <a:lnSpc>
                <a:spcPct val="90000"/>
              </a:lnSpc>
            </a:pPr>
            <a:endParaRPr lang="en-US" sz="2400" dirty="0" smtClean="0">
              <a:solidFill>
                <a:srgbClr val="0000FF"/>
              </a:solidFill>
              <a:latin typeface="Calibri" charset="0"/>
            </a:endParaRPr>
          </a:p>
          <a:p>
            <a:pPr>
              <a:lnSpc>
                <a:spcPct val="90000"/>
              </a:lnSpc>
            </a:pPr>
            <a:r>
              <a:rPr lang="en-US" sz="2400" dirty="0" smtClean="0">
                <a:solidFill>
                  <a:srgbClr val="0000FF"/>
                </a:solidFill>
                <a:latin typeface="Calibri" charset="0"/>
              </a:rPr>
              <a:t>Metric: P/R/F1  or Accuracy</a:t>
            </a:r>
          </a:p>
          <a:p>
            <a:pPr>
              <a:lnSpc>
                <a:spcPct val="90000"/>
              </a:lnSpc>
            </a:pPr>
            <a:r>
              <a:rPr lang="en-US" dirty="0">
                <a:latin typeface="Calibri" charset="0"/>
              </a:rPr>
              <a:t>Unseen test set</a:t>
            </a:r>
          </a:p>
          <a:p>
            <a:pPr lvl="1">
              <a:lnSpc>
                <a:spcPct val="90000"/>
              </a:lnSpc>
            </a:pPr>
            <a:r>
              <a:rPr lang="en-US" dirty="0">
                <a:latin typeface="Calibri" charset="0"/>
              </a:rPr>
              <a:t>avoid </a:t>
            </a:r>
            <a:r>
              <a:rPr lang="en-US" dirty="0" err="1">
                <a:latin typeface="Calibri" charset="0"/>
              </a:rPr>
              <a:t>overfitting</a:t>
            </a:r>
            <a:r>
              <a:rPr lang="en-US" dirty="0">
                <a:latin typeface="Calibri" charset="0"/>
              </a:rPr>
              <a:t> (‘tuning to the test set’)</a:t>
            </a:r>
          </a:p>
          <a:p>
            <a:pPr lvl="1">
              <a:lnSpc>
                <a:spcPct val="90000"/>
              </a:lnSpc>
            </a:pPr>
            <a:r>
              <a:rPr lang="en-US" dirty="0">
                <a:latin typeface="Calibri" charset="0"/>
              </a:rPr>
              <a:t>more conservative estimate of </a:t>
            </a:r>
            <a:r>
              <a:rPr lang="en-US" dirty="0" smtClean="0">
                <a:latin typeface="Calibri" charset="0"/>
              </a:rPr>
              <a:t>performance</a:t>
            </a:r>
            <a:endParaRPr lang="en-US" sz="2400" dirty="0" smtClean="0">
              <a:solidFill>
                <a:srgbClr val="0000FF"/>
              </a:solidFill>
              <a:latin typeface="Calibri" charset="0"/>
            </a:endParaRPr>
          </a:p>
          <a:p>
            <a:pPr marL="342900" lvl="1" indent="-342900">
              <a:lnSpc>
                <a:spcPct val="90000"/>
              </a:lnSpc>
              <a:buClr>
                <a:srgbClr val="CC0000"/>
              </a:buClr>
            </a:pPr>
            <a:r>
              <a:rPr lang="en-US" sz="2400" dirty="0">
                <a:latin typeface="Calibri" charset="0"/>
              </a:rPr>
              <a:t>Cross-validation over multiple splits</a:t>
            </a:r>
          </a:p>
          <a:p>
            <a:pPr lvl="2">
              <a:lnSpc>
                <a:spcPct val="90000"/>
              </a:lnSpc>
            </a:pPr>
            <a:r>
              <a:rPr lang="en-US" sz="1800" dirty="0" smtClean="0">
                <a:latin typeface="Calibri" charset="0"/>
              </a:rPr>
              <a:t>Handle sampling errors from different datasets</a:t>
            </a:r>
          </a:p>
          <a:p>
            <a:pPr lvl="1">
              <a:lnSpc>
                <a:spcPct val="90000"/>
              </a:lnSpc>
            </a:pPr>
            <a:r>
              <a:rPr lang="en-US" dirty="0" smtClean="0">
                <a:latin typeface="Calibri" charset="0"/>
              </a:rPr>
              <a:t>Pool results over each split</a:t>
            </a:r>
          </a:p>
          <a:p>
            <a:pPr lvl="1">
              <a:lnSpc>
                <a:spcPct val="90000"/>
              </a:lnSpc>
            </a:pPr>
            <a:r>
              <a:rPr lang="en-US" dirty="0" smtClean="0">
                <a:latin typeface="Calibri" charset="0"/>
              </a:rPr>
              <a:t>Compute pooled </a:t>
            </a:r>
            <a:r>
              <a:rPr lang="en-US" dirty="0" err="1" smtClean="0">
                <a:latin typeface="Calibri" charset="0"/>
              </a:rPr>
              <a:t>dev</a:t>
            </a:r>
            <a:r>
              <a:rPr lang="en-US" dirty="0" smtClean="0">
                <a:latin typeface="Calibri" charset="0"/>
              </a:rPr>
              <a:t> set performance</a:t>
            </a:r>
          </a:p>
        </p:txBody>
      </p:sp>
      <p:sp>
        <p:nvSpPr>
          <p:cNvPr id="2" name="Rectangle 1"/>
          <p:cNvSpPr/>
          <p:nvPr/>
        </p:nvSpPr>
        <p:spPr bwMode="auto">
          <a:xfrm>
            <a:off x="457200" y="1905000"/>
            <a:ext cx="2057400" cy="8128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5" name="Rectangle 4"/>
          <p:cNvSpPr/>
          <p:nvPr/>
        </p:nvSpPr>
        <p:spPr bwMode="auto">
          <a:xfrm>
            <a:off x="3048000" y="1905000"/>
            <a:ext cx="2819400" cy="8128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Development</a:t>
            </a:r>
            <a:r>
              <a:rPr lang="en-US" sz="2000" dirty="0">
                <a:latin typeface="Calibri"/>
                <a:cs typeface="Calibri"/>
              </a:rPr>
              <a:t> </a:t>
            </a:r>
            <a:r>
              <a:rPr kumimoji="0" lang="en-US" sz="2000" b="0" i="0" u="none" strike="noStrike" cap="none" normalizeH="0" baseline="0" dirty="0" smtClean="0">
                <a:ln>
                  <a:noFill/>
                </a:ln>
                <a:solidFill>
                  <a:schemeClr val="tx1"/>
                </a:solidFill>
                <a:effectLst/>
                <a:latin typeface="Calibri"/>
                <a:cs typeface="Calibri"/>
              </a:rPr>
              <a:t>Test</a:t>
            </a:r>
            <a:r>
              <a:rPr kumimoji="0" lang="en-US" sz="2000" b="0" i="0" u="none" strike="noStrike" cap="none" normalizeH="0" dirty="0" smtClean="0">
                <a:ln>
                  <a:noFill/>
                </a:ln>
                <a:solidFill>
                  <a:schemeClr val="tx1"/>
                </a:solidFill>
                <a:effectLst/>
                <a:latin typeface="Calibri"/>
                <a:cs typeface="Calibri"/>
              </a:rPr>
              <a:t> Set</a:t>
            </a:r>
            <a:endParaRPr kumimoji="0" lang="en-US" sz="2000" b="0" i="0" u="none" strike="noStrike" cap="none" normalizeH="0" baseline="0" dirty="0">
              <a:ln>
                <a:noFill/>
              </a:ln>
              <a:solidFill>
                <a:schemeClr val="tx1"/>
              </a:solidFill>
              <a:effectLst/>
              <a:latin typeface="Calibri"/>
              <a:cs typeface="Calibri"/>
            </a:endParaRPr>
          </a:p>
        </p:txBody>
      </p:sp>
      <p:sp>
        <p:nvSpPr>
          <p:cNvPr id="6" name="Rectangle 5"/>
          <p:cNvSpPr/>
          <p:nvPr/>
        </p:nvSpPr>
        <p:spPr bwMode="auto">
          <a:xfrm>
            <a:off x="6248400" y="1905000"/>
            <a:ext cx="1219200" cy="8128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Test Set</a:t>
            </a:r>
            <a:endParaRPr kumimoji="0" lang="en-US" sz="2000" b="0" i="0" u="none" strike="noStrike" cap="none" normalizeH="0" baseline="0" dirty="0">
              <a:ln>
                <a:noFill/>
              </a:ln>
              <a:solidFill>
                <a:schemeClr val="tx1"/>
              </a:solidFill>
              <a:effectLst/>
              <a:latin typeface="Calibri"/>
              <a:cs typeface="Calibri"/>
            </a:endParaRPr>
          </a:p>
        </p:txBody>
      </p:sp>
      <p:sp>
        <p:nvSpPr>
          <p:cNvPr id="19" name="Rectangle 18"/>
          <p:cNvSpPr/>
          <p:nvPr/>
        </p:nvSpPr>
        <p:spPr bwMode="auto">
          <a:xfrm>
            <a:off x="7162800" y="6172200"/>
            <a:ext cx="1143000" cy="406400"/>
          </a:xfrm>
          <a:prstGeom prst="rect">
            <a:avLst/>
          </a:prstGeom>
          <a:solidFill>
            <a:schemeClr val="accent2">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Test Set</a:t>
            </a:r>
            <a:endParaRPr kumimoji="0" lang="en-US" sz="2000" b="0" i="0" u="none" strike="noStrike" cap="none" normalizeH="0" baseline="0" dirty="0">
              <a:ln>
                <a:noFill/>
              </a:ln>
              <a:solidFill>
                <a:schemeClr val="tx1"/>
              </a:solidFill>
              <a:effectLst/>
              <a:latin typeface="Calibri"/>
              <a:cs typeface="Calibri"/>
            </a:endParaRPr>
          </a:p>
        </p:txBody>
      </p:sp>
      <p:grpSp>
        <p:nvGrpSpPr>
          <p:cNvPr id="3" name="Group 2"/>
          <p:cNvGrpSpPr/>
          <p:nvPr/>
        </p:nvGrpSpPr>
        <p:grpSpPr>
          <a:xfrm>
            <a:off x="6151418" y="3530600"/>
            <a:ext cx="2916382" cy="2336800"/>
            <a:chOff x="6012873" y="2876550"/>
            <a:chExt cx="2916382" cy="1752600"/>
          </a:xfrm>
        </p:grpSpPr>
        <p:sp>
          <p:nvSpPr>
            <p:cNvPr id="8" name="Rectangle 7"/>
            <p:cNvSpPr/>
            <p:nvPr/>
          </p:nvSpPr>
          <p:spPr bwMode="auto">
            <a:xfrm>
              <a:off x="6012873" y="34861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12" name="Rectangle 11"/>
            <p:cNvSpPr/>
            <p:nvPr/>
          </p:nvSpPr>
          <p:spPr bwMode="auto">
            <a:xfrm>
              <a:off x="6012873" y="40957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                         Training Set</a:t>
              </a:r>
              <a:endParaRPr kumimoji="0" lang="en-US" sz="2000" b="0" i="0" u="none" strike="noStrike" cap="none" normalizeH="0" baseline="0" dirty="0">
                <a:ln>
                  <a:noFill/>
                </a:ln>
                <a:solidFill>
                  <a:schemeClr val="tx1"/>
                </a:solidFill>
                <a:effectLst/>
                <a:latin typeface="Calibri"/>
                <a:cs typeface="Calibri"/>
              </a:endParaRPr>
            </a:p>
          </p:txBody>
        </p:sp>
        <p:sp>
          <p:nvSpPr>
            <p:cNvPr id="14" name="Rectangle 13"/>
            <p:cNvSpPr/>
            <p:nvPr/>
          </p:nvSpPr>
          <p:spPr bwMode="auto">
            <a:xfrm>
              <a:off x="6019495" y="40957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sp>
          <p:nvSpPr>
            <p:cNvPr id="15" name="Rectangle 14"/>
            <p:cNvSpPr/>
            <p:nvPr/>
          </p:nvSpPr>
          <p:spPr bwMode="auto">
            <a:xfrm>
              <a:off x="6019800" y="2876550"/>
              <a:ext cx="2909455" cy="533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a:cs typeface="Calibri"/>
                </a:rPr>
                <a:t>Training Set</a:t>
              </a:r>
              <a:endParaRPr kumimoji="0" lang="en-US" sz="2000" b="0" i="0" u="none" strike="noStrike" cap="none" normalizeH="0" baseline="0" dirty="0">
                <a:ln>
                  <a:noFill/>
                </a:ln>
                <a:solidFill>
                  <a:schemeClr val="tx1"/>
                </a:solidFill>
                <a:effectLst/>
                <a:latin typeface="Calibri"/>
                <a:cs typeface="Calibri"/>
              </a:endParaRPr>
            </a:p>
          </p:txBody>
        </p:sp>
        <p:sp>
          <p:nvSpPr>
            <p:cNvPr id="16" name="Rectangle 15"/>
            <p:cNvSpPr/>
            <p:nvPr/>
          </p:nvSpPr>
          <p:spPr bwMode="auto">
            <a:xfrm>
              <a:off x="7848600" y="34861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sp>
          <p:nvSpPr>
            <p:cNvPr id="17" name="Rectangle 16"/>
            <p:cNvSpPr/>
            <p:nvPr/>
          </p:nvSpPr>
          <p:spPr bwMode="auto">
            <a:xfrm>
              <a:off x="7391400" y="2876550"/>
              <a:ext cx="1039091" cy="533400"/>
            </a:xfrm>
            <a:prstGeom prst="rect">
              <a:avLst/>
            </a:prstGeom>
            <a:solidFill>
              <a:schemeClr val="accent5">
                <a:lumMod val="60000"/>
                <a:lumOff val="40000"/>
              </a:schemeClr>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err="1" smtClean="0">
                  <a:ln>
                    <a:noFill/>
                  </a:ln>
                  <a:solidFill>
                    <a:schemeClr val="tx1"/>
                  </a:solidFill>
                  <a:effectLst/>
                  <a:latin typeface="Calibri"/>
                  <a:cs typeface="Calibri"/>
                </a:rPr>
                <a:t>Dev</a:t>
              </a:r>
              <a:r>
                <a:rPr lang="en-US" sz="2000" dirty="0">
                  <a:latin typeface="Calibri"/>
                  <a:cs typeface="Calibri"/>
                </a:rPr>
                <a:t> </a:t>
              </a:r>
              <a:r>
                <a:rPr lang="en-US" sz="2000" dirty="0" smtClean="0">
                  <a:latin typeface="Calibri"/>
                  <a:cs typeface="Calibri"/>
                </a:rPr>
                <a:t>Test</a:t>
              </a:r>
              <a:endParaRPr kumimoji="0" lang="en-US" sz="2000" b="0" i="0" u="none" strike="noStrike" cap="none" normalizeH="0" baseline="0" dirty="0">
                <a:ln>
                  <a:noFill/>
                </a:ln>
                <a:solidFill>
                  <a:schemeClr val="tx1"/>
                </a:solidFill>
                <a:effectLst/>
                <a:latin typeface="Calibri"/>
                <a:cs typeface="Calibri"/>
              </a:endParaRPr>
            </a:p>
          </p:txBody>
        </p:sp>
      </p:grpSp>
    </p:spTree>
    <p:extLst>
      <p:ext uri="{BB962C8B-B14F-4D97-AF65-F5344CB8AC3E}">
        <p14:creationId xmlns="" xmlns:p14="http://schemas.microsoft.com/office/powerpoint/2010/main" val="1903932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34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491">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3491">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1">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491">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lstStyle/>
          <a:p>
            <a:r>
              <a:rPr lang="en-US" sz="4000" smtClean="0">
                <a:latin typeface="Calibri (Headings)"/>
                <a:cs typeface="Calibri (Headings)"/>
              </a:rPr>
              <a:t>Text Classification and Na</a:t>
            </a:r>
            <a:r>
              <a:rPr lang="fr-FR" sz="4000" smtClean="0">
                <a:latin typeface="Calibri (Headings)"/>
                <a:cs typeface="Calibri (Headings)"/>
              </a:rPr>
              <a:t>ï</a:t>
            </a:r>
            <a:r>
              <a:rPr lang="en-US" sz="4000" smtClean="0">
                <a:latin typeface="Calibri (Headings)"/>
                <a:cs typeface="Calibri (Headings)"/>
              </a:rPr>
              <a:t>ve Bayes</a:t>
            </a:r>
            <a:endParaRPr lang="en-US" sz="4000" dirty="0">
              <a:latin typeface="Calibri (Headings)"/>
              <a:ea typeface="ＭＳ Ｐゴシック" charset="0"/>
              <a:cs typeface="Calibri (Headings)"/>
            </a:endParaRPr>
          </a:p>
        </p:txBody>
      </p:sp>
      <p:sp>
        <p:nvSpPr>
          <p:cNvPr id="16387" name="Rectangle 6"/>
          <p:cNvSpPr>
            <a:spLocks noGrp="1" noChangeArrowheads="1"/>
          </p:cNvSpPr>
          <p:nvPr>
            <p:ph type="body" idx="1"/>
          </p:nvPr>
        </p:nvSpPr>
        <p:spPr/>
        <p:txBody>
          <a:bodyPr/>
          <a:lstStyle/>
          <a:p>
            <a:pPr eaLnBrk="1" hangingPunct="1">
              <a:buFont typeface="Times" charset="0"/>
              <a:buNone/>
            </a:pPr>
            <a:r>
              <a:rPr lang="en-US" sz="3600" dirty="0" smtClean="0">
                <a:solidFill>
                  <a:srgbClr val="A4001D"/>
                </a:solidFill>
                <a:latin typeface="Calibri"/>
                <a:ea typeface="ＭＳ Ｐゴシック" charset="0"/>
                <a:cs typeface="Calibri"/>
              </a:rPr>
              <a:t>Text Classification: Practical Issues</a:t>
            </a:r>
            <a:endParaRPr lang="en-US" sz="3600" dirty="0">
              <a:solidFill>
                <a:srgbClr val="A4001D"/>
              </a:solidFill>
              <a:latin typeface="Calibri"/>
              <a:ea typeface="ＭＳ Ｐゴシック" charset="0"/>
              <a:cs typeface="Calibri"/>
            </a:endParaRPr>
          </a:p>
        </p:txBody>
      </p:sp>
    </p:spTree>
    <p:extLst>
      <p:ext uri="{BB962C8B-B14F-4D97-AF65-F5344CB8AC3E}">
        <p14:creationId xmlns="" xmlns:p14="http://schemas.microsoft.com/office/powerpoint/2010/main" val="181008659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93D819E-6B48-E24C-8E34-4D8EC5CE1E38}" type="slidenum">
              <a:rPr lang="en-US" sz="1200">
                <a:solidFill>
                  <a:srgbClr val="898989"/>
                </a:solidFill>
                <a:latin typeface="Calibri" charset="0"/>
              </a:rPr>
              <a:pPr eaLnBrk="1" hangingPunct="1"/>
              <a:t>25</a:t>
            </a:fld>
            <a:endParaRPr lang="en-US" sz="1200">
              <a:solidFill>
                <a:srgbClr val="898989"/>
              </a:solidFill>
              <a:latin typeface="Calibri" charset="0"/>
            </a:endParaRPr>
          </a:p>
        </p:txBody>
      </p:sp>
      <p:sp>
        <p:nvSpPr>
          <p:cNvPr id="56323"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The Real World</a:t>
            </a:r>
          </a:p>
        </p:txBody>
      </p:sp>
      <p:sp>
        <p:nvSpPr>
          <p:cNvPr id="56324" name="Rectangle 3"/>
          <p:cNvSpPr>
            <a:spLocks noGrp="1" noChangeArrowheads="1"/>
          </p:cNvSpPr>
          <p:nvPr>
            <p:ph type="body" idx="1"/>
          </p:nvPr>
        </p:nvSpPr>
        <p:spPr/>
        <p:txBody>
          <a:bodyPr/>
          <a:lstStyle/>
          <a:p>
            <a:pPr eaLnBrk="1" hangingPunct="1"/>
            <a:r>
              <a:rPr lang="en-US" dirty="0">
                <a:latin typeface="Calibri" charset="0"/>
                <a:ea typeface="ＭＳ Ｐゴシック" charset="0"/>
                <a:cs typeface="ＭＳ Ｐゴシック" charset="0"/>
              </a:rPr>
              <a:t>Gee, </a:t>
            </a:r>
            <a:r>
              <a:rPr lang="en-US" dirty="0" smtClean="0">
                <a:latin typeface="Calibri" charset="0"/>
                <a:ea typeface="ＭＳ Ｐゴシック" charset="0"/>
                <a:cs typeface="ＭＳ Ｐゴシック" charset="0"/>
              </a:rPr>
              <a:t>I’m </a:t>
            </a:r>
            <a:r>
              <a:rPr lang="en-US" dirty="0">
                <a:latin typeface="Calibri" charset="0"/>
                <a:ea typeface="ＭＳ Ｐゴシック" charset="0"/>
                <a:cs typeface="ＭＳ Ｐゴシック" charset="0"/>
              </a:rPr>
              <a:t>building a text classifier for real, now!</a:t>
            </a:r>
          </a:p>
          <a:p>
            <a:pPr eaLnBrk="1" hangingPunct="1"/>
            <a:r>
              <a:rPr lang="en-US" dirty="0">
                <a:latin typeface="Calibri" charset="0"/>
                <a:ea typeface="ＭＳ Ｐゴシック" charset="0"/>
                <a:cs typeface="ＭＳ Ｐゴシック" charset="0"/>
              </a:rPr>
              <a:t>What should I do</a:t>
            </a:r>
            <a:r>
              <a:rPr lang="en-US" dirty="0" smtClean="0">
                <a:latin typeface="Calibri" charset="0"/>
                <a:ea typeface="ＭＳ Ｐゴシック" charset="0"/>
                <a:cs typeface="ＭＳ Ｐゴシック" charset="0"/>
              </a:rPr>
              <a:t>?</a:t>
            </a:r>
            <a:endParaRPr lang="en-US" dirty="0">
              <a:latin typeface="Calibri" charset="0"/>
              <a:ea typeface="ＭＳ Ｐゴシック" charset="0"/>
              <a:cs typeface="ＭＳ Ｐゴシック" charset="0"/>
            </a:endParaRPr>
          </a:p>
        </p:txBody>
      </p:sp>
      <p:sp>
        <p:nvSpPr>
          <p:cNvPr id="56325"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 xmlns:p14="http://schemas.microsoft.com/office/powerpoint/2010/main" val="329263115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BA3F27A-247D-4641-BB88-BB430BF7C007}" type="slidenum">
              <a:rPr lang="en-US" sz="1200">
                <a:solidFill>
                  <a:srgbClr val="898989"/>
                </a:solidFill>
                <a:latin typeface="Calibri" charset="0"/>
              </a:rPr>
              <a:pPr eaLnBrk="1" hangingPunct="1"/>
              <a:t>26</a:t>
            </a:fld>
            <a:endParaRPr lang="en-US" sz="1200">
              <a:solidFill>
                <a:srgbClr val="898989"/>
              </a:solidFill>
              <a:latin typeface="Calibri" charset="0"/>
            </a:endParaRPr>
          </a:p>
        </p:txBody>
      </p:sp>
      <p:sp>
        <p:nvSpPr>
          <p:cNvPr id="57347" name="Rectangle 2"/>
          <p:cNvSpPr>
            <a:spLocks noGrp="1" noChangeArrowheads="1"/>
          </p:cNvSpPr>
          <p:nvPr>
            <p:ph type="title"/>
          </p:nvPr>
        </p:nvSpPr>
        <p:spPr/>
        <p:txBody>
          <a:bodyPr>
            <a:normAutofit fontScale="90000"/>
          </a:bodyPr>
          <a:lstStyle/>
          <a:p>
            <a:pPr eaLnBrk="1" hangingPunct="1"/>
            <a:r>
              <a:rPr lang="en-US" dirty="0" smtClean="0">
                <a:latin typeface="Calibri (Headings)"/>
                <a:ea typeface="ＭＳ Ｐゴシック" charset="0"/>
                <a:cs typeface="Calibri (Headings)"/>
              </a:rPr>
              <a:t>No training data?</a:t>
            </a:r>
            <a:br>
              <a:rPr lang="en-US" dirty="0" smtClean="0">
                <a:latin typeface="Calibri (Headings)"/>
                <a:ea typeface="ＭＳ Ｐゴシック" charset="0"/>
                <a:cs typeface="Calibri (Headings)"/>
              </a:rPr>
            </a:br>
            <a:r>
              <a:rPr lang="en-US" dirty="0" smtClean="0">
                <a:latin typeface="Calibri (Headings)"/>
                <a:ea typeface="ＭＳ Ｐゴシック" charset="0"/>
                <a:cs typeface="Calibri (Headings)"/>
              </a:rPr>
              <a:t>Manually </a:t>
            </a:r>
            <a:r>
              <a:rPr lang="en-US" dirty="0">
                <a:latin typeface="Calibri (Headings)"/>
                <a:ea typeface="ＭＳ Ｐゴシック" charset="0"/>
                <a:cs typeface="Calibri (Headings)"/>
              </a:rPr>
              <a:t>written rules</a:t>
            </a:r>
          </a:p>
        </p:txBody>
      </p:sp>
      <p:sp>
        <p:nvSpPr>
          <p:cNvPr id="57348" name="Rectangle 3"/>
          <p:cNvSpPr>
            <a:spLocks noGrp="1" noChangeArrowheads="1"/>
          </p:cNvSpPr>
          <p:nvPr>
            <p:ph type="body" idx="1"/>
          </p:nvPr>
        </p:nvSpPr>
        <p:spPr/>
        <p:txBody>
          <a:bodyPr/>
          <a:lstStyle/>
          <a:p>
            <a:pPr marL="0" indent="0">
              <a:lnSpc>
                <a:spcPct val="90000"/>
              </a:lnSpc>
              <a:buNone/>
            </a:pPr>
            <a:r>
              <a:rPr lang="en-US" sz="2800" dirty="0" smtClean="0">
                <a:solidFill>
                  <a:srgbClr val="008000"/>
                </a:solidFill>
                <a:latin typeface="Calibri" charset="0"/>
                <a:ea typeface="ＭＳ Ｐゴシック" charset="0"/>
              </a:rPr>
              <a:t>If </a:t>
            </a:r>
            <a:r>
              <a:rPr lang="en-US" sz="2800" dirty="0">
                <a:solidFill>
                  <a:srgbClr val="008000"/>
                </a:solidFill>
                <a:latin typeface="Calibri" charset="0"/>
                <a:ea typeface="ＭＳ Ｐゴシック" charset="0"/>
              </a:rPr>
              <a:t>(wheat or grain) and not (whole or bread) then</a:t>
            </a:r>
          </a:p>
          <a:p>
            <a:pPr marL="457200" lvl="1" indent="0">
              <a:lnSpc>
                <a:spcPct val="90000"/>
              </a:lnSpc>
              <a:buNone/>
            </a:pPr>
            <a:r>
              <a:rPr lang="en-US" sz="2800" dirty="0">
                <a:solidFill>
                  <a:srgbClr val="008000"/>
                </a:solidFill>
                <a:latin typeface="Calibri" charset="0"/>
                <a:ea typeface="ＭＳ Ｐゴシック" charset="0"/>
              </a:rPr>
              <a:t>Categorize as </a:t>
            </a:r>
            <a:r>
              <a:rPr lang="en-US" sz="2800" dirty="0" smtClean="0">
                <a:solidFill>
                  <a:srgbClr val="008000"/>
                </a:solidFill>
                <a:latin typeface="Calibri" charset="0"/>
                <a:ea typeface="ＭＳ Ｐゴシック" charset="0"/>
              </a:rPr>
              <a:t>grain</a:t>
            </a:r>
          </a:p>
          <a:p>
            <a:pPr eaLnBrk="1" hangingPunct="1">
              <a:lnSpc>
                <a:spcPct val="90000"/>
              </a:lnSpc>
            </a:pPr>
            <a:endParaRPr lang="en-US" dirty="0" smtClean="0">
              <a:latin typeface="Calibri" charset="0"/>
              <a:ea typeface="ＭＳ Ｐゴシック" charset="0"/>
              <a:cs typeface="ＭＳ Ｐゴシック" charset="0"/>
            </a:endParaRPr>
          </a:p>
          <a:p>
            <a:pPr eaLnBrk="1" hangingPunct="1">
              <a:lnSpc>
                <a:spcPct val="90000"/>
              </a:lnSpc>
            </a:pPr>
            <a:r>
              <a:rPr lang="en-US" sz="2800" dirty="0" smtClean="0">
                <a:latin typeface="Calibri" charset="0"/>
                <a:ea typeface="ＭＳ Ｐゴシック" charset="0"/>
                <a:cs typeface="ＭＳ Ｐゴシック" charset="0"/>
              </a:rPr>
              <a:t>Need careful crafting </a:t>
            </a:r>
          </a:p>
          <a:p>
            <a:pPr lvl="1">
              <a:lnSpc>
                <a:spcPct val="90000"/>
              </a:lnSpc>
            </a:pPr>
            <a:r>
              <a:rPr lang="en-US" sz="2400" dirty="0" smtClean="0">
                <a:latin typeface="Calibri" charset="0"/>
                <a:ea typeface="ＭＳ Ｐゴシック" charset="0"/>
                <a:cs typeface="ＭＳ Ｐゴシック" charset="0"/>
              </a:rPr>
              <a:t>Human tuning on development data</a:t>
            </a:r>
          </a:p>
          <a:p>
            <a:pPr lvl="1">
              <a:lnSpc>
                <a:spcPct val="90000"/>
              </a:lnSpc>
            </a:pPr>
            <a:r>
              <a:rPr lang="en-US" sz="2400" dirty="0" smtClean="0">
                <a:latin typeface="Calibri" charset="0"/>
                <a:ea typeface="ＭＳ Ｐゴシック" charset="0"/>
                <a:cs typeface="ＭＳ Ｐゴシック" charset="0"/>
              </a:rPr>
              <a:t>Time-consuming: 2 days per class</a:t>
            </a:r>
            <a:endParaRPr lang="en-US" dirty="0" smtClean="0">
              <a:latin typeface="Calibri" charset="0"/>
              <a:ea typeface="ＭＳ Ｐゴシック" charset="0"/>
              <a:cs typeface="ＭＳ Ｐゴシック" charset="0"/>
            </a:endParaRPr>
          </a:p>
          <a:p>
            <a:pPr lvl="1">
              <a:lnSpc>
                <a:spcPct val="90000"/>
              </a:lnSpc>
            </a:pPr>
            <a:endParaRPr lang="en-US" sz="1600" dirty="0" smtClean="0">
              <a:latin typeface="Calibri" charset="0"/>
              <a:ea typeface="ＭＳ Ｐゴシック" charset="0"/>
              <a:cs typeface="ＭＳ Ｐゴシック" charset="0"/>
            </a:endParaRPr>
          </a:p>
        </p:txBody>
      </p:sp>
      <p:sp>
        <p:nvSpPr>
          <p:cNvPr id="57349"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 xmlns:p14="http://schemas.microsoft.com/office/powerpoint/2010/main" val="892039758"/>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E712AF20-936C-8347-8ABF-1FC576708ED0}" type="slidenum">
              <a:rPr lang="en-US" sz="1200">
                <a:solidFill>
                  <a:srgbClr val="898989"/>
                </a:solidFill>
                <a:latin typeface="Calibri" charset="0"/>
              </a:rPr>
              <a:pPr eaLnBrk="1" hangingPunct="1"/>
              <a:t>27</a:t>
            </a:fld>
            <a:endParaRPr lang="en-US" sz="1200">
              <a:solidFill>
                <a:srgbClr val="898989"/>
              </a:solidFill>
              <a:latin typeface="Calibri" charset="0"/>
            </a:endParaRPr>
          </a:p>
        </p:txBody>
      </p:sp>
      <p:sp>
        <p:nvSpPr>
          <p:cNvPr id="58371"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Very little data?</a:t>
            </a:r>
          </a:p>
        </p:txBody>
      </p:sp>
      <p:sp>
        <p:nvSpPr>
          <p:cNvPr id="58372" name="Rectangle 3"/>
          <p:cNvSpPr>
            <a:spLocks noGrp="1" noChangeArrowheads="1"/>
          </p:cNvSpPr>
          <p:nvPr>
            <p:ph type="body" idx="1"/>
          </p:nvPr>
        </p:nvSpPr>
        <p:spPr>
          <a:xfrm>
            <a:off x="304800" y="1803400"/>
            <a:ext cx="8686800" cy="4445000"/>
          </a:xfrm>
        </p:spPr>
        <p:txBody>
          <a:bodyPr/>
          <a:lstStyle/>
          <a:p>
            <a:pPr eaLnBrk="1" hangingPunct="1">
              <a:lnSpc>
                <a:spcPct val="90000"/>
              </a:lnSpc>
            </a:pPr>
            <a:r>
              <a:rPr lang="en-US" sz="2800" dirty="0" smtClean="0">
                <a:latin typeface="Calibri" charset="0"/>
                <a:ea typeface="ＭＳ Ｐゴシック" charset="0"/>
                <a:cs typeface="ＭＳ Ｐゴシック" charset="0"/>
              </a:rPr>
              <a:t>Use </a:t>
            </a:r>
            <a:r>
              <a:rPr lang="en-US" sz="2800" dirty="0">
                <a:latin typeface="Calibri" charset="0"/>
                <a:ea typeface="ＭＳ Ｐゴシック" charset="0"/>
                <a:cs typeface="ＭＳ Ｐゴシック" charset="0"/>
              </a:rPr>
              <a:t>N</a:t>
            </a:r>
            <a:r>
              <a:rPr lang="en-US" sz="2800" dirty="0" smtClean="0">
                <a:latin typeface="Calibri" charset="0"/>
                <a:ea typeface="ＭＳ Ｐゴシック" charset="0"/>
                <a:cs typeface="ＭＳ Ｐゴシック" charset="0"/>
              </a:rPr>
              <a:t>a</a:t>
            </a:r>
            <a:r>
              <a:rPr lang="fr-FR" sz="2800" dirty="0" err="1" smtClean="0">
                <a:latin typeface="Calibri" charset="0"/>
                <a:ea typeface="ＭＳ Ｐゴシック" charset="0"/>
                <a:cs typeface="ＭＳ Ｐゴシック" charset="0"/>
              </a:rPr>
              <a:t>ï</a:t>
            </a:r>
            <a:r>
              <a:rPr lang="en-US" sz="2800" dirty="0" err="1" smtClean="0">
                <a:latin typeface="Calibri" charset="0"/>
                <a:ea typeface="ＭＳ Ｐゴシック" charset="0"/>
                <a:cs typeface="ＭＳ Ｐゴシック" charset="0"/>
              </a:rPr>
              <a:t>ve</a:t>
            </a:r>
            <a:r>
              <a:rPr lang="en-US" sz="2800" dirty="0" smtClean="0">
                <a:latin typeface="Calibri" charset="0"/>
                <a:ea typeface="ＭＳ Ｐゴシック" charset="0"/>
                <a:cs typeface="ＭＳ Ｐゴシック" charset="0"/>
              </a:rPr>
              <a:t> Bayes</a:t>
            </a:r>
            <a:endParaRPr lang="en-US" sz="2800" dirty="0">
              <a:latin typeface="Calibri" charset="0"/>
              <a:ea typeface="ＭＳ Ｐゴシック" charset="0"/>
              <a:cs typeface="ＭＳ Ｐゴシック" charset="0"/>
            </a:endParaRPr>
          </a:p>
          <a:p>
            <a:pPr lvl="1" eaLnBrk="1" hangingPunct="1">
              <a:lnSpc>
                <a:spcPct val="90000"/>
              </a:lnSpc>
            </a:pPr>
            <a:r>
              <a:rPr lang="en-US" sz="2400" dirty="0" smtClean="0">
                <a:latin typeface="Calibri" charset="0"/>
                <a:ea typeface="ＭＳ Ｐゴシック" charset="0"/>
              </a:rPr>
              <a:t>Naïve </a:t>
            </a:r>
            <a:r>
              <a:rPr lang="en-US" sz="2400" dirty="0">
                <a:latin typeface="Calibri" charset="0"/>
                <a:ea typeface="ＭＳ Ｐゴシック" charset="0"/>
              </a:rPr>
              <a:t>Bayes </a:t>
            </a:r>
            <a:r>
              <a:rPr lang="en-US" sz="2400" dirty="0" smtClean="0">
                <a:latin typeface="Calibri" charset="0"/>
                <a:ea typeface="ＭＳ Ｐゴシック" charset="0"/>
              </a:rPr>
              <a:t>is a “high-bias” algorithm </a:t>
            </a:r>
            <a:r>
              <a:rPr lang="en-US" dirty="0" smtClean="0">
                <a:solidFill>
                  <a:srgbClr val="00A000"/>
                </a:solidFill>
                <a:latin typeface="Calibri" charset="0"/>
                <a:ea typeface="ＭＳ Ｐゴシック" charset="0"/>
              </a:rPr>
              <a:t>(</a:t>
            </a:r>
            <a:r>
              <a:rPr lang="en-US" dirty="0">
                <a:solidFill>
                  <a:srgbClr val="00A000"/>
                </a:solidFill>
                <a:latin typeface="Calibri" charset="0"/>
                <a:ea typeface="ＭＳ Ｐゴシック" charset="0"/>
              </a:rPr>
              <a:t>Ng and Jordan 2002 NIPS)</a:t>
            </a:r>
            <a:endParaRPr lang="en-US" sz="2400" dirty="0">
              <a:solidFill>
                <a:srgbClr val="00A000"/>
              </a:solidFill>
              <a:latin typeface="Calibri" charset="0"/>
              <a:ea typeface="ＭＳ Ｐゴシック" charset="0"/>
            </a:endParaRPr>
          </a:p>
          <a:p>
            <a:pPr eaLnBrk="1" hangingPunct="1">
              <a:lnSpc>
                <a:spcPct val="90000"/>
              </a:lnSpc>
            </a:pPr>
            <a:r>
              <a:rPr lang="en-US" sz="2800" dirty="0" smtClean="0">
                <a:latin typeface="Calibri" charset="0"/>
                <a:ea typeface="ＭＳ Ｐゴシック" charset="0"/>
                <a:cs typeface="ＭＳ Ｐゴシック" charset="0"/>
              </a:rPr>
              <a:t>Get more </a:t>
            </a:r>
            <a:r>
              <a:rPr lang="en-US" sz="2800" dirty="0">
                <a:latin typeface="Calibri" charset="0"/>
                <a:ea typeface="ＭＳ Ｐゴシック" charset="0"/>
                <a:cs typeface="ＭＳ Ｐゴシック" charset="0"/>
              </a:rPr>
              <a:t>labeled data </a:t>
            </a:r>
            <a:endParaRPr lang="en-US" sz="2800" dirty="0" smtClean="0">
              <a:latin typeface="Calibri" charset="0"/>
              <a:ea typeface="ＭＳ Ｐゴシック" charset="0"/>
              <a:cs typeface="ＭＳ Ｐゴシック" charset="0"/>
            </a:endParaRPr>
          </a:p>
          <a:p>
            <a:pPr lvl="1">
              <a:lnSpc>
                <a:spcPct val="90000"/>
              </a:lnSpc>
            </a:pPr>
            <a:r>
              <a:rPr lang="en-US" sz="2400" dirty="0" smtClean="0">
                <a:latin typeface="Calibri" charset="0"/>
                <a:ea typeface="ＭＳ Ｐゴシック" charset="0"/>
              </a:rPr>
              <a:t>Find clever ways to get humans to </a:t>
            </a:r>
            <a:r>
              <a:rPr lang="en-US" sz="2400" dirty="0">
                <a:latin typeface="Calibri" charset="0"/>
                <a:ea typeface="ＭＳ Ｐゴシック" charset="0"/>
              </a:rPr>
              <a:t>label data for </a:t>
            </a:r>
            <a:r>
              <a:rPr lang="en-US" sz="2400" dirty="0" smtClean="0">
                <a:latin typeface="Calibri" charset="0"/>
                <a:ea typeface="ＭＳ Ｐゴシック" charset="0"/>
              </a:rPr>
              <a:t>you</a:t>
            </a:r>
          </a:p>
          <a:p>
            <a:pPr>
              <a:lnSpc>
                <a:spcPct val="90000"/>
              </a:lnSpc>
            </a:pPr>
            <a:r>
              <a:rPr lang="en-US" sz="2800" dirty="0">
                <a:latin typeface="Calibri" charset="0"/>
                <a:ea typeface="ＭＳ Ｐゴシック" charset="0"/>
                <a:cs typeface="ＭＳ Ｐゴシック" charset="0"/>
              </a:rPr>
              <a:t>Try semi-supervised training methods:</a:t>
            </a:r>
          </a:p>
          <a:p>
            <a:pPr lvl="1">
              <a:lnSpc>
                <a:spcPct val="90000"/>
              </a:lnSpc>
            </a:pPr>
            <a:r>
              <a:rPr lang="en-US" sz="2400" dirty="0">
                <a:latin typeface="Calibri" charset="0"/>
                <a:ea typeface="ＭＳ Ｐゴシック" charset="0"/>
              </a:rPr>
              <a:t>Bootstrapping, EM over unlabeled documents, </a:t>
            </a:r>
            <a:r>
              <a:rPr lang="en-US" sz="2400" dirty="0" smtClean="0">
                <a:latin typeface="Calibri" charset="0"/>
                <a:ea typeface="ＭＳ Ｐゴシック" charset="0"/>
              </a:rPr>
              <a:t>…</a:t>
            </a:r>
            <a:endParaRPr lang="en-US" sz="2400" dirty="0">
              <a:latin typeface="Calibri" charset="0"/>
              <a:ea typeface="ＭＳ Ｐゴシック" charset="0"/>
            </a:endParaRPr>
          </a:p>
        </p:txBody>
      </p:sp>
      <p:sp>
        <p:nvSpPr>
          <p:cNvPr id="58373"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 xmlns:p14="http://schemas.microsoft.com/office/powerpoint/2010/main" val="1125736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37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7DA7C9FA-0169-554C-A7A2-CAA9C2AF56C1}" type="slidenum">
              <a:rPr lang="en-US" sz="1200">
                <a:solidFill>
                  <a:srgbClr val="898989"/>
                </a:solidFill>
                <a:latin typeface="Calibri" charset="0"/>
              </a:rPr>
              <a:pPr eaLnBrk="1" hangingPunct="1"/>
              <a:t>28</a:t>
            </a:fld>
            <a:endParaRPr lang="en-US" sz="1200">
              <a:solidFill>
                <a:srgbClr val="898989"/>
              </a:solidFill>
              <a:latin typeface="Calibri" charset="0"/>
            </a:endParaRPr>
          </a:p>
        </p:txBody>
      </p:sp>
      <p:sp>
        <p:nvSpPr>
          <p:cNvPr id="59395"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reasonable amount of data?</a:t>
            </a:r>
          </a:p>
        </p:txBody>
      </p:sp>
      <p:sp>
        <p:nvSpPr>
          <p:cNvPr id="59396" name="Rectangle 3"/>
          <p:cNvSpPr>
            <a:spLocks noGrp="1" noChangeArrowheads="1"/>
          </p:cNvSpPr>
          <p:nvPr>
            <p:ph type="body" idx="1"/>
          </p:nvPr>
        </p:nvSpPr>
        <p:spPr/>
        <p:txBody>
          <a:bodyPr/>
          <a:lstStyle/>
          <a:p>
            <a:pPr eaLnBrk="1" hangingPunct="1"/>
            <a:r>
              <a:rPr lang="en-US" sz="2800" dirty="0" smtClean="0">
                <a:latin typeface="Calibri" charset="0"/>
                <a:ea typeface="ＭＳ Ｐゴシック" charset="0"/>
                <a:cs typeface="ＭＳ Ｐゴシック" charset="0"/>
              </a:rPr>
              <a:t>Perfect for all the clever classifiers</a:t>
            </a:r>
          </a:p>
          <a:p>
            <a:pPr lvl="1"/>
            <a:r>
              <a:rPr lang="en-US" sz="2400" dirty="0" smtClean="0">
                <a:latin typeface="Calibri" charset="0"/>
                <a:ea typeface="ＭＳ Ｐゴシック" charset="0"/>
                <a:cs typeface="ＭＳ Ｐゴシック" charset="0"/>
              </a:rPr>
              <a:t>SVM</a:t>
            </a:r>
          </a:p>
          <a:p>
            <a:pPr lvl="1"/>
            <a:r>
              <a:rPr lang="en-US" sz="2400" dirty="0" smtClean="0">
                <a:latin typeface="Calibri" charset="0"/>
                <a:ea typeface="ＭＳ Ｐゴシック" charset="0"/>
                <a:cs typeface="ＭＳ Ｐゴシック" charset="0"/>
              </a:rPr>
              <a:t>Regularized Logistic Regression</a:t>
            </a:r>
          </a:p>
          <a:p>
            <a:r>
              <a:rPr lang="en-US" sz="2800" dirty="0" smtClean="0">
                <a:latin typeface="Calibri" charset="0"/>
                <a:ea typeface="ＭＳ Ｐゴシック" charset="0"/>
                <a:cs typeface="ＭＳ Ｐゴシック" charset="0"/>
              </a:rPr>
              <a:t>You can even use user-interpretable decision trees</a:t>
            </a:r>
          </a:p>
          <a:p>
            <a:pPr lvl="1" eaLnBrk="1" hangingPunct="1"/>
            <a:r>
              <a:rPr lang="en-US" sz="2400" dirty="0" smtClean="0">
                <a:latin typeface="Calibri" charset="0"/>
                <a:ea typeface="ＭＳ Ｐゴシック" charset="0"/>
              </a:rPr>
              <a:t>Users </a:t>
            </a:r>
            <a:r>
              <a:rPr lang="en-US" sz="2400" dirty="0">
                <a:latin typeface="Calibri" charset="0"/>
                <a:ea typeface="ＭＳ Ｐゴシック" charset="0"/>
              </a:rPr>
              <a:t>like to </a:t>
            </a:r>
            <a:r>
              <a:rPr lang="en-US" sz="2400" dirty="0" smtClean="0">
                <a:latin typeface="Calibri" charset="0"/>
                <a:ea typeface="ＭＳ Ｐゴシック" charset="0"/>
              </a:rPr>
              <a:t>hack</a:t>
            </a:r>
            <a:endParaRPr lang="en-US" sz="2400" dirty="0">
              <a:latin typeface="Calibri" charset="0"/>
              <a:ea typeface="ＭＳ Ｐゴシック" charset="0"/>
            </a:endParaRPr>
          </a:p>
          <a:p>
            <a:pPr lvl="1" eaLnBrk="1" hangingPunct="1"/>
            <a:r>
              <a:rPr lang="en-US" sz="2400" dirty="0">
                <a:latin typeface="Calibri" charset="0"/>
                <a:ea typeface="ＭＳ Ｐゴシック" charset="0"/>
              </a:rPr>
              <a:t>M</a:t>
            </a:r>
            <a:r>
              <a:rPr lang="en-US" sz="2400" dirty="0" smtClean="0">
                <a:latin typeface="Calibri" charset="0"/>
                <a:ea typeface="ＭＳ Ｐゴシック" charset="0"/>
              </a:rPr>
              <a:t>anagement </a:t>
            </a:r>
            <a:r>
              <a:rPr lang="en-US" sz="2400" dirty="0">
                <a:latin typeface="Calibri" charset="0"/>
                <a:ea typeface="ＭＳ Ｐゴシック" charset="0"/>
              </a:rPr>
              <a:t>likes </a:t>
            </a:r>
            <a:r>
              <a:rPr lang="en-US" sz="2400" dirty="0" smtClean="0">
                <a:latin typeface="Calibri" charset="0"/>
                <a:ea typeface="ＭＳ Ｐゴシック" charset="0"/>
              </a:rPr>
              <a:t>quick fixes</a:t>
            </a:r>
            <a:endParaRPr lang="en-US" sz="2400" dirty="0">
              <a:latin typeface="Calibri" charset="0"/>
              <a:ea typeface="ＭＳ Ｐゴシック" charset="0"/>
            </a:endParaRPr>
          </a:p>
        </p:txBody>
      </p:sp>
      <p:sp>
        <p:nvSpPr>
          <p:cNvPr id="59397"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 xmlns:p14="http://schemas.microsoft.com/office/powerpoint/2010/main" val="17539389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6FC4700D-FF62-754F-9206-1607C0FCBFA4}" type="slidenum">
              <a:rPr lang="en-US" sz="1200">
                <a:solidFill>
                  <a:srgbClr val="898989"/>
                </a:solidFill>
                <a:latin typeface="Calibri" charset="0"/>
              </a:rPr>
              <a:pPr eaLnBrk="1" hangingPunct="1"/>
              <a:t>29</a:t>
            </a:fld>
            <a:endParaRPr lang="en-US" sz="1200">
              <a:solidFill>
                <a:srgbClr val="898989"/>
              </a:solidFill>
              <a:latin typeface="Calibri" charset="0"/>
            </a:endParaRPr>
          </a:p>
        </p:txBody>
      </p:sp>
      <p:sp>
        <p:nvSpPr>
          <p:cNvPr id="60419" name="Rectangle 2"/>
          <p:cNvSpPr>
            <a:spLocks noGrp="1" noChangeArrowheads="1"/>
          </p:cNvSpPr>
          <p:nvPr>
            <p:ph type="title"/>
          </p:nvPr>
        </p:nvSpPr>
        <p:spPr/>
        <p:txBody>
          <a:bodyPr/>
          <a:lstStyle/>
          <a:p>
            <a:pPr eaLnBrk="1" hangingPunct="1"/>
            <a:r>
              <a:rPr lang="en-US" dirty="0">
                <a:latin typeface="Calibri (Headings)"/>
                <a:ea typeface="ＭＳ Ｐゴシック" charset="0"/>
                <a:cs typeface="Calibri (Headings)"/>
              </a:rPr>
              <a:t>A huge amount of data?</a:t>
            </a:r>
          </a:p>
        </p:txBody>
      </p:sp>
      <p:sp>
        <p:nvSpPr>
          <p:cNvPr id="60420" name="Rectangle 3"/>
          <p:cNvSpPr>
            <a:spLocks noGrp="1" noChangeArrowheads="1"/>
          </p:cNvSpPr>
          <p:nvPr>
            <p:ph type="body" idx="1"/>
          </p:nvPr>
        </p:nvSpPr>
        <p:spPr/>
        <p:txBody>
          <a:bodyPr/>
          <a:lstStyle/>
          <a:p>
            <a:pPr eaLnBrk="1" hangingPunct="1"/>
            <a:r>
              <a:rPr lang="en-US" sz="2800" dirty="0" smtClean="0">
                <a:latin typeface="Calibri" charset="0"/>
                <a:ea typeface="ＭＳ Ｐゴシック" charset="0"/>
                <a:cs typeface="ＭＳ Ｐゴシック" charset="0"/>
              </a:rPr>
              <a:t>Can achieve high accuracy!</a:t>
            </a:r>
          </a:p>
          <a:p>
            <a:r>
              <a:rPr lang="en-US" sz="2800" dirty="0" smtClean="0">
                <a:latin typeface="Calibri" charset="0"/>
                <a:ea typeface="ＭＳ Ｐゴシック" charset="0"/>
                <a:cs typeface="ＭＳ Ｐゴシック" charset="0"/>
              </a:rPr>
              <a:t>At a cost:</a:t>
            </a:r>
          </a:p>
          <a:p>
            <a:pPr lvl="1"/>
            <a:r>
              <a:rPr lang="en-US" sz="2400" dirty="0" smtClean="0">
                <a:latin typeface="Calibri" charset="0"/>
                <a:ea typeface="ＭＳ Ｐゴシック" charset="0"/>
                <a:cs typeface="ＭＳ Ｐゴシック" charset="0"/>
              </a:rPr>
              <a:t>SVMs </a:t>
            </a:r>
            <a:r>
              <a:rPr lang="en-US" sz="2400" dirty="0">
                <a:latin typeface="Calibri" charset="0"/>
                <a:ea typeface="ＭＳ Ｐゴシック" charset="0"/>
                <a:cs typeface="ＭＳ Ｐゴシック" charset="0"/>
              </a:rPr>
              <a:t>(train time) or </a:t>
            </a:r>
            <a:r>
              <a:rPr lang="en-US" sz="2400" dirty="0" err="1">
                <a:latin typeface="Calibri" charset="0"/>
                <a:ea typeface="ＭＳ Ｐゴシック" charset="0"/>
                <a:cs typeface="ＭＳ Ｐゴシック" charset="0"/>
              </a:rPr>
              <a:t>kNN</a:t>
            </a:r>
            <a:r>
              <a:rPr lang="en-US" sz="2400" dirty="0">
                <a:latin typeface="Calibri" charset="0"/>
                <a:ea typeface="ＭＳ Ｐゴシック" charset="0"/>
                <a:cs typeface="ＭＳ Ｐゴシック" charset="0"/>
              </a:rPr>
              <a:t> (test time) </a:t>
            </a:r>
            <a:r>
              <a:rPr lang="en-US" sz="2400" dirty="0" smtClean="0">
                <a:latin typeface="Calibri" charset="0"/>
                <a:ea typeface="ＭＳ Ｐゴシック" charset="0"/>
                <a:cs typeface="ＭＳ Ｐゴシック" charset="0"/>
              </a:rPr>
              <a:t>can be too slow</a:t>
            </a:r>
          </a:p>
          <a:p>
            <a:pPr lvl="1"/>
            <a:r>
              <a:rPr lang="en-US" sz="2400" dirty="0">
                <a:latin typeface="Calibri" charset="0"/>
                <a:ea typeface="ＭＳ Ｐゴシック" charset="0"/>
                <a:cs typeface="ＭＳ Ｐゴシック" charset="0"/>
              </a:rPr>
              <a:t>R</a:t>
            </a:r>
            <a:r>
              <a:rPr lang="en-US" sz="2400" dirty="0" smtClean="0">
                <a:latin typeface="Calibri" charset="0"/>
                <a:ea typeface="ＭＳ Ｐゴシック" charset="0"/>
                <a:cs typeface="ＭＳ Ｐゴシック" charset="0"/>
              </a:rPr>
              <a:t>egularized </a:t>
            </a:r>
            <a:r>
              <a:rPr lang="en-US" sz="2400" dirty="0">
                <a:latin typeface="Calibri" charset="0"/>
                <a:ea typeface="ＭＳ Ｐゴシック" charset="0"/>
                <a:cs typeface="ＭＳ Ｐゴシック" charset="0"/>
              </a:rPr>
              <a:t>logistic </a:t>
            </a:r>
            <a:r>
              <a:rPr lang="en-US" sz="2400" dirty="0" smtClean="0">
                <a:latin typeface="Calibri" charset="0"/>
                <a:ea typeface="ＭＳ Ｐゴシック" charset="0"/>
                <a:cs typeface="ＭＳ Ｐゴシック" charset="0"/>
              </a:rPr>
              <a:t>regression can be somewhat better</a:t>
            </a:r>
            <a:endParaRPr lang="en-US" sz="2400" dirty="0">
              <a:latin typeface="Calibri" charset="0"/>
              <a:ea typeface="ＭＳ Ｐゴシック" charset="0"/>
              <a:cs typeface="ＭＳ Ｐゴシック" charset="0"/>
            </a:endParaRPr>
          </a:p>
          <a:p>
            <a:pPr eaLnBrk="1" hangingPunct="1"/>
            <a:r>
              <a:rPr lang="en-US" sz="2800" dirty="0" smtClean="0">
                <a:latin typeface="Calibri" charset="0"/>
                <a:ea typeface="ＭＳ Ｐゴシック" charset="0"/>
                <a:cs typeface="ＭＳ Ｐゴシック" charset="0"/>
              </a:rPr>
              <a:t>So Naïve </a:t>
            </a:r>
            <a:r>
              <a:rPr lang="en-US" sz="2800" dirty="0">
                <a:latin typeface="Calibri" charset="0"/>
                <a:ea typeface="ＭＳ Ｐゴシック" charset="0"/>
                <a:cs typeface="ＭＳ Ｐゴシック" charset="0"/>
              </a:rPr>
              <a:t>Bayes can come back into its own again</a:t>
            </a:r>
            <a:r>
              <a:rPr lang="en-US" sz="2800" dirty="0" smtClean="0">
                <a:latin typeface="Calibri" charset="0"/>
                <a:ea typeface="ＭＳ Ｐゴシック" charset="0"/>
                <a:cs typeface="ＭＳ Ｐゴシック" charset="0"/>
              </a:rPr>
              <a:t>!</a:t>
            </a:r>
          </a:p>
        </p:txBody>
      </p:sp>
      <p:sp>
        <p:nvSpPr>
          <p:cNvPr id="60421"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spTree>
    <p:extLst>
      <p:ext uri="{BB962C8B-B14F-4D97-AF65-F5344CB8AC3E}">
        <p14:creationId xmlns="" xmlns:p14="http://schemas.microsoft.com/office/powerpoint/2010/main" val="2931342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42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042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a:t>
            </a:r>
            <a:r>
              <a:rPr lang="fr-FR" dirty="0" err="1" smtClean="0"/>
              <a:t>ï</a:t>
            </a:r>
            <a:r>
              <a:rPr lang="en-US" dirty="0" err="1" smtClean="0"/>
              <a:t>ve</a:t>
            </a:r>
            <a:r>
              <a:rPr lang="en-US" dirty="0" smtClean="0"/>
              <a:t> Bayes and Language Modeling</a:t>
            </a:r>
            <a:endParaRPr lang="en-US" dirty="0"/>
          </a:p>
        </p:txBody>
      </p:sp>
      <p:sp>
        <p:nvSpPr>
          <p:cNvPr id="3" name="Content Placeholder 2"/>
          <p:cNvSpPr>
            <a:spLocks noGrp="1"/>
          </p:cNvSpPr>
          <p:nvPr>
            <p:ph idx="1"/>
          </p:nvPr>
        </p:nvSpPr>
        <p:spPr/>
        <p:txBody>
          <a:bodyPr/>
          <a:lstStyle/>
          <a:p>
            <a:r>
              <a:rPr lang="fr-FR" sz="2800" dirty="0" smtClean="0"/>
              <a:t>Naï</a:t>
            </a:r>
            <a:r>
              <a:rPr lang="en-US" sz="2800" dirty="0" err="1" smtClean="0"/>
              <a:t>ve</a:t>
            </a:r>
            <a:r>
              <a:rPr lang="en-US" sz="2800" dirty="0" smtClean="0"/>
              <a:t> </a:t>
            </a:r>
            <a:r>
              <a:rPr lang="en-US" sz="2800" dirty="0" err="1" smtClean="0"/>
              <a:t>bayes</a:t>
            </a:r>
            <a:r>
              <a:rPr lang="en-US" sz="2800" dirty="0" smtClean="0"/>
              <a:t> classifiers can use any sort of feature</a:t>
            </a:r>
          </a:p>
          <a:p>
            <a:pPr lvl="1"/>
            <a:r>
              <a:rPr lang="en-US" sz="2400" dirty="0" smtClean="0"/>
              <a:t>URL, email address, dictionaries, network features</a:t>
            </a:r>
          </a:p>
          <a:p>
            <a:r>
              <a:rPr lang="en-US" sz="2800" dirty="0" smtClean="0"/>
              <a:t>But if, as in the previous slides</a:t>
            </a:r>
          </a:p>
          <a:p>
            <a:pPr lvl="1"/>
            <a:r>
              <a:rPr lang="en-US" sz="2400" dirty="0" smtClean="0"/>
              <a:t>We use </a:t>
            </a:r>
            <a:r>
              <a:rPr lang="en-US" sz="2400" b="1" dirty="0" smtClean="0"/>
              <a:t>only</a:t>
            </a:r>
            <a:r>
              <a:rPr lang="en-US" sz="2400" dirty="0" smtClean="0"/>
              <a:t> word features </a:t>
            </a:r>
          </a:p>
          <a:p>
            <a:pPr lvl="1"/>
            <a:r>
              <a:rPr lang="en-US" sz="2400" dirty="0"/>
              <a:t>w</a:t>
            </a:r>
            <a:r>
              <a:rPr lang="en-US" sz="2400" dirty="0" smtClean="0"/>
              <a:t>e use </a:t>
            </a:r>
            <a:r>
              <a:rPr lang="en-US" sz="2400" b="1" dirty="0" smtClean="0"/>
              <a:t>all</a:t>
            </a:r>
            <a:r>
              <a:rPr lang="en-US" sz="2400" dirty="0" smtClean="0"/>
              <a:t> of the words in the text (not a subset)</a:t>
            </a:r>
          </a:p>
          <a:p>
            <a:r>
              <a:rPr lang="en-US" sz="2800" dirty="0" smtClean="0"/>
              <a:t>Then </a:t>
            </a:r>
          </a:p>
          <a:p>
            <a:pPr lvl="1"/>
            <a:r>
              <a:rPr lang="en-US" sz="2400" dirty="0"/>
              <a:t>N</a:t>
            </a:r>
            <a:r>
              <a:rPr lang="en-US" sz="2400" dirty="0" smtClean="0"/>
              <a:t>a</a:t>
            </a:r>
            <a:r>
              <a:rPr lang="fr-FR" sz="2400" dirty="0" err="1" smtClean="0"/>
              <a:t>ï</a:t>
            </a:r>
            <a:r>
              <a:rPr lang="en-US" sz="2400" dirty="0" err="1" smtClean="0"/>
              <a:t>ve</a:t>
            </a:r>
            <a:r>
              <a:rPr lang="en-US" sz="2400" dirty="0" smtClean="0"/>
              <a:t> </a:t>
            </a:r>
            <a:r>
              <a:rPr lang="en-US" sz="2400" dirty="0" err="1" smtClean="0"/>
              <a:t>bayes</a:t>
            </a:r>
            <a:r>
              <a:rPr lang="en-US" sz="2400" dirty="0" smtClean="0"/>
              <a:t> has an important similarity to language modeling.</a:t>
            </a:r>
            <a:endParaRPr lang="en-US" sz="2400" dirty="0"/>
          </a:p>
        </p:txBody>
      </p:sp>
      <p:sp>
        <p:nvSpPr>
          <p:cNvPr id="4" name="Slide Number Placeholder 3"/>
          <p:cNvSpPr>
            <a:spLocks noGrp="1"/>
          </p:cNvSpPr>
          <p:nvPr>
            <p:ph type="sldNum" sz="quarter" idx="12"/>
          </p:nvPr>
        </p:nvSpPr>
        <p:spPr/>
        <p:txBody>
          <a:bodyPr/>
          <a:lstStyle/>
          <a:p>
            <a:fld id="{10F35DC5-7E65-8247-99AB-4E984F8A921E}" type="slidenum">
              <a:rPr lang="en-US" smtClean="0"/>
              <a:pPr/>
              <a:t>3</a:t>
            </a:fld>
            <a:endParaRPr lang="en-US"/>
          </a:p>
        </p:txBody>
      </p:sp>
    </p:spTree>
    <p:extLst>
      <p:ext uri="{BB962C8B-B14F-4D97-AF65-F5344CB8AC3E}">
        <p14:creationId xmlns="" xmlns:p14="http://schemas.microsoft.com/office/powerpoint/2010/main" val="3636641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6"/>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841DE7FB-5D3A-D24B-8DA3-5B28FAA32400}" type="slidenum">
              <a:rPr lang="en-US" sz="1200">
                <a:solidFill>
                  <a:srgbClr val="898989"/>
                </a:solidFill>
                <a:latin typeface="Calibri" charset="0"/>
              </a:rPr>
              <a:pPr eaLnBrk="1" hangingPunct="1"/>
              <a:t>30</a:t>
            </a:fld>
            <a:endParaRPr lang="en-US" sz="1200">
              <a:solidFill>
                <a:srgbClr val="898989"/>
              </a:solidFill>
              <a:latin typeface="Calibri" charset="0"/>
            </a:endParaRPr>
          </a:p>
        </p:txBody>
      </p:sp>
      <p:sp>
        <p:nvSpPr>
          <p:cNvPr id="61443" name="Rectangle 2"/>
          <p:cNvSpPr>
            <a:spLocks noGrp="1" noChangeArrowheads="1"/>
          </p:cNvSpPr>
          <p:nvPr>
            <p:ph type="title"/>
          </p:nvPr>
        </p:nvSpPr>
        <p:spPr>
          <a:xfrm>
            <a:off x="0" y="31367"/>
            <a:ext cx="8964324" cy="990600"/>
          </a:xfrm>
        </p:spPr>
        <p:txBody>
          <a:bodyPr/>
          <a:lstStyle/>
          <a:p>
            <a:pPr eaLnBrk="1" hangingPunct="1"/>
            <a:r>
              <a:rPr lang="en-US" dirty="0">
                <a:latin typeface="Calibri (Headings)"/>
                <a:ea typeface="ＭＳ Ｐゴシック" charset="0"/>
                <a:cs typeface="Calibri (Headings)"/>
              </a:rPr>
              <a:t>Accuracy as a function of data size</a:t>
            </a:r>
          </a:p>
        </p:txBody>
      </p:sp>
      <p:sp>
        <p:nvSpPr>
          <p:cNvPr id="61444" name="Rectangle 3"/>
          <p:cNvSpPr>
            <a:spLocks noGrp="1" noChangeArrowheads="1"/>
          </p:cNvSpPr>
          <p:nvPr>
            <p:ph type="body" sz="half" idx="1"/>
          </p:nvPr>
        </p:nvSpPr>
        <p:spPr>
          <a:xfrm>
            <a:off x="228600" y="2311400"/>
            <a:ext cx="4495800" cy="4267200"/>
          </a:xfrm>
        </p:spPr>
        <p:txBody>
          <a:bodyPr/>
          <a:lstStyle/>
          <a:p>
            <a:pPr eaLnBrk="1" hangingPunct="1"/>
            <a:r>
              <a:rPr lang="en-US" sz="2800" dirty="0" smtClean="0">
                <a:latin typeface="Calibri" charset="0"/>
                <a:ea typeface="ＭＳ Ｐゴシック" charset="0"/>
                <a:cs typeface="ＭＳ Ｐゴシック" charset="0"/>
              </a:rPr>
              <a:t>With enough data</a:t>
            </a:r>
          </a:p>
          <a:p>
            <a:pPr lvl="1"/>
            <a:r>
              <a:rPr lang="en-US" sz="2400" dirty="0" smtClean="0">
                <a:latin typeface="Calibri" charset="0"/>
                <a:ea typeface="ＭＳ Ｐゴシック" charset="0"/>
                <a:cs typeface="ＭＳ Ｐゴシック" charset="0"/>
              </a:rPr>
              <a:t>Classifier may not matter</a:t>
            </a:r>
          </a:p>
        </p:txBody>
      </p:sp>
      <p:sp>
        <p:nvSpPr>
          <p:cNvPr id="61446" name="TextBox 5"/>
          <p:cNvSpPr txBox="1">
            <a:spLocks noChangeArrowheads="1"/>
          </p:cNvSpPr>
          <p:nvPr/>
        </p:nvSpPr>
        <p:spPr bwMode="auto">
          <a:xfrm>
            <a:off x="7620002" y="-89972"/>
            <a:ext cx="12971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15.3.1</a:t>
            </a:r>
          </a:p>
        </p:txBody>
      </p:sp>
      <p:pic>
        <p:nvPicPr>
          <p:cNvPr id="3" name="Content Placeholder 2" descr="brillbanko.tiff"/>
          <p:cNvPicPr>
            <a:picLocks noGrp="1" noChangeAspect="1"/>
          </p:cNvPicPr>
          <p:nvPr>
            <p:ph sz="half" idx="2"/>
          </p:nvPr>
        </p:nvPicPr>
        <p:blipFill>
          <a:blip r:embed="rId2">
            <a:extLst>
              <a:ext uri="{28A0092B-C50C-407E-A947-70E740481C1C}">
                <a14:useLocalDpi xmlns="" xmlns:a14="http://schemas.microsoft.com/office/drawing/2010/main" val="0"/>
              </a:ext>
            </a:extLst>
          </a:blip>
          <a:srcRect t="308" b="308"/>
          <a:stretch>
            <a:fillRect/>
          </a:stretch>
        </p:blipFill>
        <p:spPr>
          <a:xfrm>
            <a:off x="4572000" y="1100328"/>
            <a:ext cx="4191000" cy="5364480"/>
          </a:xfrm>
        </p:spPr>
      </p:pic>
      <p:sp>
        <p:nvSpPr>
          <p:cNvPr id="4" name="TextBox 3"/>
          <p:cNvSpPr txBox="1"/>
          <p:nvPr/>
        </p:nvSpPr>
        <p:spPr>
          <a:xfrm>
            <a:off x="5105400" y="6390957"/>
            <a:ext cx="4800600" cy="369332"/>
          </a:xfrm>
          <a:prstGeom prst="rect">
            <a:avLst/>
          </a:prstGeom>
          <a:noFill/>
        </p:spPr>
        <p:txBody>
          <a:bodyPr wrap="square" rtlCol="0">
            <a:spAutoFit/>
          </a:bodyPr>
          <a:lstStyle/>
          <a:p>
            <a:r>
              <a:rPr lang="en-US" sz="1800" dirty="0">
                <a:latin typeface="Calibri" charset="0"/>
              </a:rPr>
              <a:t>Brill and </a:t>
            </a:r>
            <a:r>
              <a:rPr lang="en-US" sz="1800" dirty="0" err="1">
                <a:latin typeface="Calibri" charset="0"/>
              </a:rPr>
              <a:t>Banko</a:t>
            </a:r>
            <a:r>
              <a:rPr lang="en-US" sz="1800" dirty="0">
                <a:latin typeface="Calibri" charset="0"/>
              </a:rPr>
              <a:t> on </a:t>
            </a:r>
            <a:r>
              <a:rPr lang="en-US" sz="1800" dirty="0" smtClean="0">
                <a:latin typeface="Calibri" charset="0"/>
              </a:rPr>
              <a:t>spelling correction</a:t>
            </a:r>
            <a:endParaRPr lang="en-US" sz="1800" dirty="0">
              <a:latin typeface="Calibri" charset="0"/>
            </a:endParaRPr>
          </a:p>
        </p:txBody>
      </p:sp>
    </p:spTree>
    <p:extLst>
      <p:ext uri="{BB962C8B-B14F-4D97-AF65-F5344CB8AC3E}">
        <p14:creationId xmlns="" xmlns:p14="http://schemas.microsoft.com/office/powerpoint/2010/main" val="71167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381000"/>
            <a:ext cx="7391400" cy="990600"/>
          </a:xfrm>
        </p:spPr>
        <p:txBody>
          <a:bodyPr>
            <a:normAutofit fontScale="90000"/>
          </a:bodyPr>
          <a:lstStyle/>
          <a:p>
            <a:r>
              <a:rPr lang="en-US" dirty="0" smtClean="0"/>
              <a:t>Real-world systems generally combine:</a:t>
            </a:r>
            <a:endParaRPr lang="en-US" dirty="0"/>
          </a:p>
        </p:txBody>
      </p:sp>
      <p:sp>
        <p:nvSpPr>
          <p:cNvPr id="3" name="Text Placeholder 2"/>
          <p:cNvSpPr>
            <a:spLocks noGrp="1"/>
          </p:cNvSpPr>
          <p:nvPr>
            <p:ph type="body" sz="half" idx="1"/>
          </p:nvPr>
        </p:nvSpPr>
        <p:spPr>
          <a:xfrm>
            <a:off x="685800" y="1752600"/>
            <a:ext cx="8001000" cy="4521200"/>
          </a:xfrm>
        </p:spPr>
        <p:txBody>
          <a:bodyPr/>
          <a:lstStyle/>
          <a:p>
            <a:pPr marL="342900" lvl="2" indent="-342900"/>
            <a:r>
              <a:rPr lang="en-US" sz="2800" dirty="0" smtClean="0">
                <a:latin typeface="Calibri" charset="0"/>
                <a:ea typeface="ＭＳ Ｐゴシック" charset="0"/>
              </a:rPr>
              <a:t>Automatic </a:t>
            </a:r>
            <a:r>
              <a:rPr lang="en-US" sz="2800" dirty="0">
                <a:latin typeface="Calibri" charset="0"/>
                <a:ea typeface="ＭＳ Ｐゴシック" charset="0"/>
              </a:rPr>
              <a:t>classification </a:t>
            </a:r>
            <a:endParaRPr lang="en-US" sz="2800" dirty="0" smtClean="0">
              <a:latin typeface="Calibri" charset="0"/>
              <a:ea typeface="ＭＳ Ｐゴシック" charset="0"/>
            </a:endParaRPr>
          </a:p>
          <a:p>
            <a:pPr marL="342900" lvl="2" indent="-342900"/>
            <a:r>
              <a:rPr lang="en-US" sz="2800" dirty="0" smtClean="0">
                <a:latin typeface="Calibri" charset="0"/>
                <a:ea typeface="ＭＳ Ｐゴシック" charset="0"/>
              </a:rPr>
              <a:t>Manual </a:t>
            </a:r>
            <a:r>
              <a:rPr lang="en-US" sz="2800" dirty="0">
                <a:latin typeface="Calibri" charset="0"/>
                <a:ea typeface="ＭＳ Ｐゴシック" charset="0"/>
              </a:rPr>
              <a:t>review of uncertain/difficult</a:t>
            </a:r>
            <a:r>
              <a:rPr lang="en-US" sz="2800" dirty="0" smtClean="0">
                <a:latin typeface="Calibri" charset="0"/>
                <a:ea typeface="ＭＳ Ｐゴシック" charset="0"/>
              </a:rPr>
              <a:t>/"new” </a:t>
            </a:r>
            <a:r>
              <a:rPr lang="en-US" sz="2800" dirty="0">
                <a:latin typeface="Calibri" charset="0"/>
                <a:ea typeface="ＭＳ Ｐゴシック" charset="0"/>
              </a:rPr>
              <a:t>cases</a:t>
            </a:r>
          </a:p>
          <a:p>
            <a:endParaRPr lang="en-US" dirty="0"/>
          </a:p>
        </p:txBody>
      </p:sp>
      <p:sp>
        <p:nvSpPr>
          <p:cNvPr id="5" name="Slide Number Placeholder 4"/>
          <p:cNvSpPr>
            <a:spLocks noGrp="1"/>
          </p:cNvSpPr>
          <p:nvPr>
            <p:ph type="sldNum" sz="quarter" idx="12"/>
          </p:nvPr>
        </p:nvSpPr>
        <p:spPr/>
        <p:txBody>
          <a:bodyPr/>
          <a:lstStyle/>
          <a:p>
            <a:fld id="{073E132B-8114-9C40-BEEF-D3730B172957}" type="slidenum">
              <a:rPr lang="en-US" smtClean="0"/>
              <a:pPr/>
              <a:t>31</a:t>
            </a:fld>
            <a:endParaRPr lang="en-US"/>
          </a:p>
        </p:txBody>
      </p:sp>
    </p:spTree>
    <p:extLst>
      <p:ext uri="{BB962C8B-B14F-4D97-AF65-F5344CB8AC3E}">
        <p14:creationId xmlns="" xmlns:p14="http://schemas.microsoft.com/office/powerpoint/2010/main" val="19069392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smtClean="0"/>
              <a:t>Underflow Prevention: log space</a:t>
            </a:r>
          </a:p>
        </p:txBody>
      </p:sp>
      <p:sp>
        <p:nvSpPr>
          <p:cNvPr id="54276" name="Rectangle 3"/>
          <p:cNvSpPr>
            <a:spLocks noGrp="1" noChangeArrowheads="1"/>
          </p:cNvSpPr>
          <p:nvPr>
            <p:ph sz="quarter" idx="1"/>
          </p:nvPr>
        </p:nvSpPr>
        <p:spPr/>
        <p:txBody>
          <a:bodyPr/>
          <a:lstStyle/>
          <a:p>
            <a:r>
              <a:rPr lang="en-US" sz="2000" dirty="0" smtClean="0">
                <a:latin typeface="Calibri" charset="0"/>
              </a:rPr>
              <a:t>Multiplying lots of probabilities can result in floating-point underflow.</a:t>
            </a:r>
          </a:p>
          <a:p>
            <a:r>
              <a:rPr lang="en-US" sz="2000" dirty="0" smtClean="0">
                <a:latin typeface="Calibri" charset="0"/>
              </a:rPr>
              <a:t>Since log(</a:t>
            </a:r>
            <a:r>
              <a:rPr lang="en-US" sz="2000" i="1" dirty="0" err="1" smtClean="0">
                <a:latin typeface="Calibri" charset="0"/>
              </a:rPr>
              <a:t>xy</a:t>
            </a:r>
            <a:r>
              <a:rPr lang="en-US" sz="2000" dirty="0" smtClean="0">
                <a:latin typeface="Calibri" charset="0"/>
              </a:rPr>
              <a:t>) = log(</a:t>
            </a:r>
            <a:r>
              <a:rPr lang="en-US" sz="2000" i="1" dirty="0" smtClean="0">
                <a:latin typeface="Calibri" charset="0"/>
              </a:rPr>
              <a:t>x</a:t>
            </a:r>
            <a:r>
              <a:rPr lang="en-US" sz="2000" dirty="0" smtClean="0">
                <a:latin typeface="Calibri" charset="0"/>
              </a:rPr>
              <a:t>) + log(</a:t>
            </a:r>
            <a:r>
              <a:rPr lang="en-US" sz="2000" i="1" dirty="0" smtClean="0">
                <a:latin typeface="Calibri" charset="0"/>
              </a:rPr>
              <a:t>y</a:t>
            </a:r>
            <a:r>
              <a:rPr lang="en-US" sz="2000" dirty="0" smtClean="0">
                <a:latin typeface="Calibri" charset="0"/>
              </a:rPr>
              <a:t>)</a:t>
            </a:r>
            <a:endParaRPr lang="en-US" sz="2000" dirty="0">
              <a:latin typeface="Calibri" charset="0"/>
            </a:endParaRPr>
          </a:p>
          <a:p>
            <a:pPr lvl="1"/>
            <a:r>
              <a:rPr lang="en-US" sz="1800" dirty="0" smtClean="0">
                <a:latin typeface="Calibri" charset="0"/>
              </a:rPr>
              <a:t>Better to sum logs of probabilities instead of multiplying probabilities.</a:t>
            </a:r>
          </a:p>
          <a:p>
            <a:r>
              <a:rPr lang="en-US" sz="2000" dirty="0" smtClean="0">
                <a:latin typeface="Calibri" charset="0"/>
              </a:rPr>
              <a:t>Class with highest un-normalized log probability score is still most probable.</a:t>
            </a:r>
          </a:p>
          <a:p>
            <a:endParaRPr lang="en-US" sz="2000" dirty="0" smtClean="0">
              <a:latin typeface="Calibri" charset="0"/>
            </a:endParaRPr>
          </a:p>
          <a:p>
            <a:endParaRPr lang="en-US" sz="2000" dirty="0" smtClean="0">
              <a:latin typeface="Calibri" charset="0"/>
            </a:endParaRPr>
          </a:p>
          <a:p>
            <a:endParaRPr lang="en-US" sz="2000" dirty="0" smtClean="0">
              <a:latin typeface="Calibri" charset="0"/>
            </a:endParaRPr>
          </a:p>
          <a:p>
            <a:endParaRPr lang="en-US" sz="2000" dirty="0" smtClean="0">
              <a:latin typeface="Calibri" charset="0"/>
            </a:endParaRPr>
          </a:p>
          <a:p>
            <a:endParaRPr lang="en-US" sz="2000" dirty="0" smtClean="0">
              <a:latin typeface="Calibri" charset="0"/>
            </a:endParaRPr>
          </a:p>
          <a:p>
            <a:endParaRPr lang="en-US" sz="2000" dirty="0" smtClean="0">
              <a:latin typeface="Calibri" charset="0"/>
            </a:endParaRPr>
          </a:p>
          <a:p>
            <a:r>
              <a:rPr lang="en-US" sz="2000" dirty="0" smtClean="0">
                <a:latin typeface="Calibri" charset="0"/>
              </a:rPr>
              <a:t>Model is now just max of sum of weights</a:t>
            </a:r>
          </a:p>
        </p:txBody>
      </p:sp>
      <p:graphicFrame>
        <p:nvGraphicFramePr>
          <p:cNvPr id="54274" name="Object 2"/>
          <p:cNvGraphicFramePr>
            <a:graphicFrameLocks noChangeAspect="1"/>
          </p:cNvGraphicFramePr>
          <p:nvPr>
            <p:extLst>
              <p:ext uri="{D42A27DB-BD31-4B8C-83A1-F6EECF244321}">
                <p14:modId xmlns="" xmlns:p14="http://schemas.microsoft.com/office/powerpoint/2010/main" val="4063993659"/>
              </p:ext>
            </p:extLst>
          </p:nvPr>
        </p:nvGraphicFramePr>
        <p:xfrm>
          <a:off x="1219200" y="3937001"/>
          <a:ext cx="6354318" cy="1238892"/>
        </p:xfrm>
        <a:graphic>
          <a:graphicData uri="http://schemas.openxmlformats.org/presentationml/2006/ole">
            <p:oleObj spid="_x0000_s103426" name="Equation" r:id="rId3" imgW="2678760" imgH="383760" progId="Equation.3">
              <p:embed/>
            </p:oleObj>
          </a:graphicData>
        </a:graphic>
      </p:graphicFrame>
    </p:spTree>
    <p:extLst>
      <p:ext uri="{BB962C8B-B14F-4D97-AF65-F5344CB8AC3E}">
        <p14:creationId xmlns="" xmlns:p14="http://schemas.microsoft.com/office/powerpoint/2010/main" val="81770503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fld id="{3DA08929-3E2A-B24F-9DE7-90664FB2FF62}" type="slidenum">
              <a:rPr lang="en-US" sz="1200">
                <a:solidFill>
                  <a:srgbClr val="898989"/>
                </a:solidFill>
                <a:latin typeface="Calibri" charset="0"/>
              </a:rPr>
              <a:pPr eaLnBrk="1" hangingPunct="1"/>
              <a:t>33</a:t>
            </a:fld>
            <a:endParaRPr lang="en-US" sz="1200">
              <a:solidFill>
                <a:srgbClr val="898989"/>
              </a:solidFill>
              <a:latin typeface="Calibri" charset="0"/>
            </a:endParaRPr>
          </a:p>
        </p:txBody>
      </p:sp>
      <p:sp>
        <p:nvSpPr>
          <p:cNvPr id="63491" name="Rectangle 2"/>
          <p:cNvSpPr>
            <a:spLocks noGrp="1" noChangeArrowheads="1"/>
          </p:cNvSpPr>
          <p:nvPr>
            <p:ph type="title"/>
          </p:nvPr>
        </p:nvSpPr>
        <p:spPr>
          <a:xfrm>
            <a:off x="1295400" y="482600"/>
            <a:ext cx="7467600" cy="990600"/>
          </a:xfrm>
        </p:spPr>
        <p:txBody>
          <a:bodyPr/>
          <a:lstStyle/>
          <a:p>
            <a:pPr eaLnBrk="1" hangingPunct="1"/>
            <a:r>
              <a:rPr lang="en-US" dirty="0" smtClean="0">
                <a:latin typeface="Calibri (Headings)"/>
                <a:ea typeface="ＭＳ Ｐゴシック" charset="0"/>
                <a:cs typeface="Calibri (Headings)"/>
              </a:rPr>
              <a:t>How to tweak performance</a:t>
            </a:r>
            <a:endParaRPr lang="en-US" dirty="0">
              <a:latin typeface="Calibri (Headings)"/>
              <a:ea typeface="ＭＳ Ｐゴシック" charset="0"/>
              <a:cs typeface="Calibri (Headings)"/>
            </a:endParaRPr>
          </a:p>
        </p:txBody>
      </p:sp>
      <p:sp>
        <p:nvSpPr>
          <p:cNvPr id="63492" name="Rectangle 3"/>
          <p:cNvSpPr>
            <a:spLocks noGrp="1" noChangeArrowheads="1"/>
          </p:cNvSpPr>
          <p:nvPr>
            <p:ph type="body" idx="1"/>
          </p:nvPr>
        </p:nvSpPr>
        <p:spPr>
          <a:xfrm>
            <a:off x="304800" y="1803400"/>
            <a:ext cx="8534400" cy="4775200"/>
          </a:xfrm>
        </p:spPr>
        <p:txBody>
          <a:bodyPr>
            <a:normAutofit lnSpcReduction="10000"/>
          </a:bodyPr>
          <a:lstStyle/>
          <a:p>
            <a:pPr marL="342900" lvl="2" indent="-342900"/>
            <a:r>
              <a:rPr lang="en-US" sz="2400" dirty="0" smtClean="0">
                <a:latin typeface="Calibri" charset="0"/>
                <a:ea typeface="ＭＳ Ｐゴシック" charset="0"/>
                <a:cs typeface="ＭＳ Ｐゴシック" charset="0"/>
              </a:rPr>
              <a:t>Domain-specific features and weights: </a:t>
            </a:r>
            <a:r>
              <a:rPr lang="en-US" sz="2400" i="1" dirty="0" smtClean="0">
                <a:latin typeface="Calibri" charset="0"/>
                <a:ea typeface="ＭＳ Ｐゴシック" charset="0"/>
                <a:cs typeface="ＭＳ Ｐゴシック" charset="0"/>
              </a:rPr>
              <a:t>very </a:t>
            </a:r>
            <a:r>
              <a:rPr lang="en-US" sz="2400" dirty="0">
                <a:latin typeface="Calibri" charset="0"/>
                <a:ea typeface="ＭＳ Ｐゴシック" charset="0"/>
                <a:cs typeface="ＭＳ Ｐゴシック" charset="0"/>
              </a:rPr>
              <a:t>important in </a:t>
            </a:r>
            <a:r>
              <a:rPr lang="en-US" sz="2400" dirty="0" smtClean="0">
                <a:latin typeface="Calibri" charset="0"/>
                <a:ea typeface="ＭＳ Ｐゴシック" charset="0"/>
                <a:cs typeface="ＭＳ Ｐゴシック" charset="0"/>
              </a:rPr>
              <a:t>real performance</a:t>
            </a:r>
          </a:p>
          <a:p>
            <a:pPr marL="342900" lvl="2" indent="-342900"/>
            <a:r>
              <a:rPr lang="en-US" sz="2400" dirty="0" smtClean="0">
                <a:latin typeface="Calibri" charset="0"/>
                <a:ea typeface="ＭＳ Ｐゴシック" charset="0"/>
                <a:cs typeface="ＭＳ Ｐゴシック" charset="0"/>
              </a:rPr>
              <a:t>Sometimes need to collapse terms:</a:t>
            </a:r>
            <a:endParaRPr lang="en-US" sz="2400" dirty="0">
              <a:latin typeface="Calibri" charset="0"/>
              <a:ea typeface="ＭＳ Ｐゴシック" charset="0"/>
              <a:cs typeface="ＭＳ Ｐゴシック" charset="0"/>
            </a:endParaRPr>
          </a:p>
          <a:p>
            <a:pPr lvl="1" eaLnBrk="1" hangingPunct="1"/>
            <a:r>
              <a:rPr lang="en-US" dirty="0" smtClean="0">
                <a:latin typeface="Calibri" charset="0"/>
                <a:ea typeface="ＭＳ Ｐゴシック" charset="0"/>
              </a:rPr>
              <a:t>Part </a:t>
            </a:r>
            <a:r>
              <a:rPr lang="en-US" dirty="0">
                <a:latin typeface="Calibri" charset="0"/>
                <a:ea typeface="ＭＳ Ｐゴシック" charset="0"/>
              </a:rPr>
              <a:t>numbers, chemical </a:t>
            </a:r>
            <a:r>
              <a:rPr lang="en-US" dirty="0" smtClean="0">
                <a:latin typeface="Calibri" charset="0"/>
                <a:ea typeface="ＭＳ Ｐゴシック" charset="0"/>
              </a:rPr>
              <a:t>formulas, …</a:t>
            </a:r>
            <a:endParaRPr lang="en-US" dirty="0" smtClean="0">
              <a:latin typeface="Calibri" charset="0"/>
              <a:ea typeface="ＭＳ Ｐゴシック" charset="0"/>
              <a:cs typeface="ＭＳ Ｐゴシック" charset="0"/>
            </a:endParaRPr>
          </a:p>
          <a:p>
            <a:pPr lvl="1"/>
            <a:r>
              <a:rPr lang="en-US" dirty="0" smtClean="0">
                <a:latin typeface="Calibri" charset="0"/>
                <a:ea typeface="ＭＳ Ｐゴシック" charset="0"/>
                <a:cs typeface="ＭＳ Ｐゴシック" charset="0"/>
              </a:rPr>
              <a:t>But stemming generally doesn’t help</a:t>
            </a:r>
          </a:p>
          <a:p>
            <a:r>
              <a:rPr lang="en-US" dirty="0" err="1" smtClean="0">
                <a:latin typeface="Calibri" charset="0"/>
                <a:ea typeface="ＭＳ Ｐゴシック" charset="0"/>
                <a:cs typeface="ＭＳ Ｐゴシック" charset="0"/>
              </a:rPr>
              <a:t>Upweighting</a:t>
            </a:r>
            <a:r>
              <a:rPr lang="en-US" dirty="0" smtClean="0">
                <a:latin typeface="Calibri" charset="0"/>
                <a:ea typeface="ＭＳ Ｐゴシック" charset="0"/>
                <a:cs typeface="ＭＳ Ｐゴシック" charset="0"/>
              </a:rPr>
              <a:t>: Counting </a:t>
            </a:r>
            <a:r>
              <a:rPr lang="en-US" dirty="0">
                <a:latin typeface="Calibri" charset="0"/>
                <a:ea typeface="ＭＳ Ｐゴシック" charset="0"/>
                <a:cs typeface="ＭＳ Ｐゴシック" charset="0"/>
              </a:rPr>
              <a:t>a word as if it occurred twice:</a:t>
            </a:r>
          </a:p>
          <a:p>
            <a:pPr lvl="1"/>
            <a:r>
              <a:rPr lang="en-US" dirty="0">
                <a:latin typeface="Calibri" charset="0"/>
                <a:ea typeface="ＭＳ Ｐゴシック" charset="0"/>
              </a:rPr>
              <a:t>title words </a:t>
            </a:r>
            <a:r>
              <a:rPr lang="en-US" dirty="0">
                <a:solidFill>
                  <a:schemeClr val="accent5">
                    <a:lumMod val="75000"/>
                  </a:schemeClr>
                </a:solidFill>
                <a:latin typeface="Calibri" charset="0"/>
                <a:ea typeface="ＭＳ Ｐゴシック" charset="0"/>
              </a:rPr>
              <a:t>(Cohen &amp; Singer 1996)</a:t>
            </a:r>
          </a:p>
          <a:p>
            <a:pPr lvl="1"/>
            <a:r>
              <a:rPr lang="en-US" dirty="0">
                <a:latin typeface="Calibri" charset="0"/>
                <a:ea typeface="ＭＳ Ｐゴシック" charset="0"/>
              </a:rPr>
              <a:t>first sentence of each paragraph </a:t>
            </a:r>
            <a:r>
              <a:rPr lang="en-US" dirty="0">
                <a:solidFill>
                  <a:schemeClr val="accent5">
                    <a:lumMod val="75000"/>
                  </a:schemeClr>
                </a:solidFill>
                <a:latin typeface="Calibri" charset="0"/>
                <a:ea typeface="ＭＳ Ｐゴシック" charset="0"/>
              </a:rPr>
              <a:t>(Murata, 1999)</a:t>
            </a:r>
          </a:p>
          <a:p>
            <a:pPr lvl="1"/>
            <a:r>
              <a:rPr lang="en-US" dirty="0">
                <a:latin typeface="Calibri" charset="0"/>
                <a:ea typeface="ＭＳ Ｐゴシック" charset="0"/>
              </a:rPr>
              <a:t>In sentences that contain title words </a:t>
            </a:r>
            <a:r>
              <a:rPr lang="en-US" dirty="0">
                <a:solidFill>
                  <a:schemeClr val="accent5">
                    <a:lumMod val="75000"/>
                  </a:schemeClr>
                </a:solidFill>
                <a:latin typeface="Calibri" charset="0"/>
                <a:ea typeface="ＭＳ Ｐゴシック" charset="0"/>
              </a:rPr>
              <a:t>(</a:t>
            </a:r>
            <a:r>
              <a:rPr lang="en-US" dirty="0" err="1">
                <a:solidFill>
                  <a:schemeClr val="accent5">
                    <a:lumMod val="75000"/>
                  </a:schemeClr>
                </a:solidFill>
                <a:latin typeface="Calibri" charset="0"/>
                <a:ea typeface="ＭＳ Ｐゴシック" charset="0"/>
              </a:rPr>
              <a:t>Ko</a:t>
            </a:r>
            <a:r>
              <a:rPr lang="en-US" dirty="0">
                <a:solidFill>
                  <a:schemeClr val="accent5">
                    <a:lumMod val="75000"/>
                  </a:schemeClr>
                </a:solidFill>
                <a:latin typeface="Calibri" charset="0"/>
                <a:ea typeface="ＭＳ Ｐゴシック" charset="0"/>
              </a:rPr>
              <a:t> </a:t>
            </a:r>
            <a:r>
              <a:rPr lang="en-US" i="1" dirty="0">
                <a:solidFill>
                  <a:schemeClr val="accent5">
                    <a:lumMod val="75000"/>
                  </a:schemeClr>
                </a:solidFill>
                <a:latin typeface="Calibri" charset="0"/>
                <a:ea typeface="ＭＳ Ｐゴシック" charset="0"/>
              </a:rPr>
              <a:t>et al,</a:t>
            </a:r>
            <a:r>
              <a:rPr lang="en-US" dirty="0">
                <a:solidFill>
                  <a:schemeClr val="accent5">
                    <a:lumMod val="75000"/>
                  </a:schemeClr>
                </a:solidFill>
                <a:latin typeface="Calibri" charset="0"/>
                <a:ea typeface="ＭＳ Ｐゴシック" charset="0"/>
              </a:rPr>
              <a:t> 2002)</a:t>
            </a:r>
          </a:p>
          <a:p>
            <a:endParaRPr lang="en-US" dirty="0">
              <a:latin typeface="Calibri" charset="0"/>
              <a:ea typeface="ＭＳ Ｐゴシック" charset="0"/>
            </a:endParaRPr>
          </a:p>
        </p:txBody>
      </p:sp>
      <p:sp>
        <p:nvSpPr>
          <p:cNvPr id="63493" name="TextBox 4"/>
          <p:cNvSpPr txBox="1">
            <a:spLocks noChangeArrowheads="1"/>
          </p:cNvSpPr>
          <p:nvPr/>
        </p:nvSpPr>
        <p:spPr bwMode="auto">
          <a:xfrm>
            <a:off x="7620002" y="-89972"/>
            <a:ext cx="12971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Arial Unicode MS" charset="0"/>
              </a:defRPr>
            </a:lvl1pPr>
            <a:lvl2pPr marL="37931725" indent="-37474525" eaLnBrk="0" hangingPunct="0">
              <a:defRPr sz="2400">
                <a:solidFill>
                  <a:schemeClr val="tx1"/>
                </a:solidFill>
                <a:latin typeface="Lucida Sans" charset="0"/>
                <a:ea typeface="Arial Unicode MS" charset="0"/>
                <a:cs typeface="Arial Unicode MS" charset="0"/>
              </a:defRPr>
            </a:lvl2pPr>
            <a:lvl3pPr eaLnBrk="0" hangingPunct="0">
              <a:defRPr sz="2400">
                <a:solidFill>
                  <a:schemeClr val="tx1"/>
                </a:solidFill>
                <a:latin typeface="Lucida Sans" charset="0"/>
                <a:ea typeface="Arial Unicode MS" charset="0"/>
                <a:cs typeface="Arial Unicode MS" charset="0"/>
              </a:defRPr>
            </a:lvl3pPr>
            <a:lvl4pPr eaLnBrk="0" hangingPunct="0">
              <a:defRPr sz="2400">
                <a:solidFill>
                  <a:schemeClr val="tx1"/>
                </a:solidFill>
                <a:latin typeface="Lucida Sans" charset="0"/>
                <a:ea typeface="Arial Unicode MS" charset="0"/>
                <a:cs typeface="Arial Unicode MS" charset="0"/>
              </a:defRPr>
            </a:lvl4pPr>
            <a:lvl5pPr eaLnBrk="0" hangingPunct="0">
              <a:defRPr sz="2400">
                <a:solidFill>
                  <a:schemeClr val="tx1"/>
                </a:solidFill>
                <a:latin typeface="Lucida Sans" charset="0"/>
                <a:ea typeface="Arial Unicode MS" charset="0"/>
                <a:cs typeface="Arial Unicode MS" charset="0"/>
              </a:defRPr>
            </a:lvl5pPr>
            <a:lvl6pPr marL="457200" eaLnBrk="0" fontAlgn="base" hangingPunct="0">
              <a:spcBef>
                <a:spcPct val="0"/>
              </a:spcBef>
              <a:spcAft>
                <a:spcPct val="0"/>
              </a:spcAft>
              <a:defRPr sz="2400">
                <a:solidFill>
                  <a:schemeClr val="tx1"/>
                </a:solidFill>
                <a:latin typeface="Lucida Sans" charset="0"/>
                <a:ea typeface="Arial Unicode MS" charset="0"/>
                <a:cs typeface="Arial Unicode MS" charset="0"/>
              </a:defRPr>
            </a:lvl6pPr>
            <a:lvl7pPr marL="914400" eaLnBrk="0" fontAlgn="base" hangingPunct="0">
              <a:spcBef>
                <a:spcPct val="0"/>
              </a:spcBef>
              <a:spcAft>
                <a:spcPct val="0"/>
              </a:spcAft>
              <a:defRPr sz="2400">
                <a:solidFill>
                  <a:schemeClr val="tx1"/>
                </a:solidFill>
                <a:latin typeface="Lucida Sans" charset="0"/>
                <a:ea typeface="Arial Unicode MS" charset="0"/>
                <a:cs typeface="Arial Unicode MS" charset="0"/>
              </a:defRPr>
            </a:lvl7pPr>
            <a:lvl8pPr marL="1371600" eaLnBrk="0" fontAlgn="base" hangingPunct="0">
              <a:spcBef>
                <a:spcPct val="0"/>
              </a:spcBef>
              <a:spcAft>
                <a:spcPct val="0"/>
              </a:spcAft>
              <a:defRPr sz="2400">
                <a:solidFill>
                  <a:schemeClr val="tx1"/>
                </a:solidFill>
                <a:latin typeface="Lucida Sans" charset="0"/>
                <a:ea typeface="Arial Unicode MS" charset="0"/>
                <a:cs typeface="Arial Unicode MS" charset="0"/>
              </a:defRPr>
            </a:lvl8pPr>
            <a:lvl9pPr marL="1828800" eaLnBrk="0" fontAlgn="base" hangingPunct="0">
              <a:spcBef>
                <a:spcPct val="0"/>
              </a:spcBef>
              <a:spcAft>
                <a:spcPct val="0"/>
              </a:spcAft>
              <a:defRPr sz="2400">
                <a:solidFill>
                  <a:schemeClr val="tx1"/>
                </a:solidFill>
                <a:latin typeface="Lucida Sans" charset="0"/>
                <a:ea typeface="Arial Unicode MS" charset="0"/>
                <a:cs typeface="Arial Unicode MS" charset="0"/>
              </a:defRPr>
            </a:lvl9pPr>
          </a:lstStyle>
          <a:p>
            <a:pPr eaLnBrk="1" hangingPunct="1"/>
            <a:r>
              <a:rPr lang="en-US" sz="1600">
                <a:solidFill>
                  <a:srgbClr val="FBFCFF"/>
                </a:solidFill>
              </a:rPr>
              <a:t>Sec. 15.3.2</a:t>
            </a:r>
          </a:p>
        </p:txBody>
      </p:sp>
    </p:spTree>
    <p:extLst>
      <p:ext uri="{BB962C8B-B14F-4D97-AF65-F5344CB8AC3E}">
        <p14:creationId xmlns="" xmlns:p14="http://schemas.microsoft.com/office/powerpoint/2010/main" val="2662733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49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4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49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49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349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1" name="Rectangle 2"/>
          <p:cNvSpPr>
            <a:spLocks noGrp="1" noChangeArrowheads="1"/>
          </p:cNvSpPr>
          <p:nvPr>
            <p:ph type="title"/>
          </p:nvPr>
        </p:nvSpPr>
        <p:spPr/>
        <p:txBody>
          <a:bodyPr>
            <a:normAutofit fontScale="90000"/>
          </a:bodyPr>
          <a:lstStyle/>
          <a:p>
            <a:pPr eaLnBrk="1" hangingPunct="1"/>
            <a:r>
              <a:rPr lang="en-US" dirty="0" smtClean="0">
                <a:latin typeface="Calibri" charset="0"/>
                <a:ea typeface="ＭＳ Ｐゴシック" charset="0"/>
                <a:cs typeface="ＭＳ Ｐゴシック" charset="0"/>
              </a:rPr>
              <a:t>Each class = a unigram language model</a:t>
            </a:r>
            <a:endParaRPr lang="en-US" dirty="0">
              <a:latin typeface="Calibri" charset="0"/>
              <a:ea typeface="ＭＳ Ｐゴシック" charset="0"/>
              <a:cs typeface="ＭＳ Ｐゴシック" charset="0"/>
            </a:endParaRPr>
          </a:p>
        </p:txBody>
      </p:sp>
      <p:sp>
        <p:nvSpPr>
          <p:cNvPr id="46082" name="Rectangle 3"/>
          <p:cNvSpPr>
            <a:spLocks noGrp="1" noChangeArrowheads="1"/>
          </p:cNvSpPr>
          <p:nvPr>
            <p:ph type="body" idx="1"/>
          </p:nvPr>
        </p:nvSpPr>
        <p:spPr>
          <a:xfrm>
            <a:off x="685800" y="1752600"/>
            <a:ext cx="7772400" cy="1371600"/>
          </a:xfrm>
        </p:spPr>
        <p:txBody>
          <a:bodyPr>
            <a:normAutofit fontScale="92500"/>
          </a:bodyPr>
          <a:lstStyle/>
          <a:p>
            <a:pPr eaLnBrk="1" hangingPunct="1"/>
            <a:r>
              <a:rPr lang="en-US" dirty="0" smtClean="0">
                <a:latin typeface="Calibri"/>
                <a:ea typeface="ＭＳ Ｐゴシック" charset="0"/>
                <a:cs typeface="Calibri"/>
              </a:rPr>
              <a:t>Assigning each word: P(word | c)</a:t>
            </a:r>
          </a:p>
          <a:p>
            <a:pPr eaLnBrk="1" hangingPunct="1"/>
            <a:r>
              <a:rPr lang="en-US" dirty="0" smtClean="0">
                <a:latin typeface="Calibri"/>
                <a:ea typeface="ＭＳ Ｐゴシック" charset="0"/>
                <a:cs typeface="Calibri"/>
              </a:rPr>
              <a:t>Assigning each sentence: P(</a:t>
            </a:r>
            <a:r>
              <a:rPr lang="en-US" dirty="0" err="1" smtClean="0">
                <a:latin typeface="Calibri"/>
                <a:ea typeface="ＭＳ Ｐゴシック" charset="0"/>
                <a:cs typeface="Calibri"/>
              </a:rPr>
              <a:t>s|c</a:t>
            </a:r>
            <a:r>
              <a:rPr lang="en-US" dirty="0" smtClean="0">
                <a:latin typeface="Calibri"/>
                <a:ea typeface="ＭＳ Ｐゴシック" charset="0"/>
                <a:cs typeface="Calibri"/>
              </a:rPr>
              <a:t>)=</a:t>
            </a:r>
            <a:r>
              <a:rPr lang="en-US" dirty="0" smtClean="0">
                <a:latin typeface="Symbol" charset="2"/>
                <a:ea typeface="ＭＳ Ｐゴシック" charset="0"/>
                <a:cs typeface="Calibri"/>
              </a:rPr>
              <a:t> </a:t>
            </a:r>
            <a:r>
              <a:rPr lang="en-US" dirty="0" smtClean="0">
                <a:latin typeface="Symbol" charset="2"/>
                <a:ea typeface="ＭＳ Ｐゴシック" charset="0"/>
                <a:cs typeface="Calibri"/>
                <a:sym typeface="Symbol"/>
              </a:rPr>
              <a:t></a:t>
            </a:r>
            <a:r>
              <a:rPr lang="en-US" dirty="0" smtClean="0">
                <a:latin typeface="Calibri"/>
                <a:ea typeface="ＭＳ Ｐゴシック" charset="0"/>
                <a:cs typeface="Calibri"/>
              </a:rPr>
              <a:t>P(</a:t>
            </a:r>
            <a:r>
              <a:rPr lang="en-US" dirty="0" err="1" smtClean="0">
                <a:latin typeface="Calibri"/>
                <a:ea typeface="ＭＳ Ｐゴシック" charset="0"/>
                <a:cs typeface="Calibri"/>
              </a:rPr>
              <a:t>word|c</a:t>
            </a:r>
            <a:r>
              <a:rPr lang="en-US" dirty="0" smtClean="0">
                <a:latin typeface="Calibri"/>
                <a:ea typeface="ＭＳ Ｐゴシック" charset="0"/>
                <a:cs typeface="Calibri"/>
              </a:rPr>
              <a:t>)</a:t>
            </a:r>
            <a:endParaRPr lang="en-US" dirty="0">
              <a:latin typeface="Calibri"/>
              <a:ea typeface="ＭＳ Ｐゴシック" charset="0"/>
              <a:cs typeface="Calibri"/>
            </a:endParaRPr>
          </a:p>
        </p:txBody>
      </p:sp>
      <p:sp>
        <p:nvSpPr>
          <p:cNvPr id="46083" name="Text Box 4"/>
          <p:cNvSpPr txBox="1">
            <a:spLocks noChangeArrowheads="1"/>
          </p:cNvSpPr>
          <p:nvPr/>
        </p:nvSpPr>
        <p:spPr bwMode="auto">
          <a:xfrm>
            <a:off x="457200" y="3505202"/>
            <a:ext cx="2438400" cy="27084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0.1</a:t>
            </a:r>
            <a:r>
              <a:rPr lang="en-US" sz="2000" dirty="0">
                <a:latin typeface="Calibri"/>
                <a:cs typeface="Calibri"/>
              </a:rPr>
              <a:t>	</a:t>
            </a:r>
            <a:r>
              <a:rPr lang="en-US" sz="2000" dirty="0" smtClean="0">
                <a:latin typeface="Calibri"/>
                <a:cs typeface="Calibri"/>
              </a:rPr>
              <a:t>I</a:t>
            </a:r>
            <a:endParaRPr lang="en-US" sz="2000" dirty="0">
              <a:latin typeface="Calibri"/>
              <a:cs typeface="Calibri"/>
            </a:endParaRPr>
          </a:p>
          <a:p>
            <a:pPr eaLnBrk="1" hangingPunct="1">
              <a:spcBef>
                <a:spcPct val="50000"/>
              </a:spcBef>
            </a:pPr>
            <a:r>
              <a:rPr lang="en-US" sz="2000" dirty="0" smtClean="0">
                <a:latin typeface="Calibri"/>
                <a:cs typeface="Calibri"/>
              </a:rPr>
              <a:t>0.1</a:t>
            </a:r>
            <a:r>
              <a:rPr lang="en-US" sz="2000" dirty="0">
                <a:latin typeface="Calibri"/>
                <a:cs typeface="Calibri"/>
              </a:rPr>
              <a:t>	</a:t>
            </a:r>
            <a:r>
              <a:rPr lang="en-US" sz="2000" dirty="0" smtClean="0">
                <a:latin typeface="Calibri"/>
                <a:cs typeface="Calibri"/>
              </a:rPr>
              <a:t>love</a:t>
            </a:r>
            <a:endParaRPr lang="en-US" sz="2000" dirty="0">
              <a:latin typeface="Calibri"/>
              <a:cs typeface="Calibri"/>
            </a:endParaRPr>
          </a:p>
          <a:p>
            <a:pPr eaLnBrk="1" hangingPunct="1">
              <a:spcBef>
                <a:spcPct val="50000"/>
              </a:spcBef>
            </a:pPr>
            <a:r>
              <a:rPr lang="en-US" sz="2000" dirty="0">
                <a:latin typeface="Calibri"/>
                <a:cs typeface="Calibri"/>
              </a:rPr>
              <a:t>0.01	</a:t>
            </a:r>
            <a:r>
              <a:rPr lang="en-US" sz="2000" dirty="0" smtClean="0">
                <a:latin typeface="Calibri"/>
                <a:cs typeface="Calibri"/>
              </a:rPr>
              <a:t>this</a:t>
            </a:r>
            <a:endParaRPr lang="en-US" sz="2000" dirty="0">
              <a:latin typeface="Calibri"/>
              <a:cs typeface="Calibri"/>
            </a:endParaRPr>
          </a:p>
          <a:p>
            <a:pPr eaLnBrk="1" hangingPunct="1">
              <a:spcBef>
                <a:spcPct val="50000"/>
              </a:spcBef>
            </a:pPr>
            <a:r>
              <a:rPr lang="en-US" sz="2000" dirty="0" smtClean="0">
                <a:latin typeface="Calibri"/>
                <a:cs typeface="Calibri"/>
              </a:rPr>
              <a:t>0.05</a:t>
            </a:r>
            <a:r>
              <a:rPr lang="en-US" sz="2000" dirty="0">
                <a:latin typeface="Calibri"/>
                <a:cs typeface="Calibri"/>
              </a:rPr>
              <a:t>	</a:t>
            </a:r>
            <a:r>
              <a:rPr lang="en-US" sz="2000" dirty="0" smtClean="0">
                <a:latin typeface="Calibri"/>
                <a:cs typeface="Calibri"/>
              </a:rPr>
              <a:t>fun</a:t>
            </a:r>
            <a:endParaRPr lang="en-US" sz="2000" dirty="0">
              <a:latin typeface="Calibri"/>
              <a:cs typeface="Calibri"/>
            </a:endParaRPr>
          </a:p>
          <a:p>
            <a:pPr eaLnBrk="1" hangingPunct="1">
              <a:spcBef>
                <a:spcPct val="50000"/>
              </a:spcBef>
            </a:pPr>
            <a:r>
              <a:rPr lang="en-US" sz="2000" dirty="0" smtClean="0">
                <a:latin typeface="Calibri"/>
                <a:cs typeface="Calibri"/>
              </a:rPr>
              <a:t>0.1</a:t>
            </a:r>
            <a:r>
              <a:rPr lang="en-US" sz="2000" dirty="0">
                <a:latin typeface="Calibri"/>
                <a:cs typeface="Calibri"/>
              </a:rPr>
              <a:t>	</a:t>
            </a:r>
            <a:r>
              <a:rPr lang="en-US" sz="2000" dirty="0" smtClean="0">
                <a:latin typeface="Calibri"/>
                <a:cs typeface="Calibri"/>
              </a:rPr>
              <a:t>film</a:t>
            </a:r>
            <a:endParaRPr lang="en-US" sz="2000" dirty="0">
              <a:latin typeface="Calibri"/>
              <a:cs typeface="Calibri"/>
            </a:endParaRPr>
          </a:p>
          <a:p>
            <a:pPr eaLnBrk="1" hangingPunct="1">
              <a:spcBef>
                <a:spcPct val="50000"/>
              </a:spcBef>
            </a:pPr>
            <a:r>
              <a:rPr lang="en-US" sz="2000" dirty="0">
                <a:latin typeface="Calibri"/>
                <a:cs typeface="Calibri"/>
              </a:rPr>
              <a:t>…</a:t>
            </a:r>
          </a:p>
        </p:txBody>
      </p:sp>
      <p:sp>
        <p:nvSpPr>
          <p:cNvPr id="753669" name="Text Box 5"/>
          <p:cNvSpPr txBox="1">
            <a:spLocks noChangeArrowheads="1"/>
          </p:cNvSpPr>
          <p:nvPr/>
        </p:nvSpPr>
        <p:spPr bwMode="auto">
          <a:xfrm>
            <a:off x="3505200" y="3657601"/>
            <a:ext cx="60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I</a:t>
            </a:r>
            <a:endParaRPr lang="en-US" dirty="0">
              <a:latin typeface="Calibri"/>
              <a:cs typeface="Calibri"/>
            </a:endParaRPr>
          </a:p>
        </p:txBody>
      </p:sp>
      <p:sp>
        <p:nvSpPr>
          <p:cNvPr id="753670" name="Text Box 6"/>
          <p:cNvSpPr txBox="1">
            <a:spLocks noChangeArrowheads="1"/>
          </p:cNvSpPr>
          <p:nvPr/>
        </p:nvSpPr>
        <p:spPr bwMode="auto">
          <a:xfrm>
            <a:off x="4419600" y="3657601"/>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love</a:t>
            </a:r>
            <a:endParaRPr lang="en-US" dirty="0">
              <a:latin typeface="Calibri"/>
              <a:cs typeface="Calibri"/>
            </a:endParaRPr>
          </a:p>
        </p:txBody>
      </p:sp>
      <p:sp>
        <p:nvSpPr>
          <p:cNvPr id="753671" name="Text Box 7"/>
          <p:cNvSpPr txBox="1">
            <a:spLocks noChangeArrowheads="1"/>
          </p:cNvSpPr>
          <p:nvPr/>
        </p:nvSpPr>
        <p:spPr bwMode="auto">
          <a:xfrm>
            <a:off x="5257800" y="3657601"/>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this</a:t>
            </a:r>
            <a:endParaRPr lang="en-US" dirty="0">
              <a:latin typeface="Calibri"/>
              <a:cs typeface="Calibri"/>
            </a:endParaRPr>
          </a:p>
        </p:txBody>
      </p:sp>
      <p:sp>
        <p:nvSpPr>
          <p:cNvPr id="753672" name="Text Box 8"/>
          <p:cNvSpPr txBox="1">
            <a:spLocks noChangeArrowheads="1"/>
          </p:cNvSpPr>
          <p:nvPr/>
        </p:nvSpPr>
        <p:spPr bwMode="auto">
          <a:xfrm>
            <a:off x="6324600" y="3657601"/>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fun</a:t>
            </a:r>
            <a:endParaRPr lang="en-US" dirty="0">
              <a:latin typeface="Calibri"/>
              <a:cs typeface="Calibri"/>
            </a:endParaRPr>
          </a:p>
        </p:txBody>
      </p:sp>
      <p:sp>
        <p:nvSpPr>
          <p:cNvPr id="753673" name="Text Box 9"/>
          <p:cNvSpPr txBox="1">
            <a:spLocks noChangeArrowheads="1"/>
          </p:cNvSpPr>
          <p:nvPr/>
        </p:nvSpPr>
        <p:spPr bwMode="auto">
          <a:xfrm>
            <a:off x="7086600" y="3657601"/>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film</a:t>
            </a:r>
            <a:endParaRPr lang="en-US" dirty="0">
              <a:latin typeface="Calibri"/>
              <a:cs typeface="Calibri"/>
            </a:endParaRPr>
          </a:p>
        </p:txBody>
      </p:sp>
      <p:grpSp>
        <p:nvGrpSpPr>
          <p:cNvPr id="2" name="Group 10"/>
          <p:cNvGrpSpPr>
            <a:grpSpLocks/>
          </p:cNvGrpSpPr>
          <p:nvPr/>
        </p:nvGrpSpPr>
        <p:grpSpPr bwMode="auto">
          <a:xfrm>
            <a:off x="3581400" y="4191000"/>
            <a:ext cx="4191000" cy="0"/>
            <a:chOff x="3581400" y="4191000"/>
            <a:chExt cx="4191000" cy="0"/>
          </a:xfrm>
        </p:grpSpPr>
        <p:sp>
          <p:nvSpPr>
            <p:cNvPr id="46101" name="Line 11"/>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2" name="Line 12"/>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3" name="Line 13"/>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4" name="Line 14"/>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6105" name="Line 15"/>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grpSp>
      <p:sp>
        <p:nvSpPr>
          <p:cNvPr id="753680" name="Text Box 16"/>
          <p:cNvSpPr txBox="1">
            <a:spLocks noChangeArrowheads="1"/>
          </p:cNvSpPr>
          <p:nvPr/>
        </p:nvSpPr>
        <p:spPr bwMode="auto">
          <a:xfrm>
            <a:off x="3505200" y="4419601"/>
            <a:ext cx="609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0.1</a:t>
            </a:r>
            <a:endParaRPr lang="en-US" dirty="0">
              <a:latin typeface="Calibri"/>
              <a:cs typeface="Calibri"/>
            </a:endParaRPr>
          </a:p>
        </p:txBody>
      </p:sp>
      <p:sp>
        <p:nvSpPr>
          <p:cNvPr id="753681" name="Text Box 17"/>
          <p:cNvSpPr txBox="1">
            <a:spLocks noChangeArrowheads="1"/>
          </p:cNvSpPr>
          <p:nvPr/>
        </p:nvSpPr>
        <p:spPr bwMode="auto">
          <a:xfrm>
            <a:off x="4419600" y="4419601"/>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0.1</a:t>
            </a:r>
            <a:endParaRPr lang="en-US" dirty="0">
              <a:latin typeface="Calibri"/>
              <a:cs typeface="Calibri"/>
            </a:endParaRPr>
          </a:p>
        </p:txBody>
      </p:sp>
      <p:sp>
        <p:nvSpPr>
          <p:cNvPr id="753682" name="Text Box 18"/>
          <p:cNvSpPr txBox="1">
            <a:spLocks noChangeArrowheads="1"/>
          </p:cNvSpPr>
          <p:nvPr/>
        </p:nvSpPr>
        <p:spPr bwMode="auto">
          <a:xfrm>
            <a:off x="5257800" y="4419601"/>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.05</a:t>
            </a:r>
            <a:endParaRPr lang="en-US" dirty="0">
              <a:latin typeface="Calibri"/>
              <a:cs typeface="Calibri"/>
            </a:endParaRPr>
          </a:p>
        </p:txBody>
      </p:sp>
      <p:sp>
        <p:nvSpPr>
          <p:cNvPr id="753683" name="Text Box 19"/>
          <p:cNvSpPr txBox="1">
            <a:spLocks noChangeArrowheads="1"/>
          </p:cNvSpPr>
          <p:nvPr/>
        </p:nvSpPr>
        <p:spPr bwMode="auto">
          <a:xfrm>
            <a:off x="6324600" y="4419601"/>
            <a:ext cx="7620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0.01</a:t>
            </a:r>
            <a:endParaRPr lang="en-US" dirty="0">
              <a:latin typeface="Calibri"/>
              <a:cs typeface="Calibri"/>
            </a:endParaRPr>
          </a:p>
        </p:txBody>
      </p:sp>
      <p:sp>
        <p:nvSpPr>
          <p:cNvPr id="753684" name="Text Box 20"/>
          <p:cNvSpPr txBox="1">
            <a:spLocks noChangeArrowheads="1"/>
          </p:cNvSpPr>
          <p:nvPr/>
        </p:nvSpPr>
        <p:spPr bwMode="auto">
          <a:xfrm>
            <a:off x="7086600" y="4419601"/>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0.1</a:t>
            </a:r>
            <a:endParaRPr lang="en-US" dirty="0">
              <a:latin typeface="Calibri"/>
              <a:cs typeface="Calibri"/>
            </a:endParaRPr>
          </a:p>
        </p:txBody>
      </p:sp>
      <p:sp>
        <p:nvSpPr>
          <p:cNvPr id="46096" name="Text Box 24"/>
          <p:cNvSpPr txBox="1">
            <a:spLocks noChangeArrowheads="1"/>
          </p:cNvSpPr>
          <p:nvPr/>
        </p:nvSpPr>
        <p:spPr bwMode="auto">
          <a:xfrm>
            <a:off x="457200" y="2971800"/>
            <a:ext cx="1371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latin typeface="Calibri"/>
                <a:cs typeface="Calibri"/>
              </a:rPr>
              <a:t>Class </a:t>
            </a:r>
            <a:r>
              <a:rPr lang="en-US" i="1" dirty="0" err="1" smtClean="0">
                <a:latin typeface="Calibri"/>
                <a:cs typeface="Calibri"/>
              </a:rPr>
              <a:t>pos</a:t>
            </a:r>
            <a:endParaRPr lang="en-US" i="1" dirty="0">
              <a:latin typeface="Calibri"/>
              <a:cs typeface="Calibri"/>
            </a:endParaRPr>
          </a:p>
        </p:txBody>
      </p:sp>
      <p:sp>
        <p:nvSpPr>
          <p:cNvPr id="753689" name="Text Box 25"/>
          <p:cNvSpPr txBox="1">
            <a:spLocks noChangeArrowheads="1"/>
          </p:cNvSpPr>
          <p:nvPr/>
        </p:nvSpPr>
        <p:spPr bwMode="auto">
          <a:xfrm>
            <a:off x="5791200" y="5943601"/>
            <a:ext cx="29718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P(s | </a:t>
            </a:r>
            <a:r>
              <a:rPr lang="en-US" dirty="0" err="1" smtClean="0">
                <a:latin typeface="Calibri"/>
                <a:cs typeface="Calibri"/>
              </a:rPr>
              <a:t>pos</a:t>
            </a:r>
            <a:r>
              <a:rPr lang="en-US" dirty="0" smtClean="0">
                <a:latin typeface="Calibri"/>
                <a:cs typeface="Calibri"/>
              </a:rPr>
              <a:t>) </a:t>
            </a:r>
            <a:r>
              <a:rPr lang="en-US" dirty="0">
                <a:latin typeface="Calibri"/>
                <a:cs typeface="Calibri"/>
              </a:rPr>
              <a:t>= </a:t>
            </a:r>
            <a:r>
              <a:rPr lang="en-US" dirty="0" smtClean="0">
                <a:latin typeface="Calibri"/>
                <a:cs typeface="Calibri"/>
              </a:rPr>
              <a:t>0.0000005 </a:t>
            </a:r>
            <a:endParaRPr lang="en-US" dirty="0">
              <a:latin typeface="Calibri"/>
              <a:cs typeface="Calibri"/>
            </a:endParaRPr>
          </a:p>
        </p:txBody>
      </p:sp>
      <p:sp>
        <p:nvSpPr>
          <p:cNvPr id="46098" name="TextBox 26"/>
          <p:cNvSpPr txBox="1">
            <a:spLocks noChangeArrowheads="1"/>
          </p:cNvSpPr>
          <p:nvPr/>
        </p:nvSpPr>
        <p:spPr bwMode="auto">
          <a:xfrm>
            <a:off x="7620002" y="-89972"/>
            <a:ext cx="103906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latin typeface="Calibri"/>
                <a:cs typeface="Calibri"/>
              </a:rPr>
              <a:t>Sec.13.2.1</a:t>
            </a:r>
          </a:p>
        </p:txBody>
      </p:sp>
    </p:spTree>
    <p:extLst>
      <p:ext uri="{BB962C8B-B14F-4D97-AF65-F5344CB8AC3E}">
        <p14:creationId xmlns="" xmlns:p14="http://schemas.microsoft.com/office/powerpoint/2010/main" val="638985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36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9"/>
                                          </p:stCondLst>
                                        </p:cTn>
                                        <p:tgtEl>
                                          <p:spTgt spid="75367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7536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9"/>
                                          </p:stCondLst>
                                        </p:cTn>
                                        <p:tgtEl>
                                          <p:spTgt spid="75367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9"/>
                                          </p:stCondLst>
                                        </p:cTn>
                                        <p:tgtEl>
                                          <p:spTgt spid="75367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9"/>
                                          </p:stCondLst>
                                        </p:cTn>
                                        <p:tgtEl>
                                          <p:spTgt spid="7536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9"/>
                                          </p:stCondLst>
                                        </p:cTn>
                                        <p:tgtEl>
                                          <p:spTgt spid="7536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9"/>
                                          </p:stCondLst>
                                        </p:cTn>
                                        <p:tgtEl>
                                          <p:spTgt spid="75368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9"/>
                                          </p:stCondLst>
                                        </p:cTn>
                                        <p:tgtEl>
                                          <p:spTgt spid="75368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9"/>
                                          </p:stCondLst>
                                        </p:cTn>
                                        <p:tgtEl>
                                          <p:spTgt spid="753684"/>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753689"/>
                                        </p:tgtEl>
                                        <p:attrNameLst>
                                          <p:attrName>style.visibility</p:attrName>
                                        </p:attrNameLst>
                                      </p:cBhvr>
                                      <p:to>
                                        <p:strVal val="visible"/>
                                      </p:to>
                                    </p:set>
                                    <p:anim calcmode="lin" valueType="num">
                                      <p:cBhvr additive="base">
                                        <p:cTn id="51" dur="10" fill="hold"/>
                                        <p:tgtEl>
                                          <p:spTgt spid="753689"/>
                                        </p:tgtEl>
                                        <p:attrNameLst>
                                          <p:attrName>ppt_x</p:attrName>
                                        </p:attrNameLst>
                                      </p:cBhvr>
                                      <p:tavLst>
                                        <p:tav tm="0">
                                          <p:val>
                                            <p:strVal val="0-#ppt_w/2"/>
                                          </p:val>
                                        </p:tav>
                                        <p:tav tm="100000">
                                          <p:val>
                                            <p:strVal val="#ppt_x"/>
                                          </p:val>
                                        </p:tav>
                                      </p:tavLst>
                                    </p:anim>
                                    <p:anim calcmode="lin" valueType="num">
                                      <p:cBhvr additive="base">
                                        <p:cTn id="52" dur="10" fill="hold"/>
                                        <p:tgtEl>
                                          <p:spTgt spid="7536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9" grpId="0" autoUpdateAnimBg="0"/>
      <p:bldP spid="753670" grpId="0" autoUpdateAnimBg="0"/>
      <p:bldP spid="753671" grpId="0" autoUpdateAnimBg="0"/>
      <p:bldP spid="753672" grpId="0" autoUpdateAnimBg="0"/>
      <p:bldP spid="753673" grpId="0" autoUpdateAnimBg="0"/>
      <p:bldP spid="753680" grpId="0" autoUpdateAnimBg="0"/>
      <p:bldP spid="753681" grpId="0" autoUpdateAnimBg="0"/>
      <p:bldP spid="753682" grpId="0" autoUpdateAnimBg="0"/>
      <p:bldP spid="753683" grpId="0" autoUpdateAnimBg="0"/>
      <p:bldP spid="753684" grpId="0" autoUpdateAnimBg="0"/>
      <p:bldP spid="753689"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p:txBody>
          <a:bodyPr/>
          <a:lstStyle/>
          <a:p>
            <a:pPr eaLnBrk="1" hangingPunct="1"/>
            <a:r>
              <a:rPr lang="en-US" dirty="0" smtClean="0">
                <a:latin typeface="Calibri" charset="0"/>
                <a:ea typeface="ＭＳ Ｐゴシック" charset="0"/>
                <a:cs typeface="ＭＳ Ｐゴシック" charset="0"/>
              </a:rPr>
              <a:t>Na</a:t>
            </a:r>
            <a:r>
              <a:rPr lang="fr-FR" dirty="0" err="1" smtClean="0">
                <a:latin typeface="Calibri" charset="0"/>
                <a:ea typeface="ＭＳ Ｐゴシック" charset="0"/>
                <a:cs typeface="ＭＳ Ｐゴシック" charset="0"/>
              </a:rPr>
              <a:t>ï</a:t>
            </a:r>
            <a:r>
              <a:rPr lang="en-US" dirty="0" err="1" smtClean="0">
                <a:latin typeface="Calibri" charset="0"/>
                <a:ea typeface="ＭＳ Ｐゴシック" charset="0"/>
                <a:cs typeface="ＭＳ Ｐゴシック" charset="0"/>
              </a:rPr>
              <a:t>ve</a:t>
            </a:r>
            <a:r>
              <a:rPr lang="en-US" dirty="0" smtClean="0">
                <a:latin typeface="Calibri" charset="0"/>
                <a:ea typeface="ＭＳ Ｐゴシック" charset="0"/>
                <a:cs typeface="ＭＳ Ｐゴシック" charset="0"/>
              </a:rPr>
              <a:t> Bayes as a Language Model</a:t>
            </a:r>
            <a:endParaRPr lang="en-US" dirty="0">
              <a:latin typeface="Calibri" charset="0"/>
              <a:ea typeface="ＭＳ Ｐゴシック" charset="0"/>
              <a:cs typeface="ＭＳ Ｐゴシック" charset="0"/>
            </a:endParaRPr>
          </a:p>
        </p:txBody>
      </p:sp>
      <p:sp>
        <p:nvSpPr>
          <p:cNvPr id="47106" name="Rectangle 3"/>
          <p:cNvSpPr>
            <a:spLocks noGrp="1" noChangeArrowheads="1"/>
          </p:cNvSpPr>
          <p:nvPr>
            <p:ph type="body" idx="1"/>
          </p:nvPr>
        </p:nvSpPr>
        <p:spPr>
          <a:xfrm>
            <a:off x="228600" y="1524000"/>
            <a:ext cx="8686800" cy="1084263"/>
          </a:xfrm>
        </p:spPr>
        <p:txBody>
          <a:bodyPr/>
          <a:lstStyle/>
          <a:p>
            <a:pPr eaLnBrk="1" hangingPunct="1"/>
            <a:r>
              <a:rPr lang="en-US" dirty="0" smtClean="0">
                <a:latin typeface="Calibri"/>
                <a:ea typeface="ＭＳ Ｐゴシック" charset="0"/>
                <a:cs typeface="Calibri"/>
              </a:rPr>
              <a:t>Which class assigns the higher probability to s?</a:t>
            </a:r>
            <a:endParaRPr lang="en-US" dirty="0">
              <a:latin typeface="Calibri"/>
              <a:ea typeface="ＭＳ Ｐゴシック" charset="0"/>
              <a:cs typeface="Calibri"/>
            </a:endParaRPr>
          </a:p>
        </p:txBody>
      </p:sp>
      <p:sp>
        <p:nvSpPr>
          <p:cNvPr id="47107" name="Text Box 4"/>
          <p:cNvSpPr txBox="1">
            <a:spLocks noChangeArrowheads="1"/>
          </p:cNvSpPr>
          <p:nvPr/>
        </p:nvSpPr>
        <p:spPr bwMode="auto">
          <a:xfrm>
            <a:off x="381000" y="3505201"/>
            <a:ext cx="2438400" cy="22467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solidFill>
                  <a:srgbClr val="00AB7E"/>
                </a:solidFill>
                <a:latin typeface="Calibri"/>
                <a:cs typeface="Calibri"/>
              </a:rPr>
              <a:t>0.1</a:t>
            </a:r>
            <a:r>
              <a:rPr lang="en-US" sz="2000" dirty="0">
                <a:solidFill>
                  <a:srgbClr val="00AB7E"/>
                </a:solidFill>
                <a:latin typeface="Calibri"/>
                <a:cs typeface="Calibri"/>
              </a:rPr>
              <a:t>	</a:t>
            </a:r>
            <a:r>
              <a:rPr lang="en-US" sz="2000" dirty="0" smtClean="0">
                <a:solidFill>
                  <a:srgbClr val="00AB7E"/>
                </a:solidFill>
                <a:latin typeface="Calibri"/>
                <a:cs typeface="Calibri"/>
              </a:rPr>
              <a:t>I</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0.1</a:t>
            </a:r>
            <a:r>
              <a:rPr lang="en-US" sz="2000" dirty="0">
                <a:solidFill>
                  <a:srgbClr val="00AB7E"/>
                </a:solidFill>
                <a:latin typeface="Calibri"/>
                <a:cs typeface="Calibri"/>
              </a:rPr>
              <a:t>	</a:t>
            </a:r>
            <a:r>
              <a:rPr lang="en-US" sz="2000" dirty="0" smtClean="0">
                <a:solidFill>
                  <a:srgbClr val="00AB7E"/>
                </a:solidFill>
                <a:latin typeface="Calibri"/>
                <a:cs typeface="Calibri"/>
              </a:rPr>
              <a:t>love</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0.01</a:t>
            </a:r>
            <a:r>
              <a:rPr lang="en-US" sz="2000" dirty="0">
                <a:solidFill>
                  <a:srgbClr val="00AB7E"/>
                </a:solidFill>
                <a:latin typeface="Calibri"/>
                <a:cs typeface="Calibri"/>
              </a:rPr>
              <a:t>	</a:t>
            </a:r>
            <a:r>
              <a:rPr lang="en-US" sz="2000" dirty="0" smtClean="0">
                <a:solidFill>
                  <a:srgbClr val="00AB7E"/>
                </a:solidFill>
                <a:latin typeface="Calibri"/>
                <a:cs typeface="Calibri"/>
              </a:rPr>
              <a:t>this</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0.05</a:t>
            </a:r>
            <a:r>
              <a:rPr lang="en-US" sz="2000" dirty="0">
                <a:solidFill>
                  <a:srgbClr val="00AB7E"/>
                </a:solidFill>
                <a:latin typeface="Calibri"/>
                <a:cs typeface="Calibri"/>
              </a:rPr>
              <a:t>	</a:t>
            </a:r>
            <a:r>
              <a:rPr lang="en-US" sz="2000" dirty="0" smtClean="0">
                <a:solidFill>
                  <a:srgbClr val="00AB7E"/>
                </a:solidFill>
                <a:latin typeface="Calibri"/>
                <a:cs typeface="Calibri"/>
              </a:rPr>
              <a:t>fun</a:t>
            </a:r>
            <a:endParaRPr lang="en-US" sz="2000" dirty="0">
              <a:solidFill>
                <a:srgbClr val="00AB7E"/>
              </a:solidFill>
              <a:latin typeface="Calibri"/>
              <a:cs typeface="Calibri"/>
            </a:endParaRPr>
          </a:p>
          <a:p>
            <a:pPr eaLnBrk="1" hangingPunct="1">
              <a:spcBef>
                <a:spcPct val="50000"/>
              </a:spcBef>
            </a:pPr>
            <a:r>
              <a:rPr lang="en-US" sz="2000" dirty="0" smtClean="0">
                <a:solidFill>
                  <a:srgbClr val="00AB7E"/>
                </a:solidFill>
                <a:latin typeface="Calibri"/>
                <a:cs typeface="Calibri"/>
              </a:rPr>
              <a:t>0.1</a:t>
            </a:r>
            <a:r>
              <a:rPr lang="en-US" sz="2000" dirty="0">
                <a:solidFill>
                  <a:srgbClr val="00AB7E"/>
                </a:solidFill>
                <a:latin typeface="Calibri"/>
                <a:cs typeface="Calibri"/>
              </a:rPr>
              <a:t>	</a:t>
            </a:r>
            <a:r>
              <a:rPr lang="en-US" sz="2000" dirty="0" smtClean="0">
                <a:solidFill>
                  <a:srgbClr val="00AB7E"/>
                </a:solidFill>
                <a:latin typeface="Calibri"/>
                <a:cs typeface="Calibri"/>
              </a:rPr>
              <a:t>film</a:t>
            </a:r>
            <a:endParaRPr lang="en-US" sz="2000" dirty="0">
              <a:solidFill>
                <a:srgbClr val="00AB7E"/>
              </a:solidFill>
              <a:latin typeface="Calibri"/>
              <a:cs typeface="Calibri"/>
            </a:endParaRPr>
          </a:p>
        </p:txBody>
      </p:sp>
      <p:sp>
        <p:nvSpPr>
          <p:cNvPr id="47108" name="Text Box 5"/>
          <p:cNvSpPr txBox="1">
            <a:spLocks noChangeArrowheads="1"/>
          </p:cNvSpPr>
          <p:nvPr/>
        </p:nvSpPr>
        <p:spPr bwMode="auto">
          <a:xfrm>
            <a:off x="533400" y="2819401"/>
            <a:ext cx="1600200" cy="461665"/>
          </a:xfrm>
          <a:prstGeom prst="rect">
            <a:avLst/>
          </a:prstGeom>
          <a:noFill/>
          <a:ln w="9525">
            <a:no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smtClean="0">
                <a:solidFill>
                  <a:srgbClr val="00AB7E"/>
                </a:solidFill>
                <a:latin typeface="Calibri"/>
                <a:cs typeface="Calibri"/>
              </a:rPr>
              <a:t>Model </a:t>
            </a:r>
            <a:r>
              <a:rPr lang="en-US" dirty="0" err="1" smtClean="0">
                <a:solidFill>
                  <a:srgbClr val="00AB7E"/>
                </a:solidFill>
                <a:latin typeface="Calibri"/>
                <a:cs typeface="Calibri"/>
              </a:rPr>
              <a:t>pos</a:t>
            </a:r>
            <a:endParaRPr lang="en-US" dirty="0">
              <a:solidFill>
                <a:srgbClr val="00AB7E"/>
              </a:solidFill>
              <a:latin typeface="Calibri"/>
              <a:cs typeface="Calibri"/>
            </a:endParaRPr>
          </a:p>
        </p:txBody>
      </p:sp>
      <p:sp>
        <p:nvSpPr>
          <p:cNvPr id="47109" name="Text Box 6"/>
          <p:cNvSpPr txBox="1">
            <a:spLocks noChangeArrowheads="1"/>
          </p:cNvSpPr>
          <p:nvPr/>
        </p:nvSpPr>
        <p:spPr bwMode="auto">
          <a:xfrm>
            <a:off x="2819400" y="2819401"/>
            <a:ext cx="16002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solidFill>
                  <a:srgbClr val="FF0000"/>
                </a:solidFill>
                <a:latin typeface="Calibri"/>
                <a:cs typeface="Calibri"/>
              </a:rPr>
              <a:t>Model </a:t>
            </a:r>
            <a:r>
              <a:rPr lang="en-US" dirty="0" err="1" smtClean="0">
                <a:solidFill>
                  <a:srgbClr val="FF0000"/>
                </a:solidFill>
                <a:latin typeface="Calibri"/>
                <a:cs typeface="Calibri"/>
              </a:rPr>
              <a:t>neg</a:t>
            </a:r>
            <a:endParaRPr lang="en-US" dirty="0">
              <a:solidFill>
                <a:srgbClr val="FF0000"/>
              </a:solidFill>
              <a:latin typeface="Calibri"/>
              <a:cs typeface="Calibri"/>
            </a:endParaRPr>
          </a:p>
        </p:txBody>
      </p:sp>
      <p:sp>
        <p:nvSpPr>
          <p:cNvPr id="47110" name="Rectangle 7"/>
          <p:cNvSpPr>
            <a:spLocks noChangeArrowheads="1"/>
          </p:cNvSpPr>
          <p:nvPr/>
        </p:nvSpPr>
        <p:spPr bwMode="auto">
          <a:xfrm>
            <a:off x="228600" y="2667000"/>
            <a:ext cx="2133600" cy="3962400"/>
          </a:xfrm>
          <a:prstGeom prst="rect">
            <a:avLst/>
          </a:prstGeom>
          <a:noFill/>
          <a:ln w="9525">
            <a:solidFill>
              <a:srgbClr val="00E4A8"/>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sp>
        <p:nvSpPr>
          <p:cNvPr id="47111" name="Rectangle 8"/>
          <p:cNvSpPr>
            <a:spLocks noChangeArrowheads="1"/>
          </p:cNvSpPr>
          <p:nvPr/>
        </p:nvSpPr>
        <p:spPr bwMode="auto">
          <a:xfrm>
            <a:off x="2438400" y="2667000"/>
            <a:ext cx="2133600" cy="3962400"/>
          </a:xfrm>
          <a:prstGeom prst="rect">
            <a:avLst/>
          </a:prstGeom>
          <a:noFill/>
          <a:ln w="9525">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cs typeface="Calibri"/>
            </a:endParaRPr>
          </a:p>
        </p:txBody>
      </p:sp>
      <p:grpSp>
        <p:nvGrpSpPr>
          <p:cNvPr id="2" name="Group 9"/>
          <p:cNvGrpSpPr>
            <a:grpSpLocks/>
          </p:cNvGrpSpPr>
          <p:nvPr/>
        </p:nvGrpSpPr>
        <p:grpSpPr bwMode="auto">
          <a:xfrm>
            <a:off x="4648200" y="3657601"/>
            <a:ext cx="4953000" cy="534988"/>
            <a:chOff x="2928" y="2304"/>
            <a:chExt cx="3120" cy="337"/>
          </a:xfrm>
        </p:grpSpPr>
        <p:sp>
          <p:nvSpPr>
            <p:cNvPr id="47127" name="Text Box 10"/>
            <p:cNvSpPr txBox="1">
              <a:spLocks noChangeArrowheads="1"/>
            </p:cNvSpPr>
            <p:nvPr/>
          </p:nvSpPr>
          <p:spPr bwMode="auto">
            <a:xfrm>
              <a:off x="5184" y="2304"/>
              <a:ext cx="864"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film</a:t>
              </a:r>
              <a:endParaRPr lang="en-US" sz="2000" dirty="0">
                <a:latin typeface="Calibri"/>
                <a:cs typeface="Calibri"/>
              </a:endParaRPr>
            </a:p>
          </p:txBody>
        </p:sp>
        <p:sp>
          <p:nvSpPr>
            <p:cNvPr id="47128" name="Text Box 11"/>
            <p:cNvSpPr txBox="1">
              <a:spLocks noChangeArrowheads="1"/>
            </p:cNvSpPr>
            <p:nvPr/>
          </p:nvSpPr>
          <p:spPr bwMode="auto">
            <a:xfrm>
              <a:off x="3504" y="2304"/>
              <a:ext cx="624"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love</a:t>
              </a:r>
              <a:endParaRPr lang="en-US" sz="2000" dirty="0">
                <a:latin typeface="Calibri"/>
                <a:cs typeface="Calibri"/>
              </a:endParaRPr>
            </a:p>
          </p:txBody>
        </p:sp>
        <p:sp>
          <p:nvSpPr>
            <p:cNvPr id="47129" name="Text Box 12"/>
            <p:cNvSpPr txBox="1">
              <a:spLocks noChangeArrowheads="1"/>
            </p:cNvSpPr>
            <p:nvPr/>
          </p:nvSpPr>
          <p:spPr bwMode="auto">
            <a:xfrm>
              <a:off x="4032" y="2304"/>
              <a:ext cx="624"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this</a:t>
              </a:r>
              <a:endParaRPr lang="en-US" sz="2000" dirty="0">
                <a:latin typeface="Calibri"/>
                <a:cs typeface="Calibri"/>
              </a:endParaRPr>
            </a:p>
          </p:txBody>
        </p:sp>
        <p:sp>
          <p:nvSpPr>
            <p:cNvPr id="47130" name="Text Box 13"/>
            <p:cNvSpPr txBox="1">
              <a:spLocks noChangeArrowheads="1"/>
            </p:cNvSpPr>
            <p:nvPr/>
          </p:nvSpPr>
          <p:spPr bwMode="auto">
            <a:xfrm>
              <a:off x="4704" y="2304"/>
              <a:ext cx="48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fun</a:t>
              </a:r>
              <a:endParaRPr lang="en-US" sz="2000" dirty="0">
                <a:latin typeface="Calibri"/>
                <a:cs typeface="Calibri"/>
              </a:endParaRPr>
            </a:p>
          </p:txBody>
        </p:sp>
        <p:grpSp>
          <p:nvGrpSpPr>
            <p:cNvPr id="3" name="Group 14"/>
            <p:cNvGrpSpPr>
              <a:grpSpLocks/>
            </p:cNvGrpSpPr>
            <p:nvPr/>
          </p:nvGrpSpPr>
          <p:grpSpPr bwMode="auto">
            <a:xfrm>
              <a:off x="2976" y="2640"/>
              <a:ext cx="2640" cy="1"/>
              <a:chOff x="2256" y="2640"/>
              <a:chExt cx="2640" cy="0"/>
            </a:xfrm>
          </p:grpSpPr>
          <p:sp>
            <p:nvSpPr>
              <p:cNvPr id="47133" name="Line 15"/>
              <p:cNvSpPr>
                <a:spLocks noChangeShapeType="1"/>
              </p:cNvSpPr>
              <p:nvPr/>
            </p:nvSpPr>
            <p:spPr bwMode="auto">
              <a:xfrm>
                <a:off x="2256"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4" name="Line 16"/>
              <p:cNvSpPr>
                <a:spLocks noChangeShapeType="1"/>
              </p:cNvSpPr>
              <p:nvPr/>
            </p:nvSpPr>
            <p:spPr bwMode="auto">
              <a:xfrm>
                <a:off x="2832"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5" name="Line 17"/>
              <p:cNvSpPr>
                <a:spLocks noChangeShapeType="1"/>
              </p:cNvSpPr>
              <p:nvPr/>
            </p:nvSpPr>
            <p:spPr bwMode="auto">
              <a:xfrm>
                <a:off x="34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6" name="Line 18"/>
              <p:cNvSpPr>
                <a:spLocks noChangeShapeType="1"/>
              </p:cNvSpPr>
              <p:nvPr/>
            </p:nvSpPr>
            <p:spPr bwMode="auto">
              <a:xfrm>
                <a:off x="3984"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sp>
            <p:nvSpPr>
              <p:cNvPr id="47137" name="Line 19"/>
              <p:cNvSpPr>
                <a:spLocks noChangeShapeType="1"/>
              </p:cNvSpPr>
              <p:nvPr/>
            </p:nvSpPr>
            <p:spPr bwMode="auto">
              <a:xfrm>
                <a:off x="4608" y="2640"/>
                <a:ext cx="28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cs typeface="Calibri"/>
                </a:endParaRPr>
              </a:p>
            </p:txBody>
          </p:sp>
        </p:grpSp>
        <p:sp>
          <p:nvSpPr>
            <p:cNvPr id="47132" name="Text Box 20"/>
            <p:cNvSpPr txBox="1">
              <a:spLocks noChangeArrowheads="1"/>
            </p:cNvSpPr>
            <p:nvPr/>
          </p:nvSpPr>
          <p:spPr bwMode="auto">
            <a:xfrm>
              <a:off x="2928" y="2304"/>
              <a:ext cx="624"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2000" dirty="0" smtClean="0">
                  <a:latin typeface="Calibri"/>
                  <a:cs typeface="Calibri"/>
                </a:rPr>
                <a:t>I</a:t>
              </a:r>
              <a:endParaRPr lang="en-US" sz="2000" dirty="0">
                <a:latin typeface="Calibri"/>
                <a:cs typeface="Calibri"/>
              </a:endParaRPr>
            </a:p>
          </p:txBody>
        </p:sp>
      </p:grpSp>
      <p:grpSp>
        <p:nvGrpSpPr>
          <p:cNvPr id="4" name="Group 21"/>
          <p:cNvGrpSpPr>
            <a:grpSpLocks/>
          </p:cNvGrpSpPr>
          <p:nvPr/>
        </p:nvGrpSpPr>
        <p:grpSpPr bwMode="auto">
          <a:xfrm>
            <a:off x="4648200" y="4419601"/>
            <a:ext cx="4953000" cy="688975"/>
            <a:chOff x="2928" y="2784"/>
            <a:chExt cx="3120" cy="434"/>
          </a:xfrm>
        </p:grpSpPr>
        <p:sp>
          <p:nvSpPr>
            <p:cNvPr id="47117" name="Text Box 22"/>
            <p:cNvSpPr txBox="1">
              <a:spLocks noChangeArrowheads="1"/>
            </p:cNvSpPr>
            <p:nvPr/>
          </p:nvSpPr>
          <p:spPr bwMode="auto">
            <a:xfrm>
              <a:off x="5184" y="2784"/>
              <a:ext cx="86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0.1</a:t>
              </a:r>
              <a:endParaRPr lang="en-US" sz="1800" dirty="0">
                <a:solidFill>
                  <a:srgbClr val="00AB7E"/>
                </a:solidFill>
                <a:latin typeface="Calibri"/>
                <a:cs typeface="Calibri"/>
              </a:endParaRPr>
            </a:p>
          </p:txBody>
        </p:sp>
        <p:sp>
          <p:nvSpPr>
            <p:cNvPr id="47118" name="Text Box 23"/>
            <p:cNvSpPr txBox="1">
              <a:spLocks noChangeArrowheads="1"/>
            </p:cNvSpPr>
            <p:nvPr/>
          </p:nvSpPr>
          <p:spPr bwMode="auto">
            <a:xfrm>
              <a:off x="3504" y="2784"/>
              <a:ext cx="48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0.1</a:t>
              </a:r>
              <a:endParaRPr lang="en-US" sz="1800" dirty="0">
                <a:solidFill>
                  <a:srgbClr val="00AB7E"/>
                </a:solidFill>
                <a:latin typeface="Calibri"/>
                <a:cs typeface="Calibri"/>
              </a:endParaRPr>
            </a:p>
          </p:txBody>
        </p:sp>
        <p:sp>
          <p:nvSpPr>
            <p:cNvPr id="47119" name="Text Box 24"/>
            <p:cNvSpPr txBox="1">
              <a:spLocks noChangeArrowheads="1"/>
            </p:cNvSpPr>
            <p:nvPr/>
          </p:nvSpPr>
          <p:spPr bwMode="auto">
            <a:xfrm>
              <a:off x="4032" y="2784"/>
              <a:ext cx="57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0.01</a:t>
              </a:r>
              <a:endParaRPr lang="en-US" sz="1800" dirty="0">
                <a:solidFill>
                  <a:srgbClr val="00AB7E"/>
                </a:solidFill>
                <a:latin typeface="Calibri"/>
                <a:cs typeface="Calibri"/>
              </a:endParaRPr>
            </a:p>
          </p:txBody>
        </p:sp>
        <p:sp>
          <p:nvSpPr>
            <p:cNvPr id="47120" name="Text Box 25"/>
            <p:cNvSpPr txBox="1">
              <a:spLocks noChangeArrowheads="1"/>
            </p:cNvSpPr>
            <p:nvPr/>
          </p:nvSpPr>
          <p:spPr bwMode="auto">
            <a:xfrm>
              <a:off x="4704" y="2784"/>
              <a:ext cx="57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0.05</a:t>
              </a:r>
              <a:endParaRPr lang="en-US" sz="1800" dirty="0">
                <a:solidFill>
                  <a:srgbClr val="00AB7E"/>
                </a:solidFill>
                <a:latin typeface="Calibri"/>
                <a:cs typeface="Calibri"/>
              </a:endParaRPr>
            </a:p>
          </p:txBody>
        </p:sp>
        <p:sp>
          <p:nvSpPr>
            <p:cNvPr id="47121" name="Text Box 26"/>
            <p:cNvSpPr txBox="1">
              <a:spLocks noChangeArrowheads="1"/>
            </p:cNvSpPr>
            <p:nvPr/>
          </p:nvSpPr>
          <p:spPr bwMode="auto">
            <a:xfrm>
              <a:off x="2928" y="2784"/>
              <a:ext cx="48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00AB7E"/>
                  </a:solidFill>
                  <a:latin typeface="Calibri"/>
                  <a:cs typeface="Calibri"/>
                </a:rPr>
                <a:t>0.1</a:t>
              </a:r>
              <a:endParaRPr lang="en-US" sz="1800" dirty="0">
                <a:solidFill>
                  <a:srgbClr val="00AB7E"/>
                </a:solidFill>
                <a:latin typeface="Calibri"/>
                <a:cs typeface="Calibri"/>
              </a:endParaRPr>
            </a:p>
          </p:txBody>
        </p:sp>
        <p:sp>
          <p:nvSpPr>
            <p:cNvPr id="47122" name="Text Box 27"/>
            <p:cNvSpPr txBox="1">
              <a:spLocks noChangeArrowheads="1"/>
            </p:cNvSpPr>
            <p:nvPr/>
          </p:nvSpPr>
          <p:spPr bwMode="auto">
            <a:xfrm>
              <a:off x="5184" y="2985"/>
              <a:ext cx="864"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0.1</a:t>
              </a:r>
              <a:endParaRPr lang="en-US" sz="1800" dirty="0">
                <a:solidFill>
                  <a:srgbClr val="FF0000"/>
                </a:solidFill>
                <a:latin typeface="Calibri"/>
                <a:cs typeface="Calibri"/>
              </a:endParaRPr>
            </a:p>
          </p:txBody>
        </p:sp>
        <p:sp>
          <p:nvSpPr>
            <p:cNvPr id="47123" name="Text Box 28"/>
            <p:cNvSpPr txBox="1">
              <a:spLocks noChangeArrowheads="1"/>
            </p:cNvSpPr>
            <p:nvPr/>
          </p:nvSpPr>
          <p:spPr bwMode="auto">
            <a:xfrm>
              <a:off x="3504" y="2985"/>
              <a:ext cx="528"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0.001</a:t>
              </a:r>
              <a:endParaRPr lang="en-US" sz="1800" dirty="0">
                <a:solidFill>
                  <a:srgbClr val="FF0000"/>
                </a:solidFill>
                <a:latin typeface="Calibri"/>
                <a:cs typeface="Calibri"/>
              </a:endParaRPr>
            </a:p>
          </p:txBody>
        </p:sp>
        <p:sp>
          <p:nvSpPr>
            <p:cNvPr id="47124" name="Text Box 29"/>
            <p:cNvSpPr txBox="1">
              <a:spLocks noChangeArrowheads="1"/>
            </p:cNvSpPr>
            <p:nvPr/>
          </p:nvSpPr>
          <p:spPr bwMode="auto">
            <a:xfrm>
              <a:off x="4032" y="2985"/>
              <a:ext cx="57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0.01</a:t>
              </a:r>
              <a:endParaRPr lang="en-US" sz="1800" dirty="0">
                <a:solidFill>
                  <a:srgbClr val="FF0000"/>
                </a:solidFill>
                <a:latin typeface="Calibri"/>
                <a:cs typeface="Calibri"/>
              </a:endParaRPr>
            </a:p>
          </p:txBody>
        </p:sp>
        <p:sp>
          <p:nvSpPr>
            <p:cNvPr id="47125" name="Text Box 30"/>
            <p:cNvSpPr txBox="1">
              <a:spLocks noChangeArrowheads="1"/>
            </p:cNvSpPr>
            <p:nvPr/>
          </p:nvSpPr>
          <p:spPr bwMode="auto">
            <a:xfrm>
              <a:off x="4704" y="2985"/>
              <a:ext cx="576"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0.005</a:t>
              </a:r>
              <a:endParaRPr lang="en-US" sz="1800" dirty="0">
                <a:solidFill>
                  <a:srgbClr val="FF0000"/>
                </a:solidFill>
                <a:latin typeface="Calibri"/>
                <a:cs typeface="Calibri"/>
              </a:endParaRPr>
            </a:p>
          </p:txBody>
        </p:sp>
        <p:sp>
          <p:nvSpPr>
            <p:cNvPr id="47126" name="Text Box 31"/>
            <p:cNvSpPr txBox="1">
              <a:spLocks noChangeArrowheads="1"/>
            </p:cNvSpPr>
            <p:nvPr/>
          </p:nvSpPr>
          <p:spPr bwMode="auto">
            <a:xfrm>
              <a:off x="2928" y="2985"/>
              <a:ext cx="480"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sz="1800" dirty="0" smtClean="0">
                  <a:solidFill>
                    <a:srgbClr val="FF0000"/>
                  </a:solidFill>
                  <a:latin typeface="Calibri"/>
                  <a:cs typeface="Calibri"/>
                </a:rPr>
                <a:t>0.2</a:t>
              </a:r>
              <a:endParaRPr lang="en-US" sz="1800" dirty="0">
                <a:solidFill>
                  <a:srgbClr val="FF0000"/>
                </a:solidFill>
                <a:latin typeface="Calibri"/>
                <a:cs typeface="Calibri"/>
              </a:endParaRPr>
            </a:p>
          </p:txBody>
        </p:sp>
      </p:grpSp>
      <p:sp>
        <p:nvSpPr>
          <p:cNvPr id="754720" name="Text Box 32"/>
          <p:cNvSpPr txBox="1">
            <a:spLocks noChangeArrowheads="1"/>
          </p:cNvSpPr>
          <p:nvPr/>
        </p:nvSpPr>
        <p:spPr bwMode="auto">
          <a:xfrm>
            <a:off x="5410200" y="5715001"/>
            <a:ext cx="289560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spcBef>
                <a:spcPct val="50000"/>
              </a:spcBef>
            </a:pPr>
            <a:r>
              <a:rPr lang="en-US" dirty="0">
                <a:latin typeface="Calibri"/>
                <a:cs typeface="Calibri"/>
              </a:rPr>
              <a:t>P(</a:t>
            </a:r>
            <a:r>
              <a:rPr lang="en-US" dirty="0" err="1">
                <a:latin typeface="Calibri"/>
                <a:cs typeface="Calibri"/>
              </a:rPr>
              <a:t>s</a:t>
            </a:r>
            <a:r>
              <a:rPr lang="en-US" dirty="0" err="1" smtClean="0">
                <a:latin typeface="Calibri"/>
                <a:cs typeface="Calibri"/>
              </a:rPr>
              <a:t>|</a:t>
            </a:r>
            <a:r>
              <a:rPr lang="en-US" dirty="0" err="1" smtClean="0">
                <a:solidFill>
                  <a:srgbClr val="008000"/>
                </a:solidFill>
                <a:latin typeface="Calibri"/>
                <a:cs typeface="Calibri"/>
              </a:rPr>
              <a:t>pos</a:t>
            </a:r>
            <a:r>
              <a:rPr lang="en-US" dirty="0" smtClean="0">
                <a:latin typeface="Calibri"/>
                <a:cs typeface="Calibri"/>
              </a:rPr>
              <a:t>)  </a:t>
            </a:r>
            <a:r>
              <a:rPr lang="en-US" dirty="0">
                <a:latin typeface="Calibri"/>
                <a:cs typeface="Calibri"/>
              </a:rPr>
              <a:t>&gt;  P(</a:t>
            </a:r>
            <a:r>
              <a:rPr lang="en-US" dirty="0" err="1">
                <a:latin typeface="Calibri"/>
                <a:cs typeface="Calibri"/>
              </a:rPr>
              <a:t>s</a:t>
            </a:r>
            <a:r>
              <a:rPr lang="en-US" dirty="0" err="1" smtClean="0">
                <a:latin typeface="Calibri"/>
                <a:cs typeface="Calibri"/>
              </a:rPr>
              <a:t>|</a:t>
            </a:r>
            <a:r>
              <a:rPr lang="en-US" dirty="0" err="1" smtClean="0">
                <a:solidFill>
                  <a:srgbClr val="FF0000"/>
                </a:solidFill>
                <a:latin typeface="Calibri"/>
                <a:cs typeface="Calibri"/>
              </a:rPr>
              <a:t>neg</a:t>
            </a:r>
            <a:r>
              <a:rPr lang="en-US" dirty="0" smtClean="0">
                <a:latin typeface="Calibri"/>
                <a:cs typeface="Calibri"/>
              </a:rPr>
              <a:t>)</a:t>
            </a:r>
            <a:endParaRPr lang="en-US" dirty="0">
              <a:latin typeface="Calibri"/>
              <a:cs typeface="Calibri"/>
            </a:endParaRPr>
          </a:p>
        </p:txBody>
      </p:sp>
      <p:sp>
        <p:nvSpPr>
          <p:cNvPr id="47115" name="Text Box 33"/>
          <p:cNvSpPr txBox="1">
            <a:spLocks noChangeArrowheads="1"/>
          </p:cNvSpPr>
          <p:nvPr/>
        </p:nvSpPr>
        <p:spPr bwMode="auto">
          <a:xfrm>
            <a:off x="2574926" y="3351214"/>
            <a:ext cx="1541961" cy="240065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lnSpc>
                <a:spcPct val="150000"/>
              </a:lnSpc>
            </a:pPr>
            <a:r>
              <a:rPr lang="en-US" sz="2000" dirty="0">
                <a:solidFill>
                  <a:schemeClr val="hlink"/>
                </a:solidFill>
                <a:latin typeface="Calibri"/>
                <a:cs typeface="Calibri"/>
              </a:rPr>
              <a:t>0.2	I</a:t>
            </a:r>
          </a:p>
          <a:p>
            <a:pPr eaLnBrk="1" hangingPunct="1">
              <a:lnSpc>
                <a:spcPct val="150000"/>
              </a:lnSpc>
            </a:pPr>
            <a:r>
              <a:rPr lang="en-US" sz="2000" dirty="0" smtClean="0">
                <a:solidFill>
                  <a:schemeClr val="hlink"/>
                </a:solidFill>
                <a:latin typeface="Calibri"/>
                <a:cs typeface="Calibri"/>
              </a:rPr>
              <a:t>0.001</a:t>
            </a:r>
            <a:r>
              <a:rPr lang="en-US" sz="2000" dirty="0">
                <a:solidFill>
                  <a:schemeClr val="hlink"/>
                </a:solidFill>
                <a:latin typeface="Calibri"/>
                <a:cs typeface="Calibri"/>
              </a:rPr>
              <a:t>	</a:t>
            </a:r>
            <a:r>
              <a:rPr lang="en-US" sz="2000" dirty="0" smtClean="0">
                <a:solidFill>
                  <a:schemeClr val="hlink"/>
                </a:solidFill>
                <a:latin typeface="Calibri"/>
                <a:cs typeface="Calibri"/>
              </a:rPr>
              <a:t>love</a:t>
            </a:r>
            <a:endParaRPr lang="en-US" sz="2000" dirty="0">
              <a:solidFill>
                <a:schemeClr val="hlink"/>
              </a:solidFill>
              <a:latin typeface="Calibri"/>
              <a:cs typeface="Calibri"/>
            </a:endParaRPr>
          </a:p>
          <a:p>
            <a:pPr eaLnBrk="1" hangingPunct="1">
              <a:lnSpc>
                <a:spcPct val="150000"/>
              </a:lnSpc>
            </a:pPr>
            <a:r>
              <a:rPr lang="en-US" sz="2000" dirty="0" smtClean="0">
                <a:solidFill>
                  <a:schemeClr val="hlink"/>
                </a:solidFill>
                <a:latin typeface="Calibri"/>
                <a:cs typeface="Calibri"/>
              </a:rPr>
              <a:t>0.01</a:t>
            </a:r>
            <a:r>
              <a:rPr lang="en-US" sz="2000" dirty="0">
                <a:solidFill>
                  <a:schemeClr val="hlink"/>
                </a:solidFill>
                <a:latin typeface="Calibri"/>
                <a:cs typeface="Calibri"/>
              </a:rPr>
              <a:t>	</a:t>
            </a:r>
            <a:r>
              <a:rPr lang="en-US" sz="2000" dirty="0" smtClean="0">
                <a:solidFill>
                  <a:schemeClr val="hlink"/>
                </a:solidFill>
                <a:latin typeface="Calibri"/>
                <a:cs typeface="Calibri"/>
              </a:rPr>
              <a:t>this</a:t>
            </a:r>
            <a:endParaRPr lang="en-US" sz="2000" dirty="0">
              <a:solidFill>
                <a:schemeClr val="hlink"/>
              </a:solidFill>
              <a:latin typeface="Calibri"/>
              <a:cs typeface="Calibri"/>
            </a:endParaRPr>
          </a:p>
          <a:p>
            <a:pPr eaLnBrk="1" hangingPunct="1">
              <a:lnSpc>
                <a:spcPct val="150000"/>
              </a:lnSpc>
            </a:pPr>
            <a:r>
              <a:rPr lang="en-US" sz="2000" dirty="0" smtClean="0">
                <a:solidFill>
                  <a:schemeClr val="hlink"/>
                </a:solidFill>
                <a:latin typeface="Calibri"/>
                <a:cs typeface="Calibri"/>
              </a:rPr>
              <a:t>0.005</a:t>
            </a:r>
            <a:r>
              <a:rPr lang="en-US" sz="2000" dirty="0">
                <a:solidFill>
                  <a:schemeClr val="hlink"/>
                </a:solidFill>
                <a:latin typeface="Calibri"/>
                <a:cs typeface="Calibri"/>
              </a:rPr>
              <a:t>	</a:t>
            </a:r>
            <a:r>
              <a:rPr lang="en-US" sz="2000" dirty="0" smtClean="0">
                <a:solidFill>
                  <a:schemeClr val="hlink"/>
                </a:solidFill>
                <a:latin typeface="Calibri"/>
                <a:cs typeface="Calibri"/>
              </a:rPr>
              <a:t>fun</a:t>
            </a:r>
            <a:endParaRPr lang="en-US" sz="2000" dirty="0">
              <a:solidFill>
                <a:schemeClr val="hlink"/>
              </a:solidFill>
              <a:latin typeface="Calibri"/>
              <a:cs typeface="Calibri"/>
            </a:endParaRPr>
          </a:p>
          <a:p>
            <a:pPr eaLnBrk="1" hangingPunct="1">
              <a:lnSpc>
                <a:spcPct val="150000"/>
              </a:lnSpc>
            </a:pPr>
            <a:r>
              <a:rPr lang="en-US" sz="2000" dirty="0">
                <a:solidFill>
                  <a:schemeClr val="hlink"/>
                </a:solidFill>
                <a:latin typeface="Calibri"/>
                <a:cs typeface="Calibri"/>
              </a:rPr>
              <a:t>0.1	</a:t>
            </a:r>
            <a:r>
              <a:rPr lang="en-US" sz="2000" dirty="0" smtClean="0">
                <a:solidFill>
                  <a:schemeClr val="hlink"/>
                </a:solidFill>
                <a:latin typeface="Calibri"/>
                <a:cs typeface="Calibri"/>
              </a:rPr>
              <a:t>film</a:t>
            </a:r>
            <a:endParaRPr lang="en-US" sz="2000" dirty="0">
              <a:solidFill>
                <a:schemeClr val="hlink"/>
              </a:solidFill>
              <a:latin typeface="Calibri"/>
              <a:cs typeface="Calibri"/>
            </a:endParaRPr>
          </a:p>
        </p:txBody>
      </p:sp>
      <p:sp>
        <p:nvSpPr>
          <p:cNvPr id="47116" name="TextBox 34"/>
          <p:cNvSpPr txBox="1">
            <a:spLocks noChangeArrowheads="1"/>
          </p:cNvSpPr>
          <p:nvPr/>
        </p:nvSpPr>
        <p:spPr bwMode="auto">
          <a:xfrm>
            <a:off x="7620002" y="-89972"/>
            <a:ext cx="1231427"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r>
              <a:rPr lang="en-US" sz="1600">
                <a:solidFill>
                  <a:srgbClr val="FBFCFF"/>
                </a:solidFill>
              </a:rPr>
              <a:t>Sec.13.2.1</a:t>
            </a:r>
          </a:p>
        </p:txBody>
      </p:sp>
    </p:spTree>
    <p:extLst>
      <p:ext uri="{BB962C8B-B14F-4D97-AF65-F5344CB8AC3E}">
        <p14:creationId xmlns="" xmlns:p14="http://schemas.microsoft.com/office/powerpoint/2010/main" val="2358845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547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4720"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257800" y="3022601"/>
            <a:ext cx="4038600" cy="2585323"/>
          </a:xfrm>
          <a:prstGeom prst="rect">
            <a:avLst/>
          </a:prstGeom>
          <a:noFill/>
        </p:spPr>
        <p:txBody>
          <a:bodyPr wrap="square" rtlCol="0">
            <a:spAutoFit/>
          </a:bodyPr>
          <a:lstStyle/>
          <a:p>
            <a:r>
              <a:rPr lang="en-US" sz="1800" b="1" dirty="0" smtClean="0">
                <a:latin typeface="+mn-lt"/>
              </a:rPr>
              <a:t>Choosing a class:</a:t>
            </a:r>
          </a:p>
          <a:p>
            <a:r>
              <a:rPr lang="en-US" sz="1800" dirty="0" smtClean="0">
                <a:latin typeface="+mn-lt"/>
              </a:rPr>
              <a:t>P(c|d5) </a:t>
            </a:r>
          </a:p>
          <a:p>
            <a:endParaRPr lang="en-US" sz="1800" dirty="0" smtClean="0">
              <a:latin typeface="+mn-lt"/>
            </a:endParaRPr>
          </a:p>
          <a:p>
            <a:endParaRPr lang="en-US" sz="1800" dirty="0">
              <a:latin typeface="+mn-lt"/>
            </a:endParaRPr>
          </a:p>
          <a:p>
            <a:endParaRPr lang="en-US" sz="1800" dirty="0" smtClean="0">
              <a:latin typeface="+mn-lt"/>
            </a:endParaRPr>
          </a:p>
          <a:p>
            <a:r>
              <a:rPr lang="en-US" sz="1800" dirty="0" smtClean="0">
                <a:latin typeface="+mn-lt"/>
              </a:rPr>
              <a:t>P(j|d5) </a:t>
            </a:r>
          </a:p>
          <a:p>
            <a:endParaRPr lang="en-US" sz="1800" dirty="0">
              <a:latin typeface="+mn-lt"/>
            </a:endParaRPr>
          </a:p>
          <a:p>
            <a:endParaRPr lang="en-US" sz="1800" dirty="0" smtClean="0">
              <a:latin typeface="+mn-lt"/>
            </a:endParaRPr>
          </a:p>
          <a:p>
            <a:endParaRPr lang="en-US" sz="1800" dirty="0" smtClean="0">
              <a:latin typeface="+mn-lt"/>
            </a:endParaRPr>
          </a:p>
        </p:txBody>
      </p:sp>
      <p:sp>
        <p:nvSpPr>
          <p:cNvPr id="40" name="TextBox 39"/>
          <p:cNvSpPr txBox="1"/>
          <p:nvPr/>
        </p:nvSpPr>
        <p:spPr>
          <a:xfrm>
            <a:off x="5867400" y="4884499"/>
            <a:ext cx="2714205" cy="584775"/>
          </a:xfrm>
          <a:prstGeom prst="rect">
            <a:avLst/>
          </a:prstGeom>
          <a:noFill/>
        </p:spPr>
        <p:txBody>
          <a:bodyPr wrap="none" rtlCol="0">
            <a:spAutoFit/>
          </a:bodyPr>
          <a:lstStyle/>
          <a:p>
            <a:pPr lvl="1"/>
            <a:r>
              <a:rPr lang="en-US" altLang="zh-TW" sz="1600" dirty="0">
                <a:latin typeface="Calibri" charset="0"/>
              </a:rPr>
              <a:t> </a:t>
            </a:r>
            <a:r>
              <a:rPr lang="en-US" altLang="zh-TW" sz="1600" dirty="0">
                <a:latin typeface="Calibri" charset="0"/>
                <a:ea typeface="Arial" charset="0"/>
                <a:cs typeface="Arial" charset="0"/>
              </a:rPr>
              <a:t>1/4 * (2/9)</a:t>
            </a:r>
            <a:r>
              <a:rPr lang="en-US" altLang="zh-TW" sz="1600" baseline="30000" dirty="0">
                <a:latin typeface="Calibri" charset="0"/>
                <a:ea typeface="Arial" charset="0"/>
                <a:cs typeface="Arial" charset="0"/>
              </a:rPr>
              <a:t>3</a:t>
            </a:r>
            <a:r>
              <a:rPr lang="en-US" altLang="zh-TW" sz="1600" dirty="0">
                <a:latin typeface="Calibri" charset="0"/>
                <a:ea typeface="Arial" charset="0"/>
                <a:cs typeface="Arial" charset="0"/>
              </a:rPr>
              <a:t> * 2/9 * 2/9 </a:t>
            </a:r>
            <a:r>
              <a:rPr lang="en-US" altLang="zh-TW" sz="1600" dirty="0">
                <a:latin typeface="Calibri" charset="0"/>
              </a:rPr>
              <a:t> </a:t>
            </a:r>
          </a:p>
          <a:p>
            <a:pPr lvl="1">
              <a:buFont typeface="Wingdings" charset="2"/>
              <a:buNone/>
            </a:pPr>
            <a:r>
              <a:rPr lang="en-US" altLang="zh-TW" sz="1600" dirty="0">
                <a:latin typeface="Calibri" charset="0"/>
                <a:ea typeface="Arial" charset="0"/>
                <a:cs typeface="Arial" charset="0"/>
              </a:rPr>
              <a:t>	≈ 0.0001</a:t>
            </a: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3862673228"/>
              </p:ext>
            </p:extLst>
          </p:nvPr>
        </p:nvGraphicFramePr>
        <p:xfrm>
          <a:off x="2895600" y="177800"/>
          <a:ext cx="6096000" cy="2630084"/>
        </p:xfrm>
        <a:graphic>
          <a:graphicData uri="http://schemas.openxmlformats.org/drawingml/2006/table">
            <a:tbl>
              <a:tblPr firstRow="1" bandRow="1">
                <a:tableStyleId>{5C22544A-7EE6-4342-B048-85BDC9FD1C3A}</a:tableStyleId>
              </a:tblPr>
              <a:tblGrid>
                <a:gridCol w="1223963"/>
                <a:gridCol w="523874"/>
                <a:gridCol w="3586163"/>
                <a:gridCol w="762000"/>
              </a:tblGrid>
              <a:tr h="372533">
                <a:tc>
                  <a:txBody>
                    <a:bodyPr/>
                    <a:lstStyle/>
                    <a:p>
                      <a:pPr>
                        <a:lnSpc>
                          <a:spcPct val="70000"/>
                        </a:lnSpc>
                      </a:pPr>
                      <a:endParaRPr lang="en-US" sz="2100" dirty="0"/>
                    </a:p>
                  </a:txBody>
                  <a:tcPr marT="60960" marB="60960"/>
                </a:tc>
                <a:tc>
                  <a:txBody>
                    <a:bodyPr/>
                    <a:lstStyle/>
                    <a:p>
                      <a:pPr>
                        <a:lnSpc>
                          <a:spcPct val="70000"/>
                        </a:lnSpc>
                      </a:pPr>
                      <a:r>
                        <a:rPr lang="en-US" sz="2100" dirty="0" smtClean="0"/>
                        <a:t>Doc</a:t>
                      </a:r>
                      <a:endParaRPr lang="en-US" sz="2100" dirty="0"/>
                    </a:p>
                  </a:txBody>
                  <a:tcPr marT="60960" marB="60960"/>
                </a:tc>
                <a:tc>
                  <a:txBody>
                    <a:bodyPr/>
                    <a:lstStyle/>
                    <a:p>
                      <a:pPr>
                        <a:lnSpc>
                          <a:spcPct val="70000"/>
                        </a:lnSpc>
                      </a:pPr>
                      <a:r>
                        <a:rPr lang="en-US" sz="2100" dirty="0" smtClean="0"/>
                        <a:t>Words</a:t>
                      </a:r>
                      <a:endParaRPr lang="en-US" sz="2100" dirty="0"/>
                    </a:p>
                  </a:txBody>
                  <a:tcPr marT="60960" marB="60960"/>
                </a:tc>
                <a:tc>
                  <a:txBody>
                    <a:bodyPr/>
                    <a:lstStyle/>
                    <a:p>
                      <a:pPr>
                        <a:lnSpc>
                          <a:spcPct val="70000"/>
                        </a:lnSpc>
                      </a:pPr>
                      <a:r>
                        <a:rPr lang="en-US" sz="2100" dirty="0" smtClean="0"/>
                        <a:t>Class</a:t>
                      </a:r>
                      <a:endParaRPr lang="en-US" sz="2100" dirty="0"/>
                    </a:p>
                  </a:txBody>
                  <a:tcPr marT="60960" marB="60960"/>
                </a:tc>
              </a:tr>
              <a:tr h="372533">
                <a:tc>
                  <a:txBody>
                    <a:bodyPr/>
                    <a:lstStyle/>
                    <a:p>
                      <a:pPr>
                        <a:lnSpc>
                          <a:spcPct val="70000"/>
                        </a:lnSpc>
                      </a:pPr>
                      <a:r>
                        <a:rPr lang="en-US" sz="2100" dirty="0" smtClean="0"/>
                        <a:t>Training</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smtClean="0"/>
                        <a:t>1</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smtClean="0"/>
                        <a:t>Chinese</a:t>
                      </a:r>
                      <a:r>
                        <a:rPr lang="en-US" sz="2100" baseline="0" dirty="0" smtClean="0"/>
                        <a:t> Beijing Chinese</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smtClean="0"/>
                        <a:t>c</a:t>
                      </a:r>
                    </a:p>
                  </a:txBody>
                  <a:tcPr marT="60960" marB="60960">
                    <a:solidFill>
                      <a:schemeClr val="accent6">
                        <a:lumMod val="20000"/>
                        <a:lumOff val="80000"/>
                      </a:schemeClr>
                    </a:solidFill>
                  </a:tcPr>
                </a:tc>
              </a:tr>
              <a:tr h="372533">
                <a:tc>
                  <a:txBody>
                    <a:bodyPr/>
                    <a:lstStyle/>
                    <a:p>
                      <a:pPr>
                        <a:lnSpc>
                          <a:spcPct val="70000"/>
                        </a:lnSpc>
                      </a:pPr>
                      <a:endParaRPr lang="en-US" sz="2100" dirty="0"/>
                    </a:p>
                  </a:txBody>
                  <a:tcPr marT="60960" marB="60960">
                    <a:solidFill>
                      <a:schemeClr val="accent6">
                        <a:lumMod val="20000"/>
                        <a:lumOff val="80000"/>
                      </a:schemeClr>
                    </a:solidFill>
                  </a:tcPr>
                </a:tc>
                <a:tc>
                  <a:txBody>
                    <a:bodyPr/>
                    <a:lstStyle/>
                    <a:p>
                      <a:pPr>
                        <a:lnSpc>
                          <a:spcPct val="70000"/>
                        </a:lnSpc>
                      </a:pPr>
                      <a:r>
                        <a:rPr lang="en-US" sz="2100" dirty="0" smtClean="0"/>
                        <a:t>2</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smtClean="0"/>
                        <a:t>Chinese Chinese Shanghai</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smtClean="0"/>
                        <a:t>c</a:t>
                      </a:r>
                      <a:endParaRPr lang="en-US" sz="2100" dirty="0"/>
                    </a:p>
                  </a:txBody>
                  <a:tcPr marT="60960" marB="60960">
                    <a:solidFill>
                      <a:schemeClr val="accent6">
                        <a:lumMod val="20000"/>
                        <a:lumOff val="80000"/>
                      </a:schemeClr>
                    </a:solidFill>
                  </a:tcPr>
                </a:tc>
              </a:tr>
              <a:tr h="372533">
                <a:tc>
                  <a:txBody>
                    <a:bodyPr/>
                    <a:lstStyle/>
                    <a:p>
                      <a:pPr>
                        <a:lnSpc>
                          <a:spcPct val="70000"/>
                        </a:lnSpc>
                      </a:pPr>
                      <a:endParaRPr lang="en-US" sz="2100"/>
                    </a:p>
                  </a:txBody>
                  <a:tcPr marT="60960" marB="60960">
                    <a:solidFill>
                      <a:schemeClr val="accent6">
                        <a:lumMod val="20000"/>
                        <a:lumOff val="80000"/>
                      </a:schemeClr>
                    </a:solidFill>
                  </a:tcPr>
                </a:tc>
                <a:tc>
                  <a:txBody>
                    <a:bodyPr/>
                    <a:lstStyle/>
                    <a:p>
                      <a:pPr>
                        <a:lnSpc>
                          <a:spcPct val="70000"/>
                        </a:lnSpc>
                      </a:pPr>
                      <a:r>
                        <a:rPr lang="en-US" sz="2100" dirty="0" smtClean="0"/>
                        <a:t>3</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smtClean="0"/>
                        <a:t>Chinese Macao</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smtClean="0"/>
                        <a:t>c</a:t>
                      </a:r>
                      <a:endParaRPr lang="en-US" sz="2100" dirty="0"/>
                    </a:p>
                  </a:txBody>
                  <a:tcPr marT="60960" marB="60960">
                    <a:solidFill>
                      <a:schemeClr val="accent6">
                        <a:lumMod val="20000"/>
                        <a:lumOff val="80000"/>
                      </a:schemeClr>
                    </a:solidFill>
                  </a:tcPr>
                </a:tc>
              </a:tr>
              <a:tr h="372533">
                <a:tc>
                  <a:txBody>
                    <a:bodyPr/>
                    <a:lstStyle/>
                    <a:p>
                      <a:pPr>
                        <a:lnSpc>
                          <a:spcPct val="70000"/>
                        </a:lnSpc>
                      </a:pPr>
                      <a:endParaRPr lang="en-US" sz="2100"/>
                    </a:p>
                  </a:txBody>
                  <a:tcPr marT="60960" marB="60960">
                    <a:solidFill>
                      <a:schemeClr val="accent6">
                        <a:lumMod val="20000"/>
                        <a:lumOff val="80000"/>
                      </a:schemeClr>
                    </a:solidFill>
                  </a:tcPr>
                </a:tc>
                <a:tc>
                  <a:txBody>
                    <a:bodyPr/>
                    <a:lstStyle/>
                    <a:p>
                      <a:pPr>
                        <a:lnSpc>
                          <a:spcPct val="70000"/>
                        </a:lnSpc>
                      </a:pPr>
                      <a:r>
                        <a:rPr lang="en-US" sz="2100" dirty="0" smtClean="0"/>
                        <a:t>4</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smtClean="0"/>
                        <a:t>Tokyo Japan Chinese</a:t>
                      </a:r>
                      <a:endParaRPr lang="en-US" sz="2100" dirty="0"/>
                    </a:p>
                  </a:txBody>
                  <a:tcPr marT="60960" marB="60960">
                    <a:solidFill>
                      <a:schemeClr val="accent6">
                        <a:lumMod val="20000"/>
                        <a:lumOff val="80000"/>
                      </a:schemeClr>
                    </a:solidFill>
                  </a:tcPr>
                </a:tc>
                <a:tc>
                  <a:txBody>
                    <a:bodyPr/>
                    <a:lstStyle/>
                    <a:p>
                      <a:pPr>
                        <a:lnSpc>
                          <a:spcPct val="70000"/>
                        </a:lnSpc>
                      </a:pPr>
                      <a:r>
                        <a:rPr lang="en-US" sz="2100" dirty="0" smtClean="0"/>
                        <a:t>j</a:t>
                      </a:r>
                      <a:endParaRPr lang="en-US" sz="2100" dirty="0"/>
                    </a:p>
                  </a:txBody>
                  <a:tcPr marT="60960" marB="60960">
                    <a:solidFill>
                      <a:schemeClr val="accent6">
                        <a:lumMod val="20000"/>
                        <a:lumOff val="80000"/>
                      </a:schemeClr>
                    </a:solidFill>
                  </a:tcPr>
                </a:tc>
              </a:tr>
              <a:tr h="372533">
                <a:tc>
                  <a:txBody>
                    <a:bodyPr/>
                    <a:lstStyle/>
                    <a:p>
                      <a:pPr>
                        <a:lnSpc>
                          <a:spcPct val="70000"/>
                        </a:lnSpc>
                      </a:pPr>
                      <a:r>
                        <a:rPr lang="en-US" sz="2100" dirty="0" smtClean="0"/>
                        <a:t>Test</a:t>
                      </a:r>
                      <a:endParaRPr lang="en-US" sz="2100" dirty="0"/>
                    </a:p>
                  </a:txBody>
                  <a:tcPr marT="60960" marB="60960"/>
                </a:tc>
                <a:tc>
                  <a:txBody>
                    <a:bodyPr/>
                    <a:lstStyle/>
                    <a:p>
                      <a:pPr>
                        <a:lnSpc>
                          <a:spcPct val="70000"/>
                        </a:lnSpc>
                      </a:pPr>
                      <a:r>
                        <a:rPr lang="en-US" sz="2100" dirty="0" smtClean="0"/>
                        <a:t>5</a:t>
                      </a:r>
                      <a:endParaRPr lang="en-US" sz="2100" dirty="0"/>
                    </a:p>
                  </a:txBody>
                  <a:tcPr marT="60960" marB="60960"/>
                </a:tc>
                <a:tc>
                  <a:txBody>
                    <a:bodyPr/>
                    <a:lstStyle/>
                    <a:p>
                      <a:pPr>
                        <a:lnSpc>
                          <a:spcPct val="70000"/>
                        </a:lnSpc>
                      </a:pPr>
                      <a:r>
                        <a:rPr lang="en-US" sz="2100" dirty="0" smtClean="0"/>
                        <a:t>Chinese Chinese Chinese Tokyo</a:t>
                      </a:r>
                      <a:r>
                        <a:rPr lang="en-US" sz="2100" baseline="0" dirty="0" smtClean="0"/>
                        <a:t> Japan</a:t>
                      </a:r>
                      <a:endParaRPr lang="en-US" sz="2100" dirty="0"/>
                    </a:p>
                  </a:txBody>
                  <a:tcPr marT="60960" marB="60960"/>
                </a:tc>
                <a:tc>
                  <a:txBody>
                    <a:bodyPr/>
                    <a:lstStyle/>
                    <a:p>
                      <a:pPr>
                        <a:lnSpc>
                          <a:spcPct val="70000"/>
                        </a:lnSpc>
                      </a:pPr>
                      <a:r>
                        <a:rPr lang="en-US" sz="2100" dirty="0" smtClean="0"/>
                        <a:t>?</a:t>
                      </a:r>
                      <a:endParaRPr lang="en-US" sz="2100" dirty="0"/>
                    </a:p>
                  </a:txBody>
                  <a:tcPr marT="60960" marB="60960"/>
                </a:tc>
              </a:tr>
            </a:tbl>
          </a:graphicData>
        </a:graphic>
      </p:graphicFrame>
      <p:sp>
        <p:nvSpPr>
          <p:cNvPr id="4" name="Slide Number Placeholder 3"/>
          <p:cNvSpPr>
            <a:spLocks noGrp="1"/>
          </p:cNvSpPr>
          <p:nvPr>
            <p:ph type="sldNum" sz="quarter" idx="12"/>
          </p:nvPr>
        </p:nvSpPr>
        <p:spPr/>
        <p:txBody>
          <a:bodyPr/>
          <a:lstStyle/>
          <a:p>
            <a:fld id="{10F35DC5-7E65-8247-99AB-4E984F8A921E}" type="slidenum">
              <a:rPr lang="en-US" smtClean="0"/>
              <a:pPr/>
              <a:t>6</a:t>
            </a:fld>
            <a:endParaRPr lang="en-US" dirty="0"/>
          </a:p>
        </p:txBody>
      </p:sp>
      <p:sp>
        <p:nvSpPr>
          <p:cNvPr id="7" name="TextBox 6"/>
          <p:cNvSpPr txBox="1"/>
          <p:nvPr/>
        </p:nvSpPr>
        <p:spPr>
          <a:xfrm>
            <a:off x="838201" y="4038601"/>
            <a:ext cx="2600777" cy="2585323"/>
          </a:xfrm>
          <a:prstGeom prst="rect">
            <a:avLst/>
          </a:prstGeom>
          <a:noFill/>
        </p:spPr>
        <p:txBody>
          <a:bodyPr wrap="none" rtlCol="0">
            <a:spAutoFit/>
          </a:bodyPr>
          <a:lstStyle/>
          <a:p>
            <a:r>
              <a:rPr lang="en-US" sz="1800" b="1" dirty="0" smtClean="0">
                <a:latin typeface="+mn-lt"/>
              </a:rPr>
              <a:t>Conditional Probabilities:</a:t>
            </a:r>
          </a:p>
          <a:p>
            <a:r>
              <a:rPr lang="en-US" sz="1800" dirty="0" smtClean="0">
                <a:latin typeface="+mn-lt"/>
              </a:rPr>
              <a:t>P(</a:t>
            </a:r>
            <a:r>
              <a:rPr lang="en-US" sz="1800" dirty="0" err="1" smtClean="0">
                <a:latin typeface="+mn-lt"/>
              </a:rPr>
              <a:t>Chinese|</a:t>
            </a:r>
            <a:r>
              <a:rPr lang="en-US" sz="1800" i="1" dirty="0" err="1" smtClean="0">
                <a:latin typeface="+mn-lt"/>
              </a:rPr>
              <a:t>c</a:t>
            </a:r>
            <a:r>
              <a:rPr lang="en-US" sz="1800" dirty="0" smtClean="0">
                <a:latin typeface="+mn-lt"/>
              </a:rPr>
              <a:t>) =</a:t>
            </a:r>
          </a:p>
          <a:p>
            <a:endParaRPr lang="en-US" sz="1800" dirty="0" smtClean="0">
              <a:latin typeface="+mn-lt"/>
            </a:endParaRPr>
          </a:p>
          <a:p>
            <a:r>
              <a:rPr lang="en-US" sz="1800" dirty="0" smtClean="0">
                <a:latin typeface="+mn-lt"/>
              </a:rPr>
              <a:t>P(</a:t>
            </a:r>
            <a:r>
              <a:rPr lang="en-US" sz="1800" dirty="0" err="1" smtClean="0">
                <a:latin typeface="+mn-lt"/>
              </a:rPr>
              <a:t>Tokyo|</a:t>
            </a:r>
            <a:r>
              <a:rPr lang="en-US" sz="1800" i="1" dirty="0" err="1" smtClean="0">
                <a:latin typeface="+mn-lt"/>
              </a:rPr>
              <a:t>c</a:t>
            </a:r>
            <a:r>
              <a:rPr lang="en-US" sz="1800" dirty="0" smtClean="0">
                <a:latin typeface="+mn-lt"/>
              </a:rPr>
              <a:t>)    =</a:t>
            </a:r>
          </a:p>
          <a:p>
            <a:r>
              <a:rPr lang="en-US" sz="1800" dirty="0" smtClean="0">
                <a:latin typeface="+mn-lt"/>
              </a:rPr>
              <a:t>P(</a:t>
            </a:r>
            <a:r>
              <a:rPr lang="en-US" sz="1800" dirty="0" err="1" smtClean="0">
                <a:latin typeface="+mn-lt"/>
              </a:rPr>
              <a:t>Japan|</a:t>
            </a:r>
            <a:r>
              <a:rPr lang="en-US" sz="1800" i="1" dirty="0" err="1" smtClean="0">
                <a:latin typeface="+mn-lt"/>
              </a:rPr>
              <a:t>c</a:t>
            </a:r>
            <a:r>
              <a:rPr lang="en-US" sz="1800" dirty="0" smtClean="0">
                <a:latin typeface="+mn-lt"/>
              </a:rPr>
              <a:t>)     =</a:t>
            </a:r>
          </a:p>
          <a:p>
            <a:endParaRPr lang="en-US" sz="1800" dirty="0" smtClean="0">
              <a:latin typeface="+mn-lt"/>
            </a:endParaRPr>
          </a:p>
          <a:p>
            <a:r>
              <a:rPr lang="en-US" sz="1800" dirty="0" smtClean="0">
                <a:latin typeface="+mn-lt"/>
              </a:rPr>
              <a:t>P(</a:t>
            </a:r>
            <a:r>
              <a:rPr lang="en-US" sz="1800" dirty="0" err="1" smtClean="0">
                <a:latin typeface="+mn-lt"/>
              </a:rPr>
              <a:t>Chinese|</a:t>
            </a:r>
            <a:r>
              <a:rPr lang="en-US" sz="1800" i="1" dirty="0" err="1" smtClean="0">
                <a:latin typeface="+mn-lt"/>
              </a:rPr>
              <a:t>j</a:t>
            </a:r>
            <a:r>
              <a:rPr lang="en-US" sz="1800" dirty="0" smtClean="0">
                <a:latin typeface="+mn-lt"/>
              </a:rPr>
              <a:t>) =</a:t>
            </a:r>
          </a:p>
          <a:p>
            <a:r>
              <a:rPr lang="en-US" sz="1800" dirty="0" smtClean="0">
                <a:latin typeface="+mn-lt"/>
              </a:rPr>
              <a:t>P(</a:t>
            </a:r>
            <a:r>
              <a:rPr lang="en-US" sz="1800" dirty="0" err="1" smtClean="0">
                <a:latin typeface="+mn-lt"/>
              </a:rPr>
              <a:t>Tokyo|</a:t>
            </a:r>
            <a:r>
              <a:rPr lang="en-US" sz="1800" i="1" dirty="0" err="1" smtClean="0">
                <a:latin typeface="+mn-lt"/>
              </a:rPr>
              <a:t>j</a:t>
            </a:r>
            <a:r>
              <a:rPr lang="en-US" sz="1800" dirty="0" smtClean="0">
                <a:latin typeface="+mn-lt"/>
              </a:rPr>
              <a:t>)     =</a:t>
            </a:r>
          </a:p>
          <a:p>
            <a:r>
              <a:rPr lang="en-US" sz="1800" dirty="0" smtClean="0">
                <a:latin typeface="+mn-lt"/>
              </a:rPr>
              <a:t>P(</a:t>
            </a:r>
            <a:r>
              <a:rPr lang="en-US" sz="1800" dirty="0" err="1" smtClean="0">
                <a:latin typeface="+mn-lt"/>
              </a:rPr>
              <a:t>Japan|</a:t>
            </a:r>
            <a:r>
              <a:rPr lang="en-US" sz="1800" i="1" dirty="0" err="1" smtClean="0">
                <a:latin typeface="+mn-lt"/>
              </a:rPr>
              <a:t>j</a:t>
            </a:r>
            <a:r>
              <a:rPr lang="en-US" sz="1800" dirty="0" smtClean="0">
                <a:latin typeface="+mn-lt"/>
              </a:rPr>
              <a:t>)      = </a:t>
            </a:r>
          </a:p>
        </p:txBody>
      </p:sp>
      <p:sp>
        <p:nvSpPr>
          <p:cNvPr id="8" name="TextBox 7"/>
          <p:cNvSpPr txBox="1"/>
          <p:nvPr/>
        </p:nvSpPr>
        <p:spPr>
          <a:xfrm>
            <a:off x="457201" y="2446099"/>
            <a:ext cx="838199" cy="1508105"/>
          </a:xfrm>
          <a:prstGeom prst="rect">
            <a:avLst/>
          </a:prstGeom>
          <a:noFill/>
        </p:spPr>
        <p:txBody>
          <a:bodyPr wrap="square" rtlCol="0">
            <a:spAutoFit/>
          </a:bodyPr>
          <a:lstStyle/>
          <a:p>
            <a:r>
              <a:rPr lang="en-US" sz="1800" b="1" dirty="0" smtClean="0">
                <a:latin typeface="+mn-lt"/>
              </a:rPr>
              <a:t>Priors:</a:t>
            </a:r>
          </a:p>
          <a:p>
            <a:r>
              <a:rPr lang="en-US" sz="1800" i="1" dirty="0" smtClean="0">
                <a:latin typeface="+mn-lt"/>
              </a:rPr>
              <a:t>P</a:t>
            </a:r>
            <a:r>
              <a:rPr lang="en-US" sz="1800" dirty="0" smtClean="0">
                <a:latin typeface="+mn-lt"/>
              </a:rPr>
              <a:t>(</a:t>
            </a:r>
            <a:r>
              <a:rPr lang="en-US" sz="1800" i="1" dirty="0" smtClean="0">
                <a:latin typeface="+mn-lt"/>
              </a:rPr>
              <a:t>c</a:t>
            </a:r>
            <a:r>
              <a:rPr lang="en-US" sz="1800" dirty="0" smtClean="0">
                <a:latin typeface="+mn-lt"/>
              </a:rPr>
              <a:t>)= </a:t>
            </a:r>
          </a:p>
          <a:p>
            <a:endParaRPr lang="en-US" sz="200" i="1" dirty="0" smtClean="0">
              <a:latin typeface="+mn-lt"/>
            </a:endParaRPr>
          </a:p>
          <a:p>
            <a:endParaRPr lang="en-US" sz="1800" i="1" dirty="0" smtClean="0">
              <a:latin typeface="+mn-lt"/>
            </a:endParaRPr>
          </a:p>
          <a:p>
            <a:endParaRPr lang="en-US" i="1" dirty="0" smtClean="0"/>
          </a:p>
          <a:p>
            <a:r>
              <a:rPr lang="en-US" sz="1800" i="1" dirty="0" smtClean="0">
                <a:latin typeface="+mn-lt"/>
              </a:rPr>
              <a:t>P</a:t>
            </a:r>
            <a:r>
              <a:rPr lang="en-US" sz="1800" dirty="0" smtClean="0">
                <a:latin typeface="+mn-lt"/>
              </a:rPr>
              <a:t>(</a:t>
            </a:r>
            <a:r>
              <a:rPr lang="en-US" sz="1800" i="1" dirty="0" smtClean="0">
                <a:latin typeface="+mn-lt"/>
              </a:rPr>
              <a:t>j</a:t>
            </a:r>
            <a:r>
              <a:rPr lang="en-US" sz="1800" dirty="0" smtClean="0">
                <a:latin typeface="+mn-lt"/>
              </a:rPr>
              <a:t>)= </a:t>
            </a:r>
          </a:p>
        </p:txBody>
      </p:sp>
      <p:sp>
        <p:nvSpPr>
          <p:cNvPr id="12" name="TextBox 11"/>
          <p:cNvSpPr txBox="1"/>
          <p:nvPr/>
        </p:nvSpPr>
        <p:spPr>
          <a:xfrm>
            <a:off x="1066800" y="2691825"/>
            <a:ext cx="331537" cy="584775"/>
          </a:xfrm>
          <a:prstGeom prst="rect">
            <a:avLst/>
          </a:prstGeom>
          <a:noFill/>
        </p:spPr>
        <p:txBody>
          <a:bodyPr wrap="square" rtlCol="0">
            <a:spAutoFit/>
          </a:bodyPr>
          <a:lstStyle/>
          <a:p>
            <a:r>
              <a:rPr lang="en-US" sz="1600" dirty="0" smtClean="0">
                <a:latin typeface="+mn-lt"/>
              </a:rPr>
              <a:t>3</a:t>
            </a:r>
          </a:p>
          <a:p>
            <a:endParaRPr lang="en-US" sz="1600" dirty="0">
              <a:latin typeface="+mn-lt"/>
            </a:endParaRPr>
          </a:p>
        </p:txBody>
      </p:sp>
      <p:sp>
        <p:nvSpPr>
          <p:cNvPr id="13" name="TextBox 12"/>
          <p:cNvSpPr txBox="1"/>
          <p:nvPr/>
        </p:nvSpPr>
        <p:spPr>
          <a:xfrm>
            <a:off x="1066800" y="2971800"/>
            <a:ext cx="304800" cy="338554"/>
          </a:xfrm>
          <a:prstGeom prst="rect">
            <a:avLst/>
          </a:prstGeom>
          <a:noFill/>
        </p:spPr>
        <p:txBody>
          <a:bodyPr wrap="square" rtlCol="0">
            <a:spAutoFit/>
          </a:bodyPr>
          <a:lstStyle/>
          <a:p>
            <a:r>
              <a:rPr lang="en-US" sz="1600" dirty="0" smtClean="0">
                <a:latin typeface="+mn-lt"/>
              </a:rPr>
              <a:t>4</a:t>
            </a:r>
            <a:endParaRPr lang="en-US" sz="1600" dirty="0">
              <a:latin typeface="+mn-lt"/>
            </a:endParaRPr>
          </a:p>
        </p:txBody>
      </p:sp>
      <p:cxnSp>
        <p:nvCxnSpPr>
          <p:cNvPr id="15" name="Straight Connector 14"/>
          <p:cNvCxnSpPr/>
          <p:nvPr/>
        </p:nvCxnSpPr>
        <p:spPr bwMode="auto">
          <a:xfrm>
            <a:off x="1143000" y="297180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1040063" y="3429000"/>
            <a:ext cx="331537" cy="584775"/>
          </a:xfrm>
          <a:prstGeom prst="rect">
            <a:avLst/>
          </a:prstGeom>
          <a:noFill/>
        </p:spPr>
        <p:txBody>
          <a:bodyPr wrap="square" rtlCol="0">
            <a:spAutoFit/>
          </a:bodyPr>
          <a:lstStyle/>
          <a:p>
            <a:r>
              <a:rPr lang="en-US" sz="1600" dirty="0" smtClean="0">
                <a:latin typeface="+mn-lt"/>
              </a:rPr>
              <a:t>1</a:t>
            </a:r>
          </a:p>
          <a:p>
            <a:endParaRPr lang="en-US" sz="1600" dirty="0">
              <a:latin typeface="+mn-lt"/>
            </a:endParaRPr>
          </a:p>
        </p:txBody>
      </p:sp>
      <p:sp>
        <p:nvSpPr>
          <p:cNvPr id="24" name="TextBox 23"/>
          <p:cNvSpPr txBox="1"/>
          <p:nvPr/>
        </p:nvSpPr>
        <p:spPr>
          <a:xfrm>
            <a:off x="1066800" y="3810000"/>
            <a:ext cx="304800" cy="338554"/>
          </a:xfrm>
          <a:prstGeom prst="rect">
            <a:avLst/>
          </a:prstGeom>
          <a:noFill/>
        </p:spPr>
        <p:txBody>
          <a:bodyPr wrap="square" rtlCol="0">
            <a:spAutoFit/>
          </a:bodyPr>
          <a:lstStyle/>
          <a:p>
            <a:r>
              <a:rPr lang="en-US" sz="1600" dirty="0" smtClean="0">
                <a:latin typeface="+mn-lt"/>
              </a:rPr>
              <a:t>4</a:t>
            </a:r>
            <a:endParaRPr lang="en-US" sz="1600" dirty="0">
              <a:latin typeface="+mn-lt"/>
            </a:endParaRPr>
          </a:p>
        </p:txBody>
      </p:sp>
      <p:cxnSp>
        <p:nvCxnSpPr>
          <p:cNvPr id="25" name="Straight Connector 24"/>
          <p:cNvCxnSpPr/>
          <p:nvPr/>
        </p:nvCxnSpPr>
        <p:spPr bwMode="auto">
          <a:xfrm>
            <a:off x="1066800" y="3733800"/>
            <a:ext cx="177960" cy="0"/>
          </a:xfrm>
          <a:prstGeom prst="line">
            <a:avLst/>
          </a:prstGeom>
          <a:ln>
            <a:headEnd type="none" w="med" len="med"/>
            <a:tailEnd type="none" w="med" len="med"/>
          </a:ln>
          <a:effectLst/>
        </p:spPr>
        <p:style>
          <a:lnRef idx="2">
            <a:schemeClr val="dk1"/>
          </a:lnRef>
          <a:fillRef idx="0">
            <a:schemeClr val="dk1"/>
          </a:fillRef>
          <a:effectRef idx="1">
            <a:schemeClr val="dk1"/>
          </a:effectRef>
          <a:fontRef idx="minor">
            <a:schemeClr val="tx1"/>
          </a:fontRef>
        </p:style>
      </p:cxnSp>
      <p:graphicFrame>
        <p:nvGraphicFramePr>
          <p:cNvPr id="27" name="Object 2"/>
          <p:cNvGraphicFramePr>
            <a:graphicFrameLocks noChangeAspect="1"/>
          </p:cNvGraphicFramePr>
          <p:nvPr>
            <p:extLst>
              <p:ext uri="{D42A27DB-BD31-4B8C-83A1-F6EECF244321}">
                <p14:modId xmlns="" xmlns:p14="http://schemas.microsoft.com/office/powerpoint/2010/main" val="3982358750"/>
              </p:ext>
            </p:extLst>
          </p:nvPr>
        </p:nvGraphicFramePr>
        <p:xfrm>
          <a:off x="228600" y="1498601"/>
          <a:ext cx="2493718" cy="914400"/>
        </p:xfrm>
        <a:graphic>
          <a:graphicData uri="http://schemas.openxmlformats.org/presentationml/2006/ole">
            <p:oleObj spid="_x0000_s100354" name="Equation" r:id="rId3" imgW="1508400" imgH="411120" progId="Equation.3">
              <p:embed/>
            </p:oleObj>
          </a:graphicData>
        </a:graphic>
      </p:graphicFrame>
      <p:graphicFrame>
        <p:nvGraphicFramePr>
          <p:cNvPr id="28" name="Object 2"/>
          <p:cNvGraphicFramePr>
            <a:graphicFrameLocks noChangeAspect="1"/>
          </p:cNvGraphicFramePr>
          <p:nvPr>
            <p:extLst>
              <p:ext uri="{D42A27DB-BD31-4B8C-83A1-F6EECF244321}">
                <p14:modId xmlns="" xmlns:p14="http://schemas.microsoft.com/office/powerpoint/2010/main" val="2025775752"/>
              </p:ext>
            </p:extLst>
          </p:nvPr>
        </p:nvGraphicFramePr>
        <p:xfrm>
          <a:off x="381000" y="457200"/>
          <a:ext cx="1079500" cy="859367"/>
        </p:xfrm>
        <a:graphic>
          <a:graphicData uri="http://schemas.openxmlformats.org/presentationml/2006/ole">
            <p:oleObj spid="_x0000_s100355" name="Equation" r:id="rId4" imgW="649080" imgH="383760" progId="Equation.3">
              <p:embed/>
            </p:oleObj>
          </a:graphicData>
        </a:graphic>
      </p:graphicFrame>
      <p:sp>
        <p:nvSpPr>
          <p:cNvPr id="29" name="TextBox 28"/>
          <p:cNvSpPr txBox="1"/>
          <p:nvPr/>
        </p:nvSpPr>
        <p:spPr>
          <a:xfrm>
            <a:off x="2438400" y="4391528"/>
            <a:ext cx="2568332" cy="369332"/>
          </a:xfrm>
          <a:prstGeom prst="rect">
            <a:avLst/>
          </a:prstGeom>
          <a:noFill/>
        </p:spPr>
        <p:txBody>
          <a:bodyPr wrap="none" rtlCol="0">
            <a:spAutoFit/>
          </a:bodyPr>
          <a:lstStyle/>
          <a:p>
            <a:r>
              <a:rPr lang="en-US" sz="1800" dirty="0" smtClean="0">
                <a:latin typeface="+mn-lt"/>
              </a:rPr>
              <a:t>(5+1) / (8+6) = 6/14 = 3/7</a:t>
            </a:r>
            <a:endParaRPr lang="en-US" sz="1800" dirty="0">
              <a:latin typeface="+mn-lt"/>
            </a:endParaRPr>
          </a:p>
        </p:txBody>
      </p:sp>
      <p:sp>
        <p:nvSpPr>
          <p:cNvPr id="30" name="TextBox 29"/>
          <p:cNvSpPr txBox="1"/>
          <p:nvPr/>
        </p:nvSpPr>
        <p:spPr>
          <a:xfrm>
            <a:off x="2438401" y="4749800"/>
            <a:ext cx="2023311" cy="369332"/>
          </a:xfrm>
          <a:prstGeom prst="rect">
            <a:avLst/>
          </a:prstGeom>
          <a:noFill/>
        </p:spPr>
        <p:txBody>
          <a:bodyPr wrap="none" rtlCol="0">
            <a:spAutoFit/>
          </a:bodyPr>
          <a:lstStyle/>
          <a:p>
            <a:r>
              <a:rPr lang="en-US" sz="1800" dirty="0" smtClean="0">
                <a:latin typeface="+mn-lt"/>
              </a:rPr>
              <a:t>(0+1) / (8+6) = 1/14</a:t>
            </a:r>
            <a:endParaRPr lang="en-US" sz="1800" dirty="0">
              <a:latin typeface="+mn-lt"/>
            </a:endParaRPr>
          </a:p>
        </p:txBody>
      </p:sp>
      <p:sp>
        <p:nvSpPr>
          <p:cNvPr id="32" name="TextBox 31"/>
          <p:cNvSpPr txBox="1"/>
          <p:nvPr/>
        </p:nvSpPr>
        <p:spPr>
          <a:xfrm>
            <a:off x="2438400" y="5526952"/>
            <a:ext cx="1959191" cy="369332"/>
          </a:xfrm>
          <a:prstGeom prst="rect">
            <a:avLst/>
          </a:prstGeom>
          <a:noFill/>
        </p:spPr>
        <p:txBody>
          <a:bodyPr wrap="none" rtlCol="0">
            <a:spAutoFit/>
          </a:bodyPr>
          <a:lstStyle/>
          <a:p>
            <a:r>
              <a:rPr lang="en-US" altLang="zh-TW" sz="1800" dirty="0" smtClean="0">
                <a:latin typeface="Calibri" charset="0"/>
              </a:rPr>
              <a:t>(1</a:t>
            </a:r>
            <a:r>
              <a:rPr lang="en-US" altLang="zh-TW" sz="1800" dirty="0">
                <a:latin typeface="Calibri" charset="0"/>
              </a:rPr>
              <a:t>+1) / (3+6) = 2/9 </a:t>
            </a:r>
            <a:endParaRPr lang="en-US" sz="1800" dirty="0">
              <a:latin typeface="+mn-lt"/>
            </a:endParaRPr>
          </a:p>
        </p:txBody>
      </p:sp>
      <p:sp>
        <p:nvSpPr>
          <p:cNvPr id="33" name="TextBox 32"/>
          <p:cNvSpPr txBox="1"/>
          <p:nvPr/>
        </p:nvSpPr>
        <p:spPr>
          <a:xfrm>
            <a:off x="2438401" y="5136109"/>
            <a:ext cx="2023311" cy="369332"/>
          </a:xfrm>
          <a:prstGeom prst="rect">
            <a:avLst/>
          </a:prstGeom>
          <a:noFill/>
        </p:spPr>
        <p:txBody>
          <a:bodyPr wrap="none" rtlCol="0">
            <a:spAutoFit/>
          </a:bodyPr>
          <a:lstStyle/>
          <a:p>
            <a:r>
              <a:rPr lang="en-US" sz="1800" dirty="0" smtClean="0">
                <a:latin typeface="+mn-lt"/>
              </a:rPr>
              <a:t>(0+1) / (8+6) = 1/14</a:t>
            </a:r>
            <a:endParaRPr lang="en-US" sz="1800" dirty="0">
              <a:latin typeface="+mn-lt"/>
            </a:endParaRPr>
          </a:p>
        </p:txBody>
      </p:sp>
      <p:sp>
        <p:nvSpPr>
          <p:cNvPr id="34" name="TextBox 33"/>
          <p:cNvSpPr txBox="1"/>
          <p:nvPr/>
        </p:nvSpPr>
        <p:spPr>
          <a:xfrm>
            <a:off x="2438400" y="5882957"/>
            <a:ext cx="1959191" cy="369332"/>
          </a:xfrm>
          <a:prstGeom prst="rect">
            <a:avLst/>
          </a:prstGeom>
          <a:noFill/>
        </p:spPr>
        <p:txBody>
          <a:bodyPr wrap="none" rtlCol="0">
            <a:spAutoFit/>
          </a:bodyPr>
          <a:lstStyle/>
          <a:p>
            <a:r>
              <a:rPr lang="en-US" altLang="zh-TW" sz="1800" dirty="0" smtClean="0">
                <a:latin typeface="Calibri" charset="0"/>
              </a:rPr>
              <a:t>(1</a:t>
            </a:r>
            <a:r>
              <a:rPr lang="en-US" altLang="zh-TW" sz="1800" dirty="0">
                <a:latin typeface="Calibri" charset="0"/>
              </a:rPr>
              <a:t>+1) / (3+6) = 2/9 </a:t>
            </a:r>
            <a:endParaRPr lang="en-US" sz="1800" dirty="0">
              <a:latin typeface="+mn-lt"/>
            </a:endParaRPr>
          </a:p>
        </p:txBody>
      </p:sp>
      <p:sp>
        <p:nvSpPr>
          <p:cNvPr id="35" name="TextBox 34"/>
          <p:cNvSpPr txBox="1"/>
          <p:nvPr/>
        </p:nvSpPr>
        <p:spPr>
          <a:xfrm>
            <a:off x="2444848" y="6225672"/>
            <a:ext cx="1959191" cy="369332"/>
          </a:xfrm>
          <a:prstGeom prst="rect">
            <a:avLst/>
          </a:prstGeom>
          <a:noFill/>
        </p:spPr>
        <p:txBody>
          <a:bodyPr wrap="none" rtlCol="0">
            <a:spAutoFit/>
          </a:bodyPr>
          <a:lstStyle/>
          <a:p>
            <a:r>
              <a:rPr lang="en-US" altLang="zh-TW" sz="1800" dirty="0" smtClean="0">
                <a:latin typeface="Calibri" charset="0"/>
              </a:rPr>
              <a:t>(1</a:t>
            </a:r>
            <a:r>
              <a:rPr lang="en-US" altLang="zh-TW" sz="1800" dirty="0">
                <a:latin typeface="Calibri" charset="0"/>
              </a:rPr>
              <a:t>+1) / (3+6) = 2/9 </a:t>
            </a:r>
            <a:endParaRPr lang="en-US" sz="1800" dirty="0">
              <a:latin typeface="+mn-lt"/>
            </a:endParaRPr>
          </a:p>
        </p:txBody>
      </p:sp>
      <p:sp>
        <p:nvSpPr>
          <p:cNvPr id="36" name="TextBox 35"/>
          <p:cNvSpPr txBox="1"/>
          <p:nvPr/>
        </p:nvSpPr>
        <p:spPr>
          <a:xfrm>
            <a:off x="5862948" y="3446824"/>
            <a:ext cx="2876108" cy="584775"/>
          </a:xfrm>
          <a:prstGeom prst="rect">
            <a:avLst/>
          </a:prstGeom>
          <a:noFill/>
        </p:spPr>
        <p:txBody>
          <a:bodyPr wrap="none" rtlCol="0">
            <a:spAutoFit/>
          </a:bodyPr>
          <a:lstStyle/>
          <a:p>
            <a:pPr lvl="1"/>
            <a:r>
              <a:rPr lang="en-US" altLang="zh-TW" sz="1600" dirty="0">
                <a:latin typeface="Calibri" charset="0"/>
              </a:rPr>
              <a:t> 3/4 * (3/7)</a:t>
            </a:r>
            <a:r>
              <a:rPr lang="en-US" altLang="zh-TW" sz="1600" baseline="30000" dirty="0">
                <a:latin typeface="Calibri" charset="0"/>
              </a:rPr>
              <a:t>3</a:t>
            </a:r>
            <a:r>
              <a:rPr lang="en-US" altLang="zh-TW" sz="1600" dirty="0">
                <a:latin typeface="Calibri" charset="0"/>
              </a:rPr>
              <a:t> * 1/14 * 1/14 </a:t>
            </a:r>
          </a:p>
          <a:p>
            <a:pPr lvl="1">
              <a:buFont typeface="Wingdings" charset="2"/>
              <a:buNone/>
            </a:pPr>
            <a:r>
              <a:rPr lang="en-US" altLang="zh-TW" sz="1600" dirty="0" smtClean="0">
                <a:latin typeface="Calibri" charset="0"/>
                <a:ea typeface="Arial" charset="0"/>
                <a:cs typeface="Arial" charset="0"/>
              </a:rPr>
              <a:t>	≈ 0.0003</a:t>
            </a:r>
            <a:endParaRPr lang="en-US" altLang="zh-TW" sz="1600" dirty="0">
              <a:latin typeface="Calibri" charset="0"/>
              <a:ea typeface="Arial" charset="0"/>
              <a:cs typeface="Arial" charset="0"/>
            </a:endParaRPr>
          </a:p>
        </p:txBody>
      </p:sp>
      <p:graphicFrame>
        <p:nvGraphicFramePr>
          <p:cNvPr id="38" name="Object 2"/>
          <p:cNvGraphicFramePr>
            <a:graphicFrameLocks noChangeAspect="1"/>
          </p:cNvGraphicFramePr>
          <p:nvPr>
            <p:extLst>
              <p:ext uri="{D42A27DB-BD31-4B8C-83A1-F6EECF244321}">
                <p14:modId xmlns="" xmlns:p14="http://schemas.microsoft.com/office/powerpoint/2010/main" val="1024907398"/>
              </p:ext>
            </p:extLst>
          </p:nvPr>
        </p:nvGraphicFramePr>
        <p:xfrm>
          <a:off x="6158832" y="3601896"/>
          <a:ext cx="223838" cy="187325"/>
        </p:xfrm>
        <a:graphic>
          <a:graphicData uri="http://schemas.openxmlformats.org/presentationml/2006/ole">
            <p:oleObj spid="_x0000_s100356" name="Equation" r:id="rId5" imgW="152216" imgH="126847" progId="Equation.3">
              <p:embed/>
            </p:oleObj>
          </a:graphicData>
        </a:graphic>
      </p:graphicFrame>
      <p:graphicFrame>
        <p:nvGraphicFramePr>
          <p:cNvPr id="39" name="Object 2"/>
          <p:cNvGraphicFramePr>
            <a:graphicFrameLocks noChangeAspect="1"/>
          </p:cNvGraphicFramePr>
          <p:nvPr>
            <p:extLst>
              <p:ext uri="{D42A27DB-BD31-4B8C-83A1-F6EECF244321}">
                <p14:modId xmlns="" xmlns:p14="http://schemas.microsoft.com/office/powerpoint/2010/main" val="3081629764"/>
              </p:ext>
            </p:extLst>
          </p:nvPr>
        </p:nvGraphicFramePr>
        <p:xfrm>
          <a:off x="6096000" y="5024296"/>
          <a:ext cx="223838" cy="187325"/>
        </p:xfrm>
        <a:graphic>
          <a:graphicData uri="http://schemas.openxmlformats.org/presentationml/2006/ole">
            <p:oleObj spid="_x0000_s100357" name="Equation" r:id="rId6" imgW="152216" imgH="126847" progId="Equation.3">
              <p:embed/>
            </p:oleObj>
          </a:graphicData>
        </a:graphic>
      </p:graphicFrame>
    </p:spTree>
    <p:extLst>
      <p:ext uri="{BB962C8B-B14F-4D97-AF65-F5344CB8AC3E}">
        <p14:creationId xmlns="" xmlns:p14="http://schemas.microsoft.com/office/powerpoint/2010/main" val="837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0" grpId="0"/>
      <p:bldP spid="7" grpId="0"/>
      <p:bldP spid="8" grpId="0" build="allAtOnce"/>
      <p:bldP spid="13" grpId="0"/>
      <p:bldP spid="24" grpId="0"/>
      <p:bldP spid="29" grpId="0"/>
      <p:bldP spid="30" grpId="0"/>
      <p:bldP spid="32" grpId="0"/>
      <p:bldP spid="33" grpId="0"/>
      <p:bldP spid="34" grpId="0"/>
      <p:bldP spid="35" grpId="0"/>
      <p:bldP spid="3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228600" y="279400"/>
            <a:ext cx="8610600" cy="990600"/>
          </a:xfrm>
        </p:spPr>
        <p:txBody>
          <a:bodyPr>
            <a:normAutofit fontScale="90000"/>
          </a:bodyPr>
          <a:lstStyle/>
          <a:p>
            <a:r>
              <a:rPr lang="en-US" dirty="0" smtClean="0"/>
              <a:t>Summary: Naive Bayes is Not So Naive</a:t>
            </a:r>
          </a:p>
        </p:txBody>
      </p:sp>
      <p:sp>
        <p:nvSpPr>
          <p:cNvPr id="73731" name="Rectangle 3"/>
          <p:cNvSpPr>
            <a:spLocks noGrp="1" noChangeArrowheads="1"/>
          </p:cNvSpPr>
          <p:nvPr>
            <p:ph sz="quarter" idx="1"/>
          </p:nvPr>
        </p:nvSpPr>
        <p:spPr>
          <a:xfrm>
            <a:off x="152400" y="1524000"/>
            <a:ext cx="8763000" cy="5029200"/>
          </a:xfrm>
        </p:spPr>
        <p:txBody>
          <a:bodyPr>
            <a:normAutofit lnSpcReduction="10000"/>
          </a:bodyPr>
          <a:lstStyle/>
          <a:p>
            <a:pPr marL="228600" indent="-228600"/>
            <a:r>
              <a:rPr lang="en-US" dirty="0" smtClean="0">
                <a:latin typeface="Calibri" charset="0"/>
              </a:rPr>
              <a:t>Very </a:t>
            </a:r>
            <a:r>
              <a:rPr lang="en-US" dirty="0">
                <a:latin typeface="Calibri" charset="0"/>
              </a:rPr>
              <a:t>Fast, low storage requirements</a:t>
            </a:r>
          </a:p>
          <a:p>
            <a:pPr marL="228600" indent="-228600"/>
            <a:r>
              <a:rPr lang="en-US" dirty="0" smtClean="0">
                <a:latin typeface="Calibri" charset="0"/>
              </a:rPr>
              <a:t>Robust to Irrelevant Features</a:t>
            </a:r>
          </a:p>
          <a:p>
            <a:pPr marL="571500" lvl="1" indent="-165100">
              <a:lnSpc>
                <a:spcPct val="90000"/>
              </a:lnSpc>
              <a:buFont typeface="Wingdings" charset="2"/>
              <a:buNone/>
            </a:pPr>
            <a:r>
              <a:rPr lang="en-US" dirty="0" smtClean="0">
                <a:latin typeface="Calibri" charset="0"/>
              </a:rPr>
              <a:t>	</a:t>
            </a:r>
            <a:r>
              <a:rPr lang="en-US" sz="1800" dirty="0" smtClean="0">
                <a:latin typeface="Calibri" charset="0"/>
              </a:rPr>
              <a:t>Irrelevant Features cancel each other without affecting results</a:t>
            </a:r>
          </a:p>
          <a:p>
            <a:pPr marL="228600" indent="-228600"/>
            <a:r>
              <a:rPr lang="en-US" dirty="0" smtClean="0">
                <a:latin typeface="Calibri" charset="0"/>
              </a:rPr>
              <a:t>Very good in domains with many equally important features</a:t>
            </a:r>
          </a:p>
          <a:p>
            <a:pPr marL="571500" lvl="1" indent="-165100">
              <a:buFont typeface="Wingdings" charset="2"/>
              <a:buNone/>
            </a:pPr>
            <a:r>
              <a:rPr lang="en-US" dirty="0" smtClean="0">
                <a:latin typeface="Calibri" charset="0"/>
              </a:rPr>
              <a:t>	</a:t>
            </a:r>
            <a:r>
              <a:rPr lang="en-US" sz="1800" dirty="0" smtClean="0">
                <a:latin typeface="Calibri" charset="0"/>
              </a:rPr>
              <a:t>Decision Trees suffer from </a:t>
            </a:r>
            <a:r>
              <a:rPr lang="en-US" sz="1800" i="1" dirty="0" smtClean="0">
                <a:latin typeface="Calibri" charset="0"/>
              </a:rPr>
              <a:t>fragmentation</a:t>
            </a:r>
            <a:r>
              <a:rPr lang="en-US" sz="1800" dirty="0" smtClean="0">
                <a:latin typeface="Calibri" charset="0"/>
              </a:rPr>
              <a:t> in such cases – especially if little data</a:t>
            </a:r>
          </a:p>
          <a:p>
            <a:pPr marL="228600" indent="-228600"/>
            <a:r>
              <a:rPr lang="en-US" dirty="0" smtClean="0">
                <a:latin typeface="Calibri" charset="0"/>
              </a:rPr>
              <a:t>Optimal if the independence </a:t>
            </a:r>
            <a:r>
              <a:rPr lang="en-US" dirty="0">
                <a:latin typeface="Calibri" charset="0"/>
              </a:rPr>
              <a:t>a</a:t>
            </a:r>
            <a:r>
              <a:rPr lang="en-US" dirty="0" smtClean="0">
                <a:latin typeface="Calibri" charset="0"/>
              </a:rPr>
              <a:t>ssumptions hold: </a:t>
            </a:r>
            <a:r>
              <a:rPr lang="en-US" sz="2000" dirty="0" smtClean="0">
                <a:latin typeface="Calibri" charset="0"/>
              </a:rPr>
              <a:t>If assumed independence is correct, then it is the Bayes Optimal Classifier for problem</a:t>
            </a:r>
            <a:endParaRPr lang="en-US" dirty="0" smtClean="0">
              <a:latin typeface="Calibri" charset="0"/>
            </a:endParaRPr>
          </a:p>
          <a:p>
            <a:pPr marL="228600" indent="-228600"/>
            <a:r>
              <a:rPr lang="en-US" dirty="0" smtClean="0">
                <a:latin typeface="Calibri" charset="0"/>
              </a:rPr>
              <a:t>A </a:t>
            </a:r>
            <a:r>
              <a:rPr lang="en-US" dirty="0">
                <a:latin typeface="Calibri" charset="0"/>
              </a:rPr>
              <a:t>good dependable baseline for text </a:t>
            </a:r>
            <a:r>
              <a:rPr lang="en-US" dirty="0" smtClean="0">
                <a:latin typeface="Calibri" charset="0"/>
              </a:rPr>
              <a:t>classification</a:t>
            </a:r>
          </a:p>
          <a:p>
            <a:pPr marL="571500" lvl="1"/>
            <a:r>
              <a:rPr lang="en-US" sz="2400" b="1" dirty="0">
                <a:solidFill>
                  <a:srgbClr val="FF0000"/>
                </a:solidFill>
                <a:latin typeface="Calibri" charset="0"/>
              </a:rPr>
              <a:t>B</a:t>
            </a:r>
            <a:r>
              <a:rPr lang="en-US" sz="2400" b="1" dirty="0" smtClean="0">
                <a:solidFill>
                  <a:srgbClr val="FF0000"/>
                </a:solidFill>
                <a:latin typeface="Calibri" charset="0"/>
              </a:rPr>
              <a:t>ut we will see other classifiers that give better accuracy</a:t>
            </a:r>
            <a:endParaRPr lang="en-US" sz="2400" b="1" dirty="0">
              <a:solidFill>
                <a:srgbClr val="FF0000"/>
              </a:solidFill>
              <a:latin typeface="Calibri" charset="0"/>
            </a:endParaRPr>
          </a:p>
          <a:p>
            <a:pPr marL="228600" indent="-228600"/>
            <a:endParaRPr lang="en-US" dirty="0" smtClean="0">
              <a:latin typeface="Calibri" charset="0"/>
            </a:endParaRPr>
          </a:p>
        </p:txBody>
      </p:sp>
    </p:spTree>
    <p:extLst>
      <p:ext uri="{BB962C8B-B14F-4D97-AF65-F5344CB8AC3E}">
        <p14:creationId xmlns="" xmlns:p14="http://schemas.microsoft.com/office/powerpoint/2010/main" val="804126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373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7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7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4000" dirty="0">
                <a:latin typeface="Calibri (Headings)"/>
                <a:cs typeface="Calibri (Headings)"/>
              </a:rPr>
              <a:t>Text Classification and Na</a:t>
            </a:r>
            <a:r>
              <a:rPr lang="fr-FR" sz="4000" dirty="0" err="1">
                <a:latin typeface="Calibri (Headings)"/>
                <a:cs typeface="Calibri (Headings)"/>
              </a:rPr>
              <a:t>ï</a:t>
            </a:r>
            <a:r>
              <a:rPr lang="en-US" sz="4000" dirty="0" err="1">
                <a:latin typeface="Calibri (Headings)"/>
                <a:cs typeface="Calibri (Headings)"/>
              </a:rPr>
              <a:t>ve</a:t>
            </a:r>
            <a:r>
              <a:rPr lang="en-US" sz="4000" dirty="0">
                <a:latin typeface="Calibri (Headings)"/>
                <a:cs typeface="Calibri (Headings)"/>
              </a:rPr>
              <a:t> Bayes</a:t>
            </a:r>
            <a:endParaRPr lang="en-US" sz="4000" dirty="0"/>
          </a:p>
        </p:txBody>
      </p:sp>
      <p:sp>
        <p:nvSpPr>
          <p:cNvPr id="6" name="Subtitle 5"/>
          <p:cNvSpPr>
            <a:spLocks noGrp="1"/>
          </p:cNvSpPr>
          <p:nvPr>
            <p:ph type="body" idx="1"/>
          </p:nvPr>
        </p:nvSpPr>
        <p:spPr/>
        <p:txBody>
          <a:bodyPr/>
          <a:lstStyle/>
          <a:p>
            <a:r>
              <a:rPr lang="en-US" sz="3200" dirty="0" smtClean="0">
                <a:solidFill>
                  <a:srgbClr val="A4001D"/>
                </a:solidFill>
                <a:ea typeface="ＭＳ Ｐゴシック" charset="0"/>
                <a:cs typeface="Calibri"/>
              </a:rPr>
              <a:t>Precision, Recall, and the F measure</a:t>
            </a:r>
            <a:endParaRPr lang="en-US" sz="3200" dirty="0">
              <a:solidFill>
                <a:srgbClr val="A4001D"/>
              </a:solidFill>
              <a:ea typeface="ＭＳ Ｐゴシック" charset="0"/>
              <a:cs typeface="Calibri"/>
            </a:endParaRPr>
          </a:p>
        </p:txBody>
      </p:sp>
    </p:spTree>
    <p:extLst>
      <p:ext uri="{BB962C8B-B14F-4D97-AF65-F5344CB8AC3E}">
        <p14:creationId xmlns="" xmlns:p14="http://schemas.microsoft.com/office/powerpoint/2010/main" val="33668092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Accuracy</a:t>
            </a:r>
            <a:endParaRPr lang="en-US" dirty="0"/>
          </a:p>
        </p:txBody>
      </p:sp>
      <p:sp>
        <p:nvSpPr>
          <p:cNvPr id="5" name="Content Placeholder 4"/>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5364</TotalTime>
  <Words>1809</Words>
  <Application>Microsoft Office PowerPoint</Application>
  <PresentationFormat>On-screen Show (4:3)</PresentationFormat>
  <Paragraphs>440</Paragraphs>
  <Slides>33</Slides>
  <Notes>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35" baseType="lpstr">
      <vt:lpstr>Office Theme</vt:lpstr>
      <vt:lpstr>Equation</vt:lpstr>
      <vt:lpstr>Natural Language Processing</vt:lpstr>
      <vt:lpstr>Generative Model for Multinomial Naïve Bayes</vt:lpstr>
      <vt:lpstr>Naïve Bayes and Language Modeling</vt:lpstr>
      <vt:lpstr>Each class = a unigram language model</vt:lpstr>
      <vt:lpstr>Naïve Bayes as a Language Model</vt:lpstr>
      <vt:lpstr>Slide 6</vt:lpstr>
      <vt:lpstr>Summary: Naive Bayes is Not So Naive</vt:lpstr>
      <vt:lpstr>Text Classification and Naïve Bayes</vt:lpstr>
      <vt:lpstr>Accuracy</vt:lpstr>
      <vt:lpstr>Precision and Recall</vt:lpstr>
      <vt:lpstr>Example of Precision and Recall</vt:lpstr>
      <vt:lpstr>Why Use Both Measures</vt:lpstr>
      <vt:lpstr>F-measure</vt:lpstr>
      <vt:lpstr>Text Classification and Naïve Bayes</vt:lpstr>
      <vt:lpstr>More Than Two Classes:  Sets of binary classifiers</vt:lpstr>
      <vt:lpstr>More Than Two Classes:  Sets of binary classifiers</vt:lpstr>
      <vt:lpstr>Evaluation:  Classic Reuters-21578 Data Set </vt:lpstr>
      <vt:lpstr>Reuters Text Categorization data set (Reuters-21578) document</vt:lpstr>
      <vt:lpstr>Confusion matrix c</vt:lpstr>
      <vt:lpstr>Per class evaluation measures</vt:lpstr>
      <vt:lpstr>Micro- vs. Macro-Averaging</vt:lpstr>
      <vt:lpstr>Micro- vs. Macro-Averaging: Example</vt:lpstr>
      <vt:lpstr>Development Test Sets and Cross-validation</vt:lpstr>
      <vt:lpstr>Text Classification and Naïve Bayes</vt:lpstr>
      <vt:lpstr>The Real World</vt:lpstr>
      <vt:lpstr>No training data? Manually written rules</vt:lpstr>
      <vt:lpstr>Very little data?</vt:lpstr>
      <vt:lpstr>A reasonable amount of data?</vt:lpstr>
      <vt:lpstr>A huge amount of data?</vt:lpstr>
      <vt:lpstr>Accuracy as a function of data size</vt:lpstr>
      <vt:lpstr>Real-world systems generally combine:</vt:lpstr>
      <vt:lpstr>Underflow Prevention: log space</vt:lpstr>
      <vt:lpstr>How to tweak performance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cle-144-nb</dc:creator>
  <cp:lastModifiedBy>cle-144-nb</cp:lastModifiedBy>
  <cp:revision>182</cp:revision>
  <dcterms:created xsi:type="dcterms:W3CDTF">2020-07-30T10:13:03Z</dcterms:created>
  <dcterms:modified xsi:type="dcterms:W3CDTF">2021-05-27T04:20:14Z</dcterms:modified>
</cp:coreProperties>
</file>