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104A9-CECF-4964-A5DE-7BADB52C95BD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362D-9B8C-449E-A974-881E79A0D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427E3-2CE7-DF4C-909C-74A3A9482931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0F98A-9BE9-9949-BB63-D58A4B7217F4}" type="slidenum">
              <a:rPr lang="en-US"/>
              <a:pPr/>
              <a:t>36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5539-8C9C-4188-B1DD-2A30B057336F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Lecture: </a:t>
            </a:r>
            <a:r>
              <a:rPr lang="en-US" dirty="0"/>
              <a:t>Question Answering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questions can already be answered by 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o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01800"/>
            <a:ext cx="801388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83"/>
            <a:ext cx="7848600" cy="47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544487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IR-based Factoid QA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7018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36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IR-based Factoid QA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8534400" cy="4775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QUESTION PROCESSING</a:t>
            </a:r>
          </a:p>
          <a:p>
            <a:pPr lvl="1"/>
            <a:r>
              <a:rPr lang="en-US" dirty="0"/>
              <a:t>Detect question type, answer type, focus, relations</a:t>
            </a:r>
          </a:p>
          <a:p>
            <a:pPr lvl="1"/>
            <a:r>
              <a:rPr lang="en-US" dirty="0"/>
              <a:t>Formulate queries to send to a search engine</a:t>
            </a:r>
          </a:p>
          <a:p>
            <a:r>
              <a:rPr lang="en-US" dirty="0"/>
              <a:t>PASSAGE RETRIEVAL</a:t>
            </a:r>
          </a:p>
          <a:p>
            <a:pPr lvl="1"/>
            <a:r>
              <a:rPr lang="en-US" dirty="0"/>
              <a:t>Retrieve ranked documents</a:t>
            </a:r>
          </a:p>
          <a:p>
            <a:pPr lvl="1"/>
            <a:r>
              <a:rPr lang="en-US" dirty="0"/>
              <a:t>Break into suitable passages and </a:t>
            </a:r>
            <a:r>
              <a:rPr lang="en-US" dirty="0" err="1"/>
              <a:t>rerank</a:t>
            </a:r>
            <a:endParaRPr lang="en-US" dirty="0"/>
          </a:p>
          <a:p>
            <a:r>
              <a:rPr lang="en-US" dirty="0"/>
              <a:t>ANSWER PROCESSING</a:t>
            </a:r>
          </a:p>
          <a:p>
            <a:pPr lvl="1"/>
            <a:r>
              <a:rPr lang="en-US" dirty="0"/>
              <a:t>Extract candidate answers</a:t>
            </a:r>
          </a:p>
          <a:p>
            <a:pPr lvl="1"/>
            <a:r>
              <a:rPr lang="en-US" dirty="0"/>
              <a:t>Rank candidates </a:t>
            </a:r>
          </a:p>
          <a:p>
            <a:pPr lvl="2"/>
            <a:r>
              <a:rPr lang="en-US" sz="1800" dirty="0"/>
              <a:t>using evidence from the text and 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39046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approaches (</a:t>
            </a:r>
            <a:r>
              <a:rPr lang="en-US" dirty="0" err="1"/>
              <a:t>Siri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5054600"/>
          </a:xfrm>
        </p:spPr>
        <p:txBody>
          <a:bodyPr/>
          <a:lstStyle/>
          <a:p>
            <a:r>
              <a:rPr lang="en-US" dirty="0"/>
              <a:t>Build a semantic representation of the query</a:t>
            </a:r>
          </a:p>
          <a:p>
            <a:pPr lvl="1"/>
            <a:r>
              <a:rPr lang="en-US" dirty="0"/>
              <a:t>Times, dates, locations, entities, numeric quantities</a:t>
            </a:r>
          </a:p>
          <a:p>
            <a:r>
              <a:rPr lang="en-US" dirty="0"/>
              <a:t>Map from this semantics to query structured data  or resources</a:t>
            </a:r>
          </a:p>
          <a:p>
            <a:pPr lvl="1"/>
            <a:r>
              <a:rPr lang="en-US" dirty="0"/>
              <a:t>Geospatial databases</a:t>
            </a:r>
          </a:p>
          <a:p>
            <a:pPr lvl="1"/>
            <a:r>
              <a:rPr lang="en-US" dirty="0"/>
              <a:t>Ontologies (Wikipedia </a:t>
            </a:r>
            <a:r>
              <a:rPr lang="en-US" dirty="0" err="1"/>
              <a:t>infoboxes</a:t>
            </a:r>
            <a:r>
              <a:rPr lang="en-US" dirty="0"/>
              <a:t>, </a:t>
            </a:r>
            <a:r>
              <a:rPr lang="en-US" dirty="0" err="1"/>
              <a:t>dbPedia</a:t>
            </a:r>
            <a:r>
              <a:rPr lang="en-US" dirty="0"/>
              <a:t>, </a:t>
            </a:r>
            <a:r>
              <a:rPr lang="en-US" dirty="0" err="1"/>
              <a:t>WordNet</a:t>
            </a:r>
            <a:r>
              <a:rPr lang="en-US" dirty="0"/>
              <a:t>, </a:t>
            </a:r>
            <a:r>
              <a:rPr lang="en-US" dirty="0" err="1"/>
              <a:t>Yago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Restaurant review sources and reservation services</a:t>
            </a:r>
          </a:p>
          <a:p>
            <a:pPr lvl="1"/>
            <a:r>
              <a:rPr lang="en-US" dirty="0"/>
              <a:t>Scientific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approaches (IBM Watson)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Build a shallow semantic representation of the query</a:t>
            </a:r>
          </a:p>
          <a:p>
            <a:r>
              <a:rPr lang="en-US" dirty="0"/>
              <a:t>Generate answer candidates using IR methods</a:t>
            </a:r>
          </a:p>
          <a:p>
            <a:pPr lvl="1"/>
            <a:r>
              <a:rPr lang="en-US" dirty="0"/>
              <a:t>Augmented with ontologies and semi-structured data</a:t>
            </a:r>
          </a:p>
          <a:p>
            <a:r>
              <a:rPr lang="en-US" dirty="0"/>
              <a:t>Score each candidate using richer knowledge sources</a:t>
            </a:r>
          </a:p>
          <a:p>
            <a:pPr lvl="1"/>
            <a:r>
              <a:rPr lang="en-US" dirty="0"/>
              <a:t>Geospatial databases</a:t>
            </a:r>
          </a:p>
          <a:p>
            <a:pPr lvl="1"/>
            <a:r>
              <a:rPr lang="en-US" dirty="0"/>
              <a:t>Temporal reasoning</a:t>
            </a:r>
          </a:p>
          <a:p>
            <a:pPr lvl="1"/>
            <a:r>
              <a:rPr lang="en-US" dirty="0"/>
              <a:t>Taxonomical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Answer Types and Query Formulation</a:t>
            </a:r>
          </a:p>
        </p:txBody>
      </p:sp>
    </p:spTree>
    <p:extLst>
      <p:ext uri="{BB962C8B-B14F-4D97-AF65-F5344CB8AC3E}">
        <p14:creationId xmlns:p14="http://schemas.microsoft.com/office/powerpoint/2010/main" val="32676242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10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Processing</a:t>
            </a:r>
            <a:br>
              <a:rPr lang="en-US" dirty="0"/>
            </a:br>
            <a:r>
              <a:rPr lang="en-US" dirty="0"/>
              <a:t>Things to extract from the question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8392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Answer Type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Decide the </a:t>
            </a:r>
            <a:r>
              <a:rPr lang="en-US" b="1" dirty="0"/>
              <a:t>named entity type </a:t>
            </a:r>
            <a:r>
              <a:rPr lang="en-US" dirty="0"/>
              <a:t>(person, place) of the answer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Query Formulation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</a:t>
            </a:r>
            <a:r>
              <a:rPr lang="en-US" b="1" dirty="0"/>
              <a:t>query keywords </a:t>
            </a:r>
            <a:r>
              <a:rPr lang="en-US" dirty="0"/>
              <a:t>for the IR system</a:t>
            </a:r>
          </a:p>
          <a:p>
            <a:pPr>
              <a:lnSpc>
                <a:spcPct val="90000"/>
              </a:lnSpc>
            </a:pPr>
            <a:r>
              <a:rPr lang="en-US" dirty="0"/>
              <a:t>Question Type classification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this a definition question, a math question, a list question?</a:t>
            </a:r>
          </a:p>
          <a:p>
            <a:pPr>
              <a:lnSpc>
                <a:spcPct val="90000"/>
              </a:lnSpc>
            </a:pPr>
            <a:r>
              <a:rPr lang="en-US" dirty="0"/>
              <a:t>Focus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the question words that are replaced by the answer</a:t>
            </a:r>
          </a:p>
          <a:p>
            <a:pPr>
              <a:lnSpc>
                <a:spcPct val="90000"/>
              </a:lnSpc>
            </a:pPr>
            <a:r>
              <a:rPr lang="en-US" dirty="0"/>
              <a:t>Relation Extraction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Find relations between entities in the question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889000"/>
            <a:ext cx="7467600" cy="990600"/>
          </a:xfrm>
        </p:spPr>
        <p:txBody>
          <a:bodyPr>
            <a:normAutofit fontScale="90000"/>
          </a:bodyPr>
          <a:lstStyle/>
          <a:p>
            <a:pPr lvl="1"/>
            <a:r>
              <a:rPr lang="en-US" sz="2800" dirty="0"/>
              <a:t>Question Processing</a:t>
            </a:r>
            <a:br>
              <a:rPr lang="en-US" sz="2800" dirty="0"/>
            </a:br>
            <a:r>
              <a:rPr lang="en-US" sz="1600" dirty="0"/>
              <a:t>   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They’re the two states you could be reentering if you’re crossing Florida’s northern border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08200"/>
            <a:ext cx="8839200" cy="4267200"/>
          </a:xfrm>
        </p:spPr>
        <p:txBody>
          <a:bodyPr/>
          <a:lstStyle/>
          <a:p>
            <a:r>
              <a:rPr lang="en-US" sz="2800" dirty="0"/>
              <a:t>Answer Type:  </a:t>
            </a:r>
            <a:r>
              <a:rPr lang="en-US" sz="2800" dirty="0">
                <a:solidFill>
                  <a:srgbClr val="0000FF"/>
                </a:solidFill>
              </a:rPr>
              <a:t>US state</a:t>
            </a:r>
          </a:p>
          <a:p>
            <a:r>
              <a:rPr lang="en-US" sz="2800" dirty="0"/>
              <a:t>Query:  </a:t>
            </a:r>
            <a:r>
              <a:rPr lang="en-US" sz="2800" dirty="0">
                <a:solidFill>
                  <a:srgbClr val="0000FF"/>
                </a:solidFill>
              </a:rPr>
              <a:t>two states, border, Florida, north</a:t>
            </a:r>
          </a:p>
          <a:p>
            <a:r>
              <a:rPr lang="en-US" sz="2800" dirty="0"/>
              <a:t>Focus: </a:t>
            </a:r>
            <a:r>
              <a:rPr lang="en-US" sz="2800" dirty="0">
                <a:solidFill>
                  <a:srgbClr val="0000FF"/>
                </a:solidFill>
              </a:rPr>
              <a:t>the two states</a:t>
            </a:r>
          </a:p>
          <a:p>
            <a:r>
              <a:rPr lang="en-US" sz="2800" dirty="0"/>
              <a:t>Relations:  </a:t>
            </a:r>
            <a:r>
              <a:rPr lang="en-US" sz="2800" dirty="0">
                <a:solidFill>
                  <a:srgbClr val="0000FF"/>
                </a:solidFill>
              </a:rPr>
              <a:t>borders(Florida, ?x, north)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Outline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Question Answering?</a:t>
            </a:r>
          </a:p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Answer Types and Query Formulation</a:t>
            </a:r>
          </a:p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  <a:p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  <a:p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  <a:p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0384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Type Detection: Named Entities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Who founded Virgin Airlines?</a:t>
            </a:r>
          </a:p>
          <a:p>
            <a:pPr lvl="1"/>
            <a:r>
              <a:rPr lang="en-US" sz="3000" dirty="0"/>
              <a:t> PERSON </a:t>
            </a:r>
          </a:p>
          <a:p>
            <a:r>
              <a:rPr lang="en-US" sz="3200" i="1" dirty="0"/>
              <a:t>What Canadian city has the largest population?</a:t>
            </a:r>
          </a:p>
          <a:p>
            <a:pPr lvl="1"/>
            <a:r>
              <a:rPr lang="en-US" sz="3000" i="1" dirty="0"/>
              <a:t> CITY.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454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080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Type Taxonomy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6 coarse classes</a:t>
            </a:r>
          </a:p>
          <a:p>
            <a:pPr lvl="1"/>
            <a:r>
              <a:rPr lang="en-US" sz="2400" dirty="0"/>
              <a:t>ABBEVIATION, ENTITY, DESCRIPTION, HUMAN, LOCATION, NUMERIC</a:t>
            </a:r>
          </a:p>
          <a:p>
            <a:r>
              <a:rPr lang="en-US" sz="2800" dirty="0"/>
              <a:t>50 finer classes</a:t>
            </a:r>
          </a:p>
          <a:p>
            <a:pPr lvl="1"/>
            <a:r>
              <a:rPr lang="en-US" sz="2400" dirty="0"/>
              <a:t>LOCATION: city, country, mountain…</a:t>
            </a:r>
          </a:p>
          <a:p>
            <a:pPr lvl="1"/>
            <a:r>
              <a:rPr lang="en-US" sz="2400" dirty="0"/>
              <a:t>HUMAN: group, individual, title, description</a:t>
            </a:r>
          </a:p>
          <a:p>
            <a:pPr lvl="1"/>
            <a:r>
              <a:rPr lang="en-US" sz="2400" dirty="0"/>
              <a:t>ENTITY: animal, body, color, currency…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7340F9-CC27-B34B-A00C-B3580F274D94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1" y="12954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+mn-lt"/>
              </a:rPr>
              <a:t>Xin</a:t>
            </a:r>
            <a:r>
              <a:rPr lang="it-IT" sz="1600" dirty="0">
                <a:latin typeface="+mn-lt"/>
              </a:rPr>
              <a:t> Li, Dan Roth. 2002. Learning </a:t>
            </a:r>
            <a:r>
              <a:rPr lang="it-IT" sz="1600" dirty="0" err="1">
                <a:latin typeface="+mn-lt"/>
              </a:rPr>
              <a:t>Question</a:t>
            </a:r>
            <a:r>
              <a:rPr lang="it-IT" sz="1600" dirty="0">
                <a:latin typeface="+mn-lt"/>
              </a:rPr>
              <a:t> </a:t>
            </a:r>
            <a:r>
              <a:rPr lang="it-IT" sz="1600" dirty="0" err="1">
                <a:latin typeface="+mn-lt"/>
              </a:rPr>
              <a:t>Classifiers</a:t>
            </a:r>
            <a:r>
              <a:rPr lang="it-IT" sz="1600" dirty="0">
                <a:latin typeface="+mn-lt"/>
              </a:rPr>
              <a:t>. COLING'02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10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932AE0EE-BE7F-164C-97AD-D4058D034480}" type="slidenum">
              <a:rPr lang="en-US"/>
              <a:pPr/>
              <a:t>22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of Li &amp; Roth’s Answer Type Taxonomy</a:t>
            </a:r>
            <a:endParaRPr lang="es-ES" dirty="0"/>
          </a:p>
        </p:txBody>
      </p:sp>
      <p:pic>
        <p:nvPicPr>
          <p:cNvPr id="10" name="Picture 9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80093"/>
            <a:ext cx="7239000" cy="50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8302" y="65532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9400"/>
            <a:ext cx="5867400" cy="868363"/>
          </a:xfrm>
        </p:spPr>
        <p:txBody>
          <a:bodyPr/>
          <a:lstStyle/>
          <a:p>
            <a:r>
              <a:rPr lang="en-US" dirty="0"/>
              <a:t>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98600"/>
            <a:ext cx="5935980" cy="5095917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65532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6324600" cy="868363"/>
          </a:xfrm>
        </p:spPr>
        <p:txBody>
          <a:bodyPr/>
          <a:lstStyle/>
          <a:p>
            <a:r>
              <a:rPr lang="en-US" dirty="0"/>
              <a:t>More 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397000"/>
            <a:ext cx="6052566" cy="5177536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6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3200"/>
            <a:ext cx="7467600" cy="787400"/>
          </a:xfrm>
        </p:spPr>
        <p:txBody>
          <a:bodyPr/>
          <a:lstStyle/>
          <a:p>
            <a:r>
              <a:rPr lang="en-US" dirty="0"/>
              <a:t>Answer types in Jeopardy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0400"/>
            <a:ext cx="7696200" cy="444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2500 answer types in 20,000 Jeopardy question sample</a:t>
            </a:r>
          </a:p>
          <a:p>
            <a:r>
              <a:rPr lang="en-US" dirty="0"/>
              <a:t>The most frequent 200 answer types cover &lt; 50% of data</a:t>
            </a:r>
          </a:p>
          <a:p>
            <a:r>
              <a:rPr lang="en-US" dirty="0"/>
              <a:t>The 40 most frequent Jeopardy answer types</a:t>
            </a:r>
          </a:p>
          <a:p>
            <a:pPr marL="114300" indent="0">
              <a:buNone/>
            </a:pPr>
            <a:r>
              <a:rPr lang="en-US" sz="2000" dirty="0"/>
              <a:t>he, country, city, man, film, state, she, author, group, here, company, president, capital, star, novel, character, woman, river, island, king, song, part, series, sport, singer, actor, play, team,  show,               actress, animal, presidential, composer, musical, nation,                   book, title, leader,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7391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+mn-lt"/>
              </a:rPr>
              <a:t>Ferrucci</a:t>
            </a:r>
            <a:r>
              <a:rPr lang="en-US" sz="1300" dirty="0">
                <a:latin typeface="+mn-lt"/>
              </a:rPr>
              <a:t> et al. 2010. Building Watson: An Overview of the </a:t>
            </a:r>
            <a:r>
              <a:rPr lang="en-US" sz="1300" dirty="0" err="1">
                <a:latin typeface="+mn-lt"/>
              </a:rPr>
              <a:t>DeepQA</a:t>
            </a:r>
            <a:r>
              <a:rPr lang="en-US" sz="1300" dirty="0">
                <a:latin typeface="+mn-lt"/>
              </a:rPr>
              <a:t> Project. AI Magazine. Fall 2010. 59-79.</a:t>
            </a:r>
          </a:p>
        </p:txBody>
      </p:sp>
    </p:spTree>
    <p:extLst>
      <p:ext uri="{BB962C8B-B14F-4D97-AF65-F5344CB8AC3E}">
        <p14:creationId xmlns:p14="http://schemas.microsoft.com/office/powerpoint/2010/main" val="3660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6600"/>
            <a:ext cx="8534400" cy="3962400"/>
          </a:xfrm>
        </p:spPr>
        <p:txBody>
          <a:bodyPr/>
          <a:lstStyle/>
          <a:p>
            <a:r>
              <a:rPr lang="en-US" sz="3200" dirty="0"/>
              <a:t>Hand-written rules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/>
              <a:t>Hybrids</a:t>
            </a:r>
            <a:endParaRPr lang="en-US" sz="3200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14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expression-based rules  can get some cases: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Who {</a:t>
            </a:r>
            <a:r>
              <a:rPr lang="en-US" dirty="0" err="1">
                <a:solidFill>
                  <a:srgbClr val="0000FF"/>
                </a:solidFill>
              </a:rPr>
              <a:t>is|was|are|were</a:t>
            </a:r>
            <a:r>
              <a:rPr lang="en-US" dirty="0">
                <a:solidFill>
                  <a:srgbClr val="0000FF"/>
                </a:solidFill>
              </a:rPr>
              <a:t>} PERSON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PERSON (YEAR – YEAR)</a:t>
            </a:r>
          </a:p>
          <a:p>
            <a:r>
              <a:rPr lang="en-US" dirty="0"/>
              <a:t>Other rules use the </a:t>
            </a:r>
            <a:r>
              <a:rPr lang="en-US" b="1" dirty="0">
                <a:solidFill>
                  <a:srgbClr val="0000FF"/>
                </a:solidFill>
              </a:rPr>
              <a:t>question headword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(the headword of the first noun phrase after the </a:t>
            </a:r>
            <a:r>
              <a:rPr lang="en-US" dirty="0" err="1"/>
              <a:t>wh</a:t>
            </a:r>
            <a:r>
              <a:rPr lang="en-US" dirty="0"/>
              <a:t>-word)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dirty="0"/>
              <a:t>Which </a:t>
            </a:r>
            <a:r>
              <a:rPr lang="en-US" sz="2400" b="1" dirty="0">
                <a:solidFill>
                  <a:srgbClr val="0000FF"/>
                </a:solidFill>
              </a:rPr>
              <a:t>city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in China has the largest number of foreign financial companies?</a:t>
            </a:r>
          </a:p>
          <a:p>
            <a:pPr lvl="1"/>
            <a:r>
              <a:rPr lang="en-US" sz="2400" dirty="0"/>
              <a:t>What is the state </a:t>
            </a:r>
            <a:r>
              <a:rPr lang="en-US" sz="2400" b="1" dirty="0">
                <a:solidFill>
                  <a:srgbClr val="0000FF"/>
                </a:solidFill>
              </a:rPr>
              <a:t>flower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of California?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2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382000" cy="4445000"/>
          </a:xfrm>
        </p:spPr>
        <p:txBody>
          <a:bodyPr/>
          <a:lstStyle/>
          <a:p>
            <a:r>
              <a:rPr lang="en-US" sz="2800" dirty="0"/>
              <a:t>Most often, we treat the problem as machine learning classification 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a taxonomy of question types</a:t>
            </a:r>
          </a:p>
          <a:p>
            <a:pPr lvl="1"/>
            <a:r>
              <a:rPr lang="en-US" sz="2800" b="1" dirty="0"/>
              <a:t>Annotate </a:t>
            </a:r>
            <a:r>
              <a:rPr lang="en-US" sz="2800" dirty="0"/>
              <a:t>training data for each question type</a:t>
            </a:r>
          </a:p>
          <a:p>
            <a:pPr lvl="1"/>
            <a:r>
              <a:rPr lang="en-US" sz="2800" b="1" dirty="0"/>
              <a:t>Train </a:t>
            </a:r>
            <a:r>
              <a:rPr lang="en-US" sz="2800" dirty="0"/>
              <a:t>classifiers for each question class               using a rich set of features.</a:t>
            </a:r>
          </a:p>
          <a:p>
            <a:pPr lvl="2"/>
            <a:r>
              <a:rPr lang="en-US" sz="2400" dirty="0"/>
              <a:t>features include those hand-written rules!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6D4CDF-956F-E242-9304-D6A65E22F39A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for Answer Type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 words and phrases</a:t>
            </a:r>
          </a:p>
          <a:p>
            <a:r>
              <a:rPr lang="en-US" sz="2800" dirty="0"/>
              <a:t>Part-of-speech tags</a:t>
            </a:r>
          </a:p>
          <a:p>
            <a:r>
              <a:rPr lang="en-US" sz="2800" dirty="0"/>
              <a:t>Parse features (headwords)</a:t>
            </a:r>
          </a:p>
          <a:p>
            <a:r>
              <a:rPr lang="en-US" sz="2800" dirty="0"/>
              <a:t>Named Entities</a:t>
            </a:r>
          </a:p>
          <a:p>
            <a:r>
              <a:rPr lang="en-US" sz="2800" dirty="0"/>
              <a:t>Semantically related words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6477000"/>
            <a:ext cx="609600" cy="3810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27000"/>
            <a:ext cx="7772400" cy="1143000"/>
          </a:xfrm>
        </p:spPr>
        <p:txBody>
          <a:bodyPr/>
          <a:lstStyle/>
          <a:p>
            <a:r>
              <a:rPr lang="en-US" dirty="0"/>
              <a:t>Question Answering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" y="1704504"/>
            <a:ext cx="7682910" cy="512904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16868" y="1092200"/>
            <a:ext cx="7239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One of the oldest NLP tasks (punched card systems in 1961)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922" y="1498600"/>
            <a:ext cx="3429000" cy="1016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Simmons, Klein,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McConlogue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 1964. Indexing and Dependency Logic for Answering English Questions. American Documentation 15:30, 196-204</a:t>
            </a:r>
          </a:p>
        </p:txBody>
      </p:sp>
    </p:spTree>
    <p:extLst>
      <p:ext uri="{BB962C8B-B14F-4D97-AF65-F5344CB8AC3E}">
        <p14:creationId xmlns:p14="http://schemas.microsoft.com/office/powerpoint/2010/main" val="42177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84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4761"/>
            <a:ext cx="7467600" cy="990600"/>
          </a:xfrm>
        </p:spPr>
        <p:txBody>
          <a:bodyPr/>
          <a:lstStyle/>
          <a:p>
            <a:r>
              <a:rPr lang="en-US" dirty="0"/>
              <a:t>Keyword Selection Algorithm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000" dirty="0"/>
              <a:t>1. Select all non-stop words in quotations</a:t>
            </a:r>
          </a:p>
          <a:p>
            <a:pPr marL="609600" indent="-609600">
              <a:buNone/>
            </a:pPr>
            <a:r>
              <a:rPr lang="en-US" sz="2000" dirty="0"/>
              <a:t>2. Select all NNP words in recognized named entities</a:t>
            </a:r>
          </a:p>
          <a:p>
            <a:pPr marL="609600" indent="-609600">
              <a:buNone/>
            </a:pPr>
            <a:r>
              <a:rPr lang="en-US" sz="2000" dirty="0"/>
              <a:t>3. Select all complex </a:t>
            </a:r>
            <a:r>
              <a:rPr lang="en-US" sz="2000" dirty="0" err="1"/>
              <a:t>nominals</a:t>
            </a:r>
            <a:r>
              <a:rPr lang="en-US" sz="2000" dirty="0"/>
              <a:t>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4. Select all other complex </a:t>
            </a:r>
            <a:r>
              <a:rPr lang="en-US" sz="2000" dirty="0" err="1"/>
              <a:t>nominals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5. Select all nouns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6. Select all other nouns</a:t>
            </a:r>
          </a:p>
          <a:p>
            <a:pPr marL="609600" indent="-609600">
              <a:buNone/>
            </a:pPr>
            <a:r>
              <a:rPr lang="en-US" sz="2000" dirty="0"/>
              <a:t>7. Select all verbs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8. Select all adverbs 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9. Select the QFW word (skipped in all previous steps)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10. Select all other words </a:t>
            </a:r>
            <a:endParaRPr lang="en-US" sz="2000" dirty="0"/>
          </a:p>
          <a:p>
            <a:pPr marL="609600" indent="-609600">
              <a:buFont typeface="Wingdings" charset="2"/>
              <a:buAutoNum type="arabicPeriod"/>
            </a:pPr>
            <a:endParaRPr lang="en-US" sz="1800" dirty="0"/>
          </a:p>
          <a:p>
            <a:pPr marL="609600" indent="-609600">
              <a:buFont typeface="Wingdings" charset="2"/>
              <a:buAutoNum type="arabicPeriod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092200"/>
            <a:ext cx="631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Dan Moldovan, </a:t>
            </a:r>
            <a:r>
              <a:rPr lang="en-US" sz="1400" dirty="0" err="1">
                <a:latin typeface="+mn-lt"/>
              </a:rPr>
              <a:t>Sanda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Harabagiu</a:t>
            </a:r>
            <a:r>
              <a:rPr lang="en-US" sz="1400" dirty="0">
                <a:latin typeface="+mn-lt"/>
              </a:rPr>
              <a:t>, Marius </a:t>
            </a:r>
            <a:r>
              <a:rPr lang="en-US" sz="1400" dirty="0" err="1">
                <a:latin typeface="+mn-lt"/>
              </a:rPr>
              <a:t>Paca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Rada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Mihalcea</a:t>
            </a:r>
            <a:r>
              <a:rPr lang="en-US" sz="1400" dirty="0">
                <a:latin typeface="+mn-lt"/>
              </a:rPr>
              <a:t>, Richard </a:t>
            </a:r>
            <a:r>
              <a:rPr lang="en-US" sz="1400" dirty="0" err="1">
                <a:latin typeface="+mn-lt"/>
              </a:rPr>
              <a:t>Goodrum</a:t>
            </a:r>
            <a:r>
              <a:rPr lang="en-US" sz="1400" dirty="0">
                <a:latin typeface="+mn-lt"/>
              </a:rPr>
              <a:t>, Roxana </a:t>
            </a:r>
            <a:r>
              <a:rPr lang="en-US" sz="1400" dirty="0" err="1">
                <a:latin typeface="+mn-lt"/>
              </a:rPr>
              <a:t>Girju</a:t>
            </a:r>
            <a:r>
              <a:rPr lang="en-US" sz="1400" dirty="0">
                <a:latin typeface="+mn-lt"/>
              </a:rPr>
              <a:t> and </a:t>
            </a:r>
            <a:r>
              <a:rPr lang="en-US" sz="1400" dirty="0" err="1">
                <a:latin typeface="+mn-lt"/>
              </a:rPr>
              <a:t>Vasile</a:t>
            </a:r>
            <a:r>
              <a:rPr lang="en-US" sz="1400" dirty="0">
                <a:latin typeface="+mn-lt"/>
              </a:rPr>
              <a:t> Rus. 1999. Proceedings of TREC-8.</a:t>
            </a:r>
          </a:p>
        </p:txBody>
      </p:sp>
    </p:spTree>
    <p:extLst>
      <p:ext uri="{BB962C8B-B14F-4D97-AF65-F5344CB8AC3E}">
        <p14:creationId xmlns:p14="http://schemas.microsoft.com/office/powerpoint/2010/main" val="306512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cs typeface="Calibri (Body)"/>
              </a:rPr>
              <a:t>Choosing keywords from the query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E3353B5-863F-FA45-80F5-6DD9A40F5BBD}" type="slidenum">
              <a:rPr lang="en-US">
                <a:solidFill>
                  <a:srgbClr val="000000"/>
                </a:solidFill>
                <a:latin typeface="Calibri (Body)"/>
                <a:cs typeface="Calibri (Body)"/>
              </a:rPr>
              <a:pPr/>
              <a:t>32</a:t>
            </a:fld>
            <a:endParaRPr lang="en-US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685801" y="1828801"/>
            <a:ext cx="7390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Who coined the term “cyberspace” in his novel “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”?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905000"/>
            <a:ext cx="4648200" cy="304800"/>
            <a:chOff x="480" y="1200"/>
            <a:chExt cx="2928" cy="192"/>
          </a:xfrm>
        </p:grpSpPr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V="1">
              <a:off x="4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1344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V="1">
              <a:off x="28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 flipV="1">
              <a:off x="312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81401" y="2209800"/>
            <a:ext cx="3479800" cy="1376363"/>
            <a:chOff x="2256" y="1392"/>
            <a:chExt cx="2192" cy="867"/>
          </a:xfrm>
        </p:grpSpPr>
        <p:sp>
          <p:nvSpPr>
            <p:cNvPr id="531466" name="Line 10"/>
            <p:cNvSpPr>
              <a:spLocks noChangeShapeType="1"/>
            </p:cNvSpPr>
            <p:nvPr/>
          </p:nvSpPr>
          <p:spPr bwMode="auto">
            <a:xfrm>
              <a:off x="2400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7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2256" y="1968"/>
              <a:ext cx="2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4224" y="1968"/>
              <a:ext cx="2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667002" y="2209801"/>
            <a:ext cx="3208338" cy="2274888"/>
            <a:chOff x="1680" y="1392"/>
            <a:chExt cx="2021" cy="1433"/>
          </a:xfrm>
        </p:grpSpPr>
        <p:sp>
          <p:nvSpPr>
            <p:cNvPr id="531471" name="Line 15"/>
            <p:cNvSpPr>
              <a:spLocks noChangeShapeType="1"/>
            </p:cNvSpPr>
            <p:nvPr/>
          </p:nvSpPr>
          <p:spPr bwMode="auto">
            <a:xfrm>
              <a:off x="1776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2" name="Text Box 16"/>
            <p:cNvSpPr txBox="1">
              <a:spLocks noChangeArrowheads="1"/>
            </p:cNvSpPr>
            <p:nvPr/>
          </p:nvSpPr>
          <p:spPr bwMode="auto">
            <a:xfrm>
              <a:off x="1680" y="259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>
              <a:off x="360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4" name="Text Box 18"/>
            <p:cNvSpPr txBox="1">
              <a:spLocks noChangeArrowheads="1"/>
            </p:cNvSpPr>
            <p:nvPr/>
          </p:nvSpPr>
          <p:spPr bwMode="auto">
            <a:xfrm>
              <a:off x="3504" y="259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524002" y="2209801"/>
            <a:ext cx="312738" cy="3265488"/>
            <a:chOff x="960" y="1392"/>
            <a:chExt cx="197" cy="2057"/>
          </a:xfrm>
        </p:grpSpPr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>
              <a:off x="1056" y="139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7" name="Text Box 21"/>
            <p:cNvSpPr txBox="1">
              <a:spLocks noChangeArrowheads="1"/>
            </p:cNvSpPr>
            <p:nvPr/>
          </p:nvSpPr>
          <p:spPr bwMode="auto">
            <a:xfrm>
              <a:off x="960" y="3216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7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531478" name="Text Box 22"/>
          <p:cNvSpPr txBox="1">
            <a:spLocks noChangeArrowheads="1"/>
          </p:cNvSpPr>
          <p:nvPr/>
        </p:nvSpPr>
        <p:spPr bwMode="auto">
          <a:xfrm>
            <a:off x="381000" y="5867400"/>
            <a:ext cx="6279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cyberspace/1 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/1 term/4 novel/4 coined/7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1193800"/>
            <a:ext cx="26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Slide from Mihai Surdeanu</a:t>
            </a:r>
          </a:p>
        </p:txBody>
      </p:sp>
    </p:spTree>
    <p:extLst>
      <p:ext uri="{BB962C8B-B14F-4D97-AF65-F5344CB8AC3E}">
        <p14:creationId xmlns:p14="http://schemas.microsoft.com/office/powerpoint/2010/main" val="1991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</p:txBody>
      </p:sp>
    </p:spTree>
    <p:extLst>
      <p:ext uri="{BB962C8B-B14F-4D97-AF65-F5344CB8AC3E}">
        <p14:creationId xmlns:p14="http://schemas.microsoft.com/office/powerpoint/2010/main" val="99889446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276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4770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59B5C6E1-3F52-9347-ABD6-289198E78C3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Retrieval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839200" cy="4445000"/>
          </a:xfrm>
        </p:spPr>
        <p:txBody>
          <a:bodyPr/>
          <a:lstStyle/>
          <a:p>
            <a:r>
              <a:rPr lang="en-US" sz="2800" dirty="0"/>
              <a:t>Step 1: IR engine retrieves documents using query terms</a:t>
            </a:r>
          </a:p>
          <a:p>
            <a:r>
              <a:rPr lang="en-US" sz="2800" dirty="0"/>
              <a:t>Step 2: Segment the documents into shorter units</a:t>
            </a:r>
          </a:p>
          <a:p>
            <a:pPr lvl="1"/>
            <a:r>
              <a:rPr lang="en-US" sz="2400" dirty="0"/>
              <a:t>something like paragraphs</a:t>
            </a:r>
          </a:p>
          <a:p>
            <a:r>
              <a:rPr lang="en-US" sz="2800" dirty="0"/>
              <a:t>Step 3: Passage ranking</a:t>
            </a:r>
          </a:p>
          <a:p>
            <a:pPr lvl="1"/>
            <a:r>
              <a:rPr lang="en-US" sz="2400" dirty="0"/>
              <a:t>Use answer type to help </a:t>
            </a:r>
            <a:r>
              <a:rPr lang="en-US" sz="2400" dirty="0" err="1"/>
              <a:t>rerank</a:t>
            </a:r>
            <a:r>
              <a:rPr lang="en-US" sz="2400" dirty="0"/>
              <a:t> passages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dirty="0"/>
              <a:t>Features for Passage Ranking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08200"/>
            <a:ext cx="8077200" cy="4218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Named Entities of the right type in passage</a:t>
            </a:r>
          </a:p>
          <a:p>
            <a:r>
              <a:rPr lang="en-US" dirty="0"/>
              <a:t>Number of query words in passage</a:t>
            </a:r>
          </a:p>
          <a:p>
            <a:r>
              <a:rPr lang="en-US" dirty="0"/>
              <a:t>Number of question N-grams also in passage</a:t>
            </a:r>
          </a:p>
          <a:p>
            <a:r>
              <a:rPr lang="en-US" dirty="0"/>
              <a:t>Proximity of query keywords to each other in passage</a:t>
            </a:r>
          </a:p>
          <a:p>
            <a:r>
              <a:rPr lang="en-US" dirty="0"/>
              <a:t>Longest sequence of question words</a:t>
            </a:r>
          </a:p>
          <a:p>
            <a:r>
              <a:rPr lang="en-US" dirty="0"/>
              <a:t>Rank of the document containing passage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8081" y="1310957"/>
            <a:ext cx="644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Either in rule-based classifiers or with 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597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15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Answer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an answer-type named-entity  tagger on the passages</a:t>
            </a:r>
          </a:p>
          <a:p>
            <a:pPr lvl="1"/>
            <a:r>
              <a:rPr lang="en-US" dirty="0"/>
              <a:t>Each answer type requires a named-entity tagger that detects it</a:t>
            </a:r>
          </a:p>
          <a:p>
            <a:pPr lvl="1"/>
            <a:r>
              <a:rPr lang="en-US" dirty="0"/>
              <a:t>If answer type is CITY, tagger has to tag CITY</a:t>
            </a:r>
          </a:p>
          <a:p>
            <a:pPr lvl="2"/>
            <a:r>
              <a:rPr lang="en-US" dirty="0"/>
              <a:t>Can be full NER, simple regular expressions, or hybrid</a:t>
            </a:r>
          </a:p>
          <a:p>
            <a:r>
              <a:rPr lang="en-US" dirty="0"/>
              <a:t>Return the string with the right type: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Who is the prime minister of India </a:t>
            </a:r>
            <a:r>
              <a:rPr lang="en-US" dirty="0">
                <a:solidFill>
                  <a:srgbClr val="008000"/>
                </a:solidFill>
              </a:rPr>
              <a:t>(PERSON)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  <a:cs typeface="Courier"/>
              </a:rPr>
              <a:t>Manmohan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 Singh</a:t>
            </a:r>
            <a:r>
              <a:rPr lang="en-US" sz="1600" dirty="0">
                <a:latin typeface="Courier"/>
                <a:cs typeface="Courier"/>
              </a:rPr>
              <a:t>, Prime Minister of India, had told            left leaders that the deal would not be renegotiated</a:t>
            </a:r>
            <a:r>
              <a:rPr lang="en-US" sz="1800" dirty="0">
                <a:latin typeface="Courier"/>
                <a:cs typeface="Courier"/>
              </a:rPr>
              <a:t>.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How tall is Mt. Everest?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LENGTH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The official height of Mount Everest is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29035 feet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01800"/>
            <a:ext cx="8763000" cy="2540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6" y="4140200"/>
            <a:ext cx="67643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Marie </a:t>
            </a:r>
            <a:r>
              <a:rPr lang="en-US" sz="2200" dirty="0" err="1"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Czar Alexander II of Russia and wife of Alfred, the second son of Queen Victoria and Prince Albert</a:t>
            </a:r>
          </a:p>
        </p:txBody>
      </p:sp>
    </p:spTree>
    <p:extLst>
      <p:ext uri="{BB962C8B-B14F-4D97-AF65-F5344CB8AC3E}">
        <p14:creationId xmlns:p14="http://schemas.microsoft.com/office/powerpoint/2010/main" val="390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Answering: 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1800"/>
            <a:ext cx="8534400" cy="444500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717800"/>
            <a:ext cx="5257800" cy="2678131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72784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3632200"/>
            <a:ext cx="1143000" cy="711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4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01800"/>
            <a:ext cx="8763000" cy="2540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6" y="4140200"/>
            <a:ext cx="67643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Marie </a:t>
            </a:r>
            <a:r>
              <a:rPr lang="en-US" sz="2200" b="1" dirty="0" err="1">
                <a:solidFill>
                  <a:srgbClr val="0000FF"/>
                </a:solidFill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Czar Alexander II of Russia </a:t>
            </a:r>
            <a:r>
              <a:rPr lang="en-US" sz="2200" dirty="0">
                <a:latin typeface="Calibri"/>
                <a:cs typeface="Calibri"/>
              </a:rPr>
              <a:t>and wife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Alfred</a:t>
            </a:r>
            <a:r>
              <a:rPr lang="en-US" sz="2200" dirty="0">
                <a:latin typeface="Calibri"/>
                <a:cs typeface="Calibri"/>
              </a:rPr>
              <a:t>, the second son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Queen Victoria </a:t>
            </a:r>
            <a:r>
              <a:rPr lang="en-US" sz="2200" dirty="0">
                <a:latin typeface="Calibri"/>
                <a:cs typeface="Calibri"/>
              </a:rPr>
              <a:t>and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Prince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Albert</a:t>
            </a:r>
          </a:p>
        </p:txBody>
      </p:sp>
    </p:spTree>
    <p:extLst>
      <p:ext uri="{BB962C8B-B14F-4D97-AF65-F5344CB8AC3E}">
        <p14:creationId xmlns:p14="http://schemas.microsoft.com/office/powerpoint/2010/main" val="296389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machine learning:</a:t>
            </a:r>
            <a:br>
              <a:rPr lang="en-US" dirty="0"/>
            </a:br>
            <a:r>
              <a:rPr lang="en-US" dirty="0"/>
              <a:t>Features for 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01800"/>
            <a:ext cx="8763000" cy="4775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Answer type match:  </a:t>
            </a:r>
            <a:r>
              <a:rPr lang="en-US" sz="2000" dirty="0"/>
              <a:t>Candidate contains a phrase with the correct answer type.</a:t>
            </a:r>
          </a:p>
          <a:p>
            <a:pPr marL="0" indent="0">
              <a:buNone/>
            </a:pPr>
            <a:r>
              <a:rPr lang="en-US" sz="2000" b="1" dirty="0"/>
              <a:t>Pattern match</a:t>
            </a:r>
            <a:r>
              <a:rPr lang="en-US" sz="2000" dirty="0"/>
              <a:t>: Regular expression pattern matches the candidate.</a:t>
            </a:r>
          </a:p>
          <a:p>
            <a:pPr marL="0" indent="0">
              <a:buNone/>
            </a:pPr>
            <a:r>
              <a:rPr lang="en-US" sz="2000" b="1" dirty="0"/>
              <a:t>Question keywords</a:t>
            </a:r>
            <a:r>
              <a:rPr lang="en-US" sz="2000" dirty="0"/>
              <a:t>: # of question keywords in the candidate.</a:t>
            </a:r>
          </a:p>
          <a:p>
            <a:pPr marL="0" indent="0">
              <a:buNone/>
            </a:pPr>
            <a:r>
              <a:rPr lang="en-US" sz="2000" b="1" dirty="0"/>
              <a:t>Keyword distance</a:t>
            </a:r>
            <a:r>
              <a:rPr lang="en-US" sz="2000" dirty="0"/>
              <a:t>: Distance in words between the candidate and query keywords </a:t>
            </a:r>
          </a:p>
          <a:p>
            <a:pPr marL="0" indent="0">
              <a:buNone/>
            </a:pPr>
            <a:r>
              <a:rPr lang="en-US" sz="2000" b="1" dirty="0"/>
              <a:t>Novelty factor</a:t>
            </a:r>
            <a:r>
              <a:rPr lang="en-US" sz="2000" dirty="0"/>
              <a:t>: A word in the candidate is not in the query.</a:t>
            </a:r>
          </a:p>
          <a:p>
            <a:pPr marL="0" indent="0">
              <a:buNone/>
            </a:pPr>
            <a:r>
              <a:rPr lang="en-US" sz="2000" b="1" dirty="0"/>
              <a:t>Apposition features</a:t>
            </a:r>
            <a:r>
              <a:rPr lang="en-US" sz="2000" dirty="0"/>
              <a:t>: The candidate is an appositive to question terms</a:t>
            </a:r>
          </a:p>
          <a:p>
            <a:pPr marL="0" indent="0">
              <a:buNone/>
            </a:pPr>
            <a:r>
              <a:rPr lang="en-US" sz="2000" b="1" dirty="0"/>
              <a:t>Punctuation location</a:t>
            </a:r>
            <a:r>
              <a:rPr lang="en-US" sz="2000" dirty="0"/>
              <a:t>: The candidate is immediately followed by a                  comma, period, quotation marks, semicolon, or exclamation mark.</a:t>
            </a:r>
          </a:p>
          <a:p>
            <a:pPr marL="0" indent="0">
              <a:buNone/>
            </a:pPr>
            <a:r>
              <a:rPr lang="en-US" sz="2000" b="1" dirty="0"/>
              <a:t>Sequences of question terms</a:t>
            </a:r>
            <a:r>
              <a:rPr lang="en-US" sz="2000" dirty="0"/>
              <a:t>: The length of the longest sequence                                  of question terms that occurs in the candidate answer.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27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Candidate Answer scoring in IBM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candidate answer gets scores from &gt;50 components</a:t>
            </a:r>
          </a:p>
          <a:p>
            <a:pPr lvl="1"/>
            <a:r>
              <a:rPr lang="en-US" dirty="0"/>
              <a:t>(from unstructured text, semi-structured text, triple stores)</a:t>
            </a:r>
          </a:p>
          <a:p>
            <a:pPr lvl="1"/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logical form (parse) match between question and candidate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passage source reliability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geospatial location</a:t>
            </a:r>
          </a:p>
          <a:p>
            <a:pPr lvl="2">
              <a:lnSpc>
                <a:spcPct val="80000"/>
              </a:lnSpc>
            </a:pPr>
            <a:r>
              <a:rPr lang="fi-FI" sz="2400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sz="2400" dirty="0">
                <a:cs typeface="Calibri"/>
              </a:rPr>
              <a:t>  is  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sz="2400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 of Montana”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temporal relationships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taxonomic classification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4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6514249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6293A94B-95F2-2E48-89F7-969BF792FCB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673" y="177800"/>
            <a:ext cx="7772400" cy="1143000"/>
          </a:xfrm>
        </p:spPr>
        <p:txBody>
          <a:bodyPr/>
          <a:lstStyle/>
          <a:p>
            <a:r>
              <a:rPr lang="en-US" dirty="0"/>
              <a:t>Common Evaluation Metrics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03400"/>
            <a:ext cx="8382000" cy="4267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>
                <a:solidFill>
                  <a:srgbClr val="0000FF"/>
                </a:solidFill>
              </a:rPr>
              <a:t>Accuracy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(does answer match gold-labeled answer?)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>
                <a:solidFill>
                  <a:srgbClr val="0000FF"/>
                </a:solidFill>
              </a:rPr>
              <a:t>Mean Reciprocal Rank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 each query return a ranked list of M candidate answers.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Query score is 1/Rank of the first correct answer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If first answer is correct: 1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else if second answer is correct: ½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else if third answer is correct:  ⅓,  etc.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Score is 0 if none of the M answers are correct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Take the mean over all N queries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29331"/>
              </p:ext>
            </p:extLst>
          </p:nvPr>
        </p:nvGraphicFramePr>
        <p:xfrm>
          <a:off x="6553201" y="4038600"/>
          <a:ext cx="2244725" cy="178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6920" imgH="649080" progId="Equation.3">
                  <p:embed/>
                </p:oleObj>
              </mc:Choice>
              <mc:Fallback>
                <p:oleObj name="Equation" r:id="rId2" imgW="1096920" imgH="649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038600"/>
                        <a:ext cx="2244725" cy="1788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410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</p:txBody>
      </p:sp>
    </p:spTree>
    <p:extLst>
      <p:ext uri="{BB962C8B-B14F-4D97-AF65-F5344CB8AC3E}">
        <p14:creationId xmlns:p14="http://schemas.microsoft.com/office/powerpoint/2010/main" val="7419674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2600"/>
            <a:ext cx="7467600" cy="99060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839200" cy="515620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Answers: Databases of Relations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born-in(“Emma Goldman”, “June 27 1869”)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author-of(“Cao </a:t>
            </a:r>
            <a:r>
              <a:rPr lang="en-US" sz="2400" dirty="0" err="1">
                <a:solidFill>
                  <a:srgbClr val="000000"/>
                </a:solidFill>
              </a:rPr>
              <a:t>Xue</a:t>
            </a:r>
            <a:r>
              <a:rPr lang="en-US" sz="2400" dirty="0">
                <a:solidFill>
                  <a:srgbClr val="000000"/>
                </a:solidFill>
              </a:rPr>
              <a:t> Qin”, “Dream of the Red Chamber”)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Draw from Wikipedia </a:t>
            </a:r>
            <a:r>
              <a:rPr lang="en-US" sz="2400" dirty="0" err="1">
                <a:solidFill>
                  <a:srgbClr val="000000"/>
                </a:solidFill>
              </a:rPr>
              <a:t>infoboxes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DBpedia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FreeBase</a:t>
            </a:r>
            <a:r>
              <a:rPr lang="en-US" sz="2400" dirty="0">
                <a:solidFill>
                  <a:srgbClr val="000000"/>
                </a:solidFill>
              </a:rPr>
              <a:t>, etc.</a:t>
            </a:r>
          </a:p>
          <a:p>
            <a:r>
              <a:rPr lang="en-US" sz="2800" dirty="0">
                <a:solidFill>
                  <a:srgbClr val="000000"/>
                </a:solidFill>
              </a:rPr>
              <a:t>Questions: Extracting Relations in Questions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Whose granddaughter starred in E.T.?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(acted-in ?x “E.T.”)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  (granddaughter-of ?x ?y)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75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"/>
              </a:rPr>
              <a:t>Temporal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Reasoning</a:t>
            </a:r>
            <a:endParaRPr lang="fi-FI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534400" cy="5156200"/>
          </a:xfrm>
        </p:spPr>
        <p:txBody>
          <a:bodyPr/>
          <a:lstStyle/>
          <a:p>
            <a:r>
              <a:rPr lang="fi-FI" sz="2800" dirty="0" err="1">
                <a:latin typeface="Calibri"/>
                <a:cs typeface="Calibri"/>
              </a:rPr>
              <a:t>Relation</a:t>
            </a:r>
            <a:r>
              <a:rPr lang="fi-FI" sz="2800" dirty="0">
                <a:latin typeface="Calibri"/>
                <a:cs typeface="Calibri"/>
              </a:rPr>
              <a:t> </a:t>
            </a:r>
            <a:r>
              <a:rPr lang="fi-FI" sz="2800" dirty="0" err="1">
                <a:latin typeface="Calibri"/>
                <a:cs typeface="Calibri"/>
              </a:rPr>
              <a:t>databases</a:t>
            </a:r>
            <a:endParaRPr lang="fi-FI" sz="2800" dirty="0">
              <a:latin typeface="Calibri"/>
              <a:cs typeface="Calibri"/>
            </a:endParaRPr>
          </a:p>
          <a:p>
            <a:pPr lvl="1"/>
            <a:r>
              <a:rPr lang="fi-FI" dirty="0">
                <a:latin typeface="Calibri"/>
                <a:cs typeface="Calibri"/>
              </a:rPr>
              <a:t>(and </a:t>
            </a:r>
            <a:r>
              <a:rPr lang="fi-FI" dirty="0" err="1">
                <a:latin typeface="Calibri"/>
                <a:cs typeface="Calibri"/>
              </a:rPr>
              <a:t>obituaries</a:t>
            </a:r>
            <a:r>
              <a:rPr lang="fi-FI" dirty="0">
                <a:latin typeface="Calibri"/>
                <a:cs typeface="Calibri"/>
              </a:rPr>
              <a:t>, </a:t>
            </a:r>
            <a:r>
              <a:rPr lang="fi-FI" dirty="0" err="1">
                <a:latin typeface="Calibri"/>
                <a:cs typeface="Calibri"/>
              </a:rPr>
              <a:t>biographical</a:t>
            </a:r>
            <a:r>
              <a:rPr lang="fi-FI" dirty="0">
                <a:latin typeface="Calibri"/>
                <a:cs typeface="Calibri"/>
              </a:rPr>
              <a:t> </a:t>
            </a:r>
            <a:r>
              <a:rPr lang="fi-FI" dirty="0" err="1">
                <a:latin typeface="Calibri"/>
                <a:cs typeface="Calibri"/>
              </a:rPr>
              <a:t>dictionaries</a:t>
            </a:r>
            <a:r>
              <a:rPr lang="fi-FI" dirty="0">
                <a:latin typeface="Calibri"/>
                <a:cs typeface="Calibri"/>
              </a:rPr>
              <a:t>, etc.)</a:t>
            </a:r>
          </a:p>
          <a:p>
            <a:r>
              <a:rPr lang="fi-FI" sz="2800" dirty="0">
                <a:latin typeface="Calibri"/>
                <a:cs typeface="Calibri"/>
              </a:rPr>
              <a:t>IBM Watson</a:t>
            </a:r>
          </a:p>
          <a:p>
            <a:pPr marL="457200" lvl="1" indent="0">
              <a:buNone/>
            </a:pP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”In 1594 he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took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a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job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as a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tax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collector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in Andalusia”</a:t>
            </a:r>
          </a:p>
          <a:p>
            <a:pPr marL="457200" lvl="1" indent="0">
              <a:buNone/>
            </a:pPr>
            <a:r>
              <a:rPr lang="fi-FI" sz="2400" dirty="0" err="1">
                <a:solidFill>
                  <a:srgbClr val="000000"/>
                </a:solidFill>
                <a:latin typeface="Calibri"/>
                <a:cs typeface="Calibri"/>
              </a:rPr>
              <a:t>Candidates</a:t>
            </a:r>
            <a:r>
              <a:rPr lang="fi-FI" sz="24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2"/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Thoreau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>
                <a:latin typeface="Calibri"/>
                <a:cs typeface="Calibri"/>
              </a:rPr>
              <a:t>is a </a:t>
            </a:r>
            <a:r>
              <a:rPr lang="fi-FI" sz="2400" dirty="0" err="1">
                <a:latin typeface="Calibri"/>
                <a:cs typeface="Calibri"/>
              </a:rPr>
              <a:t>bad</a:t>
            </a:r>
            <a:r>
              <a:rPr lang="fi-FI" sz="2400" dirty="0">
                <a:latin typeface="Calibri"/>
                <a:cs typeface="Calibri"/>
              </a:rPr>
              <a:t> </a:t>
            </a:r>
            <a:r>
              <a:rPr lang="fi-FI" sz="2400" dirty="0" err="1">
                <a:latin typeface="Calibri"/>
                <a:cs typeface="Calibri"/>
              </a:rPr>
              <a:t>answer</a:t>
            </a:r>
            <a:r>
              <a:rPr lang="fi-FI" sz="2400" dirty="0">
                <a:latin typeface="Calibri"/>
                <a:cs typeface="Calibri"/>
              </a:rPr>
              <a:t> (</a:t>
            </a:r>
            <a:r>
              <a:rPr lang="fi-FI" sz="2400" dirty="0" err="1">
                <a:latin typeface="Calibri"/>
                <a:cs typeface="Calibri"/>
              </a:rPr>
              <a:t>born</a:t>
            </a:r>
            <a:r>
              <a:rPr lang="fi-FI" sz="2400" dirty="0">
                <a:latin typeface="Calibri"/>
                <a:cs typeface="Calibri"/>
              </a:rPr>
              <a:t> in 1817)</a:t>
            </a:r>
          </a:p>
          <a:p>
            <a:pPr lvl="2"/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Cervantes</a:t>
            </a:r>
            <a:r>
              <a:rPr lang="fi-FI" sz="2400" dirty="0">
                <a:latin typeface="Calibri"/>
                <a:cs typeface="Calibri"/>
              </a:rPr>
              <a:t> is </a:t>
            </a:r>
            <a:r>
              <a:rPr lang="fi-FI" sz="2400" dirty="0" err="1">
                <a:latin typeface="Calibri"/>
                <a:cs typeface="Calibri"/>
              </a:rPr>
              <a:t>possible</a:t>
            </a:r>
            <a:r>
              <a:rPr lang="fi-FI" sz="2400" dirty="0">
                <a:latin typeface="Calibri"/>
                <a:cs typeface="Calibri"/>
              </a:rPr>
              <a:t> (</a:t>
            </a:r>
            <a:r>
              <a:rPr lang="fi-FI" sz="2400" dirty="0" err="1">
                <a:latin typeface="Calibri"/>
                <a:cs typeface="Calibri"/>
              </a:rPr>
              <a:t>was</a:t>
            </a:r>
            <a:r>
              <a:rPr lang="fi-FI" sz="2400" dirty="0">
                <a:latin typeface="Calibri"/>
                <a:cs typeface="Calibri"/>
              </a:rPr>
              <a:t> </a:t>
            </a:r>
            <a:r>
              <a:rPr lang="fi-FI" sz="2400" dirty="0" err="1">
                <a:latin typeface="Calibri"/>
                <a:cs typeface="Calibri"/>
              </a:rPr>
              <a:t>alive</a:t>
            </a:r>
            <a:r>
              <a:rPr lang="fi-FI" sz="2400" dirty="0">
                <a:latin typeface="Calibri"/>
                <a:cs typeface="Calibri"/>
              </a:rPr>
              <a:t> in 1594)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0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498600"/>
          </a:xfrm>
        </p:spPr>
        <p:txBody>
          <a:bodyPr>
            <a:normAutofit fontScale="90000"/>
          </a:bodyPr>
          <a:lstStyle/>
          <a:p>
            <a:r>
              <a:rPr lang="fi-FI" dirty="0" err="1">
                <a:cs typeface="Calibri"/>
              </a:rPr>
              <a:t>Geospatial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knowledge</a:t>
            </a:r>
            <a:br>
              <a:rPr lang="fi-FI" dirty="0">
                <a:cs typeface="Calibri"/>
              </a:rPr>
            </a:br>
            <a:r>
              <a:rPr lang="fi-FI" dirty="0">
                <a:cs typeface="Calibri"/>
              </a:rPr>
              <a:t>(</a:t>
            </a:r>
            <a:r>
              <a:rPr lang="fi-FI" dirty="0" err="1">
                <a:cs typeface="Calibri"/>
              </a:rPr>
              <a:t>containment</a:t>
            </a:r>
            <a:r>
              <a:rPr lang="fi-FI" dirty="0">
                <a:cs typeface="Calibri"/>
              </a:rPr>
              <a:t>, </a:t>
            </a:r>
            <a:r>
              <a:rPr lang="fi-FI" dirty="0" err="1">
                <a:cs typeface="Calibri"/>
              </a:rPr>
              <a:t>directionality</a:t>
            </a:r>
            <a:r>
              <a:rPr lang="fi-FI" dirty="0">
                <a:cs typeface="Calibri"/>
              </a:rPr>
              <a:t>, </a:t>
            </a:r>
            <a:r>
              <a:rPr lang="fi-FI" dirty="0" err="1">
                <a:cs typeface="Calibri"/>
              </a:rPr>
              <a:t>borders</a:t>
            </a:r>
            <a:r>
              <a:rPr lang="fi-FI" dirty="0">
                <a:cs typeface="Calibri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r>
              <a:rPr lang="fi-FI" dirty="0">
                <a:solidFill>
                  <a:srgbClr val="0000FF"/>
                </a:solidFill>
                <a:cs typeface="Calibri"/>
              </a:rPr>
              <a:t>Beijing</a:t>
            </a:r>
            <a:r>
              <a:rPr lang="fi-FI" dirty="0">
                <a:cs typeface="Calibri"/>
              </a:rPr>
              <a:t>  is a </a:t>
            </a:r>
            <a:r>
              <a:rPr lang="fi-FI" dirty="0" err="1">
                <a:cs typeface="Calibri"/>
              </a:rPr>
              <a:t>good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answer</a:t>
            </a:r>
            <a:r>
              <a:rPr lang="fi-FI" dirty="0">
                <a:cs typeface="Calibri"/>
              </a:rPr>
              <a:t> for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”Asian city”</a:t>
            </a:r>
          </a:p>
          <a:p>
            <a:r>
              <a:rPr lang="fi-FI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dirty="0">
                <a:cs typeface="Calibri"/>
              </a:rPr>
              <a:t>  is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dirty="0">
                <a:solidFill>
                  <a:srgbClr val="0000FF"/>
                </a:solidFill>
                <a:cs typeface="Calibri"/>
              </a:rPr>
              <a:t> of Montana”</a:t>
            </a:r>
          </a:p>
          <a:p>
            <a:r>
              <a:rPr lang="en-US" dirty="0" err="1"/>
              <a:t>geonames.org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530601"/>
            <a:ext cx="6272989" cy="32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3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 and Conversation</a:t>
            </a:r>
            <a:br>
              <a:rPr lang="en-US" dirty="0"/>
            </a:br>
            <a:r>
              <a:rPr lang="en-US" dirty="0"/>
              <a:t> in Virtual Assistants like </a:t>
            </a:r>
            <a:r>
              <a:rPr lang="en-US" dirty="0" err="1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Coreference helps resolve ambiguities</a:t>
            </a:r>
          </a:p>
          <a:p>
            <a:pPr marL="457200" lvl="1" indent="0">
              <a:buNone/>
            </a:pPr>
            <a:r>
              <a:rPr lang="en-US" sz="2400" dirty="0"/>
              <a:t>U: “Book a table at Il </a:t>
            </a:r>
            <a:r>
              <a:rPr lang="en-US" sz="2400" dirty="0" err="1"/>
              <a:t>Fornaio</a:t>
            </a:r>
            <a:r>
              <a:rPr lang="en-US" sz="2400" dirty="0"/>
              <a:t> at 7:00 with </a:t>
            </a:r>
            <a:r>
              <a:rPr lang="en-US" sz="2400" b="1" dirty="0"/>
              <a:t>my mom</a:t>
            </a:r>
            <a:r>
              <a:rPr lang="en-US" sz="2400" dirty="0"/>
              <a:t>”</a:t>
            </a:r>
          </a:p>
          <a:p>
            <a:pPr marL="457200" lvl="1" indent="0">
              <a:buNone/>
            </a:pPr>
            <a:r>
              <a:rPr lang="en-US" sz="2400" dirty="0"/>
              <a:t>U: “Also send </a:t>
            </a:r>
            <a:r>
              <a:rPr lang="en-US" sz="2400" b="1" dirty="0"/>
              <a:t>her</a:t>
            </a:r>
            <a:r>
              <a:rPr lang="en-US" sz="2400" dirty="0"/>
              <a:t> an email reminder”</a:t>
            </a:r>
          </a:p>
          <a:p>
            <a:r>
              <a:rPr lang="en-US" sz="2800" dirty="0"/>
              <a:t>Clarification questions:</a:t>
            </a:r>
          </a:p>
          <a:p>
            <a:pPr marL="457200" lvl="1" indent="0">
              <a:buNone/>
            </a:pPr>
            <a:r>
              <a:rPr lang="en-US" sz="2400" dirty="0"/>
              <a:t>U: “Chicago pizza”</a:t>
            </a:r>
          </a:p>
          <a:p>
            <a:pPr marL="457200" lvl="1" indent="0">
              <a:buNone/>
            </a:pPr>
            <a:r>
              <a:rPr lang="en-US" sz="2400" dirty="0"/>
              <a:t>S: “Did you mean pizza restaurants in Chicago                                                               or Chicago-style pizza?”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</a:t>
            </a:r>
            <a:r>
              <a:rPr lang="en-US" dirty="0" err="1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iri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2567092" cy="51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Wolfram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235"/>
            <a:ext cx="7467600" cy="61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7800"/>
            <a:ext cx="8998390" cy="1143000"/>
          </a:xfrm>
        </p:spPr>
        <p:txBody>
          <a:bodyPr/>
          <a:lstStyle/>
          <a:p>
            <a:r>
              <a:rPr lang="en-US" dirty="0"/>
              <a:t>Types of Questions in Modern Systems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03400"/>
            <a:ext cx="7620000" cy="5054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Factoid questions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Who wrote “The Universal Declaration of Human Rights”?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How many calories are there in two slices of apple pie?</a:t>
            </a:r>
          </a:p>
          <a:p>
            <a:pPr lvl="1"/>
            <a:r>
              <a:rPr lang="en-US" i="1" dirty="0"/>
              <a:t>What is the average age of the onset of autism?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>
              <a:lnSpc>
                <a:spcPct val="90000"/>
              </a:lnSpc>
            </a:pPr>
            <a:r>
              <a:rPr lang="en-US" dirty="0"/>
              <a:t>Complex (narrative) questions: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In children with an acute febrile illness, what is the               efficacy of acetaminophen in reducing fever?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What do scholars think about Jefferson’s position on           dealing with pirates?</a:t>
            </a:r>
          </a:p>
        </p:txBody>
      </p:sp>
    </p:spTree>
    <p:extLst>
      <p:ext uri="{BB962C8B-B14F-4D97-AF65-F5344CB8AC3E}">
        <p14:creationId xmlns:p14="http://schemas.microsoft.com/office/powerpoint/2010/main" val="9498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8600"/>
          </a:xfrm>
        </p:spPr>
        <p:txBody>
          <a:bodyPr/>
          <a:lstStyle/>
          <a:p>
            <a:pPr eaLnBrk="1" hangingPunct="1"/>
            <a:r>
              <a:rPr lang="en-US" dirty="0"/>
              <a:t>Commercial systems: </a:t>
            </a:r>
            <a:br>
              <a:rPr lang="en-US" dirty="0"/>
            </a:br>
            <a:r>
              <a:rPr lang="en-US" dirty="0"/>
              <a:t>mainly factoid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7233781"/>
              </p:ext>
            </p:extLst>
          </p:nvPr>
        </p:nvGraphicFramePr>
        <p:xfrm>
          <a:off x="304800" y="1510454"/>
          <a:ext cx="8534400" cy="467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Where is the Louvre Museum located?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Paris, France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What’s the abbreviation</a:t>
                      </a:r>
                      <a:r>
                        <a:rPr lang="en-US" sz="2400" baseline="0" dirty="0"/>
                        <a:t> for limited partnership?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L.P.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are the names of Odin’s ravens?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Huginn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Muninn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currency is used in China?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yuan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 kind of nuts are used in marzipan?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almonds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 instrument does Max Roach play?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drums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What is the telephone number for Stanford University?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650-723-2300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 for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IR-based approaches</a:t>
            </a:r>
          </a:p>
          <a:p>
            <a:pPr lvl="1"/>
            <a:r>
              <a:rPr lang="en-US" sz="2800" dirty="0"/>
              <a:t>TREC;  IBM Watson; Google</a:t>
            </a:r>
          </a:p>
          <a:p>
            <a:r>
              <a:rPr lang="en-US" sz="3200" dirty="0"/>
              <a:t>Knowledge-based and Hybrid approaches</a:t>
            </a:r>
          </a:p>
          <a:p>
            <a:pPr lvl="1"/>
            <a:r>
              <a:rPr lang="en-US" sz="2800" dirty="0"/>
              <a:t>IBM Watson; Apple </a:t>
            </a:r>
            <a:r>
              <a:rPr lang="en-US" sz="2800" dirty="0" err="1"/>
              <a:t>Siri</a:t>
            </a:r>
            <a:r>
              <a:rPr lang="en-US" sz="2800" dirty="0"/>
              <a:t>; Wolfram Alpha; True Knowledge </a:t>
            </a:r>
            <a:r>
              <a:rPr lang="en-US" sz="2800" dirty="0" err="1"/>
              <a:t>Evi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1966</Words>
  <Application>Microsoft Office PowerPoint</Application>
  <PresentationFormat>On-screen Show (4:3)</PresentationFormat>
  <Paragraphs>318</Paragraphs>
  <Slides>48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Calibri</vt:lpstr>
      <vt:lpstr>Calibri (Body)</vt:lpstr>
      <vt:lpstr>Calibri (Headings)</vt:lpstr>
      <vt:lpstr>Courier</vt:lpstr>
      <vt:lpstr>Lucida Sans</vt:lpstr>
      <vt:lpstr>Times</vt:lpstr>
      <vt:lpstr>Wingdings</vt:lpstr>
      <vt:lpstr>Office Theme</vt:lpstr>
      <vt:lpstr>Equation</vt:lpstr>
      <vt:lpstr>Natural Language Processing</vt:lpstr>
      <vt:lpstr>Outline</vt:lpstr>
      <vt:lpstr>Question Answering</vt:lpstr>
      <vt:lpstr>Question Answering: IBM’s Watson</vt:lpstr>
      <vt:lpstr>Apple’s Siri</vt:lpstr>
      <vt:lpstr>Wolfram Alpha</vt:lpstr>
      <vt:lpstr>Types of Questions in Modern Systems</vt:lpstr>
      <vt:lpstr>Commercial systems:  mainly factoid questions</vt:lpstr>
      <vt:lpstr>Paradigms for QA</vt:lpstr>
      <vt:lpstr>Many questions can already be answered by web search</vt:lpstr>
      <vt:lpstr>IR-based Question Answering</vt:lpstr>
      <vt:lpstr>IR-based Factoid QA</vt:lpstr>
      <vt:lpstr>IR-based Factoid QA</vt:lpstr>
      <vt:lpstr>Knowledge-based approaches (Siri)</vt:lpstr>
      <vt:lpstr>Hybrid approaches (IBM Watson)</vt:lpstr>
      <vt:lpstr>Question Answering</vt:lpstr>
      <vt:lpstr>Factoid Q/A</vt:lpstr>
      <vt:lpstr>Question Processing Things to extract from the question</vt:lpstr>
      <vt:lpstr>Question Processing     They’re the two states you could be reentering if you’re crossing Florida’s northern border</vt:lpstr>
      <vt:lpstr>Answer Type Detection: Named Entities</vt:lpstr>
      <vt:lpstr>Answer Type Taxonomy</vt:lpstr>
      <vt:lpstr>Part of Li &amp; Roth’s Answer Type Taxonomy</vt:lpstr>
      <vt:lpstr>Answer Types</vt:lpstr>
      <vt:lpstr>More Answer Types</vt:lpstr>
      <vt:lpstr>Answer types in Jeopardy</vt:lpstr>
      <vt:lpstr>Answer Type Detection</vt:lpstr>
      <vt:lpstr>Answer Type Detection</vt:lpstr>
      <vt:lpstr>Answer Type Detection</vt:lpstr>
      <vt:lpstr>Features for Answer Type Detection</vt:lpstr>
      <vt:lpstr>Factoid Q/A</vt:lpstr>
      <vt:lpstr>Keyword Selection Algorithm</vt:lpstr>
      <vt:lpstr>Choosing keywords from the query</vt:lpstr>
      <vt:lpstr>Question Answering</vt:lpstr>
      <vt:lpstr>Factoid Q/A</vt:lpstr>
      <vt:lpstr>Passage Retrieval</vt:lpstr>
      <vt:lpstr>Features for Passage Ranking</vt:lpstr>
      <vt:lpstr>Factoid Q/A</vt:lpstr>
      <vt:lpstr>Answer Extraction</vt:lpstr>
      <vt:lpstr>Ranking Candidate Answers</vt:lpstr>
      <vt:lpstr>Ranking Candidate Answers</vt:lpstr>
      <vt:lpstr>Use machine learning: Features for ranking candidate answers</vt:lpstr>
      <vt:lpstr>Candidate Answer scoring in IBM Watson</vt:lpstr>
      <vt:lpstr>Common Evaluation Metrics</vt:lpstr>
      <vt:lpstr>Question Answering</vt:lpstr>
      <vt:lpstr>Relation Extraction</vt:lpstr>
      <vt:lpstr>Temporal Reasoning</vt:lpstr>
      <vt:lpstr>Geospatial knowledge (containment, directionality, borders) </vt:lpstr>
      <vt:lpstr>Context and Conversation  in Virtual Assistants like Siri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NAEEM Ul HASSAN</cp:lastModifiedBy>
  <cp:revision>14</cp:revision>
  <dcterms:created xsi:type="dcterms:W3CDTF">2020-09-02T13:04:31Z</dcterms:created>
  <dcterms:modified xsi:type="dcterms:W3CDTF">2024-04-16T06:28:59Z</dcterms:modified>
</cp:coreProperties>
</file>