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91" r:id="rId3"/>
    <p:sldId id="260" r:id="rId4"/>
    <p:sldId id="262" r:id="rId5"/>
    <p:sldId id="263" r:id="rId6"/>
    <p:sldId id="264" r:id="rId7"/>
    <p:sldId id="265" r:id="rId8"/>
    <p:sldId id="268" r:id="rId9"/>
    <p:sldId id="266" r:id="rId10"/>
    <p:sldId id="267" r:id="rId11"/>
    <p:sldId id="259" r:id="rId12"/>
    <p:sldId id="269" r:id="rId13"/>
    <p:sldId id="292" r:id="rId14"/>
    <p:sldId id="270" r:id="rId15"/>
    <p:sldId id="274" r:id="rId16"/>
    <p:sldId id="275" r:id="rId17"/>
    <p:sldId id="276" r:id="rId18"/>
    <p:sldId id="277" r:id="rId19"/>
    <p:sldId id="278" r:id="rId20"/>
    <p:sldId id="279" r:id="rId21"/>
    <p:sldId id="257" r:id="rId22"/>
    <p:sldId id="258" r:id="rId23"/>
    <p:sldId id="284" r:id="rId24"/>
    <p:sldId id="285" r:id="rId25"/>
    <p:sldId id="286" r:id="rId26"/>
    <p:sldId id="287" r:id="rId27"/>
    <p:sldId id="288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281" r:id="rId37"/>
    <p:sldId id="283" r:id="rId38"/>
    <p:sldId id="282" r:id="rId39"/>
    <p:sldId id="293" r:id="rId40"/>
    <p:sldId id="297" r:id="rId41"/>
    <p:sldId id="311" r:id="rId42"/>
    <p:sldId id="312" r:id="rId43"/>
    <p:sldId id="313" r:id="rId44"/>
    <p:sldId id="314" r:id="rId45"/>
    <p:sldId id="294" r:id="rId46"/>
    <p:sldId id="295" r:id="rId47"/>
    <p:sldId id="296" r:id="rId48"/>
    <p:sldId id="298" r:id="rId49"/>
    <p:sldId id="299" r:id="rId50"/>
    <p:sldId id="300" r:id="rId51"/>
    <p:sldId id="315" r:id="rId52"/>
    <p:sldId id="302" r:id="rId53"/>
    <p:sldId id="272" r:id="rId54"/>
    <p:sldId id="273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37" autoAdjust="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5BD77-AAE4-4E50-9452-5C5966F35BAD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82819-70BE-4A8C-A294-BBBE8A7C7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82819-70BE-4A8C-A294-BBBE8A7C798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sentiment information is only tendency! Actual sentiment of a word is context-dependent!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82819-70BE-4A8C-A294-BBBE8A7C798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A096E-88F7-E74A-8F4C-E0212635BD33}" type="slidenum">
              <a:rPr lang="en-US"/>
              <a:pPr/>
              <a:t>26</a:t>
            </a:fld>
            <a:endParaRPr lang="en-US"/>
          </a:p>
        </p:txBody>
      </p:sp>
      <p:sp>
        <p:nvSpPr>
          <p:cNvPr id="15134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3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CD775-A614-FA4B-B499-318558405AFC}" type="slidenum">
              <a:rPr lang="en-US"/>
              <a:pPr/>
              <a:t>27</a:t>
            </a:fld>
            <a:endParaRPr lang="en-US"/>
          </a:p>
        </p:txBody>
      </p:sp>
      <p:sp>
        <p:nvSpPr>
          <p:cNvPr id="1515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64D4-8B4C-4DC0-A188-F6B9FC4E4FFE}" type="datetimeFigureOut">
              <a:rPr lang="en-US" smtClean="0"/>
              <a:pPr/>
              <a:t>4/8/2022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jh.harvard.edu/~inquirer/homecat.htm" TargetMode="External"/><Relationship Id="rId2" Type="http://schemas.openxmlformats.org/officeDocument/2006/relationships/hyperlink" Target="http://www.wjh.harvard.edu/~inquir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jh.harvard.edu/~inquirer/inquirerbasic.xl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wc.ne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pitt.edu/mpqa/subj_lexicon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ic.edu/~liub/FBS/opinion-lexicon-English.rar" TargetMode="External"/><Relationship Id="rId2" Type="http://schemas.openxmlformats.org/officeDocument/2006/relationships/hyperlink" Target="http://www.cs.uic.edu/~liub/FBS/sentiment-analysis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sentiwordnet.isti.cnr.i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5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sentiment.christopherpotts.net/code-data/happyfuntokenizing.py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Sentiment </a:t>
            </a:r>
            <a:r>
              <a:rPr lang="en-US" dirty="0"/>
              <a:t>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Simplest task:</a:t>
            </a:r>
          </a:p>
          <a:p>
            <a:pPr lvl="1"/>
            <a:r>
              <a:rPr lang="en-US" sz="2800" dirty="0">
                <a:solidFill>
                  <a:srgbClr val="000090"/>
                </a:solidFill>
              </a:rPr>
              <a:t>Is the attitude of this text positive or negative?</a:t>
            </a:r>
          </a:p>
          <a:p>
            <a:r>
              <a:rPr lang="en-US" sz="3200" dirty="0"/>
              <a:t>More complex:</a:t>
            </a:r>
          </a:p>
          <a:p>
            <a:pPr lvl="1"/>
            <a:r>
              <a:rPr lang="en-US" sz="2800" dirty="0"/>
              <a:t>Rank the attitude of this text from 1 to 5</a:t>
            </a:r>
          </a:p>
          <a:p>
            <a:r>
              <a:rPr lang="en-US" sz="3200" dirty="0"/>
              <a:t>Advanced:</a:t>
            </a:r>
          </a:p>
          <a:p>
            <a:pPr lvl="1"/>
            <a:r>
              <a:rPr lang="en-US" sz="2800" dirty="0"/>
              <a:t>Detect the target, source, or complex attitude types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9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sentiment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03400"/>
            <a:ext cx="8915400" cy="4445000"/>
          </a:xfrm>
        </p:spPr>
        <p:txBody>
          <a:bodyPr/>
          <a:lstStyle/>
          <a:p>
            <a:r>
              <a:rPr lang="en-US" sz="2700" i="1" dirty="0">
                <a:cs typeface="ＭＳ Ｐゴシック" pitchFamily="-65" charset="-128"/>
              </a:rPr>
              <a:t>Movie</a:t>
            </a:r>
            <a:r>
              <a:rPr lang="en-US" sz="2700" dirty="0">
                <a:cs typeface="ＭＳ Ｐゴシック" pitchFamily="-65" charset="-128"/>
              </a:rPr>
              <a:t>:  is this review positive or negative?</a:t>
            </a:r>
          </a:p>
          <a:p>
            <a:r>
              <a:rPr lang="en-US" sz="2700" i="1" dirty="0">
                <a:cs typeface="ＭＳ Ｐゴシック" pitchFamily="-65" charset="-128"/>
              </a:rPr>
              <a:t>Products</a:t>
            </a:r>
            <a:r>
              <a:rPr lang="en-US" sz="2700" dirty="0">
                <a:cs typeface="ＭＳ Ｐゴシック" pitchFamily="-65" charset="-128"/>
              </a:rPr>
              <a:t>: what do people think about the new iPhone?</a:t>
            </a:r>
          </a:p>
          <a:p>
            <a:r>
              <a:rPr lang="en-US" sz="2700" i="1" dirty="0">
                <a:cs typeface="ＭＳ Ｐゴシック" pitchFamily="-65" charset="-128"/>
              </a:rPr>
              <a:t>Public sentiment</a:t>
            </a:r>
            <a:r>
              <a:rPr lang="en-US" sz="2700" dirty="0">
                <a:cs typeface="ＭＳ Ｐゴシック" pitchFamily="-65" charset="-128"/>
              </a:rPr>
              <a:t>: how is consumer confidence? Is despair increasing?</a:t>
            </a:r>
          </a:p>
          <a:p>
            <a:r>
              <a:rPr lang="en-US" sz="2700" i="1" dirty="0">
                <a:cs typeface="ＭＳ Ｐゴシック" pitchFamily="-65" charset="-128"/>
              </a:rPr>
              <a:t>Politics</a:t>
            </a:r>
            <a:r>
              <a:rPr lang="en-US" sz="2700" dirty="0">
                <a:cs typeface="ＭＳ Ｐゴシック" pitchFamily="-65" charset="-128"/>
              </a:rPr>
              <a:t>: what do people think about this candidate or issue?</a:t>
            </a:r>
          </a:p>
          <a:p>
            <a:r>
              <a:rPr lang="en-US" sz="2700" i="1" dirty="0">
                <a:cs typeface="ＭＳ Ｐゴシック" pitchFamily="-65" charset="-128"/>
              </a:rPr>
              <a:t>Prediction</a:t>
            </a:r>
            <a:r>
              <a:rPr lang="en-US" sz="2700" dirty="0">
                <a:cs typeface="ＭＳ Ｐゴシック" pitchFamily="-65" charset="-128"/>
              </a:rPr>
              <a:t>: predict election outcomes or market trends from sentiment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30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Lexicon based Approaches</a:t>
            </a:r>
          </a:p>
          <a:p>
            <a:r>
              <a:rPr lang="en-US" dirty="0"/>
              <a:t>Machine Learning Based Approaches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Chaunsa</a:t>
            </a:r>
            <a:r>
              <a:rPr lang="en-US" b="1" dirty="0"/>
              <a:t> the King of Mangoes  </a:t>
            </a:r>
            <a:r>
              <a:rPr lang="en-US" dirty="0"/>
              <a:t>is soft, is almost </a:t>
            </a:r>
            <a:r>
              <a:rPr lang="en-US" dirty="0" err="1"/>
              <a:t>fiberless</a:t>
            </a:r>
            <a:r>
              <a:rPr lang="en-US" dirty="0"/>
              <a:t>, and has an aromatic, pleasant, sweet flavor.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3133725"/>
            <a:ext cx="4321227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Rely on external lexical resources  that associate a polarity score to each term. </a:t>
            </a:r>
          </a:p>
          <a:p>
            <a:r>
              <a:rPr lang="en-US" dirty="0"/>
              <a:t>Sentiment of the content depends on the sentiment of the terms which compose it.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5227" t="39583" r="39092" b="36459"/>
          <a:stretch>
            <a:fillRect/>
          </a:stretch>
        </p:blipFill>
        <p:spPr bwMode="auto">
          <a:xfrm>
            <a:off x="1447800" y="3962400"/>
            <a:ext cx="5943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228600"/>
            <a:ext cx="8229600" cy="1143000"/>
          </a:xfrm>
        </p:spPr>
        <p:txBody>
          <a:bodyPr/>
          <a:lstStyle/>
          <a:p>
            <a:r>
              <a:rPr lang="en-US" dirty="0"/>
              <a:t>The General Inquirer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2006600"/>
            <a:ext cx="8534400" cy="4445000"/>
          </a:xfrm>
        </p:spPr>
        <p:txBody>
          <a:bodyPr>
            <a:normAutofit fontScale="85000" lnSpcReduction="20000"/>
          </a:bodyPr>
          <a:lstStyle/>
          <a:p>
            <a:pPr marL="342900" lvl="1" indent="-342900">
              <a:buClr>
                <a:srgbClr val="CC0000"/>
              </a:buClr>
            </a:pPr>
            <a:r>
              <a:rPr lang="en-US" sz="2400" dirty="0"/>
              <a:t>Home page: </a:t>
            </a:r>
            <a:r>
              <a:rPr lang="en-US" dirty="0">
                <a:hlinkClick r:id="rId2"/>
              </a:rPr>
              <a:t>http://www.wjh.harvard.edu/~inquirer</a:t>
            </a:r>
            <a:endParaRPr lang="en-US" dirty="0"/>
          </a:p>
          <a:p>
            <a:pPr marL="342900" lvl="1" indent="-342900">
              <a:buClr>
                <a:srgbClr val="CC0000"/>
              </a:buClr>
            </a:pPr>
            <a:r>
              <a:rPr lang="en-US" sz="2400" dirty="0"/>
              <a:t>List of Categories:  </a:t>
            </a:r>
            <a:r>
              <a:rPr lang="en-US" dirty="0">
                <a:hlinkClick r:id="rId3"/>
              </a:rPr>
              <a:t>http://www.wjh.harvard.edu/~inquirer/homecat.htm</a:t>
            </a:r>
            <a:endParaRPr lang="en-US" dirty="0"/>
          </a:p>
          <a:p>
            <a:pPr marL="342900" lvl="1" indent="-342900">
              <a:buClr>
                <a:srgbClr val="CC0000"/>
              </a:buClr>
            </a:pPr>
            <a:r>
              <a:rPr lang="en-US" sz="2400" dirty="0"/>
              <a:t>Spreadsheet: </a:t>
            </a:r>
            <a:r>
              <a:rPr lang="en-US" dirty="0">
                <a:hlinkClick r:id="rId4"/>
              </a:rPr>
              <a:t>http://www.wjh.harvard.edu/~inquirer/inquirerbasic.xls</a:t>
            </a:r>
            <a:endParaRPr lang="en-US" dirty="0"/>
          </a:p>
          <a:p>
            <a:r>
              <a:rPr lang="en-US" dirty="0"/>
              <a:t>Categories:</a:t>
            </a:r>
          </a:p>
          <a:p>
            <a:pPr lvl="1"/>
            <a:r>
              <a:rPr lang="en-US" dirty="0" err="1"/>
              <a:t>Positiv</a:t>
            </a:r>
            <a:r>
              <a:rPr lang="en-US" dirty="0"/>
              <a:t> (1915 words) and </a:t>
            </a:r>
            <a:r>
              <a:rPr lang="en-US" dirty="0" err="1"/>
              <a:t>Negativ</a:t>
            </a:r>
            <a:r>
              <a:rPr lang="en-US" dirty="0"/>
              <a:t> (2291 words)</a:t>
            </a:r>
          </a:p>
          <a:p>
            <a:pPr lvl="1"/>
            <a:r>
              <a:rPr lang="en-US" dirty="0"/>
              <a:t>Strong </a:t>
            </a:r>
            <a:r>
              <a:rPr lang="en-US" dirty="0" err="1"/>
              <a:t>vs</a:t>
            </a:r>
            <a:r>
              <a:rPr lang="en-US" dirty="0"/>
              <a:t> Weak, Active </a:t>
            </a:r>
            <a:r>
              <a:rPr lang="en-US" dirty="0" err="1"/>
              <a:t>vs</a:t>
            </a:r>
            <a:r>
              <a:rPr lang="en-US" dirty="0"/>
              <a:t> Passive, Overstated versus Understated</a:t>
            </a:r>
          </a:p>
          <a:p>
            <a:pPr lvl="1"/>
            <a:r>
              <a:rPr lang="en-US" dirty="0"/>
              <a:t>Pleasure, Pain, Virtue, Vice, Motivation, Cognitive Orientation,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Free for Research Use</a:t>
            </a:r>
          </a:p>
        </p:txBody>
      </p:sp>
    </p:spTree>
    <p:extLst>
      <p:ext uri="{BB962C8B-B14F-4D97-AF65-F5344CB8AC3E}">
        <p14:creationId xmlns:p14="http://schemas.microsoft.com/office/powerpoint/2010/main" val="2666582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27000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LIWC (Linguistic Inquiry and Word Count)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092200"/>
            <a:ext cx="79248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Home page: </a:t>
            </a:r>
            <a:r>
              <a:rPr lang="pl-PL" dirty="0">
                <a:hlinkClick r:id="rId2"/>
              </a:rPr>
              <a:t>http://www.liwc.net/</a:t>
            </a:r>
            <a:endParaRPr lang="pl-PL" dirty="0"/>
          </a:p>
          <a:p>
            <a:r>
              <a:rPr lang="en-US" dirty="0"/>
              <a:t>2300 words, &gt;70 classes</a:t>
            </a:r>
          </a:p>
          <a:p>
            <a:r>
              <a:rPr lang="en-US" sz="2200" b="1" dirty="0"/>
              <a:t>Affective Processes</a:t>
            </a:r>
          </a:p>
          <a:p>
            <a:pPr lvl="1"/>
            <a:r>
              <a:rPr lang="en-US" dirty="0"/>
              <a:t>negative emotion (</a:t>
            </a:r>
            <a:r>
              <a:rPr lang="en-US" i="1" dirty="0"/>
              <a:t>bad, weird, hate, problem, tough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positive emotion (</a:t>
            </a:r>
            <a:r>
              <a:rPr lang="en-US" i="1" dirty="0"/>
              <a:t>love, nice, sweet</a:t>
            </a:r>
            <a:r>
              <a:rPr lang="en-US" dirty="0"/>
              <a:t>)</a:t>
            </a:r>
          </a:p>
          <a:p>
            <a:r>
              <a:rPr lang="en-US" sz="2200" b="1" dirty="0"/>
              <a:t>Cognitive Processes</a:t>
            </a:r>
          </a:p>
          <a:p>
            <a:pPr lvl="1"/>
            <a:r>
              <a:rPr lang="en-US" dirty="0"/>
              <a:t>Tentative (</a:t>
            </a:r>
            <a:r>
              <a:rPr lang="en-US" i="1" dirty="0"/>
              <a:t>maybe, perhaps, guess</a:t>
            </a:r>
            <a:r>
              <a:rPr lang="en-US" dirty="0"/>
              <a:t>), Inhibition (</a:t>
            </a:r>
            <a:r>
              <a:rPr lang="en-US" i="1" dirty="0"/>
              <a:t>block, constraint</a:t>
            </a:r>
            <a:r>
              <a:rPr lang="en-US" dirty="0"/>
              <a:t>)</a:t>
            </a:r>
          </a:p>
          <a:p>
            <a:r>
              <a:rPr lang="en-US" sz="2200" b="1" dirty="0"/>
              <a:t>Pronouns, Negation </a:t>
            </a:r>
            <a:r>
              <a:rPr lang="en-US" sz="2200" dirty="0"/>
              <a:t>(</a:t>
            </a:r>
            <a:r>
              <a:rPr lang="en-US" sz="2200" i="1" dirty="0"/>
              <a:t>no, never</a:t>
            </a:r>
            <a:r>
              <a:rPr lang="en-US" sz="2200" dirty="0"/>
              <a:t>), </a:t>
            </a:r>
            <a:r>
              <a:rPr lang="en-US" sz="2200" b="1" dirty="0"/>
              <a:t>Quantifiers </a:t>
            </a:r>
            <a:r>
              <a:rPr lang="en-US" sz="2200" dirty="0"/>
              <a:t>(</a:t>
            </a:r>
            <a:r>
              <a:rPr lang="en-US" sz="2200" i="1" dirty="0"/>
              <a:t>few, many</a:t>
            </a:r>
            <a:r>
              <a:rPr lang="en-US" sz="2200" dirty="0"/>
              <a:t>) </a:t>
            </a:r>
          </a:p>
          <a:p>
            <a:r>
              <a:rPr lang="en-US" sz="2200" dirty="0"/>
              <a:t>$30 or $90 fee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28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7800"/>
            <a:ext cx="7467600" cy="990600"/>
          </a:xfrm>
        </p:spPr>
        <p:txBody>
          <a:bodyPr/>
          <a:lstStyle/>
          <a:p>
            <a:r>
              <a:rPr lang="en-US" dirty="0"/>
              <a:t>MPQA Subjectivity Cues Lexicon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534400" cy="3352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Home page: </a:t>
            </a:r>
            <a:r>
              <a:rPr lang="en-US" dirty="0">
                <a:hlinkClick r:id="rId2"/>
              </a:rPr>
              <a:t>http://www.cs.pitt.edu/mpqa/subj_lexicon.html</a:t>
            </a:r>
            <a:endParaRPr lang="en-US" dirty="0"/>
          </a:p>
          <a:p>
            <a:r>
              <a:rPr lang="en-US" dirty="0"/>
              <a:t>6885 words from 8221 lemmas</a:t>
            </a:r>
          </a:p>
          <a:p>
            <a:pPr lvl="1"/>
            <a:r>
              <a:rPr lang="en-US" dirty="0"/>
              <a:t>2718 positive</a:t>
            </a:r>
          </a:p>
          <a:p>
            <a:pPr lvl="1"/>
            <a:r>
              <a:rPr lang="en-US" dirty="0"/>
              <a:t>4912 negative</a:t>
            </a:r>
          </a:p>
          <a:p>
            <a:r>
              <a:rPr lang="en-US" dirty="0"/>
              <a:t>Each word annotated for intensity (strong, weak)</a:t>
            </a:r>
          </a:p>
          <a:p>
            <a:r>
              <a:rPr lang="en-US" dirty="0"/>
              <a:t>GNU GPL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35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Bing Liu Opinion Lexicon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4445000"/>
          </a:xfrm>
        </p:spPr>
        <p:txBody>
          <a:bodyPr/>
          <a:lstStyle/>
          <a:p>
            <a:r>
              <a:rPr lang="en-US" dirty="0">
                <a:hlinkClick r:id="rId2"/>
              </a:rPr>
              <a:t>Bing Liu's Page on Opinion Mining</a:t>
            </a:r>
            <a:endParaRPr lang="en-US" dirty="0"/>
          </a:p>
          <a:p>
            <a:r>
              <a:rPr lang="en-US" dirty="0">
                <a:hlinkClick r:id="rId3"/>
              </a:rPr>
              <a:t>http://www.cs.uic.edu/~liub/FBS/opinion-lexicon-English.rar</a:t>
            </a:r>
            <a:endParaRPr lang="en-US" dirty="0"/>
          </a:p>
          <a:p>
            <a:endParaRPr lang="en-US" dirty="0"/>
          </a:p>
          <a:p>
            <a:r>
              <a:rPr lang="en-US" sz="2800" dirty="0"/>
              <a:t>6786 words</a:t>
            </a:r>
          </a:p>
          <a:p>
            <a:pPr lvl="1"/>
            <a:r>
              <a:rPr lang="en-US" sz="2400" dirty="0"/>
              <a:t>2006 positive</a:t>
            </a:r>
          </a:p>
          <a:p>
            <a:pPr lvl="1"/>
            <a:r>
              <a:rPr lang="en-US" sz="2400" dirty="0"/>
              <a:t>4783 negative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32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127000"/>
            <a:ext cx="7772400" cy="1143000"/>
          </a:xfrm>
        </p:spPr>
        <p:txBody>
          <a:bodyPr/>
          <a:lstStyle/>
          <a:p>
            <a:r>
              <a:rPr lang="en-US" dirty="0" err="1"/>
              <a:t>SentiWordNet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092200"/>
            <a:ext cx="7924800" cy="4572000"/>
          </a:xfrm>
        </p:spPr>
        <p:txBody>
          <a:bodyPr>
            <a:normAutofit/>
          </a:bodyPr>
          <a:lstStyle/>
          <a:p>
            <a:pPr marL="342900" lvl="1" indent="-342900">
              <a:buClr>
                <a:srgbClr val="CC0000"/>
              </a:buClr>
            </a:pPr>
            <a:r>
              <a:rPr lang="en-US" sz="2400" dirty="0"/>
              <a:t>Home page: </a:t>
            </a:r>
            <a:r>
              <a:rPr lang="pl-PL" dirty="0">
                <a:hlinkClick r:id="rId2"/>
              </a:rPr>
              <a:t>http://sentiwordnet.isti.cnr.it/</a:t>
            </a:r>
            <a:endParaRPr lang="pl-PL" dirty="0"/>
          </a:p>
          <a:p>
            <a:pPr marL="342900" lvl="1" indent="-342900">
              <a:buClr>
                <a:srgbClr val="CC0000"/>
              </a:buClr>
            </a:pPr>
            <a:r>
              <a:rPr lang="en-US" dirty="0"/>
              <a:t>All </a:t>
            </a:r>
            <a:r>
              <a:rPr lang="en-US" dirty="0" err="1"/>
              <a:t>WordNet</a:t>
            </a:r>
            <a:r>
              <a:rPr lang="en-US" dirty="0"/>
              <a:t> </a:t>
            </a:r>
            <a:r>
              <a:rPr lang="en-US" dirty="0" err="1"/>
              <a:t>synsets</a:t>
            </a:r>
            <a:r>
              <a:rPr lang="en-US" dirty="0"/>
              <a:t> automatically annotated for degrees of positivity, negativity, and neutrality/objectiveness</a:t>
            </a:r>
          </a:p>
          <a:p>
            <a:pPr marL="342900" lvl="1" indent="-342900">
              <a:buClr>
                <a:srgbClr val="CC0000"/>
              </a:buClr>
            </a:pPr>
            <a:r>
              <a:rPr lang="en-US" dirty="0"/>
              <a:t> [estimable(J,3)] “may be computed or estimated” </a:t>
            </a:r>
          </a:p>
          <a:p>
            <a:pPr marL="0" lvl="1" indent="0">
              <a:buClr>
                <a:srgbClr val="CC0000"/>
              </a:buClr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  0   </a:t>
            </a:r>
            <a:r>
              <a:rPr lang="en-US" dirty="0" err="1">
                <a:latin typeface="Courier"/>
                <a:cs typeface="Courier"/>
              </a:rPr>
              <a:t>Neg</a:t>
            </a:r>
            <a:r>
              <a:rPr lang="en-US" dirty="0">
                <a:latin typeface="Courier"/>
                <a:cs typeface="Courier"/>
              </a:rPr>
              <a:t> 0   </a:t>
            </a:r>
            <a:r>
              <a:rPr lang="en-US" dirty="0" err="1">
                <a:latin typeface="Courier"/>
                <a:cs typeface="Courier"/>
              </a:rPr>
              <a:t>Obj</a:t>
            </a:r>
            <a:r>
              <a:rPr lang="en-US" dirty="0">
                <a:latin typeface="Courier"/>
                <a:cs typeface="Courier"/>
              </a:rPr>
              <a:t> 1 </a:t>
            </a:r>
          </a:p>
          <a:p>
            <a:pPr marL="342900" lvl="1" indent="-342900">
              <a:buClr>
                <a:srgbClr val="CC0000"/>
              </a:buClr>
            </a:pPr>
            <a:r>
              <a:rPr lang="en-US" dirty="0"/>
              <a:t>[estimable(J,1)] “deserving of respect or high regard” </a:t>
            </a:r>
          </a:p>
          <a:p>
            <a:pPr marL="0" lvl="1" indent="0">
              <a:buClr>
                <a:srgbClr val="CC0000"/>
              </a:buClr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Pos</a:t>
            </a:r>
            <a:r>
              <a:rPr lang="en-US" dirty="0">
                <a:latin typeface="Courier"/>
                <a:cs typeface="Courier"/>
              </a:rPr>
              <a:t> .75  </a:t>
            </a:r>
            <a:r>
              <a:rPr lang="en-US" dirty="0" err="1">
                <a:latin typeface="Courier"/>
                <a:cs typeface="Courier"/>
              </a:rPr>
              <a:t>Neg</a:t>
            </a:r>
            <a:r>
              <a:rPr lang="en-US" dirty="0">
                <a:latin typeface="Courier"/>
                <a:cs typeface="Courier"/>
              </a:rPr>
              <a:t> 0   </a:t>
            </a:r>
            <a:r>
              <a:rPr lang="en-US" dirty="0" err="1">
                <a:latin typeface="Courier"/>
                <a:cs typeface="Courier"/>
              </a:rPr>
              <a:t>Obj</a:t>
            </a:r>
            <a:r>
              <a:rPr lang="en-US" dirty="0">
                <a:latin typeface="Courier"/>
                <a:cs typeface="Courier"/>
              </a:rPr>
              <a:t> .25 </a:t>
            </a:r>
          </a:p>
          <a:p>
            <a:pPr marL="342900" lvl="1" indent="-342900">
              <a:buClr>
                <a:srgbClr val="CC0000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9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Every one should go vegan</a:t>
            </a:r>
          </a:p>
          <a:p>
            <a:pPr lvl="1"/>
            <a:r>
              <a:rPr lang="en-US" dirty="0"/>
              <a:t>Fact or opinion</a:t>
            </a:r>
          </a:p>
          <a:p>
            <a:pPr lvl="1"/>
            <a:r>
              <a:rPr lang="en-US" dirty="0"/>
              <a:t>Positive or Negative</a:t>
            </a:r>
          </a:p>
          <a:p>
            <a:pPr lvl="1"/>
            <a:r>
              <a:rPr lang="en-US" dirty="0"/>
              <a:t>Argument or no argument</a:t>
            </a:r>
          </a:p>
          <a:p>
            <a:r>
              <a:rPr lang="en-US" dirty="0"/>
              <a:t>Because vegan diets are healthier than eating meat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266" name="AutoShape 2" descr="Vegan diet: how your body changes from day 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Vegan diet: how your body changes from day o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70" name="Picture 6" descr="https://images.theconversation.com/files/229615/original/file-20180727-106511-18ssguj.jpg?ixlib=rb-1.1.0&amp;q=45&amp;auto=format&amp;w=926&amp;fit=clip"/>
          <p:cNvPicPr>
            <a:picLocks noChangeAspect="1" noChangeArrowheads="1"/>
          </p:cNvPicPr>
          <p:nvPr/>
        </p:nvPicPr>
        <p:blipFill>
          <a:blip r:embed="rId2"/>
          <a:srcRect r="66307"/>
          <a:stretch>
            <a:fillRect/>
          </a:stretch>
        </p:blipFill>
        <p:spPr bwMode="auto">
          <a:xfrm>
            <a:off x="-1" y="0"/>
            <a:ext cx="346229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7800"/>
            <a:ext cx="9067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Disagreements between polarity lexicons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83245"/>
              </p:ext>
            </p:extLst>
          </p:nvPr>
        </p:nvGraphicFramePr>
        <p:xfrm>
          <a:off x="228600" y="1371600"/>
          <a:ext cx="8686800" cy="47616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6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34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Opinion Lexicon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General</a:t>
                      </a:r>
                      <a:r>
                        <a:rPr lang="en-US" sz="2400" baseline="0" dirty="0"/>
                        <a:t> Inquirer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SentiWordNet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LIWC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MPQA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33/5402</a:t>
                      </a:r>
                      <a:r>
                        <a:rPr lang="en-US" sz="240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2400" b="1" baseline="0" dirty="0"/>
                        <a:t>(0.6%)</a:t>
                      </a:r>
                      <a:endParaRPr lang="en-US" sz="2400" b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49/2867 </a:t>
                      </a:r>
                      <a:r>
                        <a:rPr lang="en-US" sz="2400" b="1" dirty="0"/>
                        <a:t>(2%)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1127/4214 </a:t>
                      </a:r>
                      <a:r>
                        <a:rPr lang="en-US" sz="2400" b="1" dirty="0"/>
                        <a:t>(27%)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12/363 </a:t>
                      </a:r>
                      <a:r>
                        <a:rPr lang="en-US" sz="2400" b="1" dirty="0"/>
                        <a:t>(3%)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Opinion Lexicon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endParaRPr lang="en-US" sz="2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32/2411</a:t>
                      </a:r>
                      <a:r>
                        <a:rPr lang="en-US" sz="2400" dirty="0"/>
                        <a:t> </a:t>
                      </a:r>
                      <a:r>
                        <a:rPr lang="en-US" sz="2400" b="1" dirty="0"/>
                        <a:t>(1%)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1004/3994</a:t>
                      </a:r>
                      <a:r>
                        <a:rPr lang="en-US" sz="2400" dirty="0"/>
                        <a:t> </a:t>
                      </a:r>
                      <a:r>
                        <a:rPr lang="en-US" sz="2400" b="1" dirty="0"/>
                        <a:t>(25%)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9/403 </a:t>
                      </a:r>
                      <a:r>
                        <a:rPr lang="en-US" sz="2400" b="1" dirty="0"/>
                        <a:t>(2%)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General Inquirer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endParaRPr lang="en-US" sz="2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endParaRPr lang="en-US" sz="2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520/2306 </a:t>
                      </a:r>
                      <a:r>
                        <a:rPr lang="en-US" sz="2400" b="1" dirty="0"/>
                        <a:t>(23%)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1/204</a:t>
                      </a:r>
                      <a:r>
                        <a:rPr lang="en-US" sz="2400" dirty="0"/>
                        <a:t> </a:t>
                      </a:r>
                      <a:r>
                        <a:rPr lang="en-US" sz="2400" b="1" dirty="0"/>
                        <a:t>(0.5%)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SentiWordNet</a:t>
                      </a:r>
                      <a:endParaRPr lang="en-US" sz="2400" b="1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endParaRPr lang="en-US" sz="2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endParaRPr lang="en-US" sz="2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endParaRPr lang="en-US" sz="2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174/694 </a:t>
                      </a:r>
                      <a:r>
                        <a:rPr lang="en-US" sz="2400" b="1" dirty="0"/>
                        <a:t>(25%)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LIWC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88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Target-Specific Lexicon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Restaurant Reviews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My dish was served </a:t>
            </a:r>
            <a:r>
              <a:rPr lang="en-US" dirty="0">
                <a:solidFill>
                  <a:srgbClr val="00B050"/>
                </a:solidFill>
              </a:rPr>
              <a:t>hot</a:t>
            </a:r>
          </a:p>
          <a:p>
            <a:r>
              <a:rPr lang="en-US" dirty="0"/>
              <a:t>The food is generally </a:t>
            </a:r>
            <a:r>
              <a:rPr lang="en-US" dirty="0">
                <a:solidFill>
                  <a:srgbClr val="00B050"/>
                </a:solidFill>
              </a:rPr>
              <a:t>cheap</a:t>
            </a:r>
          </a:p>
          <a:p>
            <a:r>
              <a:rPr lang="en-US" dirty="0"/>
              <a:t>The music was so </a:t>
            </a:r>
            <a:r>
              <a:rPr lang="en-US" dirty="0">
                <a:solidFill>
                  <a:srgbClr val="FF0000"/>
                </a:solidFill>
              </a:rPr>
              <a:t>loud</a:t>
            </a:r>
            <a:r>
              <a:rPr lang="en-US" dirty="0"/>
              <a:t> that we couldn't really talk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Speaker Reviews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It gets </a:t>
            </a:r>
            <a:r>
              <a:rPr lang="en-US" dirty="0">
                <a:solidFill>
                  <a:srgbClr val="FF0000"/>
                </a:solidFill>
              </a:rPr>
              <a:t>hot</a:t>
            </a:r>
            <a:r>
              <a:rPr lang="en-US" dirty="0"/>
              <a:t> very easily</a:t>
            </a:r>
          </a:p>
          <a:p>
            <a:r>
              <a:rPr lang="en-US" dirty="0"/>
              <a:t>The company uses </a:t>
            </a:r>
            <a:r>
              <a:rPr lang="en-US" dirty="0">
                <a:solidFill>
                  <a:srgbClr val="FF0000"/>
                </a:solidFill>
              </a:rPr>
              <a:t>cheap</a:t>
            </a:r>
            <a:r>
              <a:rPr lang="en-US" dirty="0"/>
              <a:t> materials</a:t>
            </a:r>
          </a:p>
          <a:p>
            <a:r>
              <a:rPr lang="en-US" dirty="0"/>
              <a:t>The speaker is very </a:t>
            </a:r>
            <a:r>
              <a:rPr lang="en-US" dirty="0">
                <a:solidFill>
                  <a:srgbClr val="00B050"/>
                </a:solidFill>
              </a:rPr>
              <a:t>loud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2000" y="4800600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Building target-specific lexicons manually is </a:t>
            </a:r>
          </a:p>
          <a:p>
            <a:pPr algn="ctr"/>
            <a:r>
              <a:rPr lang="en-US" sz="2400" dirty="0"/>
              <a:t>very time-consuming and expensive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Target-Specific Lexicon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2884" t="13542" r="10981" b="13542"/>
          <a:stretch>
            <a:fillRect/>
          </a:stretch>
        </p:blipFill>
        <p:spPr bwMode="auto">
          <a:xfrm>
            <a:off x="1" y="1752600"/>
            <a:ext cx="8915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7800"/>
            <a:ext cx="7467600" cy="990600"/>
          </a:xfrm>
        </p:spPr>
        <p:txBody>
          <a:bodyPr/>
          <a:lstStyle/>
          <a:p>
            <a:r>
              <a:rPr lang="en-US" dirty="0" err="1"/>
              <a:t>Turney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11400"/>
            <a:ext cx="8534400" cy="3860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Extract a </a:t>
            </a:r>
            <a:r>
              <a:rPr lang="en-US" i="1" dirty="0"/>
              <a:t>phrasal lexicon </a:t>
            </a:r>
            <a:r>
              <a:rPr lang="en-US" dirty="0"/>
              <a:t>from reviews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polarity of each phrase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Rate a review by the average polarity of its phrases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4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Extract two-word phrases with adjectives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432281"/>
              </p:ext>
            </p:extLst>
          </p:nvPr>
        </p:nvGraphicFramePr>
        <p:xfrm>
          <a:off x="228600" y="1219200"/>
          <a:ext cx="8534400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7280">
                <a:tc>
                  <a:txBody>
                    <a:bodyPr/>
                    <a:lstStyle/>
                    <a:p>
                      <a:r>
                        <a:rPr lang="en-US" sz="3200" dirty="0"/>
                        <a:t>First Word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Second Word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Third Word</a:t>
                      </a:r>
                      <a:r>
                        <a:rPr lang="en-US" sz="3200" baseline="0" dirty="0"/>
                        <a:t>  (not extracted)</a:t>
                      </a:r>
                      <a:endParaRPr lang="en-US" sz="32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3200" dirty="0"/>
                        <a:t>JJ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NN or NNS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28817A"/>
                          </a:solidFill>
                        </a:rPr>
                        <a:t>anything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3200" dirty="0"/>
                        <a:t>RB,</a:t>
                      </a:r>
                      <a:r>
                        <a:rPr lang="en-US" sz="3200" baseline="0" dirty="0"/>
                        <a:t> RBR, RBS</a:t>
                      </a:r>
                      <a:endParaRPr lang="en-US" sz="32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JJ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28817A"/>
                          </a:solidFill>
                        </a:rPr>
                        <a:t>Not NN nor NNS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3200" dirty="0"/>
                        <a:t>JJ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JJ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28817A"/>
                          </a:solidFill>
                        </a:rPr>
                        <a:t>Not NN or NNS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3200" dirty="0"/>
                        <a:t>NN or NNS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JJ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28817A"/>
                          </a:solidFill>
                        </a:rPr>
                        <a:t>Nor NN nor</a:t>
                      </a:r>
                      <a:r>
                        <a:rPr lang="en-US" sz="3200" baseline="0" dirty="0">
                          <a:solidFill>
                            <a:srgbClr val="28817A"/>
                          </a:solidFill>
                        </a:rPr>
                        <a:t> NNS</a:t>
                      </a:r>
                      <a:endParaRPr lang="en-US" sz="3200" dirty="0">
                        <a:solidFill>
                          <a:srgbClr val="28817A"/>
                        </a:solidFill>
                      </a:endParaRP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3200" dirty="0"/>
                        <a:t>RB, RBR, or RBS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VB, VBD, VBN, VBG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28817A"/>
                          </a:solidFill>
                        </a:rPr>
                        <a:t>anything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87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measure polarity of a phrase?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 phrases co-occur more with </a:t>
            </a:r>
            <a:r>
              <a:rPr lang="en-US" i="1" dirty="0"/>
              <a:t>“excellent”</a:t>
            </a:r>
          </a:p>
          <a:p>
            <a:r>
              <a:rPr lang="en-US" dirty="0"/>
              <a:t>Negative phrases co-occur more with </a:t>
            </a:r>
            <a:r>
              <a:rPr lang="en-US" i="1" dirty="0"/>
              <a:t>“poor”</a:t>
            </a:r>
          </a:p>
          <a:p>
            <a:r>
              <a:rPr lang="en-US" dirty="0"/>
              <a:t>But how to measure co-occurrence?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10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79400"/>
            <a:ext cx="7467600" cy="990600"/>
          </a:xfrm>
        </p:spPr>
        <p:txBody>
          <a:bodyPr/>
          <a:lstStyle/>
          <a:p>
            <a:r>
              <a:rPr lang="en-US" dirty="0" err="1"/>
              <a:t>Pointwise</a:t>
            </a:r>
            <a:r>
              <a:rPr lang="en-US" dirty="0"/>
              <a:t> Mutual Information</a:t>
            </a:r>
          </a:p>
        </p:txBody>
      </p:sp>
      <p:sp>
        <p:nvSpPr>
          <p:cNvPr id="15124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701800"/>
            <a:ext cx="9144000" cy="4572000"/>
          </a:xfrm>
        </p:spPr>
        <p:txBody>
          <a:bodyPr/>
          <a:lstStyle/>
          <a:p>
            <a:r>
              <a:rPr lang="en-US" sz="2800" b="1" dirty="0"/>
              <a:t>Mutual information </a:t>
            </a:r>
            <a:r>
              <a:rPr lang="en-US" sz="2800" dirty="0"/>
              <a:t>between 2 random variables X and 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 err="1"/>
              <a:t>Pointwise</a:t>
            </a:r>
            <a:r>
              <a:rPr lang="en-US" sz="2800" b="1" dirty="0"/>
              <a:t> mutual information</a:t>
            </a:r>
            <a:r>
              <a:rPr lang="en-US" sz="2800" dirty="0"/>
              <a:t>: </a:t>
            </a:r>
          </a:p>
          <a:p>
            <a:pPr lvl="1"/>
            <a:r>
              <a:rPr lang="en-US" dirty="0"/>
              <a:t>How much more do events x and y co-occur than if they were independent?</a:t>
            </a:r>
          </a:p>
          <a:p>
            <a:pPr>
              <a:buFont typeface="Wingdings" pitchFamily="-65" charset="2"/>
              <a:buNone/>
            </a:pPr>
            <a:endParaRPr lang="en-US" dirty="0"/>
          </a:p>
          <a:p>
            <a:pPr>
              <a:buFont typeface="Wingdings" pitchFamily="-65" charset="2"/>
              <a:buNone/>
            </a:pPr>
            <a:endParaRPr lang="en-US" sz="1800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926545"/>
              </p:ext>
            </p:extLst>
          </p:nvPr>
        </p:nvGraphicFramePr>
        <p:xfrm>
          <a:off x="1752600" y="2413001"/>
          <a:ext cx="5341938" cy="1377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Equation" r:id="rId4" imgW="2221560" imgH="420480" progId="Equation.3">
                  <p:embed/>
                </p:oleObj>
              </mc:Choice>
              <mc:Fallback>
                <p:oleObj name="Equation" r:id="rId4" imgW="2221560" imgH="420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413001"/>
                        <a:ext cx="5341938" cy="1377951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47731"/>
              </p:ext>
            </p:extLst>
          </p:nvPr>
        </p:nvGraphicFramePr>
        <p:xfrm>
          <a:off x="2409826" y="5257800"/>
          <a:ext cx="4037013" cy="1134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6" imgW="1672920" imgH="347400" progId="Equation.3">
                  <p:embed/>
                </p:oleObj>
              </mc:Choice>
              <mc:Fallback>
                <p:oleObj name="Equation" r:id="rId6" imgW="1672920" imgH="347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6" y="5257800"/>
                        <a:ext cx="4037013" cy="113453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6524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467600" cy="990600"/>
          </a:xfrm>
        </p:spPr>
        <p:txBody>
          <a:bodyPr/>
          <a:lstStyle/>
          <a:p>
            <a:r>
              <a:rPr lang="en-US" dirty="0" err="1"/>
              <a:t>Pointwise</a:t>
            </a:r>
            <a:r>
              <a:rPr lang="en-US" dirty="0"/>
              <a:t> Mutual Information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701800"/>
            <a:ext cx="9144000" cy="4572000"/>
          </a:xfrm>
        </p:spPr>
        <p:txBody>
          <a:bodyPr/>
          <a:lstStyle/>
          <a:p>
            <a:r>
              <a:rPr lang="en-US" sz="2800" b="1" dirty="0" err="1"/>
              <a:t>Pointwise</a:t>
            </a:r>
            <a:r>
              <a:rPr lang="en-US" sz="2800" b="1" dirty="0"/>
              <a:t> mutual information</a:t>
            </a:r>
            <a:r>
              <a:rPr lang="en-US" sz="2800" dirty="0"/>
              <a:t>: </a:t>
            </a:r>
          </a:p>
          <a:p>
            <a:pPr lvl="1"/>
            <a:r>
              <a:rPr lang="en-US" dirty="0"/>
              <a:t>How much more do events x and y co-occur than if they were independent?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800" b="1" dirty="0"/>
              <a:t>PMI between two words</a:t>
            </a:r>
            <a:r>
              <a:rPr lang="en-US" sz="2800" dirty="0"/>
              <a:t>:</a:t>
            </a:r>
          </a:p>
          <a:p>
            <a:pPr lvl="1"/>
            <a:r>
              <a:rPr lang="en-US" dirty="0"/>
              <a:t> How much more do two words co-occur than if they were independent?</a:t>
            </a:r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1013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08112"/>
              </p:ext>
            </p:extLst>
          </p:nvPr>
        </p:nvGraphicFramePr>
        <p:xfrm>
          <a:off x="1169988" y="5647267"/>
          <a:ext cx="6678613" cy="1174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4" imgW="2779200" imgH="356400" progId="Equation.3">
                  <p:embed/>
                </p:oleObj>
              </mc:Choice>
              <mc:Fallback>
                <p:oleObj name="Equation" r:id="rId4" imgW="2779200" imgH="356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5647267"/>
                        <a:ext cx="6678613" cy="1174751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398667"/>
              </p:ext>
            </p:extLst>
          </p:nvPr>
        </p:nvGraphicFramePr>
        <p:xfrm>
          <a:off x="2363788" y="3124200"/>
          <a:ext cx="4037013" cy="1134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6" imgW="1672920" imgH="347400" progId="Equation.3">
                  <p:embed/>
                </p:oleObj>
              </mc:Choice>
              <mc:Fallback>
                <p:oleObj name="Equation" r:id="rId6" imgW="1672920" imgH="347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3124200"/>
                        <a:ext cx="4037013" cy="113453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6857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Semi-supervised learning of lexicons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 a small amount of information</a:t>
            </a:r>
          </a:p>
          <a:p>
            <a:pPr lvl="1"/>
            <a:r>
              <a:rPr lang="en-US" sz="2400" dirty="0"/>
              <a:t>A few labeled examples</a:t>
            </a:r>
          </a:p>
          <a:p>
            <a:pPr lvl="1"/>
            <a:r>
              <a:rPr lang="en-US" sz="2400" dirty="0"/>
              <a:t>A few hand-built patterns</a:t>
            </a:r>
          </a:p>
          <a:p>
            <a:r>
              <a:rPr lang="en-US" sz="2800" dirty="0"/>
              <a:t>To bootstrap a lexicon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92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Hatzivassiloglou</a:t>
            </a:r>
            <a:r>
              <a:rPr lang="en-US" dirty="0"/>
              <a:t> and </a:t>
            </a:r>
            <a:r>
              <a:rPr lang="en-US" dirty="0" err="1"/>
              <a:t>McKeown</a:t>
            </a:r>
            <a:r>
              <a:rPr lang="en-US" dirty="0"/>
              <a:t> intuition for identifying word polarity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16200"/>
            <a:ext cx="8534400" cy="3352800"/>
          </a:xfrm>
        </p:spPr>
        <p:txBody>
          <a:bodyPr/>
          <a:lstStyle/>
          <a:p>
            <a:r>
              <a:rPr lang="en-US" sz="2800" dirty="0"/>
              <a:t>Adjectives conjoined by “</a:t>
            </a:r>
            <a:r>
              <a:rPr lang="en-US" sz="2800" i="1" dirty="0"/>
              <a:t>and</a:t>
            </a:r>
            <a:r>
              <a:rPr lang="en-US" sz="2800" dirty="0"/>
              <a:t>” have same polarity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Fair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legitimate, corrupt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brutal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*fair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brutal, *corrupt </a:t>
            </a:r>
            <a:r>
              <a:rPr lang="en-US" sz="2400" b="1" dirty="0">
                <a:solidFill>
                  <a:srgbClr val="0000FF"/>
                </a:solidFill>
              </a:rPr>
              <a:t>and</a:t>
            </a:r>
            <a:r>
              <a:rPr lang="en-US" sz="2400" dirty="0">
                <a:solidFill>
                  <a:srgbClr val="0000FF"/>
                </a:solidFill>
              </a:rPr>
              <a:t> legitimate</a:t>
            </a:r>
          </a:p>
          <a:p>
            <a:r>
              <a:rPr lang="en-US" sz="2800" dirty="0"/>
              <a:t>Adjectives conjoined by “</a:t>
            </a:r>
            <a:r>
              <a:rPr lang="en-US" sz="2800" i="1" dirty="0"/>
              <a:t>but</a:t>
            </a:r>
            <a:r>
              <a:rPr lang="en-US" sz="2800" dirty="0"/>
              <a:t>” do not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fair </a:t>
            </a:r>
            <a:r>
              <a:rPr lang="en-US" sz="2400" b="1" dirty="0">
                <a:solidFill>
                  <a:srgbClr val="0000FF"/>
                </a:solidFill>
              </a:rPr>
              <a:t>but </a:t>
            </a:r>
            <a:r>
              <a:rPr lang="en-US" sz="2400" dirty="0">
                <a:solidFill>
                  <a:srgbClr val="0000FF"/>
                </a:solidFill>
              </a:rPr>
              <a:t>brutal</a:t>
            </a:r>
          </a:p>
          <a:p>
            <a:endParaRPr lang="en-US" b="1" dirty="0">
              <a:solidFill>
                <a:srgbClr val="99009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6172200"/>
            <a:ext cx="1981200" cy="4572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6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times what we say is not merely an objective fact </a:t>
            </a:r>
          </a:p>
          <a:p>
            <a:r>
              <a:rPr lang="en-US" dirty="0"/>
              <a:t>Instead, it often expresses our attitudes or opinions toward some topic </a:t>
            </a:r>
          </a:p>
          <a:p>
            <a:pPr lvl="1"/>
            <a:r>
              <a:rPr lang="en-US" dirty="0"/>
              <a:t>What attitude/opinion? </a:t>
            </a:r>
            <a:r>
              <a:rPr lang="en-US" b="1" dirty="0"/>
              <a:t>— Sentiment Analysis</a:t>
            </a:r>
          </a:p>
          <a:p>
            <a:pPr lvl="1"/>
            <a:r>
              <a:rPr lang="en-US" dirty="0"/>
              <a:t>Why that attitude/opinion? — </a:t>
            </a:r>
            <a:r>
              <a:rPr lang="en-US" b="1" dirty="0"/>
              <a:t>Argumentation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1997</a:t>
            </a:r>
            <a:br>
              <a:rPr lang="en-US" dirty="0"/>
            </a:br>
            <a:r>
              <a:rPr lang="en-US" dirty="0"/>
              <a:t>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Label </a:t>
            </a:r>
            <a:r>
              <a:rPr lang="en-US" sz="2800" b="1" dirty="0"/>
              <a:t>seed set </a:t>
            </a:r>
            <a:r>
              <a:rPr lang="en-US" sz="2800" dirty="0"/>
              <a:t>of 1336 adjectives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(all &gt;20 in 21 million word WSJ corpus)</a:t>
            </a: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400" dirty="0"/>
              <a:t>657 positive</a:t>
            </a:r>
          </a:p>
          <a:p>
            <a:pPr lvl="2"/>
            <a:r>
              <a:rPr lang="en-US" sz="2400" dirty="0"/>
              <a:t>adequate central clever famous intelligent remarkable reputed sensitive slender thriving…</a:t>
            </a:r>
          </a:p>
          <a:p>
            <a:pPr lvl="1"/>
            <a:r>
              <a:rPr lang="en-US" sz="2400" dirty="0"/>
              <a:t>679 negative</a:t>
            </a:r>
          </a:p>
          <a:p>
            <a:pPr lvl="2"/>
            <a:r>
              <a:rPr lang="en-US" sz="2400" dirty="0"/>
              <a:t>contagious drunken ignorant lanky listless primitive strident troublesome unresolved unsuspecting…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57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/>
          <p:cNvGrpSpPr/>
          <p:nvPr/>
        </p:nvGrpSpPr>
        <p:grpSpPr>
          <a:xfrm>
            <a:off x="381000" y="2514601"/>
            <a:ext cx="7010400" cy="4313969"/>
            <a:chOff x="381000" y="1885950"/>
            <a:chExt cx="7010400" cy="3235477"/>
          </a:xfrm>
        </p:grpSpPr>
        <p:pic>
          <p:nvPicPr>
            <p:cNvPr id="6" name="Picture 5" descr="nice1.tif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1885950"/>
              <a:ext cx="7010400" cy="828151"/>
            </a:xfrm>
            <a:prstGeom prst="rect">
              <a:avLst/>
            </a:prstGeom>
          </p:spPr>
        </p:pic>
        <p:pic>
          <p:nvPicPr>
            <p:cNvPr id="7" name="Picture 6" descr="nice2.tif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2661138"/>
              <a:ext cx="7010400" cy="246028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1997</a:t>
            </a:r>
            <a:br>
              <a:rPr lang="en-US" dirty="0"/>
            </a:br>
            <a:r>
              <a:rPr lang="en-US" dirty="0"/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01800"/>
            <a:ext cx="8534400" cy="4445000"/>
          </a:xfrm>
        </p:spPr>
        <p:txBody>
          <a:bodyPr/>
          <a:lstStyle/>
          <a:p>
            <a:r>
              <a:rPr lang="en-US" sz="2800" dirty="0"/>
              <a:t>Expand seed set to conjoined adjectives</a:t>
            </a:r>
            <a:endParaRPr lang="en-US" sz="2400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7467600" y="4038600"/>
            <a:ext cx="1371600" cy="50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ice, helpful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620000" y="5461000"/>
            <a:ext cx="1371600" cy="50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rPr>
              <a:t>ice, classy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334000" y="3530600"/>
            <a:ext cx="1676400" cy="508000"/>
          </a:xfrm>
          <a:prstGeom prst="ellipse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297904" y="3588976"/>
            <a:ext cx="1752600" cy="5588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1524000" y="5156200"/>
            <a:ext cx="1752600" cy="558800"/>
          </a:xfrm>
          <a:prstGeom prst="ellipse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52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1997</a:t>
            </a:r>
            <a:br>
              <a:rPr lang="en-US" dirty="0"/>
            </a:br>
            <a:r>
              <a:rPr lang="en-US" dirty="0"/>
              <a:t>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Supervised classifier assigns “polarity similarity” to each word pair, resulting in graph: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2" name="Rectangle 21"/>
          <p:cNvSpPr/>
          <p:nvPr/>
        </p:nvSpPr>
        <p:spPr bwMode="auto">
          <a:xfrm>
            <a:off x="3810000" y="5765800"/>
            <a:ext cx="1371600" cy="50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classy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219200" y="4241800"/>
            <a:ext cx="1371600" cy="50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nice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3327400"/>
            <a:ext cx="1371600" cy="50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helpful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752600" y="5765800"/>
            <a:ext cx="1371600" cy="50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fair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562600" y="3022600"/>
            <a:ext cx="1371600" cy="50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brutal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086600" y="4038600"/>
            <a:ext cx="1371600" cy="50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irrational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181600" y="4140200"/>
            <a:ext cx="1371600" cy="50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corrupt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cxnSp>
        <p:nvCxnSpPr>
          <p:cNvPr id="31" name="Straight Connector 30"/>
          <p:cNvCxnSpPr>
            <a:stCxn id="27" idx="2"/>
            <a:endCxn id="29" idx="0"/>
          </p:cNvCxnSpPr>
          <p:nvPr/>
        </p:nvCxnSpPr>
        <p:spPr bwMode="auto">
          <a:xfrm flipH="1">
            <a:off x="5867400" y="3530600"/>
            <a:ext cx="381000" cy="609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4" idx="2"/>
            <a:endCxn id="22" idx="0"/>
          </p:cNvCxnSpPr>
          <p:nvPr/>
        </p:nvCxnSpPr>
        <p:spPr bwMode="auto">
          <a:xfrm>
            <a:off x="1905000" y="4749800"/>
            <a:ext cx="2590800" cy="1016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4" idx="2"/>
            <a:endCxn id="26" idx="0"/>
          </p:cNvCxnSpPr>
          <p:nvPr/>
        </p:nvCxnSpPr>
        <p:spPr bwMode="auto">
          <a:xfrm>
            <a:off x="1905000" y="4749800"/>
            <a:ext cx="533400" cy="1016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6" idx="0"/>
            <a:endCxn id="29" idx="2"/>
          </p:cNvCxnSpPr>
          <p:nvPr/>
        </p:nvCxnSpPr>
        <p:spPr bwMode="auto">
          <a:xfrm flipV="1">
            <a:off x="2438400" y="4648200"/>
            <a:ext cx="3429000" cy="1117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28" idx="0"/>
            <a:endCxn id="27" idx="2"/>
          </p:cNvCxnSpPr>
          <p:nvPr/>
        </p:nvCxnSpPr>
        <p:spPr bwMode="auto">
          <a:xfrm flipH="1" flipV="1">
            <a:off x="6248400" y="3530600"/>
            <a:ext cx="1524000" cy="508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5" idx="2"/>
            <a:endCxn id="24" idx="0"/>
          </p:cNvCxnSpPr>
          <p:nvPr/>
        </p:nvCxnSpPr>
        <p:spPr bwMode="auto">
          <a:xfrm flipH="1">
            <a:off x="1905000" y="3835400"/>
            <a:ext cx="1524000" cy="4064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25" idx="3"/>
            <a:endCxn id="27" idx="1"/>
          </p:cNvCxnSpPr>
          <p:nvPr/>
        </p:nvCxnSpPr>
        <p:spPr bwMode="auto">
          <a:xfrm flipV="1">
            <a:off x="4114800" y="3276600"/>
            <a:ext cx="1447800" cy="3048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03927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Hatzivassiloglou</a:t>
            </a:r>
            <a:r>
              <a:rPr lang="en-US" dirty="0"/>
              <a:t> &amp; </a:t>
            </a:r>
            <a:r>
              <a:rPr lang="en-US" dirty="0" err="1"/>
              <a:t>McKeown</a:t>
            </a:r>
            <a:r>
              <a:rPr lang="en-US" dirty="0"/>
              <a:t> 1997</a:t>
            </a:r>
            <a:br>
              <a:rPr lang="en-US" dirty="0"/>
            </a:br>
            <a:r>
              <a:rPr lang="en-US" dirty="0"/>
              <a:t>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for partitioning the graph into 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2" name="Rectangle 21"/>
          <p:cNvSpPr/>
          <p:nvPr/>
        </p:nvSpPr>
        <p:spPr bwMode="auto">
          <a:xfrm>
            <a:off x="3810000" y="5765800"/>
            <a:ext cx="1371600" cy="50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classy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219200" y="4241800"/>
            <a:ext cx="1371600" cy="50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nice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3327400"/>
            <a:ext cx="1371600" cy="50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helpful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752600" y="5765800"/>
            <a:ext cx="1371600" cy="50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fair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562600" y="3022600"/>
            <a:ext cx="1371600" cy="50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brutal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086600" y="4038600"/>
            <a:ext cx="1371600" cy="50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irrational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181600" y="4140200"/>
            <a:ext cx="1371600" cy="50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Lucida Sans" pitchFamily="-65" charset="0"/>
              </a:rPr>
              <a:t>corrupt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cxnSp>
        <p:nvCxnSpPr>
          <p:cNvPr id="31" name="Straight Connector 30"/>
          <p:cNvCxnSpPr>
            <a:stCxn id="27" idx="2"/>
            <a:endCxn id="29" idx="0"/>
          </p:cNvCxnSpPr>
          <p:nvPr/>
        </p:nvCxnSpPr>
        <p:spPr bwMode="auto">
          <a:xfrm flipH="1">
            <a:off x="5867400" y="3530600"/>
            <a:ext cx="381000" cy="609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24" idx="2"/>
            <a:endCxn id="22" idx="0"/>
          </p:cNvCxnSpPr>
          <p:nvPr/>
        </p:nvCxnSpPr>
        <p:spPr bwMode="auto">
          <a:xfrm>
            <a:off x="1905000" y="4749800"/>
            <a:ext cx="2590800" cy="1016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24" idx="2"/>
            <a:endCxn id="26" idx="0"/>
          </p:cNvCxnSpPr>
          <p:nvPr/>
        </p:nvCxnSpPr>
        <p:spPr bwMode="auto">
          <a:xfrm>
            <a:off x="1905000" y="4749800"/>
            <a:ext cx="533400" cy="1016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26" idx="0"/>
            <a:endCxn id="29" idx="2"/>
          </p:cNvCxnSpPr>
          <p:nvPr/>
        </p:nvCxnSpPr>
        <p:spPr bwMode="auto">
          <a:xfrm flipV="1">
            <a:off x="2438400" y="4648200"/>
            <a:ext cx="3429000" cy="11176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3810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>
            <a:stCxn id="28" idx="0"/>
            <a:endCxn id="27" idx="2"/>
          </p:cNvCxnSpPr>
          <p:nvPr/>
        </p:nvCxnSpPr>
        <p:spPr bwMode="auto">
          <a:xfrm flipH="1" flipV="1">
            <a:off x="6248400" y="3530600"/>
            <a:ext cx="1524000" cy="5080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25" idx="2"/>
            <a:endCxn id="24" idx="0"/>
          </p:cNvCxnSpPr>
          <p:nvPr/>
        </p:nvCxnSpPr>
        <p:spPr bwMode="auto">
          <a:xfrm flipH="1">
            <a:off x="1905000" y="3835400"/>
            <a:ext cx="1524000" cy="4064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8575" cap="flat" cmpd="sng" algn="ctr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25" idx="3"/>
            <a:endCxn id="27" idx="1"/>
          </p:cNvCxnSpPr>
          <p:nvPr/>
        </p:nvCxnSpPr>
        <p:spPr bwMode="auto">
          <a:xfrm flipV="1">
            <a:off x="4114800" y="3276600"/>
            <a:ext cx="1447800" cy="3048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57150" cap="flat" cmpd="sng" algn="ctr">
            <a:solidFill>
              <a:srgbClr val="CC0000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" name="Oval 4"/>
          <p:cNvSpPr/>
          <p:nvPr/>
        </p:nvSpPr>
        <p:spPr bwMode="auto">
          <a:xfrm rot="1080000">
            <a:off x="1026648" y="2985839"/>
            <a:ext cx="4222286" cy="3833011"/>
          </a:xfrm>
          <a:prstGeom prst="ellipse">
            <a:avLst/>
          </a:prstGeom>
          <a:noFill/>
          <a:ln w="57150" cap="flat" cmpd="sng" algn="ctr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105400" y="2616200"/>
            <a:ext cx="3657600" cy="2743200"/>
          </a:xfrm>
          <a:prstGeom prst="ellipse">
            <a:avLst/>
          </a:prstGeom>
          <a:noFill/>
          <a:ln w="57150" cap="flat" cmpd="sng" algn="ctr">
            <a:solidFill>
              <a:schemeClr val="bg2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2819401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n-lt"/>
              </a:rPr>
              <a:t>+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1" y="2717801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n-lt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93922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polarity lexicon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Positive</a:t>
            </a:r>
          </a:p>
          <a:p>
            <a:pPr lvl="1"/>
            <a:r>
              <a:rPr lang="en-US" dirty="0"/>
              <a:t>bold decisive disturbing generous good honest important large mature patient peaceful positive proud sound stimulating straightforward strange talented vigorous witty…</a:t>
            </a:r>
          </a:p>
          <a:p>
            <a:r>
              <a:rPr lang="en-US" dirty="0"/>
              <a:t>Negative</a:t>
            </a:r>
          </a:p>
          <a:p>
            <a:pPr lvl="1"/>
            <a:r>
              <a:rPr lang="en-US" dirty="0"/>
              <a:t>ambiguous cautious cynical evasive harmful hypocritical inefficient insecure irrational irresponsible minor outspoken pleasant reckless risky selfish tedious unsupported vulnerable wasteful…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8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polarity lexicon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Positive</a:t>
            </a:r>
          </a:p>
          <a:p>
            <a:pPr lvl="1"/>
            <a:r>
              <a:rPr lang="en-US" dirty="0"/>
              <a:t>bold decisive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disturbing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generous good honest important large mature patient peaceful positive proud sound stimulating straightforward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strange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talented vigorous witty…</a:t>
            </a:r>
          </a:p>
          <a:p>
            <a:r>
              <a:rPr lang="en-US" dirty="0"/>
              <a:t>Negative</a:t>
            </a:r>
          </a:p>
          <a:p>
            <a:pPr lvl="1"/>
            <a:r>
              <a:rPr lang="en-US" dirty="0"/>
              <a:t>ambiguous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cautious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cynical evasive harmful hypocritical inefficient insecure irrational irresponsible minor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outspoken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pleasant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reckless risky selfish tedious unsupported vulnerable wasteful…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54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a lexicon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Synonyms and antonyms (from thesaurus, </a:t>
            </a:r>
            <a:r>
              <a:rPr lang="en-US" dirty="0" err="1"/>
              <a:t>WordNet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 fast = expeditious, rapid, quick, speedy </a:t>
            </a:r>
          </a:p>
          <a:p>
            <a:pPr lvl="1"/>
            <a:r>
              <a:rPr lang="en-US" dirty="0"/>
              <a:t>calm ↔ agitated, angry, inclement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Approach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do sentiment analysis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Baseline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Tokenization</a:t>
            </a:r>
          </a:p>
          <a:p>
            <a:r>
              <a:rPr lang="en-US" sz="2800" dirty="0"/>
              <a:t>Feature Extraction</a:t>
            </a:r>
          </a:p>
          <a:p>
            <a:r>
              <a:rPr lang="en-US" sz="2800" dirty="0"/>
              <a:t>Classification using different classifiers</a:t>
            </a:r>
          </a:p>
          <a:p>
            <a:pPr lvl="1"/>
            <a:r>
              <a:rPr lang="en-US" sz="2400" dirty="0"/>
              <a:t>Naïve Bayes</a:t>
            </a:r>
          </a:p>
          <a:p>
            <a:pPr lvl="1"/>
            <a:r>
              <a:rPr lang="en-US" sz="2400" dirty="0" err="1"/>
              <a:t>MaxEnt</a:t>
            </a:r>
            <a:endParaRPr lang="en-US" sz="2400" dirty="0"/>
          </a:p>
          <a:p>
            <a:pPr lvl="1"/>
            <a:r>
              <a:rPr lang="en-US" sz="2400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952829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/>
          <a:srcRect t="13542" r="3367" b="17708"/>
          <a:stretch>
            <a:fillRect/>
          </a:stretch>
        </p:blipFill>
        <p:spPr bwMode="auto">
          <a:xfrm>
            <a:off x="0" y="1676400"/>
            <a:ext cx="8915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analysis (also known as opinion mining or emotion AI) refers to</a:t>
            </a:r>
          </a:p>
          <a:p>
            <a:pPr lvl="1"/>
            <a:r>
              <a:rPr lang="en-US" dirty="0"/>
              <a:t>the use of natural language processing, text analysis, computational linguistics, and biometrics</a:t>
            </a:r>
          </a:p>
          <a:p>
            <a:pPr lvl="1"/>
            <a:r>
              <a:rPr lang="en-US" dirty="0"/>
              <a:t>to systematically identify, extract, quantify, and study </a:t>
            </a:r>
          </a:p>
          <a:p>
            <a:pPr lvl="2"/>
            <a:r>
              <a:rPr lang="en-US" dirty="0"/>
              <a:t>affective states and </a:t>
            </a:r>
          </a:p>
          <a:p>
            <a:pPr lvl="2"/>
            <a:r>
              <a:rPr lang="en-US" dirty="0"/>
              <a:t>subjective information.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147700"/>
              </p:ext>
            </p:extLst>
          </p:nvPr>
        </p:nvGraphicFramePr>
        <p:xfrm>
          <a:off x="1443039" y="4038601"/>
          <a:ext cx="4892675" cy="1902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0" name="Equation" r:id="rId3" imgW="1508400" imgH="429480" progId="Equation.3">
                  <p:embed/>
                </p:oleObj>
              </mc:Choice>
              <mc:Fallback>
                <p:oleObj name="Equation" r:id="rId3" imgW="1508400" imgH="429480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9" y="4038601"/>
                        <a:ext cx="4892675" cy="19028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278355"/>
              </p:ext>
            </p:extLst>
          </p:nvPr>
        </p:nvGraphicFramePr>
        <p:xfrm>
          <a:off x="990600" y="2006600"/>
          <a:ext cx="6400800" cy="1539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1" name="Equation" r:id="rId5" imgW="2157480" imgH="383760" progId="Equation.3">
                  <p:embed/>
                </p:oleObj>
              </mc:Choice>
              <mc:Fallback>
                <p:oleObj name="Equation" r:id="rId5" imgW="2157480" imgH="3837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06600"/>
                        <a:ext cx="6400800" cy="15394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64434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32F6-83E6-4622-958D-C845FCB4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 Example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60070-DC89-4352-9213-C79A3DA20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88E27-91FD-40EB-B258-AA9F38E8D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07" y="2133601"/>
            <a:ext cx="6012874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629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75122-BD34-44AB-8AAA-513FEC80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098C-7F4A-4B64-9755-4F7BC2DF1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No unknown words model, if testing document word is not present in training ignore it.</a:t>
            </a:r>
          </a:p>
          <a:p>
            <a:r>
              <a:rPr lang="en-US" dirty="0"/>
              <a:t>Features: Predictable, no, fun</a:t>
            </a:r>
          </a:p>
          <a:p>
            <a:endParaRPr lang="en-US" dirty="0"/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547F4-5ACE-421F-83BD-346856761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953000"/>
            <a:ext cx="6141265" cy="1535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23EBB-12E9-441F-B900-5A46CEE65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870"/>
            <a:ext cx="7055665" cy="250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309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149B-430D-43A5-8F3F-AB25E85D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6E6E-C23C-4F70-B231-BD6C9E102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9B6D9-AC69-4ED4-8B1F-8F01AB1B2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077831"/>
            <a:ext cx="7431985" cy="20181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56DA81-7186-4BE9-A0C6-B550624FE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676400"/>
            <a:ext cx="6012874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25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149B-430D-43A5-8F3F-AB25E85D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6E6E-C23C-4F70-B231-BD6C9E102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9B6D9-AC69-4ED4-8B1F-8F01AB1B2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7631"/>
            <a:ext cx="6590157" cy="1789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56DA81-7186-4BE9-A0C6-B550624FE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0"/>
            <a:ext cx="6012874" cy="236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1E5D5-304D-4D92-B54D-F0EDFFC73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924" y="3239631"/>
            <a:ext cx="2940865" cy="7352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FD1A08-34A7-473E-BF4A-D233C8B4B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5272" y="5144631"/>
            <a:ext cx="3005750" cy="83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36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Tokenization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6096000" cy="4800600"/>
          </a:xfrm>
        </p:spPr>
        <p:txBody>
          <a:bodyPr>
            <a:normAutofit fontScale="92500"/>
          </a:bodyPr>
          <a:lstStyle/>
          <a:p>
            <a:r>
              <a:rPr lang="en-US" dirty="0"/>
              <a:t>Deal with HTML and XML markup</a:t>
            </a:r>
          </a:p>
          <a:p>
            <a:r>
              <a:rPr lang="en-US" dirty="0"/>
              <a:t>Twitter mark-up (names, hash tags)</a:t>
            </a:r>
          </a:p>
          <a:p>
            <a:r>
              <a:rPr lang="en-US" dirty="0"/>
              <a:t>Capitalization (preserve for </a:t>
            </a:r>
          </a:p>
          <a:p>
            <a:pPr marL="0" indent="0">
              <a:buNone/>
            </a:pPr>
            <a:r>
              <a:rPr lang="en-US" dirty="0"/>
              <a:t>              words in all caps)</a:t>
            </a:r>
          </a:p>
          <a:p>
            <a:r>
              <a:rPr lang="en-US" dirty="0"/>
              <a:t>Phone numbers, dates</a:t>
            </a:r>
          </a:p>
          <a:p>
            <a:r>
              <a:rPr lang="en-US" dirty="0"/>
              <a:t>Emoticons</a:t>
            </a:r>
          </a:p>
          <a:p>
            <a:r>
              <a:rPr lang="en-US" dirty="0"/>
              <a:t>Useful code:</a:t>
            </a:r>
          </a:p>
          <a:p>
            <a:pPr lvl="1"/>
            <a:r>
              <a:rPr lang="en-US" dirty="0">
                <a:hlinkClick r:id="rId2"/>
              </a:rPr>
              <a:t>Christopher Potts sentiment tokenizer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Brendan O’Connor twitter tokenizer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7973" y="3505200"/>
            <a:ext cx="30460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[&lt;&gt;]?                       # optional hat/brow</a:t>
            </a:r>
          </a:p>
          <a:p>
            <a:r>
              <a:rPr lang="en-US" sz="1200" dirty="0">
                <a:latin typeface="Courier"/>
                <a:cs typeface="Courier"/>
              </a:rPr>
              <a:t>[:;=8]                      # eyes</a:t>
            </a:r>
          </a:p>
          <a:p>
            <a:r>
              <a:rPr lang="en-US" sz="1200" dirty="0">
                <a:latin typeface="Courier"/>
                <a:cs typeface="Courier"/>
              </a:rPr>
              <a:t>[\-o\*\']?                  # optional nose</a:t>
            </a:r>
          </a:p>
          <a:p>
            <a:r>
              <a:rPr lang="en-US" sz="1200" dirty="0">
                <a:latin typeface="Courier"/>
                <a:cs typeface="Courier"/>
              </a:rPr>
              <a:t>[\)\]\(\[</a:t>
            </a:r>
            <a:r>
              <a:rPr lang="en-US" sz="1200" dirty="0" err="1">
                <a:latin typeface="Courier"/>
                <a:cs typeface="Courier"/>
              </a:rPr>
              <a:t>dDpP</a:t>
            </a:r>
            <a:r>
              <a:rPr lang="en-US" sz="1200" dirty="0">
                <a:latin typeface="Courier"/>
                <a:cs typeface="Courier"/>
              </a:rPr>
              <a:t>/\:\}\{@\|\\]  # mouth      </a:t>
            </a:r>
          </a:p>
          <a:p>
            <a:r>
              <a:rPr lang="en-US" sz="1200" dirty="0">
                <a:latin typeface="Courier"/>
                <a:cs typeface="Courier"/>
              </a:rPr>
              <a:t>|                           #### reverse orientation</a:t>
            </a:r>
          </a:p>
          <a:p>
            <a:r>
              <a:rPr lang="en-US" sz="1200" dirty="0">
                <a:latin typeface="Courier"/>
                <a:cs typeface="Courier"/>
              </a:rPr>
              <a:t>[\)\]\(\[</a:t>
            </a:r>
            <a:r>
              <a:rPr lang="en-US" sz="1200" dirty="0" err="1">
                <a:latin typeface="Courier"/>
                <a:cs typeface="Courier"/>
              </a:rPr>
              <a:t>dDpP</a:t>
            </a:r>
            <a:r>
              <a:rPr lang="en-US" sz="1200" dirty="0">
                <a:latin typeface="Courier"/>
                <a:cs typeface="Courier"/>
              </a:rPr>
              <a:t>/\:\}\{@\|\\]  # mouth</a:t>
            </a:r>
          </a:p>
          <a:p>
            <a:r>
              <a:rPr lang="en-US" sz="1200" dirty="0">
                <a:latin typeface="Courier"/>
                <a:cs typeface="Courier"/>
              </a:rPr>
              <a:t>[\-o\*\']?                  # optional nose</a:t>
            </a:r>
          </a:p>
          <a:p>
            <a:r>
              <a:rPr lang="en-US" sz="1200" dirty="0">
                <a:latin typeface="Courier"/>
                <a:cs typeface="Courier"/>
              </a:rPr>
              <a:t>[:;=8]                      # eyes</a:t>
            </a:r>
          </a:p>
          <a:p>
            <a:r>
              <a:rPr lang="en-US" sz="1200" dirty="0">
                <a:latin typeface="Courier"/>
                <a:cs typeface="Courier"/>
              </a:rPr>
              <a:t>[&lt;&gt;]?                       # optional hat/brow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1" y="3022600"/>
            <a:ext cx="169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Potts emoticons</a:t>
            </a:r>
          </a:p>
        </p:txBody>
      </p:sp>
    </p:spTree>
    <p:extLst>
      <p:ext uri="{BB962C8B-B14F-4D97-AF65-F5344CB8AC3E}">
        <p14:creationId xmlns:p14="http://schemas.microsoft.com/office/powerpoint/2010/main" val="225834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Extracting Features for Sentiment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978400"/>
          </a:xfrm>
        </p:spPr>
        <p:txBody>
          <a:bodyPr/>
          <a:lstStyle/>
          <a:p>
            <a:r>
              <a:rPr lang="en-US" dirty="0"/>
              <a:t>How to handle negation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I </a:t>
            </a:r>
            <a:r>
              <a:rPr lang="en-US" b="1" dirty="0">
                <a:latin typeface="Courier"/>
                <a:cs typeface="Courier"/>
              </a:rPr>
              <a:t>didn’t</a:t>
            </a:r>
            <a:r>
              <a:rPr lang="en-US" dirty="0">
                <a:latin typeface="Courier"/>
                <a:cs typeface="Courier"/>
              </a:rPr>
              <a:t> like this movie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 err="1"/>
              <a:t>vs</a:t>
            </a:r>
            <a:endParaRPr lang="en-US" dirty="0"/>
          </a:p>
          <a:p>
            <a:pPr lvl="1"/>
            <a:r>
              <a:rPr lang="en-US" dirty="0">
                <a:latin typeface="Courier"/>
                <a:cs typeface="Courier"/>
              </a:rPr>
              <a:t>I really like this movie</a:t>
            </a:r>
          </a:p>
          <a:p>
            <a:r>
              <a:rPr lang="en-US" dirty="0"/>
              <a:t>Which words to use?</a:t>
            </a:r>
          </a:p>
          <a:p>
            <a:pPr lvl="1"/>
            <a:r>
              <a:rPr lang="en-US" dirty="0"/>
              <a:t>Only adjectives</a:t>
            </a:r>
          </a:p>
          <a:p>
            <a:pPr lvl="1"/>
            <a:r>
              <a:rPr lang="en-US" dirty="0"/>
              <a:t>All words</a:t>
            </a:r>
          </a:p>
          <a:p>
            <a:pPr lvl="2"/>
            <a:r>
              <a:rPr lang="en-US" dirty="0"/>
              <a:t>All words turns out to work better, at least on this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5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77800"/>
            <a:ext cx="7467600" cy="990600"/>
          </a:xfrm>
        </p:spPr>
        <p:txBody>
          <a:bodyPr/>
          <a:lstStyle/>
          <a:p>
            <a:r>
              <a:rPr lang="en-US" dirty="0"/>
              <a:t>Negation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717800"/>
            <a:ext cx="8839200" cy="3860800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/>
              <a:t>Add NOT_ to every word between negation and following punctuation:</a:t>
            </a:r>
          </a:p>
          <a:p>
            <a:endParaRPr lang="en-US" sz="1600" dirty="0"/>
          </a:p>
          <a:p>
            <a:pPr>
              <a:buNone/>
            </a:pPr>
            <a:r>
              <a:rPr lang="en-US" sz="2700" dirty="0">
                <a:solidFill>
                  <a:srgbClr val="660066"/>
                </a:solidFill>
                <a:latin typeface="Courier"/>
                <a:cs typeface="Courier"/>
              </a:rPr>
              <a:t>didn’t like this movie , but I</a:t>
            </a:r>
          </a:p>
          <a:p>
            <a:endParaRPr lang="en-US" sz="2700" dirty="0">
              <a:solidFill>
                <a:srgbClr val="660066"/>
              </a:solidFill>
            </a:endParaRPr>
          </a:p>
          <a:p>
            <a:endParaRPr lang="en-US" sz="2700" dirty="0">
              <a:solidFill>
                <a:srgbClr val="660066"/>
              </a:solidFill>
            </a:endParaRPr>
          </a:p>
          <a:p>
            <a:endParaRPr lang="en-US" sz="2700" dirty="0">
              <a:solidFill>
                <a:srgbClr val="660066"/>
              </a:solidFill>
            </a:endParaRPr>
          </a:p>
          <a:p>
            <a:pPr>
              <a:buNone/>
            </a:pPr>
            <a:r>
              <a:rPr lang="en-US" sz="2700" dirty="0">
                <a:solidFill>
                  <a:srgbClr val="660066"/>
                </a:solidFill>
                <a:latin typeface="Courier"/>
                <a:cs typeface="Courier"/>
              </a:rPr>
              <a:t>didn’t </a:t>
            </a:r>
            <a:r>
              <a:rPr lang="en-US" sz="2700" dirty="0" err="1">
                <a:solidFill>
                  <a:srgbClr val="660066"/>
                </a:solidFill>
                <a:latin typeface="Courier"/>
                <a:cs typeface="Courier"/>
              </a:rPr>
              <a:t>NOT_like</a:t>
            </a:r>
            <a:r>
              <a:rPr lang="en-US" sz="27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2700" dirty="0" err="1">
                <a:solidFill>
                  <a:srgbClr val="660066"/>
                </a:solidFill>
                <a:latin typeface="Courier"/>
                <a:cs typeface="Courier"/>
              </a:rPr>
              <a:t>NOT_this</a:t>
            </a:r>
            <a:r>
              <a:rPr lang="en-US" sz="2700" dirty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2700" dirty="0" err="1">
                <a:solidFill>
                  <a:srgbClr val="660066"/>
                </a:solidFill>
                <a:latin typeface="Courier"/>
                <a:cs typeface="Courier"/>
              </a:rPr>
              <a:t>NOT_movie</a:t>
            </a:r>
            <a:r>
              <a:rPr lang="en-US" sz="2700" dirty="0">
                <a:solidFill>
                  <a:srgbClr val="660066"/>
                </a:solidFill>
                <a:latin typeface="Courier"/>
                <a:cs typeface="Courier"/>
              </a:rPr>
              <a:t> but I</a:t>
            </a:r>
          </a:p>
        </p:txBody>
      </p:sp>
      <p:sp>
        <p:nvSpPr>
          <p:cNvPr id="4" name="Down Arrow 3"/>
          <p:cNvSpPr/>
          <p:nvPr/>
        </p:nvSpPr>
        <p:spPr>
          <a:xfrm>
            <a:off x="3124200" y="4445000"/>
            <a:ext cx="914400" cy="53340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8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127000"/>
            <a:ext cx="7772400" cy="990600"/>
          </a:xfrm>
        </p:spPr>
        <p:txBody>
          <a:bodyPr/>
          <a:lstStyle/>
          <a:p>
            <a:r>
              <a:rPr lang="en-US" sz="2600" dirty="0" err="1"/>
              <a:t>Binarized</a:t>
            </a:r>
            <a:r>
              <a:rPr lang="en-US" sz="2600" dirty="0"/>
              <a:t> (Boolean feature)  Multinomial Na</a:t>
            </a:r>
            <a:r>
              <a:rPr lang="fr-FR" sz="2600" dirty="0" err="1"/>
              <a:t>ï</a:t>
            </a:r>
            <a:r>
              <a:rPr lang="en-US" sz="2600" dirty="0" err="1"/>
              <a:t>ve</a:t>
            </a:r>
            <a:r>
              <a:rPr lang="en-US" sz="2600" dirty="0"/>
              <a:t>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Intuition:</a:t>
            </a:r>
          </a:p>
          <a:p>
            <a:pPr lvl="1"/>
            <a:r>
              <a:rPr lang="en-US" dirty="0"/>
              <a:t>For sentiment (and probably for other text classification domains)</a:t>
            </a:r>
          </a:p>
          <a:p>
            <a:pPr lvl="1"/>
            <a:r>
              <a:rPr lang="en-US" dirty="0"/>
              <a:t>Word occurrence may matter more than word frequency</a:t>
            </a:r>
          </a:p>
          <a:p>
            <a:pPr lvl="2"/>
            <a:r>
              <a:rPr lang="en-US" dirty="0"/>
              <a:t>The occurrence of the word </a:t>
            </a:r>
            <a:r>
              <a:rPr lang="en-US" i="1" dirty="0"/>
              <a:t>fantastic</a:t>
            </a:r>
            <a:r>
              <a:rPr lang="en-US" dirty="0"/>
              <a:t> tells us a lot</a:t>
            </a:r>
          </a:p>
          <a:p>
            <a:pPr lvl="2"/>
            <a:r>
              <a:rPr lang="en-US" dirty="0"/>
              <a:t>The fact that it occurs 5 times may not tell us much more.</a:t>
            </a:r>
          </a:p>
          <a:p>
            <a:pPr lvl="1"/>
            <a:r>
              <a:rPr lang="en-US" dirty="0"/>
              <a:t>Boolean Multinomial 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</a:t>
            </a:r>
          </a:p>
          <a:p>
            <a:pPr lvl="2"/>
            <a:r>
              <a:rPr lang="en-US" dirty="0"/>
              <a:t>Clips all the word counts in each document at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1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Boolean Multinomial </a:t>
            </a:r>
            <a:r>
              <a:rPr lang="en-US" dirty="0"/>
              <a:t>Naïve Bayes: Learning</a:t>
            </a:r>
          </a:p>
        </p:txBody>
      </p:sp>
      <p:sp>
        <p:nvSpPr>
          <p:cNvPr id="5223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52400" y="2436992"/>
            <a:ext cx="4572000" cy="353200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>
                <a:latin typeface="Calibri"/>
                <a:cs typeface="Calibri"/>
              </a:rPr>
              <a:t>Calculate </a:t>
            </a:r>
            <a:r>
              <a:rPr lang="en-US" sz="2200" i="1" dirty="0">
                <a:latin typeface="Calibri"/>
                <a:cs typeface="Calibri"/>
              </a:rPr>
              <a:t>P</a:t>
            </a:r>
            <a:r>
              <a:rPr lang="en-US" sz="2200" dirty="0">
                <a:latin typeface="Calibri"/>
                <a:cs typeface="Calibri"/>
              </a:rPr>
              <a:t>(</a:t>
            </a:r>
            <a:r>
              <a:rPr lang="en-US" sz="2200" i="1" dirty="0" err="1">
                <a:latin typeface="Calibri"/>
                <a:cs typeface="Calibri"/>
              </a:rPr>
              <a:t>c</a:t>
            </a:r>
            <a:r>
              <a:rPr lang="en-US" sz="2200" i="1" baseline="-25000" dirty="0" err="1">
                <a:latin typeface="Calibri"/>
                <a:cs typeface="Calibri"/>
              </a:rPr>
              <a:t>j</a:t>
            </a:r>
            <a:r>
              <a:rPr lang="en-US" sz="2200" dirty="0">
                <a:latin typeface="Calibri"/>
                <a:cs typeface="Calibri"/>
              </a:rPr>
              <a:t>)</a:t>
            </a:r>
            <a:r>
              <a:rPr lang="en-US" sz="2200" i="1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terms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cs typeface="Calibri"/>
              </a:rPr>
              <a:t>For each </a:t>
            </a:r>
            <a:r>
              <a:rPr lang="en-US" sz="2000" i="1" dirty="0" err="1">
                <a:latin typeface="Calibri"/>
                <a:cs typeface="Calibri"/>
              </a:rPr>
              <a:t>c</a:t>
            </a:r>
            <a:r>
              <a:rPr lang="en-US" sz="2000" i="1" baseline="-25000" dirty="0" err="1">
                <a:latin typeface="Calibri"/>
                <a:cs typeface="Calibri"/>
              </a:rPr>
              <a:t>j</a:t>
            </a:r>
            <a:r>
              <a:rPr lang="en-US" sz="2000" i="1" baseline="-25000" dirty="0">
                <a:latin typeface="Calibri"/>
                <a:cs typeface="Calibri"/>
              </a:rPr>
              <a:t> </a:t>
            </a:r>
            <a:r>
              <a:rPr lang="en-US" sz="2000" dirty="0">
                <a:latin typeface="Calibri"/>
                <a:cs typeface="Calibri"/>
              </a:rPr>
              <a:t>in </a:t>
            </a:r>
            <a:r>
              <a:rPr lang="en-US" sz="2000" i="1" dirty="0">
                <a:latin typeface="Calibri"/>
                <a:cs typeface="Calibri"/>
              </a:rPr>
              <a:t>C</a:t>
            </a:r>
            <a:r>
              <a:rPr lang="en-US" sz="2000" dirty="0">
                <a:latin typeface="Calibri"/>
                <a:cs typeface="Calibri"/>
              </a:rPr>
              <a:t> do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i="1" dirty="0">
                <a:latin typeface="Calibri"/>
                <a:cs typeface="Calibri"/>
              </a:rPr>
              <a:t> </a:t>
            </a:r>
            <a:r>
              <a:rPr lang="en-US" i="1" dirty="0" err="1">
                <a:latin typeface="Calibri"/>
                <a:cs typeface="Calibri"/>
              </a:rPr>
              <a:t>docs</a:t>
            </a:r>
            <a:r>
              <a:rPr lang="en-US" i="1" baseline="-25000" dirty="0" err="1">
                <a:latin typeface="Calibri"/>
                <a:cs typeface="Calibri"/>
              </a:rPr>
              <a:t>j</a:t>
            </a:r>
            <a:r>
              <a:rPr lang="en-US" i="1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  <a:sym typeface="Symbol" charset="2"/>
              </a:rPr>
              <a:t></a:t>
            </a:r>
            <a:r>
              <a:rPr lang="en-US" i="1" dirty="0">
                <a:latin typeface="Calibri"/>
                <a:cs typeface="Calibri"/>
                <a:sym typeface="Symbol" charset="2"/>
              </a:rPr>
              <a:t> </a:t>
            </a:r>
            <a:r>
              <a:rPr lang="en-US" dirty="0">
                <a:latin typeface="Calibri"/>
                <a:cs typeface="Calibri"/>
                <a:sym typeface="Symbol" charset="2"/>
              </a:rPr>
              <a:t>all docs with  class =</a:t>
            </a:r>
            <a:r>
              <a:rPr lang="en-US" i="1" dirty="0" err="1">
                <a:latin typeface="Calibri"/>
                <a:cs typeface="Calibri"/>
              </a:rPr>
              <a:t>c</a:t>
            </a:r>
            <a:r>
              <a:rPr lang="en-US" i="1" baseline="-25000" dirty="0" err="1">
                <a:latin typeface="Calibri"/>
                <a:cs typeface="Calibri"/>
              </a:rPr>
              <a:t>j</a:t>
            </a:r>
            <a:endParaRPr lang="en-US" i="1" baseline="-25000" dirty="0">
              <a:latin typeface="Calibri"/>
              <a:cs typeface="Calibri"/>
            </a:endParaRPr>
          </a:p>
          <a:p>
            <a:pPr>
              <a:spcBef>
                <a:spcPts val="0"/>
              </a:spcBef>
            </a:pPr>
            <a:endParaRPr lang="en-US" sz="2200" dirty="0">
              <a:latin typeface="Calibri"/>
              <a:cs typeface="Calibri"/>
            </a:endParaRP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762559"/>
              </p:ext>
            </p:extLst>
          </p:nvPr>
        </p:nvGraphicFramePr>
        <p:xfrm>
          <a:off x="1066800" y="3937000"/>
          <a:ext cx="3200400" cy="989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4" name="Equation" r:id="rId3" imgW="1737000" imgH="393120" progId="Equation.3">
                  <p:embed/>
                </p:oleObj>
              </mc:Choice>
              <mc:Fallback>
                <p:oleObj name="Equation" r:id="rId3" imgW="1737000" imgH="393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937000"/>
                        <a:ext cx="3200400" cy="9894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038600" y="2921001"/>
            <a:ext cx="5791200" cy="2368713"/>
            <a:chOff x="4038600" y="2495550"/>
            <a:chExt cx="5791200" cy="1776535"/>
          </a:xfrm>
        </p:grpSpPr>
        <p:graphicFrame>
          <p:nvGraphicFramePr>
            <p:cNvPr id="5222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6763470"/>
                </p:ext>
              </p:extLst>
            </p:nvPr>
          </p:nvGraphicFramePr>
          <p:xfrm>
            <a:off x="5233147" y="3486150"/>
            <a:ext cx="3606053" cy="7859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85" name="Equation" r:id="rId5" imgW="1965600" imgH="420480" progId="Equation.3">
                    <p:embed/>
                  </p:oleObj>
                </mc:Choice>
                <mc:Fallback>
                  <p:oleObj name="Equation" r:id="rId5" imgW="1965600" imgH="420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3147" y="3486150"/>
                          <a:ext cx="3606053" cy="7859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4"/>
            <p:cNvSpPr txBox="1">
              <a:spLocks noChangeArrowheads="1"/>
            </p:cNvSpPr>
            <p:nvPr/>
          </p:nvSpPr>
          <p:spPr bwMode="auto">
            <a:xfrm>
              <a:off x="4038600" y="2495550"/>
              <a:ext cx="57912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-65" charset="-128"/>
                </a:defRPr>
              </a:lvl1pPr>
              <a:lvl2pPr marL="685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0287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371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7145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1717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6pPr>
              <a:lvl7pPr marL="26289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7pPr>
              <a:lvl8pPr marL="3086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8pPr>
              <a:lvl9pPr marL="35433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9pPr>
            </a:lstStyle>
            <a:p>
              <a:pPr lvl="1">
                <a:spcBef>
                  <a:spcPts val="0"/>
                </a:spcBef>
              </a:pPr>
              <a:r>
                <a:rPr lang="en-US" i="1" dirty="0" err="1">
                  <a:latin typeface="Calibri"/>
                  <a:ea typeface="ＭＳ Ｐゴシック" charset="-128"/>
                  <a:cs typeface="Calibri"/>
                </a:rPr>
                <a:t>Text</a:t>
              </a:r>
              <a:r>
                <a:rPr lang="en-US" i="1" baseline="-25000" dirty="0" err="1">
                  <a:latin typeface="Calibri"/>
                  <a:ea typeface="ＭＳ Ｐゴシック" charset="-128"/>
                  <a:cs typeface="Calibri"/>
                </a:rPr>
                <a:t>j</a:t>
              </a:r>
              <a:r>
                <a:rPr lang="en-US" i="1" dirty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>
                  <a:latin typeface="Calibri"/>
                  <a:ea typeface="ＭＳ Ｐゴシック" charset="-128"/>
                  <a:cs typeface="Calibri"/>
                  <a:sym typeface="Symbol" charset="2"/>
                </a:rPr>
                <a:t> single doc containing all </a:t>
              </a:r>
              <a:r>
                <a:rPr lang="en-US" i="1" dirty="0" err="1">
                  <a:latin typeface="Calibri"/>
                  <a:ea typeface="ＭＳ Ｐゴシック" charset="-128"/>
                  <a:cs typeface="Calibri"/>
                </a:rPr>
                <a:t>docs</a:t>
              </a:r>
              <a:r>
                <a:rPr lang="en-US" i="1" baseline="-25000" dirty="0" err="1">
                  <a:latin typeface="Calibri"/>
                  <a:ea typeface="ＭＳ Ｐゴシック" charset="-128"/>
                  <a:cs typeface="Calibri"/>
                </a:rPr>
                <a:t>j</a:t>
              </a:r>
              <a:endParaRPr lang="en-US" i="1" baseline="-25000" dirty="0">
                <a:latin typeface="Calibri"/>
                <a:ea typeface="ＭＳ Ｐゴシック" charset="-128"/>
                <a:cs typeface="Calibri"/>
              </a:endParaRPr>
            </a:p>
            <a:p>
              <a:pPr lvl="1">
                <a:spcBef>
                  <a:spcPts val="0"/>
                </a:spcBef>
              </a:pPr>
              <a:r>
                <a:rPr lang="en-US" dirty="0">
                  <a:latin typeface="Calibri"/>
                  <a:ea typeface="ＭＳ Ｐゴシック" charset="-128"/>
                  <a:cs typeface="Calibri"/>
                </a:rPr>
                <a:t>For</a:t>
              </a:r>
              <a:r>
                <a:rPr lang="en-US" i="1" baseline="-25000" dirty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>
                  <a:latin typeface="Calibri"/>
                  <a:ea typeface="ＭＳ Ｐゴシック" charset="-128"/>
                  <a:cs typeface="Calibri"/>
                </a:rPr>
                <a:t>each word </a:t>
              </a:r>
              <a:r>
                <a:rPr lang="en-US" i="1" dirty="0" err="1">
                  <a:latin typeface="Calibri"/>
                  <a:ea typeface="ＭＳ Ｐゴシック" charset="-128"/>
                  <a:cs typeface="Calibri"/>
                </a:rPr>
                <a:t>w</a:t>
              </a:r>
              <a:r>
                <a:rPr lang="en-US" i="1" baseline="-25000" dirty="0" err="1"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lang="en-US" i="1" dirty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>
                  <a:latin typeface="Calibri"/>
                  <a:ea typeface="ＭＳ Ｐゴシック" charset="-128"/>
                  <a:cs typeface="Calibri"/>
                </a:rPr>
                <a:t>in </a:t>
              </a:r>
              <a:r>
                <a:rPr lang="en-US" i="1" dirty="0">
                  <a:latin typeface="Calibri"/>
                  <a:ea typeface="ＭＳ Ｐゴシック" charset="-128"/>
                  <a:cs typeface="Calibri"/>
                </a:rPr>
                <a:t>Vocabulary</a:t>
              </a:r>
            </a:p>
            <a:p>
              <a:pPr marL="800100" lvl="2" indent="0">
                <a:spcBef>
                  <a:spcPts val="0"/>
                </a:spcBef>
                <a:buNone/>
              </a:pPr>
              <a:r>
                <a:rPr lang="en-US" i="1" dirty="0">
                  <a:latin typeface="Calibri"/>
                  <a:ea typeface="ＭＳ Ｐゴシック" charset="-128"/>
                  <a:cs typeface="Calibri"/>
                </a:rPr>
                <a:t>    </a:t>
              </a:r>
              <a:r>
                <a:rPr lang="en-US" i="1" dirty="0" err="1">
                  <a:latin typeface="Calibri"/>
                  <a:ea typeface="ＭＳ Ｐゴシック" charset="-128"/>
                  <a:cs typeface="Calibri"/>
                </a:rPr>
                <a:t>n</a:t>
              </a:r>
              <a:r>
                <a:rPr lang="en-US" i="1" baseline="-25000" dirty="0" err="1"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lang="en-US" i="1" dirty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>
                  <a:latin typeface="Calibri"/>
                  <a:ea typeface="ＭＳ Ｐゴシック" charset="-128"/>
                  <a:cs typeface="Calibri"/>
                  <a:sym typeface="Symbol" charset="2"/>
                </a:rPr>
                <a:t> # of occurrences of </a:t>
              </a:r>
              <a:r>
                <a:rPr lang="en-US" i="1" dirty="0" err="1">
                  <a:latin typeface="Calibri"/>
                  <a:ea typeface="ＭＳ Ｐゴシック" charset="-128"/>
                  <a:cs typeface="Calibri"/>
                  <a:sym typeface="Symbol" charset="2"/>
                </a:rPr>
                <a:t>w</a:t>
              </a:r>
              <a:r>
                <a:rPr lang="en-US" i="1" baseline="-25000" dirty="0" err="1"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lang="en-US" i="1" dirty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>
                  <a:latin typeface="Calibri"/>
                  <a:ea typeface="ＭＳ Ｐゴシック" charset="-128"/>
                  <a:cs typeface="Calibri"/>
                </a:rPr>
                <a:t>in </a:t>
              </a:r>
              <a:r>
                <a:rPr lang="en-US" i="1" dirty="0" err="1">
                  <a:latin typeface="Calibri"/>
                  <a:ea typeface="ＭＳ Ｐゴシック" charset="-128"/>
                  <a:cs typeface="Calibri"/>
                </a:rPr>
                <a:t>Text</a:t>
              </a:r>
              <a:r>
                <a:rPr lang="en-US" i="1" baseline="-25000" dirty="0" err="1">
                  <a:latin typeface="Calibri"/>
                  <a:ea typeface="ＭＳ Ｐゴシック" charset="-128"/>
                  <a:cs typeface="Calibri"/>
                </a:rPr>
                <a:t>j</a:t>
              </a:r>
              <a:endParaRPr lang="en-US" i="1" baseline="-25000" dirty="0">
                <a:latin typeface="Calibri"/>
                <a:ea typeface="ＭＳ Ｐゴシック" charset="-128"/>
                <a:cs typeface="Calibri"/>
              </a:endParaRPr>
            </a:p>
          </p:txBody>
        </p:sp>
      </p:grp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52400" y="1701800"/>
            <a:ext cx="54102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latin typeface="Calibri" charset="0"/>
              </a:rPr>
              <a:t>From training corpus, extract </a:t>
            </a:r>
            <a:r>
              <a:rPr lang="en-US" sz="2200" i="1" dirty="0">
                <a:latin typeface="Times New Roman" charset="0"/>
              </a:rPr>
              <a:t>Vocabulary</a:t>
            </a:r>
            <a:endParaRPr lang="en-US" sz="2200" dirty="0">
              <a:latin typeface="Calibri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962400" y="2413000"/>
            <a:ext cx="57912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dirty="0">
                <a:latin typeface="Calibri"/>
                <a:cs typeface="Calibri"/>
              </a:rPr>
              <a:t>Calculate </a:t>
            </a:r>
            <a:r>
              <a:rPr lang="en-US" sz="2200" i="1" dirty="0">
                <a:latin typeface="Calibri"/>
                <a:cs typeface="Calibri"/>
              </a:rPr>
              <a:t>P</a:t>
            </a:r>
            <a:r>
              <a:rPr lang="en-US" sz="2200" dirty="0">
                <a:latin typeface="Calibri"/>
                <a:cs typeface="Calibri"/>
              </a:rPr>
              <a:t>(</a:t>
            </a:r>
            <a:r>
              <a:rPr lang="en-US" sz="2200" i="1" dirty="0" err="1">
                <a:latin typeface="Calibri"/>
                <a:cs typeface="Calibri"/>
              </a:rPr>
              <a:t>w</a:t>
            </a:r>
            <a:r>
              <a:rPr lang="en-US" sz="2200" i="1" baseline="-25000" dirty="0" err="1">
                <a:latin typeface="Calibri"/>
                <a:cs typeface="Calibri"/>
              </a:rPr>
              <a:t>k</a:t>
            </a:r>
            <a:r>
              <a:rPr lang="en-US" sz="2200" i="1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|</a:t>
            </a:r>
            <a:r>
              <a:rPr lang="en-US" sz="2200" i="1" dirty="0">
                <a:latin typeface="Calibri"/>
                <a:cs typeface="Calibri"/>
              </a:rPr>
              <a:t> </a:t>
            </a:r>
            <a:r>
              <a:rPr lang="en-US" sz="2200" i="1" dirty="0" err="1">
                <a:latin typeface="Calibri"/>
                <a:cs typeface="Calibri"/>
              </a:rPr>
              <a:t>c</a:t>
            </a:r>
            <a:r>
              <a:rPr lang="en-US" sz="2200" i="1" baseline="-25000" dirty="0" err="1">
                <a:latin typeface="Calibri"/>
                <a:cs typeface="Calibri"/>
              </a:rPr>
              <a:t>j</a:t>
            </a:r>
            <a:r>
              <a:rPr lang="en-US" sz="2200" dirty="0">
                <a:latin typeface="Calibri"/>
                <a:cs typeface="Calibri"/>
              </a:rPr>
              <a:t>)</a:t>
            </a:r>
            <a:r>
              <a:rPr lang="en-US" sz="2200" i="1" dirty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terms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4038600" y="2921000"/>
            <a:ext cx="5791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lvl="1">
              <a:spcBef>
                <a:spcPts val="0"/>
              </a:spcBef>
            </a:pPr>
            <a:r>
              <a:rPr lang="en-US" sz="1800" dirty="0">
                <a:latin typeface="Calibri"/>
                <a:cs typeface="Calibri"/>
              </a:rPr>
              <a:t>Remove duplicates in each doc:</a:t>
            </a:r>
          </a:p>
          <a:p>
            <a:pPr lvl="2">
              <a:spcBef>
                <a:spcPts val="0"/>
              </a:spcBef>
            </a:pPr>
            <a:r>
              <a:rPr lang="en-US" sz="1800" dirty="0">
                <a:latin typeface="Calibri"/>
                <a:cs typeface="Calibri"/>
              </a:rPr>
              <a:t>For each word type w in </a:t>
            </a:r>
            <a:r>
              <a:rPr lang="en-US" sz="1800" dirty="0" err="1">
                <a:latin typeface="Calibri"/>
                <a:cs typeface="Calibri"/>
              </a:rPr>
              <a:t>doc</a:t>
            </a:r>
            <a:r>
              <a:rPr lang="en-US" sz="1800" baseline="-25000" dirty="0" err="1">
                <a:latin typeface="Calibri"/>
                <a:cs typeface="Calibri"/>
              </a:rPr>
              <a:t>j</a:t>
            </a:r>
            <a:r>
              <a:rPr lang="en-US" sz="1800" dirty="0">
                <a:latin typeface="Calibri"/>
                <a:cs typeface="Calibri"/>
              </a:rPr>
              <a:t>  </a:t>
            </a:r>
          </a:p>
          <a:p>
            <a:pPr lvl="3">
              <a:spcBef>
                <a:spcPts val="0"/>
              </a:spcBef>
            </a:pPr>
            <a:r>
              <a:rPr lang="en-US" sz="1800" dirty="0">
                <a:latin typeface="Calibri"/>
                <a:cs typeface="Calibri"/>
              </a:rPr>
              <a:t>Retain only a single instance of w</a:t>
            </a:r>
          </a:p>
        </p:txBody>
      </p:sp>
    </p:spTree>
    <p:extLst>
      <p:ext uri="{BB962C8B-B14F-4D97-AF65-F5344CB8AC3E}">
        <p14:creationId xmlns:p14="http://schemas.microsoft.com/office/powerpoint/2010/main" val="357648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4544E-7 3.56393E-6 L -1.14544E-7 0.1831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Affective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Emotion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Brief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intense</a:t>
            </a:r>
            <a:r>
              <a:rPr lang="en-US" dirty="0"/>
              <a:t> episode of organic response to the evaluation of an event (angry, sad, joyful, fearful, ashamed, proud) </a:t>
            </a:r>
          </a:p>
          <a:p>
            <a:r>
              <a:rPr lang="en-US" b="1" dirty="0"/>
              <a:t>Mood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Enduring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less intensive </a:t>
            </a:r>
            <a:r>
              <a:rPr lang="en-US" dirty="0"/>
              <a:t>predominance of subjective feelings, often without apparent cause (cheerful, gloomy, irritable, depressed) </a:t>
            </a:r>
          </a:p>
          <a:p>
            <a:r>
              <a:rPr lang="en-US" b="1" dirty="0"/>
              <a:t>Interpersonal stance</a:t>
            </a:r>
            <a:r>
              <a:rPr lang="en-US" dirty="0"/>
              <a:t>: Affective stance occurring in the </a:t>
            </a:r>
            <a:r>
              <a:rPr lang="en-US" dirty="0">
                <a:solidFill>
                  <a:srgbClr val="FF0000"/>
                </a:solidFill>
              </a:rPr>
              <a:t>interaction with another person</a:t>
            </a:r>
            <a:r>
              <a:rPr lang="en-US" dirty="0"/>
              <a:t>, coloring the interpersonal exchange of that situation (polite, distant, cold, warm, supportive) </a:t>
            </a:r>
          </a:p>
          <a:p>
            <a:r>
              <a:rPr lang="en-US" b="1" dirty="0"/>
              <a:t>Attitudes</a:t>
            </a:r>
            <a:r>
              <a:rPr lang="en-US" dirty="0"/>
              <a:t>: Enduring </a:t>
            </a:r>
            <a:r>
              <a:rPr lang="en-US" dirty="0">
                <a:solidFill>
                  <a:srgbClr val="FF0000"/>
                </a:solidFill>
              </a:rPr>
              <a:t>beliefs and predispositions </a:t>
            </a:r>
            <a:r>
              <a:rPr lang="en-US" dirty="0"/>
              <a:t>towards specific objects or persons (like, hate, value, desire)</a:t>
            </a:r>
          </a:p>
          <a:p>
            <a:r>
              <a:rPr lang="en-US" b="1" dirty="0"/>
              <a:t>Personality traits (affect disposition): </a:t>
            </a:r>
            <a:r>
              <a:rPr lang="en-US" dirty="0"/>
              <a:t>Stable personality </a:t>
            </a:r>
            <a:r>
              <a:rPr lang="en-US" dirty="0">
                <a:solidFill>
                  <a:srgbClr val="FF0000"/>
                </a:solidFill>
              </a:rPr>
              <a:t>dispositions</a:t>
            </a:r>
            <a:r>
              <a:rPr lang="en-US" dirty="0"/>
              <a:t> and behavior </a:t>
            </a:r>
            <a:r>
              <a:rPr lang="en-US" dirty="0">
                <a:solidFill>
                  <a:srgbClr val="FF0000"/>
                </a:solidFill>
              </a:rPr>
              <a:t>tendencies</a:t>
            </a:r>
            <a:r>
              <a:rPr lang="en-US" dirty="0"/>
              <a:t> (nervous, anxious, reckless, morose, hostile, envious, jealous)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Boolean Multinomial 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</a:t>
            </a:r>
            <a:br>
              <a:rPr lang="en-US" dirty="0"/>
            </a:br>
            <a:r>
              <a:rPr lang="en-US" dirty="0"/>
              <a:t> on a test document </a:t>
            </a:r>
            <a:r>
              <a:rPr lang="en-US" i="1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remove all duplicate words from </a:t>
            </a:r>
            <a:r>
              <a:rPr lang="en-US" i="1" dirty="0"/>
              <a:t>d</a:t>
            </a:r>
          </a:p>
          <a:p>
            <a:r>
              <a:rPr lang="en-US" dirty="0"/>
              <a:t>Then compute NB using the same equation: 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213079"/>
              </p:ext>
            </p:extLst>
          </p:nvPr>
        </p:nvGraphicFramePr>
        <p:xfrm>
          <a:off x="1676400" y="3515173"/>
          <a:ext cx="5715000" cy="137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1" name="Equation" r:id="rId3" imgW="2157480" imgH="383760" progId="Equation.3">
                  <p:embed/>
                </p:oleObj>
              </mc:Choice>
              <mc:Fallback>
                <p:oleObj name="Equation" r:id="rId3" imgW="2157480" imgH="3837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15173"/>
                        <a:ext cx="5715000" cy="137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61835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B299-B699-4B23-89EE-F98B302B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8A812-E1CA-4588-8793-1611AC77B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11428-AA88-4B85-8F42-BA3698650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8" y="1417637"/>
            <a:ext cx="7406082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953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7800"/>
            <a:ext cx="9220200" cy="13208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Binarized</a:t>
            </a:r>
            <a:r>
              <a:rPr lang="en-US" dirty="0"/>
              <a:t> (Boolean feature) </a:t>
            </a:r>
            <a:br>
              <a:rPr lang="en-US" dirty="0"/>
            </a:br>
            <a:r>
              <a:rPr lang="en-US" dirty="0"/>
              <a:t>Multinomial 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679016"/>
            <a:ext cx="8534400" cy="2797984"/>
          </a:xfrm>
        </p:spPr>
        <p:txBody>
          <a:bodyPr/>
          <a:lstStyle/>
          <a:p>
            <a:r>
              <a:rPr lang="en-US" sz="2800" dirty="0"/>
              <a:t>Binary seems to work better than full word counts</a:t>
            </a:r>
          </a:p>
          <a:p>
            <a:r>
              <a:rPr lang="en-US" sz="2800" dirty="0"/>
              <a:t>Other possibility: log(freq(</a:t>
            </a:r>
            <a:r>
              <a:rPr lang="en-US" sz="2800" i="1" dirty="0"/>
              <a:t>w</a:t>
            </a:r>
            <a:r>
              <a:rPr lang="en-US" sz="2800" dirty="0"/>
              <a:t>))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834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/>
              <a:t>Challenges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3927"/>
            <a:ext cx="7886700" cy="5115626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Subtle ways of expressing private states</a:t>
            </a:r>
          </a:p>
          <a:p>
            <a:pPr lvl="1"/>
            <a:r>
              <a:rPr lang="en-GB" dirty="0"/>
              <a:t>“If you are reading this because it is your darling fragrance, please wear it at home exclusively and tape the windows shut” </a:t>
            </a:r>
            <a:r>
              <a:rPr lang="en-GB" dirty="0">
                <a:solidFill>
                  <a:srgbClr val="FF0000"/>
                </a:solidFill>
              </a:rPr>
              <a:t>No negative words</a:t>
            </a:r>
          </a:p>
          <a:p>
            <a:pPr lvl="1"/>
            <a:r>
              <a:rPr lang="en-GB" dirty="0"/>
              <a:t>“Miss Austen is not a poetess” </a:t>
            </a:r>
            <a:r>
              <a:rPr lang="en-GB" dirty="0">
                <a:solidFill>
                  <a:srgbClr val="FF0000"/>
                </a:solidFill>
              </a:rPr>
              <a:t>Fact or opinion?</a:t>
            </a:r>
          </a:p>
          <a:p>
            <a:pPr lvl="1"/>
            <a:r>
              <a:rPr lang="en-GB" dirty="0"/>
              <a:t>“Go read the book” </a:t>
            </a:r>
            <a:r>
              <a:rPr lang="en-GB" dirty="0">
                <a:solidFill>
                  <a:srgbClr val="FF0000"/>
                </a:solidFill>
              </a:rPr>
              <a:t>Context</a:t>
            </a:r>
          </a:p>
          <a:p>
            <a:pPr lvl="1"/>
            <a:r>
              <a:rPr lang="en-GB" dirty="0"/>
              <a:t>“Yeah, sure!” </a:t>
            </a:r>
            <a:r>
              <a:rPr lang="en-GB" dirty="0">
                <a:solidFill>
                  <a:srgbClr val="FF0000"/>
                </a:solidFill>
              </a:rPr>
              <a:t>Irony</a:t>
            </a:r>
          </a:p>
          <a:p>
            <a:pPr lvl="1"/>
            <a:r>
              <a:rPr lang="en-GB" dirty="0"/>
              <a:t>“I feel blue” </a:t>
            </a:r>
            <a:r>
              <a:rPr lang="en-GB" dirty="0" err="1"/>
              <a:t>vs</a:t>
            </a:r>
            <a:r>
              <a:rPr lang="en-GB" dirty="0"/>
              <a:t> “The sky is blue” </a:t>
            </a:r>
            <a:r>
              <a:rPr lang="en-GB" dirty="0">
                <a:solidFill>
                  <a:srgbClr val="FF0000"/>
                </a:solidFill>
              </a:rPr>
              <a:t>Idioms</a:t>
            </a:r>
          </a:p>
          <a:p>
            <a:pPr lvl="1"/>
            <a:r>
              <a:rPr lang="en-GB" dirty="0"/>
              <a:t>“If you thought this was going to be a good movie, this isn’t your day” </a:t>
            </a:r>
            <a:r>
              <a:rPr lang="en-GB" dirty="0">
                <a:solidFill>
                  <a:srgbClr val="FF0000"/>
                </a:solidFill>
              </a:rPr>
              <a:t>Negation</a:t>
            </a:r>
          </a:p>
          <a:p>
            <a:r>
              <a:rPr lang="en-GB" dirty="0"/>
              <a:t>Informal language</a:t>
            </a:r>
          </a:p>
          <a:p>
            <a:pPr lvl="1"/>
            <a:r>
              <a:rPr lang="en-GB" dirty="0"/>
              <a:t>90+% of language used in some social platforms deviates from standard English [3]</a:t>
            </a:r>
          </a:p>
          <a:p>
            <a:pPr lvl="1"/>
            <a:r>
              <a:rPr lang="en-GB"/>
              <a:t>As </a:t>
            </a:r>
            <a:r>
              <a:rPr lang="en-GB" dirty="0"/>
              <a:t>a result, even standard NLP processes need revisiting: </a:t>
            </a:r>
          </a:p>
          <a:p>
            <a:pPr lvl="2"/>
            <a:r>
              <a:rPr lang="en-GB" dirty="0"/>
              <a:t>Part-of-speech tagging in Twitter [4]</a:t>
            </a:r>
          </a:p>
        </p:txBody>
      </p:sp>
    </p:spTree>
    <p:extLst>
      <p:ext uri="{BB962C8B-B14F-4D97-AF65-F5344CB8AC3E}">
        <p14:creationId xmlns:p14="http://schemas.microsoft.com/office/powerpoint/2010/main" val="39970538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GB" dirty="0"/>
              <a:t>Challenges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GB" dirty="0"/>
              <a:t>“This film should be </a:t>
            </a:r>
            <a:r>
              <a:rPr lang="en-GB" dirty="0">
                <a:solidFill>
                  <a:schemeClr val="accent1"/>
                </a:solidFill>
              </a:rPr>
              <a:t>brilliant</a:t>
            </a:r>
            <a:r>
              <a:rPr lang="en-GB" dirty="0"/>
              <a:t>. It sounds like a </a:t>
            </a:r>
            <a:r>
              <a:rPr lang="en-GB" dirty="0">
                <a:solidFill>
                  <a:schemeClr val="accent1"/>
                </a:solidFill>
              </a:rPr>
              <a:t>great</a:t>
            </a:r>
            <a:r>
              <a:rPr lang="en-GB" dirty="0"/>
              <a:t> plot, the actors are </a:t>
            </a:r>
            <a:r>
              <a:rPr lang="en-GB" dirty="0">
                <a:solidFill>
                  <a:schemeClr val="accent1"/>
                </a:solidFill>
              </a:rPr>
              <a:t>first grade</a:t>
            </a:r>
            <a:r>
              <a:rPr lang="en-GB" dirty="0"/>
              <a:t>, and the supporting cast is </a:t>
            </a:r>
            <a:r>
              <a:rPr lang="en-GB" dirty="0">
                <a:solidFill>
                  <a:schemeClr val="accent1"/>
                </a:solidFill>
              </a:rPr>
              <a:t>good as well</a:t>
            </a:r>
            <a:r>
              <a:rPr lang="en-GB" dirty="0"/>
              <a:t>, and Stallone is attempting to deliver a </a:t>
            </a:r>
            <a:r>
              <a:rPr lang="en-GB" dirty="0">
                <a:solidFill>
                  <a:schemeClr val="accent1"/>
                </a:solidFill>
              </a:rPr>
              <a:t>good </a:t>
            </a:r>
            <a:r>
              <a:rPr lang="en-GB" dirty="0"/>
              <a:t>performance. However, </a:t>
            </a:r>
            <a:r>
              <a:rPr lang="en-GB" dirty="0">
                <a:solidFill>
                  <a:schemeClr val="accent1"/>
                </a:solidFill>
              </a:rPr>
              <a:t>it can’t hold up</a:t>
            </a:r>
            <a:r>
              <a:rPr lang="en-GB" dirty="0"/>
              <a:t>” </a:t>
            </a:r>
            <a:r>
              <a:rPr lang="en-GB" dirty="0">
                <a:solidFill>
                  <a:srgbClr val="FF0000"/>
                </a:solidFill>
              </a:rPr>
              <a:t>Opinion reversal</a:t>
            </a:r>
          </a:p>
          <a:p>
            <a:pPr lvl="1"/>
            <a:r>
              <a:rPr lang="en-GB" dirty="0"/>
              <a:t>“I bought an iPhone a few days ago. It was such a </a:t>
            </a:r>
            <a:r>
              <a:rPr lang="en-GB" dirty="0">
                <a:solidFill>
                  <a:schemeClr val="accent1"/>
                </a:solidFill>
              </a:rPr>
              <a:t>nice</a:t>
            </a:r>
            <a:r>
              <a:rPr lang="en-GB" dirty="0"/>
              <a:t> phone. The touch screen was </a:t>
            </a:r>
            <a:r>
              <a:rPr lang="en-GB" dirty="0">
                <a:solidFill>
                  <a:schemeClr val="accent1"/>
                </a:solidFill>
              </a:rPr>
              <a:t>really cool</a:t>
            </a:r>
            <a:r>
              <a:rPr lang="en-GB" dirty="0"/>
              <a:t>. The voice quality was </a:t>
            </a:r>
            <a:r>
              <a:rPr lang="en-GB" dirty="0">
                <a:solidFill>
                  <a:schemeClr val="accent1"/>
                </a:solidFill>
              </a:rPr>
              <a:t>clear</a:t>
            </a:r>
            <a:r>
              <a:rPr lang="en-GB" dirty="0"/>
              <a:t> too. Although the battery life was not long, that is </a:t>
            </a:r>
            <a:r>
              <a:rPr lang="en-GB" dirty="0">
                <a:solidFill>
                  <a:schemeClr val="accent1"/>
                </a:solidFill>
              </a:rPr>
              <a:t>ok</a:t>
            </a:r>
            <a:r>
              <a:rPr lang="en-GB" dirty="0"/>
              <a:t> for me.  However, my mother was </a:t>
            </a:r>
            <a:r>
              <a:rPr lang="en-GB" dirty="0">
                <a:solidFill>
                  <a:schemeClr val="accent1"/>
                </a:solidFill>
              </a:rPr>
              <a:t>mad</a:t>
            </a:r>
            <a:r>
              <a:rPr lang="en-GB" dirty="0"/>
              <a:t> with me… ” </a:t>
            </a:r>
            <a:r>
              <a:rPr lang="en-GB" dirty="0">
                <a:solidFill>
                  <a:srgbClr val="FF0000"/>
                </a:solidFill>
              </a:rPr>
              <a:t>Topic drift</a:t>
            </a:r>
          </a:p>
          <a:p>
            <a:r>
              <a:rPr lang="en-GB" dirty="0"/>
              <a:t>Lastly, in contrast to IR which is typically based on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keywords</a:t>
            </a:r>
            <a:r>
              <a:rPr lang="en-GB" dirty="0"/>
              <a:t>, opinions are NOT easily conveyed by keywords. </a:t>
            </a:r>
          </a:p>
          <a:p>
            <a:pPr lvl="1"/>
            <a:r>
              <a:rPr lang="en-GB" dirty="0"/>
              <a:t>e.g. “unpredictable plot” vs. “unpredictable steering”</a:t>
            </a:r>
          </a:p>
          <a:p>
            <a:pPr lvl="1"/>
            <a:r>
              <a:rPr lang="en-GB" dirty="0"/>
              <a:t>Example from [5]:</a:t>
            </a:r>
          </a:p>
          <a:p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838" y="4876800"/>
            <a:ext cx="5039962" cy="180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197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Subjective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Judgment/Evaluation</a:t>
            </a:r>
            <a:r>
              <a:rPr lang="en-US" dirty="0"/>
              <a:t>: determination of the value, nature, character, or quality of something or someone (this movie is garbage / unfortunately the battery lasts less than 5 minutes) </a:t>
            </a:r>
          </a:p>
          <a:p>
            <a:r>
              <a:rPr lang="en-US" b="1" dirty="0"/>
              <a:t>Personal belief</a:t>
            </a:r>
            <a:r>
              <a:rPr lang="en-US" dirty="0"/>
              <a:t> (I don't think the earth is round)</a:t>
            </a:r>
          </a:p>
          <a:p>
            <a:pPr lvl="1"/>
            <a:r>
              <a:rPr lang="en-US" dirty="0"/>
              <a:t>Not the main focus of many sentiment analysis systems</a:t>
            </a:r>
          </a:p>
          <a:p>
            <a:pPr lvl="1"/>
            <a:r>
              <a:rPr lang="en-US" dirty="0"/>
              <a:t>But argumentation systems care!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79400"/>
            <a:ext cx="7467600" cy="990600"/>
          </a:xfrm>
        </p:spPr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283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Sentiment analysis is the detection of </a:t>
            </a:r>
            <a:r>
              <a:rPr lang="en-US" b="1" dirty="0"/>
              <a:t>attitudes</a:t>
            </a:r>
          </a:p>
          <a:p>
            <a:pPr marL="457200" lvl="1" indent="0">
              <a:buNone/>
            </a:pPr>
            <a:r>
              <a:rPr lang="en-US" dirty="0"/>
              <a:t>“enduring, affectively colored beliefs, dispositions towards objects or persons”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Holder (source) </a:t>
            </a:r>
            <a:r>
              <a:rPr lang="en-US" dirty="0"/>
              <a:t>of attitude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Target (aspect) </a:t>
            </a:r>
            <a:r>
              <a:rPr lang="en-US" dirty="0"/>
              <a:t>of attitude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Type </a:t>
            </a:r>
            <a:r>
              <a:rPr lang="en-US" dirty="0"/>
              <a:t>of attitude</a:t>
            </a:r>
          </a:p>
          <a:p>
            <a:pPr lvl="2"/>
            <a:r>
              <a:rPr lang="en-US" dirty="0"/>
              <a:t>From a set of types</a:t>
            </a:r>
          </a:p>
          <a:p>
            <a:pPr lvl="3"/>
            <a:r>
              <a:rPr lang="en-US" i="1" dirty="0"/>
              <a:t>Like, love, hate, value, desire,</a:t>
            </a:r>
            <a:r>
              <a:rPr lang="en-US" dirty="0"/>
              <a:t> etc.</a:t>
            </a:r>
          </a:p>
          <a:p>
            <a:pPr lvl="2"/>
            <a:r>
              <a:rPr lang="en-US" dirty="0"/>
              <a:t>Or (more commonly) simple weighted </a:t>
            </a:r>
            <a:r>
              <a:rPr lang="en-US" b="1" dirty="0"/>
              <a:t>polarity</a:t>
            </a:r>
            <a:r>
              <a:rPr lang="en-US" dirty="0"/>
              <a:t>: </a:t>
            </a:r>
          </a:p>
          <a:p>
            <a:pPr lvl="3"/>
            <a:r>
              <a:rPr lang="en-US" i="1" dirty="0"/>
              <a:t>positive, negative, neutral, </a:t>
            </a:r>
            <a:r>
              <a:rPr lang="en-US" dirty="0"/>
              <a:t>together with </a:t>
            </a:r>
            <a:r>
              <a:rPr lang="en-US" i="1" dirty="0"/>
              <a:t>strength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b="1" dirty="0"/>
              <a:t>Text</a:t>
            </a:r>
            <a:r>
              <a:rPr lang="en-US" dirty="0"/>
              <a:t> containing the attitude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Sentence or entire document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6273800"/>
            <a:ext cx="381000" cy="4572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5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Sentiment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Holder: Experiencer of the affective state or opinion (usually the speaker if not stated otherwise) </a:t>
            </a:r>
          </a:p>
          <a:p>
            <a:r>
              <a:rPr lang="en-US" dirty="0"/>
              <a:t>Target: Target of the affective state or opinion</a:t>
            </a:r>
          </a:p>
          <a:p>
            <a:r>
              <a:rPr lang="en-US" dirty="0"/>
              <a:t>Type: Type of the affective state or opinion (often simplified as positive/negative/neutral)</a:t>
            </a:r>
          </a:p>
          <a:p>
            <a:r>
              <a:rPr lang="en-US" dirty="0"/>
              <a:t>Claim: Text that contains the affective state or opinion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 l="8419" t="46875" r="1977" b="18750"/>
          <a:stretch>
            <a:fillRect/>
          </a:stretch>
        </p:blipFill>
        <p:spPr bwMode="auto">
          <a:xfrm>
            <a:off x="914400" y="4876800"/>
            <a:ext cx="777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Simplest task:</a:t>
            </a:r>
          </a:p>
          <a:p>
            <a:pPr lvl="1"/>
            <a:r>
              <a:rPr lang="en-US" sz="2800" dirty="0"/>
              <a:t>Is the attitude of this text positive or negative?</a:t>
            </a:r>
          </a:p>
          <a:p>
            <a:r>
              <a:rPr lang="en-US" sz="3200" dirty="0"/>
              <a:t>More complex:</a:t>
            </a:r>
          </a:p>
          <a:p>
            <a:pPr lvl="1"/>
            <a:r>
              <a:rPr lang="en-US" sz="2800" dirty="0"/>
              <a:t>Rank the attitude of this text from 1 to 5</a:t>
            </a:r>
          </a:p>
          <a:p>
            <a:r>
              <a:rPr lang="en-US" sz="3200" dirty="0"/>
              <a:t>Advanced:</a:t>
            </a:r>
          </a:p>
          <a:p>
            <a:pPr lvl="1"/>
            <a:r>
              <a:rPr lang="en-US" sz="2800" dirty="0"/>
              <a:t>Detect the target, source, or complex attitude types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3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9917</TotalTime>
  <Words>2350</Words>
  <Application>Microsoft Office PowerPoint</Application>
  <PresentationFormat>On-screen Show (4:3)</PresentationFormat>
  <Paragraphs>369</Paragraphs>
  <Slides>54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Courier</vt:lpstr>
      <vt:lpstr>Lucida Sans</vt:lpstr>
      <vt:lpstr>Times</vt:lpstr>
      <vt:lpstr>Times New Roman</vt:lpstr>
      <vt:lpstr>Wingdings</vt:lpstr>
      <vt:lpstr>Office Theme</vt:lpstr>
      <vt:lpstr>Equation</vt:lpstr>
      <vt:lpstr>Natural Language Processing</vt:lpstr>
      <vt:lpstr> </vt:lpstr>
      <vt:lpstr>PowerPoint Presentation</vt:lpstr>
      <vt:lpstr>What is Sentiment Analysis</vt:lpstr>
      <vt:lpstr>Affective States</vt:lpstr>
      <vt:lpstr>Subjective Information</vt:lpstr>
      <vt:lpstr>Sentiment Analysis</vt:lpstr>
      <vt:lpstr>Structure of Sentiment Information</vt:lpstr>
      <vt:lpstr>Sentiment Analysis</vt:lpstr>
      <vt:lpstr>Sentiment Analysis</vt:lpstr>
      <vt:lpstr>Why sentiment analysis?</vt:lpstr>
      <vt:lpstr>How to do sentiment analysis</vt:lpstr>
      <vt:lpstr>PowerPoint Presentation</vt:lpstr>
      <vt:lpstr>Lexicon Approach</vt:lpstr>
      <vt:lpstr>The General Inquirer</vt:lpstr>
      <vt:lpstr>LIWC (Linguistic Inquiry and Word Count)</vt:lpstr>
      <vt:lpstr>MPQA Subjectivity Cues Lexicon</vt:lpstr>
      <vt:lpstr>Bing Liu Opinion Lexicon</vt:lpstr>
      <vt:lpstr>SentiWordNet</vt:lpstr>
      <vt:lpstr>Disagreements between polarity lexicons</vt:lpstr>
      <vt:lpstr>Target-Specific Lexicon</vt:lpstr>
      <vt:lpstr>Target-Specific Lexicon</vt:lpstr>
      <vt:lpstr>Turney Algorithm</vt:lpstr>
      <vt:lpstr>Extract two-word phrases with adjectives</vt:lpstr>
      <vt:lpstr>How to measure polarity of a phrase?</vt:lpstr>
      <vt:lpstr>Pointwise Mutual Information</vt:lpstr>
      <vt:lpstr>Pointwise Mutual Information</vt:lpstr>
      <vt:lpstr>Semi-supervised learning of lexicons</vt:lpstr>
      <vt:lpstr>Hatzivassiloglou and McKeown intuition for identifying word polarity</vt:lpstr>
      <vt:lpstr>Hatzivassiloglou &amp; McKeown 1997 Step 1</vt:lpstr>
      <vt:lpstr>Hatzivassiloglou &amp; McKeown 1997 Step 2</vt:lpstr>
      <vt:lpstr>Hatzivassiloglou &amp; McKeown 1997 Step 3</vt:lpstr>
      <vt:lpstr>Hatzivassiloglou &amp; McKeown 1997 Step 4</vt:lpstr>
      <vt:lpstr>Output polarity lexicon</vt:lpstr>
      <vt:lpstr>Output polarity lexicon</vt:lpstr>
      <vt:lpstr>Expanding a lexicon</vt:lpstr>
      <vt:lpstr>Machine Learning Approach</vt:lpstr>
      <vt:lpstr>Baseline Algorithm</vt:lpstr>
      <vt:lpstr>Data</vt:lpstr>
      <vt:lpstr>Reminder: Naïve Bayes</vt:lpstr>
      <vt:lpstr>Sentiment Analysis Example</vt:lpstr>
      <vt:lpstr>PowerPoint Presentation</vt:lpstr>
      <vt:lpstr>PowerPoint Presentation</vt:lpstr>
      <vt:lpstr>PowerPoint Presentation</vt:lpstr>
      <vt:lpstr>Sentiment Tokenization Issues</vt:lpstr>
      <vt:lpstr>Extracting Features for Sentiment Classification</vt:lpstr>
      <vt:lpstr>Negation</vt:lpstr>
      <vt:lpstr>Binarized (Boolean feature)  Multinomial Naïve Bayes</vt:lpstr>
      <vt:lpstr>Boolean Multinomial Naïve Bayes: Learning</vt:lpstr>
      <vt:lpstr>Boolean Multinomial Naïve Bayes  on a test document d</vt:lpstr>
      <vt:lpstr>PowerPoint Presentation</vt:lpstr>
      <vt:lpstr>Binarized (Boolean feature)  Multinomial Naïve Bayes</vt:lpstr>
      <vt:lpstr>Challenges (I)</vt:lpstr>
      <vt:lpstr>Challenges (II)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cle-144-nb</dc:creator>
  <cp:lastModifiedBy>Farah Adeeba</cp:lastModifiedBy>
  <cp:revision>266</cp:revision>
  <dcterms:created xsi:type="dcterms:W3CDTF">2020-07-30T10:13:03Z</dcterms:created>
  <dcterms:modified xsi:type="dcterms:W3CDTF">2022-04-08T04:34:18Z</dcterms:modified>
</cp:coreProperties>
</file>