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57" r:id="rId4"/>
    <p:sldId id="261" r:id="rId5"/>
    <p:sldId id="259" r:id="rId6"/>
    <p:sldId id="263" r:id="rId7"/>
    <p:sldId id="264" r:id="rId8"/>
    <p:sldId id="265" r:id="rId9"/>
    <p:sldId id="258" r:id="rId10"/>
    <p:sldId id="266" r:id="rId11"/>
    <p:sldId id="279" r:id="rId12"/>
    <p:sldId id="274" r:id="rId13"/>
    <p:sldId id="276" r:id="rId14"/>
    <p:sldId id="275" r:id="rId15"/>
    <p:sldId id="277" r:id="rId16"/>
    <p:sldId id="278" r:id="rId17"/>
    <p:sldId id="270" r:id="rId18"/>
    <p:sldId id="289" r:id="rId19"/>
    <p:sldId id="291" r:id="rId20"/>
    <p:sldId id="280" r:id="rId21"/>
    <p:sldId id="281" r:id="rId22"/>
    <p:sldId id="282" r:id="rId23"/>
    <p:sldId id="284" r:id="rId24"/>
    <p:sldId id="285" r:id="rId25"/>
    <p:sldId id="287" r:id="rId26"/>
    <p:sldId id="290" r:id="rId27"/>
    <p:sldId id="267" r:id="rId28"/>
    <p:sldId id="268" r:id="rId29"/>
    <p:sldId id="288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E492C3-19CB-4A05-A845-AA391C502FFC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A84B65-3951-4788-9923-A75255E685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4B65-3951-4788-9923-A75255E685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4B65-3951-4788-9923-A75255E685C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58184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41490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24796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08102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8EF387A-3E9B-974F-BE09-FF3123AB2DEB}" type="slidenum">
              <a:rPr lang="en-US" sz="1300">
                <a:solidFill>
                  <a:srgbClr val="000000"/>
                </a:solidFill>
              </a:rPr>
              <a:pPr eaLnBrk="1" hangingPunct="1"/>
              <a:t>17</a:t>
            </a:fld>
            <a:endParaRPr 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58184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41490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24796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08102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3142E8C-B3F4-CE44-AB38-F03AE219B10F}" type="slidenum">
              <a:rPr lang="en-US" sz="1300"/>
              <a:pPr eaLnBrk="1" hangingPunct="1"/>
              <a:t>23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58184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41490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24796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08102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B3285A8-A1B7-5A42-9EFD-7ACD5E0D5765}" type="slidenum">
              <a:rPr lang="en-US" sz="1300"/>
              <a:pPr eaLnBrk="1" hangingPunct="1"/>
              <a:t>24</a:t>
            </a:fld>
            <a:endParaRPr lang="en-US" sz="1300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B9F3-4ACC-443A-B672-CB6922323EBB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farah.adeeba@uet.edu.p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assn.org/sites/default/files/Natural%20Language%20Processing%20with%20Python.pdf" TargetMode="External"/><Relationship Id="rId2" Type="http://schemas.openxmlformats.org/officeDocument/2006/relationships/hyperlink" Target="https://web.stanford.edu/~jurafsky/slp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CSEL-383</a:t>
            </a:r>
          </a:p>
          <a:p>
            <a:r>
              <a:rPr lang="en-US" dirty="0"/>
              <a:t>Lecture 1 : Introductory Lecture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Natural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0242" name="Picture 2" descr="https://www.nlp.com/wp-content/uploads/2019/09/NLP_icons_brai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8862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With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l="12410" t="27168" r="15036" b="26986"/>
          <a:stretch>
            <a:fillRect/>
          </a:stretch>
        </p:blipFill>
        <p:spPr bwMode="auto">
          <a:xfrm>
            <a:off x="335844" y="2133600"/>
            <a:ext cx="857955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9538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Question 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11713" t="10417" r="37335" b="20833"/>
          <a:stretch>
            <a:fillRect/>
          </a:stretch>
        </p:blipFill>
        <p:spPr bwMode="auto">
          <a:xfrm>
            <a:off x="2819400" y="6096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 t="10417" r="37335" b="18750"/>
          <a:stretch>
            <a:fillRect/>
          </a:stretch>
        </p:blipFill>
        <p:spPr bwMode="auto">
          <a:xfrm>
            <a:off x="0" y="2971800"/>
            <a:ext cx="5334000" cy="338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2" descr="professional transla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58517"/>
            <a:ext cx="6477000" cy="43136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l="12299" t="37500" r="16837" b="12500"/>
          <a:stretch>
            <a:fillRect/>
          </a:stretch>
        </p:blipFill>
        <p:spPr bwMode="auto">
          <a:xfrm>
            <a:off x="609600" y="2133600"/>
            <a:ext cx="72993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  <a:p>
            <a:r>
              <a:rPr lang="en-US" dirty="0"/>
              <a:t>Information Retrieval</a:t>
            </a:r>
          </a:p>
          <a:p>
            <a:r>
              <a:rPr lang="en-US" dirty="0"/>
              <a:t>Question Answering </a:t>
            </a:r>
          </a:p>
          <a:p>
            <a:r>
              <a:rPr lang="en-US" dirty="0"/>
              <a:t>Dialogue Systems</a:t>
            </a:r>
          </a:p>
          <a:p>
            <a:r>
              <a:rPr lang="en-US" dirty="0"/>
              <a:t>Information Extraction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……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  <a:p>
            <a:r>
              <a:rPr lang="en-US" dirty="0"/>
              <a:t>Part-of-speech tagging</a:t>
            </a:r>
          </a:p>
          <a:p>
            <a:r>
              <a:rPr lang="en-US" dirty="0"/>
              <a:t>Syntactic parsing</a:t>
            </a:r>
          </a:p>
          <a:p>
            <a:r>
              <a:rPr lang="en-US" dirty="0"/>
              <a:t>Named-entity recognition</a:t>
            </a:r>
          </a:p>
          <a:p>
            <a:r>
              <a:rPr lang="en-US" dirty="0"/>
              <a:t>Word sense disambiguation</a:t>
            </a:r>
          </a:p>
          <a:p>
            <a:r>
              <a:rPr lang="en-US" dirty="0"/>
              <a:t> Semantic role labeling</a:t>
            </a:r>
          </a:p>
          <a:p>
            <a:r>
              <a:rPr lang="en-US" dirty="0"/>
              <a:t>……..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371600" y="279400"/>
            <a:ext cx="7467600" cy="711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Language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2" y="2581975"/>
            <a:ext cx="2628899" cy="954448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1" y="1532111"/>
            <a:ext cx="3047999" cy="954448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7438" y="2040469"/>
            <a:ext cx="2781299" cy="952500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1" y="2548995"/>
            <a:ext cx="3047999" cy="812800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1671" y="3103261"/>
            <a:ext cx="2781299" cy="954448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2" y="3733800"/>
            <a:ext cx="2628899" cy="954448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52445" y="3408706"/>
            <a:ext cx="3043360" cy="731495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1674" y="4134549"/>
            <a:ext cx="2781299" cy="954448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2" y="4851401"/>
            <a:ext cx="2628899" cy="954448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1" y="4219223"/>
            <a:ext cx="3047999" cy="711199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1674" y="5321299"/>
            <a:ext cx="2781299" cy="952501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970410"/>
            <a:ext cx="3048000" cy="850901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1" y="5002126"/>
            <a:ext cx="3047999" cy="895791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02" name="TextBox 24"/>
          <p:cNvSpPr txBox="1">
            <a:spLocks noChangeArrowheads="1"/>
          </p:cNvSpPr>
          <p:nvPr/>
        </p:nvSpPr>
        <p:spPr bwMode="auto">
          <a:xfrm>
            <a:off x="3124202" y="2514601"/>
            <a:ext cx="18562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Coreference resolution</a:t>
            </a:r>
          </a:p>
        </p:txBody>
      </p:sp>
      <p:sp>
        <p:nvSpPr>
          <p:cNvPr id="67603" name="TextBox 25"/>
          <p:cNvSpPr txBox="1">
            <a:spLocks noChangeArrowheads="1"/>
          </p:cNvSpPr>
          <p:nvPr/>
        </p:nvSpPr>
        <p:spPr bwMode="auto">
          <a:xfrm>
            <a:off x="6267805" y="2006601"/>
            <a:ext cx="20140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Question answering (QA)</a:t>
            </a:r>
          </a:p>
        </p:txBody>
      </p:sp>
      <p:sp>
        <p:nvSpPr>
          <p:cNvPr id="67604" name="TextBox 26"/>
          <p:cNvSpPr txBox="1">
            <a:spLocks noChangeArrowheads="1"/>
          </p:cNvSpPr>
          <p:nvPr/>
        </p:nvSpPr>
        <p:spPr bwMode="auto">
          <a:xfrm>
            <a:off x="266702" y="3733801"/>
            <a:ext cx="22770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Part-of-speech (POS) tagging</a:t>
            </a:r>
          </a:p>
        </p:txBody>
      </p:sp>
      <p:sp>
        <p:nvSpPr>
          <p:cNvPr id="67605" name="TextBox 27"/>
          <p:cNvSpPr txBox="1">
            <a:spLocks noChangeArrowheads="1"/>
          </p:cNvSpPr>
          <p:nvPr/>
        </p:nvSpPr>
        <p:spPr bwMode="auto">
          <a:xfrm>
            <a:off x="3048000" y="3327400"/>
            <a:ext cx="2514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300" dirty="0">
                <a:solidFill>
                  <a:srgbClr val="000000"/>
                </a:solidFill>
                <a:latin typeface="Calibri" charset="0"/>
              </a:rPr>
              <a:t>Word sense disambiguation (WSD)</a:t>
            </a:r>
          </a:p>
        </p:txBody>
      </p:sp>
      <p:sp>
        <p:nvSpPr>
          <p:cNvPr id="67606" name="TextBox 28"/>
          <p:cNvSpPr txBox="1">
            <a:spLocks noChangeArrowheads="1"/>
          </p:cNvSpPr>
          <p:nvPr/>
        </p:nvSpPr>
        <p:spPr bwMode="auto">
          <a:xfrm>
            <a:off x="6267806" y="3022601"/>
            <a:ext cx="10006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Paraphrase</a:t>
            </a:r>
          </a:p>
        </p:txBody>
      </p:sp>
      <p:sp>
        <p:nvSpPr>
          <p:cNvPr id="67607" name="TextBox 29"/>
          <p:cNvSpPr txBox="1">
            <a:spLocks noChangeArrowheads="1"/>
          </p:cNvSpPr>
          <p:nvPr/>
        </p:nvSpPr>
        <p:spPr bwMode="auto">
          <a:xfrm>
            <a:off x="342901" y="4851401"/>
            <a:ext cx="25035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Named entity recognition (NER)</a:t>
            </a:r>
          </a:p>
        </p:txBody>
      </p:sp>
      <p:sp>
        <p:nvSpPr>
          <p:cNvPr id="67608" name="TextBox 30"/>
          <p:cNvSpPr txBox="1">
            <a:spLocks noChangeArrowheads="1"/>
          </p:cNvSpPr>
          <p:nvPr/>
        </p:nvSpPr>
        <p:spPr bwMode="auto">
          <a:xfrm>
            <a:off x="3124200" y="4241801"/>
            <a:ext cx="7115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Parsing</a:t>
            </a:r>
          </a:p>
        </p:txBody>
      </p:sp>
      <p:sp>
        <p:nvSpPr>
          <p:cNvPr id="67609" name="TextBox 31"/>
          <p:cNvSpPr txBox="1">
            <a:spLocks noChangeArrowheads="1"/>
          </p:cNvSpPr>
          <p:nvPr/>
        </p:nvSpPr>
        <p:spPr bwMode="auto">
          <a:xfrm>
            <a:off x="6259339" y="4078102"/>
            <a:ext cx="12813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Summarization</a:t>
            </a:r>
          </a:p>
        </p:txBody>
      </p:sp>
      <p:sp>
        <p:nvSpPr>
          <p:cNvPr id="67610" name="TextBox 32"/>
          <p:cNvSpPr txBox="1">
            <a:spLocks noChangeArrowheads="1"/>
          </p:cNvSpPr>
          <p:nvPr/>
        </p:nvSpPr>
        <p:spPr bwMode="auto">
          <a:xfrm>
            <a:off x="3153963" y="5902942"/>
            <a:ext cx="22135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Information extraction (IE)</a:t>
            </a:r>
          </a:p>
        </p:txBody>
      </p:sp>
      <p:sp>
        <p:nvSpPr>
          <p:cNvPr id="67611" name="TextBox 33"/>
          <p:cNvSpPr txBox="1">
            <a:spLocks noChangeArrowheads="1"/>
          </p:cNvSpPr>
          <p:nvPr/>
        </p:nvSpPr>
        <p:spPr bwMode="auto">
          <a:xfrm>
            <a:off x="3124201" y="4953001"/>
            <a:ext cx="20420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Machine translation (MT)</a:t>
            </a:r>
          </a:p>
        </p:txBody>
      </p:sp>
      <p:sp>
        <p:nvSpPr>
          <p:cNvPr id="67612" name="TextBox 34"/>
          <p:cNvSpPr txBox="1">
            <a:spLocks noChangeArrowheads="1"/>
          </p:cNvSpPr>
          <p:nvPr/>
        </p:nvSpPr>
        <p:spPr bwMode="auto">
          <a:xfrm>
            <a:off x="6259339" y="5226758"/>
            <a:ext cx="6447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Dialog</a:t>
            </a:r>
          </a:p>
        </p:txBody>
      </p:sp>
      <p:sp>
        <p:nvSpPr>
          <p:cNvPr id="67613" name="TextBox 36"/>
          <p:cNvSpPr txBox="1">
            <a:spLocks noChangeArrowheads="1"/>
          </p:cNvSpPr>
          <p:nvPr/>
        </p:nvSpPr>
        <p:spPr bwMode="auto">
          <a:xfrm>
            <a:off x="3124201" y="1498601"/>
            <a:ext cx="1550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Sentiment analysis</a:t>
            </a:r>
          </a:p>
        </p:txBody>
      </p:sp>
      <p:sp>
        <p:nvSpPr>
          <p:cNvPr id="67614" name="TextBox 37"/>
          <p:cNvSpPr txBox="1">
            <a:spLocks noChangeArrowheads="1"/>
          </p:cNvSpPr>
          <p:nvPr/>
        </p:nvSpPr>
        <p:spPr bwMode="auto">
          <a:xfrm>
            <a:off x="6259337" y="5181601"/>
            <a:ext cx="264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67615" name="TextBox 38"/>
          <p:cNvSpPr txBox="1">
            <a:spLocks noChangeArrowheads="1"/>
          </p:cNvSpPr>
          <p:nvPr/>
        </p:nvSpPr>
        <p:spPr bwMode="auto">
          <a:xfrm>
            <a:off x="304801" y="1818957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mostly solved</a:t>
            </a:r>
          </a:p>
        </p:txBody>
      </p:sp>
      <p:sp>
        <p:nvSpPr>
          <p:cNvPr id="67616" name="TextBox 39"/>
          <p:cNvSpPr txBox="1">
            <a:spLocks noChangeArrowheads="1"/>
          </p:cNvSpPr>
          <p:nvPr/>
        </p:nvSpPr>
        <p:spPr bwMode="auto">
          <a:xfrm>
            <a:off x="3276601" y="99060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making good progress</a:t>
            </a:r>
          </a:p>
        </p:txBody>
      </p:sp>
      <p:sp>
        <p:nvSpPr>
          <p:cNvPr id="67617" name="TextBox 40"/>
          <p:cNvSpPr txBox="1">
            <a:spLocks noChangeArrowheads="1"/>
          </p:cNvSpPr>
          <p:nvPr/>
        </p:nvSpPr>
        <p:spPr bwMode="auto">
          <a:xfrm>
            <a:off x="6324601" y="149860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still really hard</a:t>
            </a:r>
          </a:p>
        </p:txBody>
      </p:sp>
      <p:sp>
        <p:nvSpPr>
          <p:cNvPr id="67618" name="TextBox 41"/>
          <p:cNvSpPr txBox="1">
            <a:spLocks noChangeArrowheads="1"/>
          </p:cNvSpPr>
          <p:nvPr/>
        </p:nvSpPr>
        <p:spPr bwMode="auto">
          <a:xfrm>
            <a:off x="342901" y="2548465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Spam detection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88432" y="2940973"/>
            <a:ext cx="1689102" cy="2387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Let’s go to Agra!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02325" y="3224609"/>
            <a:ext cx="1662508" cy="2269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Buy V1AGRA …</a:t>
            </a:r>
          </a:p>
        </p:txBody>
      </p:sp>
      <p:sp>
        <p:nvSpPr>
          <p:cNvPr id="67678" name="Rectangle 45"/>
          <p:cNvSpPr>
            <a:spLocks noChangeArrowheads="1"/>
          </p:cNvSpPr>
          <p:nvPr/>
        </p:nvSpPr>
        <p:spPr bwMode="auto">
          <a:xfrm>
            <a:off x="2374903" y="2730934"/>
            <a:ext cx="304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defTabSz="457200"/>
            <a:r>
              <a:rPr lang="en-US" sz="1800" dirty="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18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7679" name="Rectangle 46"/>
          <p:cNvSpPr>
            <a:spLocks noChangeArrowheads="1"/>
          </p:cNvSpPr>
          <p:nvPr/>
        </p:nvSpPr>
        <p:spPr bwMode="auto">
          <a:xfrm>
            <a:off x="2382882" y="3083495"/>
            <a:ext cx="330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457200"/>
            <a:r>
              <a:rPr lang="en-US" sz="1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✗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2902" y="4345686"/>
            <a:ext cx="2590800" cy="2031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Colorless   green   ideas   sleep   furiously.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5083" y="4142485"/>
            <a:ext cx="2154873" cy="166688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    ADJ         ADJ    NOUN  VERB      ADV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" y="5442239"/>
            <a:ext cx="2590800" cy="2620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Einstein met with UN officials in Princeton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1623" y="5276153"/>
            <a:ext cx="2156618" cy="166687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PERSON              ORG                      LOC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46590" y="6313313"/>
            <a:ext cx="1831293" cy="4063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l" defTabSz="457200">
              <a:lnSpc>
                <a:spcPct val="90000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You’re invited to our dinner party, Friday May 27 at 8:30</a:t>
            </a:r>
          </a:p>
        </p:txBody>
      </p:sp>
      <p:pic>
        <p:nvPicPr>
          <p:cNvPr id="67673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56" y="6256158"/>
            <a:ext cx="289026" cy="25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/>
          <p:cNvSpPr/>
          <p:nvPr/>
        </p:nvSpPr>
        <p:spPr bwMode="auto">
          <a:xfrm>
            <a:off x="5385966" y="6211711"/>
            <a:ext cx="563985" cy="4619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Party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May 27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srgbClr val="0000FF"/>
                </a:solidFill>
                <a:latin typeface="Calibri"/>
                <a:cs typeface="Times New Roman"/>
              </a:rPr>
              <a:t>add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 flipV="1">
            <a:off x="5507988" y="6821311"/>
            <a:ext cx="162560" cy="1725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378409" y="1901227"/>
            <a:ext cx="2137410" cy="2069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Best roast chicken in San Francisco!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78409" y="2209800"/>
            <a:ext cx="2137410" cy="203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waiter ignored us for 20 minutes.</a:t>
            </a:r>
          </a:p>
        </p:txBody>
      </p:sp>
      <p:pic>
        <p:nvPicPr>
          <p:cNvPr id="67630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9" y="1803401"/>
            <a:ext cx="275928" cy="25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31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21869" y="2209800"/>
            <a:ext cx="27516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3352800" y="3095525"/>
            <a:ext cx="2640330" cy="1961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Carter told Mubarak he shouldn’t run again.</a:t>
            </a:r>
          </a:p>
        </p:txBody>
      </p:sp>
      <p:sp>
        <p:nvSpPr>
          <p:cNvPr id="100" name="Arc 99"/>
          <p:cNvSpPr/>
          <p:nvPr/>
        </p:nvSpPr>
        <p:spPr>
          <a:xfrm>
            <a:off x="3581400" y="2955393"/>
            <a:ext cx="1066800" cy="304800"/>
          </a:xfrm>
          <a:prstGeom prst="arc">
            <a:avLst>
              <a:gd name="adj1" fmla="val 10822610"/>
              <a:gd name="adj2" fmla="val 0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Arc 100"/>
          <p:cNvSpPr/>
          <p:nvPr/>
        </p:nvSpPr>
        <p:spPr>
          <a:xfrm>
            <a:off x="4267201" y="2977972"/>
            <a:ext cx="376237" cy="383821"/>
          </a:xfrm>
          <a:prstGeom prst="arc">
            <a:avLst>
              <a:gd name="adj1" fmla="val 10830349"/>
              <a:gd name="adj2" fmla="val 10"/>
            </a:avLst>
          </a:prstGeom>
          <a:ln w="127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7635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3835400"/>
            <a:ext cx="381000" cy="2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3124200" y="3736084"/>
            <a:ext cx="2286000" cy="3048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I need new batteries for my </a:t>
            </a:r>
            <a:r>
              <a:rPr lang="en-US" sz="1200" b="1" i="1" dirty="0">
                <a:solidFill>
                  <a:srgbClr val="FF0000"/>
                </a:solidFill>
                <a:latin typeface="Calibri"/>
                <a:cs typeface="Times New Roman"/>
              </a:rPr>
              <a:t>mouse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07352" y="5575613"/>
            <a:ext cx="2607649" cy="2207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13</a:t>
            </a:r>
            <a:r>
              <a:rPr lang="en-US" sz="1000" baseline="30000" dirty="0">
                <a:solidFill>
                  <a:prstClr val="black"/>
                </a:solidFill>
                <a:latin typeface="Calibri"/>
                <a:cs typeface="Times New Roman"/>
              </a:rPr>
              <a:t>th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Shanghai International Film Festival…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124200" y="5310278"/>
            <a:ext cx="2065864" cy="1925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第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13</a:t>
            </a: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届上海国际电影节开幕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…</a:t>
            </a:r>
            <a:endParaRPr lang="zh-TW" altLang="en-US" sz="1000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5384799" y="5310896"/>
            <a:ext cx="217060" cy="1833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477000" y="4456376"/>
            <a:ext cx="1319212" cy="1584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Dow Jones is up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705601" y="4851400"/>
            <a:ext cx="1192037" cy="20818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Housing prices rose</a:t>
            </a:r>
          </a:p>
        </p:txBody>
      </p:sp>
      <p:sp>
        <p:nvSpPr>
          <p:cNvPr id="114" name="Right Arrow 113"/>
          <p:cNvSpPr/>
          <p:nvPr/>
        </p:nvSpPr>
        <p:spPr>
          <a:xfrm>
            <a:off x="7946851" y="4614862"/>
            <a:ext cx="179387" cy="1666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248474" y="4506103"/>
            <a:ext cx="766762" cy="41355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Economy is good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388644" y="2413529"/>
            <a:ext cx="2374356" cy="40587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Q. How effective is ibuprofen in reducing fever in patients with acute febrile illness?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810000" y="4707467"/>
            <a:ext cx="2209800" cy="203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I can see Alcatraz from the window!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0800000">
            <a:off x="5257802" y="4612389"/>
            <a:ext cx="93663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165725" y="4612389"/>
            <a:ext cx="95250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0800000">
            <a:off x="5111752" y="4533013"/>
            <a:ext cx="149225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4967289" y="4547301"/>
            <a:ext cx="158751" cy="1301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4962527" y="4455225"/>
            <a:ext cx="149225" cy="7778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719638" y="4455224"/>
            <a:ext cx="242887" cy="236539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476752" y="4455224"/>
            <a:ext cx="485775" cy="236539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4810127" y="4375850"/>
            <a:ext cx="149225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4660902" y="4296475"/>
            <a:ext cx="149225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325940" y="4379024"/>
            <a:ext cx="484187" cy="312739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4801" y="4302824"/>
            <a:ext cx="542925" cy="446976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405786" y="3494278"/>
            <a:ext cx="2121693" cy="2036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XYZ acquired ABC yesterday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405786" y="3719986"/>
            <a:ext cx="2121693" cy="20780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ABC has been taken over by XYZ</a:t>
            </a:r>
          </a:p>
        </p:txBody>
      </p:sp>
      <p:sp>
        <p:nvSpPr>
          <p:cNvPr id="151" name="Rectangular Callout 150"/>
          <p:cNvSpPr/>
          <p:nvPr/>
        </p:nvSpPr>
        <p:spPr>
          <a:xfrm>
            <a:off x="6985983" y="5359401"/>
            <a:ext cx="2054655" cy="277577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Where is Citizen Kane playing in SF? </a:t>
            </a:r>
          </a:p>
        </p:txBody>
      </p:sp>
      <p:sp>
        <p:nvSpPr>
          <p:cNvPr id="152" name="Rectangular Callout 151"/>
          <p:cNvSpPr/>
          <p:nvPr/>
        </p:nvSpPr>
        <p:spPr>
          <a:xfrm>
            <a:off x="6936349" y="5765801"/>
            <a:ext cx="1714818" cy="436393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Castro Theatre at 7:30. Do you want a ticket?</a:t>
            </a:r>
          </a:p>
        </p:txBody>
      </p:sp>
      <p:pic>
        <p:nvPicPr>
          <p:cNvPr id="67666" name="Picture 1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298773" y="5787474"/>
            <a:ext cx="379664" cy="3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6553200" y="4648200"/>
            <a:ext cx="1295400" cy="203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S&amp;P500 jumped</a:t>
            </a:r>
          </a:p>
        </p:txBody>
      </p:sp>
      <p:pic>
        <p:nvPicPr>
          <p:cNvPr id="2" name="Picture 1" descr="BU009519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24" y="3429000"/>
            <a:ext cx="440577" cy="584200"/>
          </a:xfrm>
          <a:prstGeom prst="rect">
            <a:avLst/>
          </a:prstGeom>
        </p:spPr>
      </p:pic>
      <p:pic>
        <p:nvPicPr>
          <p:cNvPr id="3" name="Picture 2" descr="skd186802sdc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38" y="5427661"/>
            <a:ext cx="408163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4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the analysis, generation, and acquisition of human (“natural”) language.</a:t>
            </a:r>
          </a:p>
          <a:p>
            <a:pPr lvl="1"/>
            <a:r>
              <a:rPr lang="en-US" dirty="0"/>
              <a:t>Analysis (“Understand”, or “process”)</a:t>
            </a:r>
          </a:p>
          <a:p>
            <a:pPr lvl="1"/>
            <a:r>
              <a:rPr lang="en-US" dirty="0"/>
              <a:t>Generation (generate sensible sentences, dialogs, robots)</a:t>
            </a:r>
          </a:p>
          <a:p>
            <a:pPr lvl="1"/>
            <a:r>
              <a:rPr lang="en-US" dirty="0"/>
              <a:t>Acquisition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5626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NLP lies at the intersection of computational linguistics and machine learning. </a:t>
            </a:r>
          </a:p>
          <a:p>
            <a:r>
              <a:rPr lang="en-US" dirty="0"/>
              <a:t>This is not a linguistics course but we will discuss whole bunch of linguistics. </a:t>
            </a:r>
          </a:p>
          <a:p>
            <a:r>
              <a:rPr lang="en-US" dirty="0"/>
              <a:t>This is not a machine learning course but  we will using machine learning through out the course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868" t="36459" r="27965" b="15625"/>
          <a:stretch>
            <a:fillRect/>
          </a:stretch>
        </p:blipFill>
        <p:spPr bwMode="auto">
          <a:xfrm>
            <a:off x="685800" y="1524000"/>
            <a:ext cx="6705600" cy="428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  <a:p>
            <a:r>
              <a:rPr lang="en-US" dirty="0"/>
              <a:t>Introduction to NLP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NLP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  <a:p>
            <a:r>
              <a:rPr lang="en-US" dirty="0"/>
              <a:t>Expressivity </a:t>
            </a:r>
          </a:p>
          <a:p>
            <a:r>
              <a:rPr lang="en-US"/>
              <a:t>Variation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Ambiguity at multiple levels </a:t>
            </a:r>
          </a:p>
          <a:p>
            <a:pPr lvl="1"/>
            <a:r>
              <a:rPr lang="en-US" dirty="0"/>
              <a:t>Word senses: bank (finance or river ?) , </a:t>
            </a:r>
            <a:r>
              <a:rPr lang="ur-PK" dirty="0"/>
              <a:t>باب</a:t>
            </a:r>
            <a:endParaRPr lang="en-US" dirty="0"/>
          </a:p>
          <a:p>
            <a:pPr lvl="1"/>
            <a:r>
              <a:rPr lang="en-US" dirty="0"/>
              <a:t>Part of speech: chair (noun or verb ?), </a:t>
            </a:r>
            <a:r>
              <a:rPr lang="ur-PK" dirty="0"/>
              <a:t>کھانا</a:t>
            </a:r>
            <a:endParaRPr lang="en-US" dirty="0"/>
          </a:p>
          <a:p>
            <a:pPr lvl="1"/>
            <a:r>
              <a:rPr lang="en-US" dirty="0"/>
              <a:t>Syntactic structure: I can see a man with a telescope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 l="40410" t="41667" r="37335" b="36458"/>
          <a:stretch>
            <a:fillRect/>
          </a:stretch>
        </p:blipFill>
        <p:spPr bwMode="auto">
          <a:xfrm>
            <a:off x="4800600" y="4419600"/>
            <a:ext cx="2895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Expressivity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Not only can one form have different meanings (ambiguity) but the same meaning can be expressed with different forms: </a:t>
            </a:r>
          </a:p>
          <a:p>
            <a:pPr lvl="1"/>
            <a:r>
              <a:rPr lang="ur-PK" dirty="0">
                <a:solidFill>
                  <a:srgbClr val="FF0000"/>
                </a:solidFill>
              </a:rPr>
              <a:t>شاہینہ نے نورینہ کو مارا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ur-PK" dirty="0"/>
              <a:t> </a:t>
            </a:r>
            <a:r>
              <a:rPr lang="ur-PK" dirty="0">
                <a:solidFill>
                  <a:srgbClr val="FF0000"/>
                </a:solidFill>
              </a:rPr>
              <a:t>نورینہ کو شاہینہ نے ما را </a:t>
            </a:r>
          </a:p>
          <a:p>
            <a:pPr lvl="1"/>
            <a:r>
              <a:rPr lang="ur-PK" dirty="0">
                <a:solidFill>
                  <a:srgbClr val="FF0000"/>
                </a:solidFill>
              </a:rPr>
              <a:t>اگر کھڑکی کھلی ہوئی ہے تو بند کر دو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ur-PK" dirty="0"/>
              <a:t> </a:t>
            </a:r>
            <a:r>
              <a:rPr lang="ur-PK" dirty="0">
                <a:solidFill>
                  <a:srgbClr val="FF0000"/>
                </a:solidFill>
              </a:rPr>
              <a:t>برائے مہربانی کھڑکی بند کر دیں</a:t>
            </a:r>
            <a:r>
              <a:rPr lang="ur-PK" dirty="0"/>
              <a:t> 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 l="15227" t="50000" r="39678" b="28125"/>
          <a:stretch>
            <a:fillRect/>
          </a:stretch>
        </p:blipFill>
        <p:spPr bwMode="auto">
          <a:xfrm>
            <a:off x="1905000" y="4343400"/>
            <a:ext cx="5867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1694637"/>
            <a:ext cx="276606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3428" y="1694637"/>
            <a:ext cx="276606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043" y="1600201"/>
            <a:ext cx="2926250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alibri"/>
                <a:cs typeface="Calibri"/>
              </a:rPr>
              <a:t>non-standard Language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570" y="2177548"/>
            <a:ext cx="2895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latin typeface="Calibri"/>
                <a:cs typeface="Calibri"/>
              </a:rPr>
              <a:t>Great job @</a:t>
            </a:r>
            <a:r>
              <a:rPr lang="en-US" sz="1500" dirty="0" err="1">
                <a:latin typeface="Calibri"/>
                <a:cs typeface="Calibri"/>
              </a:rPr>
              <a:t>justinbieber</a:t>
            </a:r>
            <a:r>
              <a:rPr lang="en-US" sz="1500" dirty="0">
                <a:latin typeface="Calibri"/>
                <a:cs typeface="Calibri"/>
              </a:rPr>
              <a:t>! Were SOO PROUD of what </a:t>
            </a:r>
            <a:r>
              <a:rPr lang="en-US" sz="1500" dirty="0" err="1">
                <a:latin typeface="Calibri"/>
                <a:cs typeface="Calibri"/>
              </a:rPr>
              <a:t>youve</a:t>
            </a:r>
            <a:r>
              <a:rPr lang="en-US" sz="1500" dirty="0">
                <a:latin typeface="Calibri"/>
                <a:cs typeface="Calibri"/>
              </a:rPr>
              <a:t> accomplished! U taught us 2 #</a:t>
            </a:r>
            <a:r>
              <a:rPr lang="en-US" sz="1500" dirty="0" err="1">
                <a:latin typeface="Calibri"/>
                <a:cs typeface="Calibri"/>
              </a:rPr>
              <a:t>neversaynever</a:t>
            </a:r>
            <a:r>
              <a:rPr lang="en-US" sz="1500" dirty="0">
                <a:latin typeface="Calibri"/>
                <a:cs typeface="Calibri"/>
              </a:rPr>
              <a:t> &amp; you yourself should never give up either♥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5200" y="1905000"/>
            <a:ext cx="21194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segmentation issues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9340" y="1694637"/>
            <a:ext cx="276606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6600" y="1828800"/>
            <a:ext cx="8226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idioms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9340" y="2346325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dark horse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get cold feet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lose face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throw in the towel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4034533"/>
            <a:ext cx="2766060" cy="21376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4191000"/>
            <a:ext cx="12618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neologisms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4560211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unfriend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Retweet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bromance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49340" y="4014725"/>
            <a:ext cx="276606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4114800"/>
            <a:ext cx="20179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tricky entity names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48400" y="4616162"/>
            <a:ext cx="280543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Where is </a:t>
            </a:r>
            <a:r>
              <a:rPr lang="en-US" sz="1600" i="1" dirty="0">
                <a:latin typeface="Calibri"/>
                <a:cs typeface="Calibri"/>
              </a:rPr>
              <a:t>A Bug’s Life</a:t>
            </a:r>
            <a:r>
              <a:rPr lang="en-US" sz="1600" dirty="0">
                <a:latin typeface="Calibri"/>
                <a:cs typeface="Calibri"/>
              </a:rPr>
              <a:t> playing …</a:t>
            </a:r>
            <a:endParaRPr lang="en-US" sz="1600" i="1" dirty="0">
              <a:latin typeface="Calibri"/>
              <a:cs typeface="Calibri"/>
            </a:endParaRPr>
          </a:p>
          <a:p>
            <a:pPr>
              <a:spcBef>
                <a:spcPts val="300"/>
              </a:spcBef>
              <a:defRPr/>
            </a:pPr>
            <a:r>
              <a:rPr lang="en-US" sz="1600" i="1" dirty="0">
                <a:latin typeface="Calibri"/>
                <a:cs typeface="Calibri"/>
              </a:rPr>
              <a:t>Let It Be</a:t>
            </a:r>
            <a:r>
              <a:rPr lang="en-US" sz="1600" dirty="0">
                <a:latin typeface="Calibri"/>
                <a:cs typeface="Calibri"/>
              </a:rPr>
              <a:t> was recorded …</a:t>
            </a:r>
          </a:p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… a mutation on the </a:t>
            </a:r>
            <a:r>
              <a:rPr lang="en-US" sz="1600" i="1" dirty="0">
                <a:latin typeface="Calibri"/>
                <a:cs typeface="Calibri"/>
              </a:rPr>
              <a:t>for</a:t>
            </a:r>
            <a:r>
              <a:rPr lang="en-US" sz="1600" dirty="0">
                <a:latin typeface="Calibri"/>
                <a:cs typeface="Calibri"/>
              </a:rPr>
              <a:t> gene …</a:t>
            </a:r>
            <a:endParaRPr lang="en-US" sz="1600" i="1" dirty="0">
              <a:latin typeface="Calibri"/>
              <a:cs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29940" y="3996431"/>
            <a:ext cx="2766060" cy="21376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0" y="4191000"/>
            <a:ext cx="18372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world knowledge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29940" y="4633236"/>
            <a:ext cx="2766060" cy="6232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Mary and Sue are sisters.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Mary and Sue are mothers.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601" y="6233174"/>
            <a:ext cx="28872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But that’s what makes it fun!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3288696" y="2583947"/>
            <a:ext cx="2755295" cy="711200"/>
            <a:chOff x="3686175" y="2535809"/>
            <a:chExt cx="1774825" cy="337261"/>
          </a:xfrm>
        </p:grpSpPr>
        <p:sp>
          <p:nvSpPr>
            <p:cNvPr id="69" name="Rectangle 68"/>
            <p:cNvSpPr/>
            <p:nvPr/>
          </p:nvSpPr>
          <p:spPr>
            <a:xfrm>
              <a:off x="3686175" y="2535809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97307" y="2535809"/>
              <a:ext cx="23752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59901" y="2535809"/>
              <a:ext cx="49352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78494" y="2535809"/>
              <a:ext cx="32857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29500" y="2535809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86175" y="2727808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97307" y="2727808"/>
              <a:ext cx="48428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13259" y="2727808"/>
              <a:ext cx="593808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29500" y="2727808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12495" y="2514600"/>
            <a:ext cx="2895600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500" dirty="0">
                <a:latin typeface="Calibri"/>
                <a:cs typeface="Calibri"/>
              </a:rPr>
              <a:t>the New York-New Haven Railroad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500" dirty="0">
                <a:latin typeface="Calibri"/>
                <a:cs typeface="Calibri"/>
              </a:rPr>
              <a:t>the New York-New Haven Railroad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620000" cy="990600"/>
          </a:xfrm>
        </p:spPr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3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progress on this problem…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task is difficult!  What tools do we need?</a:t>
            </a:r>
          </a:p>
          <a:p>
            <a:pPr lvl="1"/>
            <a:r>
              <a:rPr lang="en-US" dirty="0"/>
              <a:t>Knowledge about language</a:t>
            </a:r>
          </a:p>
          <a:p>
            <a:pPr lvl="2"/>
            <a:r>
              <a:rPr lang="en-US" dirty="0"/>
              <a:t>Morphology: word formation </a:t>
            </a:r>
          </a:p>
          <a:p>
            <a:pPr lvl="2"/>
            <a:r>
              <a:rPr lang="en-US" dirty="0"/>
              <a:t>Syntax: word order </a:t>
            </a:r>
          </a:p>
          <a:p>
            <a:pPr lvl="2"/>
            <a:r>
              <a:rPr lang="en-US" dirty="0"/>
              <a:t>Semantics: word meaning and word composition </a:t>
            </a:r>
          </a:p>
          <a:p>
            <a:pPr lvl="2"/>
            <a:r>
              <a:rPr lang="en-US" dirty="0"/>
              <a:t>Pragmatics: influence of context/situation</a:t>
            </a:r>
          </a:p>
          <a:p>
            <a:pPr lvl="1"/>
            <a:r>
              <a:rPr lang="en-US" dirty="0"/>
              <a:t>Knowledge about the world</a:t>
            </a:r>
          </a:p>
          <a:p>
            <a:pPr lvl="1"/>
            <a:r>
              <a:rPr lang="en-US" dirty="0"/>
              <a:t>A way to combine knowledge sources</a:t>
            </a:r>
          </a:p>
          <a:p>
            <a:r>
              <a:rPr lang="en-US" dirty="0"/>
              <a:t>How we generally do this:</a:t>
            </a:r>
            <a:endParaRPr lang="en-US" altLang="ja-JP" dirty="0"/>
          </a:p>
          <a:p>
            <a:pPr lvl="1"/>
            <a:r>
              <a:rPr lang="en-US" dirty="0"/>
              <a:t>probabilistic models built from language data</a:t>
            </a:r>
          </a:p>
          <a:p>
            <a:pPr lvl="2"/>
            <a:r>
              <a:rPr lang="en-US" dirty="0"/>
              <a:t>P(“</a:t>
            </a:r>
            <a:r>
              <a:rPr lang="en-US" altLang="ja-JP" dirty="0" err="1"/>
              <a:t>maison</a:t>
            </a:r>
            <a:r>
              <a:rPr lang="en-US" altLang="ja-JP" dirty="0"/>
              <a:t>” </a:t>
            </a:r>
            <a:r>
              <a:rPr lang="en-US" altLang="ja-JP" dirty="0">
                <a:sym typeface="Symbol" charset="0"/>
              </a:rPr>
              <a:t> “house”)   </a:t>
            </a:r>
            <a:r>
              <a:rPr lang="en-US" altLang="ja-JP" dirty="0">
                <a:solidFill>
                  <a:srgbClr val="008000"/>
                </a:solidFill>
                <a:sym typeface="Symbol" charset="0"/>
              </a:rPr>
              <a:t>high</a:t>
            </a:r>
          </a:p>
          <a:p>
            <a:pPr lvl="2"/>
            <a:r>
              <a:rPr lang="en-US" dirty="0">
                <a:sym typeface="Symbol" charset="0"/>
              </a:rPr>
              <a:t>P(“</a:t>
            </a:r>
            <a:r>
              <a:rPr lang="en-US" altLang="ja-JP" dirty="0" err="1">
                <a:sym typeface="Symbol" charset="0"/>
              </a:rPr>
              <a:t>L’avocat</a:t>
            </a:r>
            <a:r>
              <a:rPr lang="en-US" altLang="ja-JP" dirty="0">
                <a:sym typeface="Symbol" charset="0"/>
              </a:rPr>
              <a:t> </a:t>
            </a:r>
            <a:r>
              <a:rPr lang="en-US" altLang="ja-JP" dirty="0" err="1">
                <a:sym typeface="Symbol" charset="0"/>
              </a:rPr>
              <a:t>général</a:t>
            </a:r>
            <a:r>
              <a:rPr lang="en-US" altLang="ja-JP" dirty="0">
                <a:sym typeface="Symbol" charset="0"/>
              </a:rPr>
              <a:t>”  “the general avocado”)   </a:t>
            </a:r>
            <a:r>
              <a:rPr lang="en-US" altLang="ja-JP" dirty="0">
                <a:solidFill>
                  <a:srgbClr val="008000"/>
                </a:solidFill>
                <a:sym typeface="Symbol" charset="0"/>
              </a:rPr>
              <a:t>low</a:t>
            </a:r>
            <a:endParaRPr lang="en-US" altLang="ja-JP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Luckily, rough text features can often do half the job</a:t>
            </a:r>
            <a:r>
              <a:rPr lang="en-US" altLang="ja-JP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with Connections to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Linguistics (including psycho-, socio-, descriptive, and theoretical) </a:t>
            </a:r>
          </a:p>
          <a:p>
            <a:r>
              <a:rPr lang="en-US" dirty="0"/>
              <a:t>Cognitive science </a:t>
            </a:r>
          </a:p>
          <a:p>
            <a:r>
              <a:rPr lang="en-US" dirty="0"/>
              <a:t>Information theory 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Data science</a:t>
            </a:r>
          </a:p>
          <a:p>
            <a:r>
              <a:rPr lang="en-US" dirty="0"/>
              <a:t>Political science</a:t>
            </a:r>
          </a:p>
          <a:p>
            <a:r>
              <a:rPr lang="en-US" dirty="0"/>
              <a:t>Psychology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Education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 l="49195" t="39583" r="17423" b="33334"/>
          <a:stretch>
            <a:fillRect/>
          </a:stretch>
        </p:blipFill>
        <p:spPr bwMode="auto">
          <a:xfrm>
            <a:off x="304800" y="2235200"/>
            <a:ext cx="8464062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General-purpose, high-level scripting language</a:t>
            </a:r>
          </a:p>
          <a:p>
            <a:r>
              <a:rPr lang="en-US" dirty="0"/>
              <a:t>Used for a wide variety of purposes including networking and web applications </a:t>
            </a:r>
          </a:p>
          <a:p>
            <a:r>
              <a:rPr lang="en-US" dirty="0"/>
              <a:t>Most popular in the scientific community for its ease of use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understand and write</a:t>
            </a:r>
          </a:p>
          <a:p>
            <a:r>
              <a:rPr lang="en-US" dirty="0"/>
              <a:t>A simple yet powerful programming language with excellent functionality for processing linguistic data</a:t>
            </a:r>
          </a:p>
          <a:p>
            <a:r>
              <a:rPr lang="en-US" dirty="0"/>
              <a:t>Installers are available at all platforms</a:t>
            </a:r>
          </a:p>
          <a:p>
            <a:r>
              <a:rPr lang="en-US" dirty="0"/>
              <a:t>Python is heavily used in industry, scientific research, and education around the world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Next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Teacher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Farah </a:t>
            </a:r>
            <a:r>
              <a:rPr lang="en-US" dirty="0" err="1"/>
              <a:t>Adeeba</a:t>
            </a:r>
            <a:endParaRPr lang="en-US" dirty="0"/>
          </a:p>
          <a:p>
            <a:r>
              <a:rPr lang="en-US" dirty="0"/>
              <a:t>Areas of interest</a:t>
            </a:r>
          </a:p>
          <a:p>
            <a:pPr lvl="1"/>
            <a:r>
              <a:rPr lang="en-US" dirty="0"/>
              <a:t>Natural Language Processing (NLP)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Contact Details</a:t>
            </a:r>
          </a:p>
          <a:p>
            <a:pPr lvl="1"/>
            <a:r>
              <a:rPr lang="en-US" dirty="0">
                <a:hlinkClick r:id="rId2"/>
              </a:rPr>
              <a:t>farah.adeeba@uet.edu.pk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Grading/Evaluation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Quiz:20%</a:t>
            </a:r>
          </a:p>
          <a:p>
            <a:r>
              <a:rPr lang="en-US" dirty="0"/>
              <a:t>Project: 20%</a:t>
            </a:r>
          </a:p>
          <a:p>
            <a:r>
              <a:rPr lang="en-US" dirty="0"/>
              <a:t>Mid-term: 30 %</a:t>
            </a:r>
          </a:p>
          <a:p>
            <a:r>
              <a:rPr lang="en-US" dirty="0"/>
              <a:t>Final : 30 %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class assignments will be posted on MS Teams</a:t>
            </a:r>
          </a:p>
          <a:p>
            <a:r>
              <a:rPr lang="en-US" dirty="0"/>
              <a:t>All class assignments will be in Python</a:t>
            </a:r>
          </a:p>
          <a:p>
            <a:r>
              <a:rPr lang="en-US" dirty="0"/>
              <a:t>The code and output will be submitted for evaluation on MS Teams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Conventional techniques</a:t>
            </a:r>
          </a:p>
          <a:p>
            <a:pPr lvl="1"/>
            <a:r>
              <a:rPr lang="en-US" dirty="0"/>
              <a:t>State-of-the-art techniques</a:t>
            </a:r>
          </a:p>
          <a:p>
            <a:pPr lvl="1"/>
            <a:r>
              <a:rPr lang="en-US" dirty="0"/>
              <a:t>Implementation in Python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Gain a foundational understanding in Natural Language Processing methods and strategies</a:t>
            </a:r>
          </a:p>
          <a:p>
            <a:r>
              <a:rPr lang="en-US" dirty="0"/>
              <a:t>Learn how to evaluate the strengths and weaknesses of various NLP technologies and frameworks</a:t>
            </a:r>
          </a:p>
          <a:p>
            <a:r>
              <a:rPr lang="en-US" dirty="0"/>
              <a:t>Gain practical experience in the NLP toolkits available</a:t>
            </a:r>
          </a:p>
          <a:p>
            <a:r>
              <a:rPr lang="en-US" dirty="0"/>
              <a:t>Make you a “</a:t>
            </a:r>
            <a:r>
              <a:rPr lang="en-US" i="1" dirty="0">
                <a:solidFill>
                  <a:srgbClr val="FF0000"/>
                </a:solidFill>
              </a:rPr>
              <a:t>producer</a:t>
            </a:r>
            <a:r>
              <a:rPr lang="en-US" dirty="0"/>
              <a:t>” rather than a “</a:t>
            </a:r>
            <a:r>
              <a:rPr lang="en-US" i="1" dirty="0">
                <a:solidFill>
                  <a:srgbClr val="FF0000"/>
                </a:solidFill>
              </a:rPr>
              <a:t>consumer</a:t>
            </a:r>
            <a:r>
              <a:rPr lang="en-US" dirty="0"/>
              <a:t>” of NLP tools (Assignments </a:t>
            </a:r>
            <a:r>
              <a:rPr lang="en-US" dirty="0">
                <a:sym typeface="Wingdings" pitchFamily="2" charset="2"/>
              </a:rPr>
              <a:t> 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Texts and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Speech and Language Processing, 3</a:t>
            </a:r>
            <a:r>
              <a:rPr lang="en-US" baseline="30000" dirty="0"/>
              <a:t>rd</a:t>
            </a:r>
            <a:r>
              <a:rPr lang="en-US" dirty="0"/>
              <a:t> Edition, </a:t>
            </a:r>
            <a:r>
              <a:rPr lang="en-US" dirty="0" err="1"/>
              <a:t>Jurafsky</a:t>
            </a:r>
            <a:r>
              <a:rPr lang="en-US" dirty="0"/>
              <a:t> and Martin (</a:t>
            </a:r>
            <a:r>
              <a:rPr lang="en-US" dirty="0">
                <a:hlinkClick r:id="rId2"/>
              </a:rPr>
              <a:t>https://web.stanford.edu/~jurafsky/slp3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with Python, Bird and Klein, O’Reilly Media, 2009 (</a:t>
            </a:r>
            <a:r>
              <a:rPr lang="en-US" dirty="0">
                <a:hlinkClick r:id="rId3"/>
              </a:rPr>
              <a:t>http://www.datascienceassn.org/sites/default/files/Natural%20Language%20Processing%20with%20Python.pdf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 of NLP</a:t>
            </a:r>
          </a:p>
          <a:p>
            <a:r>
              <a:rPr lang="en-US" dirty="0"/>
              <a:t>Basic Text Processing</a:t>
            </a:r>
          </a:p>
          <a:p>
            <a:r>
              <a:rPr lang="en-US" dirty="0"/>
              <a:t>Edit Distance &amp; Text Similarity</a:t>
            </a:r>
          </a:p>
          <a:p>
            <a:r>
              <a:rPr lang="en-US" dirty="0"/>
              <a:t>Language Modeling</a:t>
            </a:r>
          </a:p>
          <a:p>
            <a:r>
              <a:rPr lang="en-US" dirty="0"/>
              <a:t>Text Classification and Sentiment Analysis</a:t>
            </a:r>
          </a:p>
          <a:p>
            <a:r>
              <a:rPr lang="en-US" dirty="0"/>
              <a:t>Information Extraction</a:t>
            </a:r>
          </a:p>
          <a:p>
            <a:r>
              <a:rPr lang="en-US" dirty="0"/>
              <a:t>POS Tagging</a:t>
            </a:r>
          </a:p>
          <a:p>
            <a:r>
              <a:rPr lang="en-US" dirty="0"/>
              <a:t>Parsing</a:t>
            </a:r>
          </a:p>
          <a:p>
            <a:r>
              <a:rPr lang="en-US" dirty="0"/>
              <a:t>Semantics and Text Resources</a:t>
            </a:r>
          </a:p>
          <a:p>
            <a:r>
              <a:rPr lang="en-US" dirty="0"/>
              <a:t>Question Answering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1034</Words>
  <Application>Microsoft Office PowerPoint</Application>
  <PresentationFormat>On-screen Show (4:3)</PresentationFormat>
  <Paragraphs>209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Lucida Sans</vt:lpstr>
      <vt:lpstr>Symbol</vt:lpstr>
      <vt:lpstr>Times New Roman</vt:lpstr>
      <vt:lpstr>Wingdings</vt:lpstr>
      <vt:lpstr>Zapf Dingbats</vt:lpstr>
      <vt:lpstr>Office Theme</vt:lpstr>
      <vt:lpstr>Natural Language Processing</vt:lpstr>
      <vt:lpstr>Lecture Roadmap</vt:lpstr>
      <vt:lpstr>Introduction of Teacher</vt:lpstr>
      <vt:lpstr>Grading/Evaluation</vt:lpstr>
      <vt:lpstr>Assignments</vt:lpstr>
      <vt:lpstr>Lecture Format</vt:lpstr>
      <vt:lpstr>Course Goals</vt:lpstr>
      <vt:lpstr>Required Texts and Readings</vt:lpstr>
      <vt:lpstr>Topics </vt:lpstr>
      <vt:lpstr>What is Natural Language Processing</vt:lpstr>
      <vt:lpstr>Communication With Machines</vt:lpstr>
      <vt:lpstr> </vt:lpstr>
      <vt:lpstr>Question Answering</vt:lpstr>
      <vt:lpstr>Translation</vt:lpstr>
      <vt:lpstr>Machine Translation</vt:lpstr>
      <vt:lpstr>Natural Language Processing</vt:lpstr>
      <vt:lpstr>Language Technology</vt:lpstr>
      <vt:lpstr>What is NLP</vt:lpstr>
      <vt:lpstr>Levels of Representation</vt:lpstr>
      <vt:lpstr>Why NLP is Hard</vt:lpstr>
      <vt:lpstr>Ambiguity</vt:lpstr>
      <vt:lpstr>Expressivity</vt:lpstr>
      <vt:lpstr>Variation</vt:lpstr>
      <vt:lpstr>Making progress on this problem…</vt:lpstr>
      <vt:lpstr>Fields with Connections to NLP</vt:lpstr>
      <vt:lpstr>A Brief History of NLP</vt:lpstr>
      <vt:lpstr>What is Python</vt:lpstr>
      <vt:lpstr>Why Python</vt:lpstr>
      <vt:lpstr>What’s Next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NAEEM Ul HASSAN</cp:lastModifiedBy>
  <cp:revision>76</cp:revision>
  <dcterms:created xsi:type="dcterms:W3CDTF">2020-07-18T13:39:10Z</dcterms:created>
  <dcterms:modified xsi:type="dcterms:W3CDTF">2024-03-10T18:21:08Z</dcterms:modified>
</cp:coreProperties>
</file>