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00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6B424-A650-4FEB-AA6B-06FF18FCACBE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7B2F-AB80-4786-917D-0016E49A1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445D1-05FB-284C-8FC0-F69AAD5B14BA}" type="slidenum">
              <a:rPr lang="en-US"/>
              <a:pPr/>
              <a:t>3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053" y="685916"/>
            <a:ext cx="6275897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A2ED13-B02B-E149-AF97-15D662682934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87F7A-19C8-8945-B258-FD1A65A5052B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DF87A-54BB-A14D-A024-0A067BA06138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44A9-C022-4C6E-8317-F28935F9B056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r>
              <a:rPr lang="en-US" dirty="0"/>
              <a:t>Advanced Smoothing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457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It sure looks like c* = (c - .75)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17929"/>
              </p:ext>
            </p:extLst>
          </p:nvPr>
        </p:nvGraphicFramePr>
        <p:xfrm>
          <a:off x="5486401" y="1600200"/>
          <a:ext cx="3048000" cy="4956048"/>
        </p:xfrm>
        <a:graphic>
          <a:graphicData uri="http://schemas.openxmlformats.org/drawingml/2006/table">
            <a:tbl>
              <a:tblPr/>
              <a:tblGrid>
                <a:gridCol w="118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.19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03353"/>
              </p:ext>
            </p:extLst>
          </p:nvPr>
        </p:nvGraphicFramePr>
        <p:xfrm>
          <a:off x="1524000" y="2819400"/>
          <a:ext cx="1689288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41400" imgH="420480" progId="Equation.3">
                  <p:embed/>
                </p:oleObj>
              </mc:Choice>
              <mc:Fallback>
                <p:oleObj name="Equation" r:id="rId3" imgW="94140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1689288" cy="102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18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4800"/>
            <a:ext cx="8534400" cy="50546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Calibri"/>
              </a:rPr>
              <a:t>Save ourselves some time and just subtract 0.75 (or some d)!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>
                <a:ea typeface="ＭＳ Ｐゴシック" charset="0"/>
                <a:cs typeface="Calibri"/>
              </a:rPr>
              <a:t>(Maybe keeping a couple extra values of d for counts 1 and 2)</a:t>
            </a:r>
            <a:endParaRPr lang="en-US" sz="2800" dirty="0">
              <a:ea typeface="ＭＳ Ｐゴシック" charset="0"/>
              <a:cs typeface="Calibri"/>
            </a:endParaRPr>
          </a:p>
          <a:p>
            <a:r>
              <a:rPr lang="en-US" sz="2800" dirty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2733"/>
              </p:ext>
            </p:extLst>
          </p:nvPr>
        </p:nvGraphicFramePr>
        <p:xfrm>
          <a:off x="396875" y="2921000"/>
          <a:ext cx="8197850" cy="1458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2" imgW="3227400" imgH="420480" progId="Equation.3">
                  <p:embed/>
                </p:oleObj>
              </mc:Choice>
              <mc:Fallback>
                <p:oleObj name="Equation" r:id="rId2" imgW="322740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21000"/>
                        <a:ext cx="8197850" cy="1458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2514600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discounted bigram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8601" y="4155757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2616201"/>
            <a:ext cx="167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Interpolation weight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3022600"/>
            <a:ext cx="228600" cy="406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393700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96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686800" cy="4445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reading</a:t>
            </a:r>
            <a:r>
              <a:rPr lang="en-US" i="1" dirty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“Francisco” is more common than “glasses”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“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Francisco” always follows “San”</a:t>
            </a:r>
          </a:p>
          <a:p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Every 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1752600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Francisco</a:t>
            </a: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0" y="1752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11838"/>
              </p:ext>
            </p:extLst>
          </p:nvPr>
        </p:nvGraphicFramePr>
        <p:xfrm>
          <a:off x="1981201" y="5943600"/>
          <a:ext cx="4605337" cy="6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440800" imgH="228240" progId="Equation.3">
                  <p:embed/>
                </p:oleObj>
              </mc:Choice>
              <mc:Fallback>
                <p:oleObj name="Equation" r:id="rId3" imgW="2440800" imgH="228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5943600"/>
                        <a:ext cx="4605337" cy="605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29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II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>
              <a:ea typeface="ＭＳ Ｐゴシック" charset="0"/>
              <a:cs typeface="Calibri"/>
            </a:endParaRPr>
          </a:p>
          <a:p>
            <a:r>
              <a:rPr lang="en-US" sz="2000" dirty="0">
                <a:ea typeface="ＭＳ Ｐゴシック" charset="0"/>
                <a:cs typeface="Calibri"/>
              </a:rPr>
              <a:t>Normalized by the total number of word bigram types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60068"/>
              </p:ext>
            </p:extLst>
          </p:nvPr>
        </p:nvGraphicFramePr>
        <p:xfrm>
          <a:off x="974725" y="4904317"/>
          <a:ext cx="6832600" cy="157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779200" imgH="466200" progId="Equation.3">
                  <p:embed/>
                </p:oleObj>
              </mc:Choice>
              <mc:Fallback>
                <p:oleObj name="Equation" r:id="rId3" imgW="2779200" imgH="466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904317"/>
                        <a:ext cx="6832600" cy="1572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72193"/>
              </p:ext>
            </p:extLst>
          </p:nvPr>
        </p:nvGraphicFramePr>
        <p:xfrm>
          <a:off x="1676401" y="2311401"/>
          <a:ext cx="4605337" cy="6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440800" imgH="228240" progId="Equation.3">
                  <p:embed/>
                </p:oleObj>
              </mc:Choice>
              <mc:Fallback>
                <p:oleObj name="Equation" r:id="rId5" imgW="2440800" imgH="228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2311401"/>
                        <a:ext cx="4605337" cy="605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09901"/>
              </p:ext>
            </p:extLst>
          </p:nvPr>
        </p:nvGraphicFramePr>
        <p:xfrm>
          <a:off x="2026320" y="3892552"/>
          <a:ext cx="3612480" cy="75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691280" imgH="255960" progId="Equation.3">
                  <p:embed/>
                </p:oleObj>
              </mc:Choice>
              <mc:Fallback>
                <p:oleObj name="Equation" r:id="rId7" imgW="1691280" imgH="255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320" y="3892552"/>
                        <a:ext cx="3612480" cy="755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0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III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45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81638"/>
              </p:ext>
            </p:extLst>
          </p:nvPr>
        </p:nvGraphicFramePr>
        <p:xfrm>
          <a:off x="1295400" y="3048000"/>
          <a:ext cx="5511800" cy="159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678760" imgH="576000" progId="Equation.3">
                  <p:embed/>
                </p:oleObj>
              </mc:Choice>
              <mc:Fallback>
                <p:oleObj name="Equation" r:id="rId3" imgW="2678760" imgH="57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5511800" cy="159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5353"/>
              </p:ext>
            </p:extLst>
          </p:nvPr>
        </p:nvGraphicFramePr>
        <p:xfrm>
          <a:off x="2590800" y="2057400"/>
          <a:ext cx="2871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43880" imgH="200880" progId="Equation.3">
                  <p:embed/>
                </p:oleObj>
              </mc:Choice>
              <mc:Fallback>
                <p:oleObj name="Equation" r:id="rId5" imgW="1343880" imgH="20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28717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9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84197"/>
              </p:ext>
            </p:extLst>
          </p:nvPr>
        </p:nvGraphicFramePr>
        <p:xfrm>
          <a:off x="401639" y="2006601"/>
          <a:ext cx="80978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2" imgW="3775680" imgH="420480" progId="Equation.3">
                  <p:embed/>
                </p:oleObj>
              </mc:Choice>
              <mc:Fallback>
                <p:oleObj name="Equation" r:id="rId2" imgW="377568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9" y="2006601"/>
                        <a:ext cx="80978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04666"/>
              </p:ext>
            </p:extLst>
          </p:nvPr>
        </p:nvGraphicFramePr>
        <p:xfrm>
          <a:off x="1524000" y="4241800"/>
          <a:ext cx="472974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2175840" imgH="420480" progId="Equation.3">
                  <p:embed/>
                </p:oleObj>
              </mc:Choice>
              <mc:Fallback>
                <p:oleObj name="Equation" r:id="rId4" imgW="2175840" imgH="420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41800"/>
                        <a:ext cx="472974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530600"/>
            <a:ext cx="638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λ</a:t>
            </a:r>
            <a:r>
              <a:rPr lang="en-US" sz="1800" dirty="0">
                <a:latin typeface="+mn-lt"/>
              </a:rPr>
              <a:t> is a normalizing constant; the probability mass we’ve discounted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867400"/>
            <a:ext cx="2196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normalized discount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566420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>
                <a:solidFill>
                  <a:srgbClr val="FF0000"/>
                </a:solidFill>
              </a:rPr>
              <a:t>i-1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>
                <a:solidFill>
                  <a:srgbClr val="FF0000"/>
                </a:solidFill>
              </a:rPr>
              <a:t>= # of times we applied normalized discount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5257800"/>
            <a:ext cx="3048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5257800"/>
            <a:ext cx="762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52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28123"/>
              </p:ext>
            </p:extLst>
          </p:nvPr>
        </p:nvGraphicFramePr>
        <p:xfrm>
          <a:off x="-20638" y="2156885"/>
          <a:ext cx="8831263" cy="133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2" imgW="4114080" imgH="456840" progId="Equation.3">
                  <p:embed/>
                </p:oleObj>
              </mc:Choice>
              <mc:Fallback>
                <p:oleObj name="Equation" r:id="rId2" imgW="4114080" imgH="456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2156885"/>
                        <a:ext cx="8831263" cy="133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27965"/>
              </p:ext>
            </p:extLst>
          </p:nvPr>
        </p:nvGraphicFramePr>
        <p:xfrm>
          <a:off x="1263650" y="3894667"/>
          <a:ext cx="6711950" cy="155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4" imgW="3126600" imgH="530280" progId="Equation.3">
                  <p:embed/>
                </p:oleObj>
              </mc:Choice>
              <mc:Fallback>
                <p:oleObj name="Equation" r:id="rId4" imgW="3126600" imgH="530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894667"/>
                        <a:ext cx="6711950" cy="1557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5969000"/>
            <a:ext cx="639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Continuation count = Number of unique single word contexts for 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38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models seem limited </a:t>
            </a:r>
          </a:p>
          <a:p>
            <a:pPr lvl="1"/>
            <a:r>
              <a:rPr lang="en-US" dirty="0"/>
              <a:t>Must be something better </a:t>
            </a:r>
          </a:p>
          <a:p>
            <a:r>
              <a:rPr lang="en-US" dirty="0"/>
              <a:t> What about grammar/semantics? </a:t>
            </a:r>
          </a:p>
          <a:p>
            <a:pPr lvl="1"/>
            <a:r>
              <a:rPr lang="en-US" dirty="0"/>
              <a:t>But we care more about ranking good </a:t>
            </a:r>
          </a:p>
          <a:p>
            <a:pPr lvl="1"/>
            <a:r>
              <a:rPr lang="en-US" dirty="0"/>
              <a:t>Than ranking bad sentences </a:t>
            </a:r>
          </a:p>
          <a:p>
            <a:r>
              <a:rPr lang="en-US" dirty="0"/>
              <a:t>Most LM are looking a “nearly” good examples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previous local context</a:t>
            </a:r>
          </a:p>
          <a:p>
            <a:pPr lvl="1"/>
            <a:r>
              <a:rPr lang="en-US" dirty="0"/>
              <a:t>What about future context</a:t>
            </a:r>
          </a:p>
          <a:p>
            <a:r>
              <a:rPr lang="en-US" dirty="0"/>
              <a:t>Not just local context</a:t>
            </a:r>
          </a:p>
          <a:p>
            <a:pPr lvl="1"/>
            <a:r>
              <a:rPr lang="en-US" dirty="0"/>
              <a:t>What about words nearby</a:t>
            </a:r>
          </a:p>
          <a:p>
            <a:r>
              <a:rPr lang="en-US" dirty="0"/>
              <a:t>Neural models aren’t just about N-grams</a:t>
            </a:r>
          </a:p>
          <a:p>
            <a:pPr lvl="1"/>
            <a:r>
              <a:rPr lang="en-US" dirty="0"/>
              <a:t>They care about more context if its helpful</a:t>
            </a:r>
          </a:p>
          <a:p>
            <a:pPr lvl="1"/>
            <a:r>
              <a:rPr lang="en-US" dirty="0"/>
              <a:t>But you need lots of data to train from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smoothing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>
            <a:normAutofit/>
          </a:bodyPr>
          <a:lstStyle/>
          <a:p>
            <a:r>
              <a:rPr lang="en-US" dirty="0"/>
              <a:t>BERT (ELMO)  </a:t>
            </a:r>
          </a:p>
          <a:p>
            <a:pPr lvl="1"/>
            <a:r>
              <a:rPr lang="en-US" dirty="0"/>
              <a:t>Contextualized word embedding </a:t>
            </a:r>
          </a:p>
          <a:p>
            <a:pPr lvl="1"/>
            <a:r>
              <a:rPr lang="en-US" dirty="0"/>
              <a:t> Also a language model </a:t>
            </a:r>
          </a:p>
          <a:p>
            <a:r>
              <a:rPr lang="en-US" dirty="0"/>
              <a:t> GPT-3 </a:t>
            </a:r>
          </a:p>
          <a:p>
            <a:pPr lvl="1"/>
            <a:r>
              <a:rPr lang="en-US" dirty="0"/>
              <a:t>A more general language model</a:t>
            </a:r>
          </a:p>
          <a:p>
            <a:r>
              <a:rPr lang="en-US" dirty="0"/>
              <a:t> Both using transformer neural models</a:t>
            </a:r>
          </a:p>
          <a:p>
            <a:pPr lvl="1"/>
            <a:r>
              <a:rPr lang="en-US" dirty="0"/>
              <a:t> Trained on lots and lots of data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090" name="Picture 2" descr="Image for p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76400"/>
            <a:ext cx="554355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smoothing algorithms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Intuition used by many smoothing algorithms</a:t>
            </a:r>
          </a:p>
          <a:p>
            <a:pPr lvl="1"/>
            <a:r>
              <a:rPr lang="en-US" sz="2400" dirty="0"/>
              <a:t>Good-Turing</a:t>
            </a:r>
          </a:p>
          <a:p>
            <a:pPr lvl="1"/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pPr lvl="1"/>
            <a:r>
              <a:rPr lang="en-US" sz="2400" dirty="0"/>
              <a:t>Witten-Bell</a:t>
            </a:r>
          </a:p>
          <a:p>
            <a:r>
              <a:rPr lang="en-US" sz="2800" dirty="0"/>
              <a:t>Use the count of things we’ve </a:t>
            </a:r>
            <a:r>
              <a:rPr lang="en-US" sz="2800" b="1" dirty="0"/>
              <a:t>seen</a:t>
            </a:r>
            <a:r>
              <a:rPr lang="en-US" sz="2800" dirty="0"/>
              <a:t> </a:t>
            </a:r>
            <a:r>
              <a:rPr lang="en-US" sz="2800" b="1" dirty="0"/>
              <a:t>once</a:t>
            </a:r>
          </a:p>
          <a:p>
            <a:pPr lvl="1"/>
            <a:r>
              <a:rPr lang="en-US" sz="2400" dirty="0"/>
              <a:t>to help estimate the count of things we’ve </a:t>
            </a:r>
            <a:r>
              <a:rPr lang="en-US" sz="2400" b="1" dirty="0"/>
              <a:t>never seen</a:t>
            </a:r>
          </a:p>
        </p:txBody>
      </p:sp>
    </p:spTree>
    <p:extLst>
      <p:ext uri="{BB962C8B-B14F-4D97-AF65-F5344CB8AC3E}">
        <p14:creationId xmlns:p14="http://schemas.microsoft.com/office/powerpoint/2010/main" val="35101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Notation: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= Frequency of frequency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= the count of things we’ve seen c times</a:t>
            </a:r>
          </a:p>
          <a:p>
            <a:r>
              <a:rPr lang="en-US" dirty="0"/>
              <a:t>Sam I am I am Sam I do not eat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I   3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</a:t>
            </a:r>
            <a:r>
              <a:rPr lang="en-US" dirty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am 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 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not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565" y="401508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1" y="474980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5841" y="555353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7823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smoothing intuition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51562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You are </a:t>
            </a:r>
            <a:r>
              <a:rPr lang="en-US" dirty="0">
                <a:ea typeface="ＭＳ Ｐゴシック" charset="0"/>
                <a:cs typeface="Calibri"/>
              </a:rPr>
              <a:t>fishing (a scenario from Josh Goodman), and caught: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10 carp, 3 perch, 2 whitefish, </a:t>
            </a:r>
            <a:r>
              <a:rPr lang="en-US" dirty="0">
                <a:solidFill>
                  <a:srgbClr val="A50021"/>
                </a:solidFill>
                <a:latin typeface="Calibri"/>
                <a:ea typeface="ＭＳ Ｐゴシック" charset="0"/>
                <a:cs typeface="Calibri"/>
              </a:rPr>
              <a:t>1 trout, 1 salmon, 1 eel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 18 fish</a:t>
            </a:r>
          </a:p>
          <a:p>
            <a:r>
              <a:rPr lang="en-US" dirty="0">
                <a:ea typeface="ＭＳ Ｐゴシック" charset="0"/>
                <a:cs typeface="Calibri"/>
              </a:rPr>
              <a:t>How likely is it that next species is trout?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1/18</a:t>
            </a: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How likely is it that next species is new (i.e. catfish or bass)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Let’s use our estimate of things-we-saw-once to estimate the new things.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3/18 (because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=3)</a:t>
            </a:r>
          </a:p>
          <a:p>
            <a:r>
              <a:rPr lang="en-US" dirty="0">
                <a:ea typeface="ＭＳ Ｐゴシック" charset="0"/>
                <a:cs typeface="Calibri"/>
              </a:rPr>
              <a:t>Assuming so, how likely is it that next species is trout?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Must be less than 1/18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How to estimate? 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701800"/>
            <a:ext cx="4343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Seen once (trout)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 = 1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MLE p = 1/18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C*(trout) = 2 * N2/N1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          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 2 * 1/3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            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 2/3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</a:t>
            </a:r>
            <a:r>
              <a:rPr lang="en-US" baseline="30000" dirty="0">
                <a:latin typeface="Arial" charset="0"/>
                <a:ea typeface="ＭＳ Ｐゴシック" charset="0"/>
              </a:rPr>
              <a:t>*</a:t>
            </a:r>
            <a:r>
              <a:rPr lang="en-US" baseline="-25000" dirty="0">
                <a:latin typeface="Arial" charset="0"/>
                <a:ea typeface="ＭＳ Ｐゴシック" charset="0"/>
              </a:rPr>
              <a:t>GT</a:t>
            </a:r>
            <a:r>
              <a:rPr lang="en-US" dirty="0">
                <a:latin typeface="Arial" charset="0"/>
                <a:ea typeface="ＭＳ Ｐゴシック" charset="0"/>
              </a:rPr>
              <a:t>(trout) = 2/3 / 18 = 1/27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 Turing calculations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01800"/>
            <a:ext cx="4191000" cy="44450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Unseen (bass or catfish)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 = 0: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MLE p = 0/18 = 0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*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GT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(unseen) = N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/N = 3/18</a:t>
            </a:r>
            <a:endParaRPr lang="en-US" baseline="-25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15791"/>
              </p:ext>
            </p:extLst>
          </p:nvPr>
        </p:nvGraphicFramePr>
        <p:xfrm>
          <a:off x="5867401" y="1701800"/>
          <a:ext cx="1857375" cy="112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41400" imgH="420480" progId="Equation.3">
                  <p:embed/>
                </p:oleObj>
              </mc:Choice>
              <mc:Fallback>
                <p:oleObj name="Equation" r:id="rId3" imgW="94140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1701800"/>
                        <a:ext cx="1857375" cy="1122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39248"/>
              </p:ext>
            </p:extLst>
          </p:nvPr>
        </p:nvGraphicFramePr>
        <p:xfrm>
          <a:off x="357188" y="1600201"/>
          <a:ext cx="4824412" cy="109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304000" imgH="383760" progId="Equation.3">
                  <p:embed/>
                </p:oleObj>
              </mc:Choice>
              <mc:Fallback>
                <p:oleObj name="Equation" r:id="rId5" imgW="2304000" imgH="38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600201"/>
                        <a:ext cx="4824412" cy="1096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9400"/>
            <a:ext cx="7467600" cy="1193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complications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             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5029200" cy="4546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Problem: what about “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the”?  (say c=4417)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small k,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&gt;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k+1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For large k, too jumpy, zeros wreck estimates</a:t>
            </a: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Simple Good-Turing [Gale and Sampson]: replace empirical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with a best-fit power law once counts get unreliable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701800"/>
            <a:ext cx="3429000" cy="1828800"/>
            <a:chOff x="1676400" y="2438400"/>
            <a:chExt cx="3429000" cy="1371600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752600" y="26670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2209800" y="32766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2667000" y="3505200"/>
              <a:ext cx="381000" cy="3048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3124200" y="3657600"/>
              <a:ext cx="381000" cy="152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39624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45720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4648200"/>
            <a:ext cx="3429000" cy="1828800"/>
            <a:chOff x="1676400" y="4953000"/>
            <a:chExt cx="3429000" cy="1371600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676400" y="49530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209800" y="57912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2667000" y="6010275"/>
              <a:ext cx="2436813" cy="314325"/>
            </a:xfrm>
            <a:custGeom>
              <a:avLst/>
              <a:gdLst>
                <a:gd name="T0" fmla="*/ 0 w 1439"/>
                <a:gd name="T1" fmla="*/ 0 h 198"/>
                <a:gd name="T2" fmla="*/ 2147483647 w 1439"/>
                <a:gd name="T3" fmla="*/ 2147483647 h 198"/>
                <a:gd name="T4" fmla="*/ 2147483647 w 1439"/>
                <a:gd name="T5" fmla="*/ 2147483647 h 198"/>
                <a:gd name="T6" fmla="*/ 2147483647 w 1439"/>
                <a:gd name="T7" fmla="*/ 2147483647 h 198"/>
                <a:gd name="T8" fmla="*/ 0 w 1439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9"/>
                <a:gd name="T16" fmla="*/ 0 h 198"/>
                <a:gd name="T17" fmla="*/ 1439 w 143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9" h="198">
                  <a:moveTo>
                    <a:pt x="0" y="0"/>
                  </a:moveTo>
                  <a:cubicBezTo>
                    <a:pt x="20" y="20"/>
                    <a:pt x="56" y="112"/>
                    <a:pt x="288" y="144"/>
                  </a:cubicBezTo>
                  <a:cubicBezTo>
                    <a:pt x="520" y="176"/>
                    <a:pt x="1439" y="186"/>
                    <a:pt x="1392" y="192"/>
                  </a:cubicBezTo>
                  <a:cubicBezTo>
                    <a:pt x="1345" y="198"/>
                    <a:pt x="237" y="189"/>
                    <a:pt x="8" y="1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001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40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457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12985"/>
              </p:ext>
            </p:extLst>
          </p:nvPr>
        </p:nvGraphicFramePr>
        <p:xfrm>
          <a:off x="5562600" y="1600200"/>
          <a:ext cx="2971800" cy="4956048"/>
        </p:xfrm>
        <a:graphic>
          <a:graphicData uri="http://schemas.openxmlformats.org/drawingml/2006/table">
            <a:tbl>
              <a:tblPr/>
              <a:tblGrid>
                <a:gridCol w="95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5156"/>
              </p:ext>
            </p:extLst>
          </p:nvPr>
        </p:nvGraphicFramePr>
        <p:xfrm>
          <a:off x="1524000" y="2819400"/>
          <a:ext cx="1689288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41400" imgH="420480" progId="Equation.3">
                  <p:embed/>
                </p:oleObj>
              </mc:Choice>
              <mc:Fallback>
                <p:oleObj name="Equation" r:id="rId3" imgW="94140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1689288" cy="102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5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7391400" cy="4673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0"/>
                <a:cs typeface="Calibri"/>
              </a:rPr>
              <a:t>Discriminative models: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 choose n-gram weights to improve a task, not to fit the  training 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models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Caching Models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These perform very poorly for speech recognition (why?)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70630"/>
              </p:ext>
            </p:extLst>
          </p:nvPr>
        </p:nvGraphicFramePr>
        <p:xfrm>
          <a:off x="1676400" y="4510825"/>
          <a:ext cx="5245100" cy="82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656880" imgH="420480" progId="Equation.3">
                  <p:embed/>
                </p:oleObj>
              </mc:Choice>
              <mc:Fallback>
                <p:oleObj name="Equation" r:id="rId3" imgW="365688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10825"/>
                        <a:ext cx="5245100" cy="82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2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892</Words>
  <Application>Microsoft Office PowerPoint</Application>
  <PresentationFormat>On-screen Show (4:3)</PresentationFormat>
  <Paragraphs>241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Courier</vt:lpstr>
      <vt:lpstr>Wingdings</vt:lpstr>
      <vt:lpstr>Office Theme</vt:lpstr>
      <vt:lpstr>Equation</vt:lpstr>
      <vt:lpstr>Lecture 10</vt:lpstr>
      <vt:lpstr>Advanced smoothing algorithms</vt:lpstr>
      <vt:lpstr>Advanced smoothing algorithms</vt:lpstr>
      <vt:lpstr>Notation: Nc = Frequency of frequency c</vt:lpstr>
      <vt:lpstr>Good-Turing smoothing intuition</vt:lpstr>
      <vt:lpstr>Good Turing calculations</vt:lpstr>
      <vt:lpstr>Good-Turing complications                  (slide from Dan Klein)</vt:lpstr>
      <vt:lpstr>Resulting Good-Turing numbers</vt:lpstr>
      <vt:lpstr>Advanced Language Modeling</vt:lpstr>
      <vt:lpstr>Kneser-Ney Smoothing</vt:lpstr>
      <vt:lpstr>Resulting Good-Turing numbers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Models</vt:lpstr>
      <vt:lpstr>Neural Language Models</vt:lpstr>
      <vt:lpstr>Neural Language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cle-144-nb</dc:creator>
  <cp:lastModifiedBy>NAEEM Ul HASSAN</cp:lastModifiedBy>
  <cp:revision>4</cp:revision>
  <dcterms:created xsi:type="dcterms:W3CDTF">2021-05-04T04:02:11Z</dcterms:created>
  <dcterms:modified xsi:type="dcterms:W3CDTF">2024-03-09T11:44:51Z</dcterms:modified>
</cp:coreProperties>
</file>