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89" r:id="rId5"/>
    <p:sldId id="293" r:id="rId6"/>
    <p:sldId id="294" r:id="rId7"/>
    <p:sldId id="292" r:id="rId8"/>
    <p:sldId id="295" r:id="rId9"/>
    <p:sldId id="296" r:id="rId10"/>
    <p:sldId id="297" r:id="rId11"/>
    <p:sldId id="298" r:id="rId12"/>
    <p:sldId id="299" r:id="rId13"/>
    <p:sldId id="310" r:id="rId14"/>
    <p:sldId id="300" r:id="rId15"/>
    <p:sldId id="311" r:id="rId16"/>
    <p:sldId id="301" r:id="rId17"/>
    <p:sldId id="302" r:id="rId18"/>
    <p:sldId id="303" r:id="rId19"/>
    <p:sldId id="304" r:id="rId20"/>
    <p:sldId id="320" r:id="rId21"/>
    <p:sldId id="305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06" r:id="rId31"/>
    <p:sldId id="307" r:id="rId32"/>
    <p:sldId id="308" r:id="rId33"/>
    <p:sldId id="322" r:id="rId34"/>
    <p:sldId id="321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Because counters have a higher precidence than sequence, this matches mooooooo.</a:t>
            </a:r>
          </a:p>
          <a:p>
            <a:r>
              <a:rPr lang="en-US">
                <a:latin typeface="Times New Roman" pitchFamily="18" charset="0"/>
              </a:rPr>
              <a:t>The second one probably does not do what is expected – would match try or ies, but not tries.</a:t>
            </a:r>
          </a:p>
          <a:p>
            <a:r>
              <a:rPr lang="en-US">
                <a:latin typeface="Times New Roman" pitchFamily="18" charset="0"/>
              </a:rPr>
              <a:t>The third does work as expected.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5D282-CC3B-42A5-AFA5-7838CA631EF5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C8505-E21B-43E5-AC5C-9E4D22A48D0C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\b counts words as any sequence of digits, undercores, or letters.  Suppose you wanted to find “the” in the context of _the or the28.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Could you write that one.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Last one: either it starts a line, or the thing in front of it is not a letter; followed by either t or T; followed by he where the following character is not a letter.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 is also used as the backspace control sequence.  Thus in order for the regular expression engine to interpret the word boundary correctly, you need to escape the sequence: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3: </a:t>
            </a:r>
            <a:r>
              <a:rPr lang="en-US" dirty="0"/>
              <a:t>Basic Text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78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8600"/>
            <a:ext cx="4496062" cy="494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 (RE)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21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Characters in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characters in RE</a:t>
            </a:r>
          </a:p>
          <a:p>
            <a:pPr lvl="1"/>
            <a:r>
              <a:rPr lang="en-US" dirty="0"/>
              <a:t>Literal </a:t>
            </a:r>
          </a:p>
          <a:p>
            <a:pPr lvl="2"/>
            <a:r>
              <a:rPr lang="en-US" dirty="0"/>
              <a:t>Every normal text character is an RE, and denotes itself. </a:t>
            </a:r>
          </a:p>
          <a:p>
            <a:pPr lvl="1"/>
            <a:r>
              <a:rPr lang="en-US" dirty="0"/>
              <a:t>Meta-characters </a:t>
            </a:r>
          </a:p>
          <a:p>
            <a:pPr lvl="2"/>
            <a:r>
              <a:rPr lang="en-US" dirty="0"/>
              <a:t>Special characters that allow you to combine REs in various ways</a:t>
            </a:r>
          </a:p>
          <a:p>
            <a:pPr lvl="3"/>
            <a:r>
              <a:rPr lang="en-US" dirty="0"/>
              <a:t>Example: </a:t>
            </a:r>
          </a:p>
          <a:p>
            <a:pPr lvl="4"/>
            <a:r>
              <a:rPr lang="en-US" dirty="0"/>
              <a:t>a denotes a</a:t>
            </a:r>
          </a:p>
          <a:p>
            <a:pPr lvl="4"/>
            <a:r>
              <a:rPr lang="en-US" dirty="0"/>
              <a:t> a* denotes ε or a or </a:t>
            </a:r>
            <a:r>
              <a:rPr lang="en-US" dirty="0" err="1"/>
              <a:t>aa</a:t>
            </a:r>
            <a:r>
              <a:rPr lang="en-US" dirty="0"/>
              <a:t> or </a:t>
            </a:r>
            <a:r>
              <a:rPr lang="en-US" dirty="0" err="1"/>
              <a:t>aaa</a:t>
            </a:r>
            <a:r>
              <a:rPr lang="en-US" dirty="0"/>
              <a:t> or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7786688" cy="589280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371600" y="1219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1" y="3810000"/>
          <a:ext cx="8000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1"/>
            <a:ext cx="8686800" cy="6096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3327400"/>
          <a:ext cx="7924800" cy="184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1"/>
            <a:ext cx="8229600" cy="6477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3340947"/>
          <a:ext cx="5334000" cy="31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05717"/>
            <a:ext cx="3171284" cy="317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6" y="6059315"/>
            <a:ext cx="1219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26072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953000"/>
            <a:ext cx="701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595121"/>
          <a:ext cx="86106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Tokenization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Normalization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Lemmatization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Morphology</a:t>
            </a:r>
          </a:p>
          <a:p>
            <a:r>
              <a:rPr lang="en-US" dirty="0">
                <a:solidFill>
                  <a:srgbClr val="FF0000"/>
                </a:solidFill>
              </a:rPr>
              <a:t>Stemming</a:t>
            </a:r>
          </a:p>
          <a:p>
            <a:r>
              <a:rPr lang="en-US" dirty="0">
                <a:solidFill>
                  <a:srgbClr val="FF0000"/>
                </a:solidFill>
              </a:rPr>
              <a:t>Sentence Segmentation</a:t>
            </a:r>
          </a:p>
          <a:p>
            <a:r>
              <a:rPr lang="en-US" dirty="0">
                <a:solidFill>
                  <a:srgbClr val="FF0000"/>
                </a:solidFill>
              </a:rPr>
              <a:t>Regular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 the position(s) at which a pattern may match</a:t>
            </a:r>
          </a:p>
          <a:p>
            <a:r>
              <a:rPr lang="en-US" dirty="0"/>
              <a:t> Think of them as “extra” alphabet symbols, though they actually match ε (the zero-length string)</a:t>
            </a:r>
          </a:p>
          <a:p>
            <a:r>
              <a:rPr lang="en-US" dirty="0"/>
              <a:t>/^a/ Pattern must match at beginning of string</a:t>
            </a:r>
          </a:p>
          <a:p>
            <a:r>
              <a:rPr lang="en-US" dirty="0"/>
              <a:t> /a$/ Pattern must match at end of string</a:t>
            </a:r>
          </a:p>
          <a:p>
            <a:r>
              <a:rPr lang="en-US" dirty="0"/>
              <a:t>/\bword23\b/ 		“Word” boundary</a:t>
            </a:r>
          </a:p>
          <a:p>
            <a:r>
              <a:rPr lang="en-US" dirty="0"/>
              <a:t>/\B23\B/                       “Word” non-boundary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2413000"/>
          <a:ext cx="4953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2C74C-1CCE-4C6A-BE5D-9E1D5A8FBED8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Optionality and Repetition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/[</a:t>
            </a:r>
            <a:r>
              <a:rPr lang="en-US" dirty="0" err="1"/>
              <a:t>Ww</a:t>
            </a:r>
            <a:r>
              <a:rPr lang="en-US" dirty="0"/>
              <a:t>]</a:t>
            </a:r>
            <a:r>
              <a:rPr lang="en-US" dirty="0" err="1"/>
              <a:t>oodchucks</a:t>
            </a:r>
            <a:r>
              <a:rPr lang="en-US" dirty="0"/>
              <a:t>?/  matches woodchucks, 			Woodchucks, woodchuck, Woodchuck</a:t>
            </a:r>
          </a:p>
          <a:p>
            <a:r>
              <a:rPr lang="en-US" dirty="0"/>
              <a:t>/</a:t>
            </a:r>
            <a:r>
              <a:rPr lang="en-US" dirty="0" err="1"/>
              <a:t>colou?r</a:t>
            </a:r>
            <a:r>
              <a:rPr lang="en-US" dirty="0"/>
              <a:t>/ matches color or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/he{3}/ matches </a:t>
            </a:r>
            <a:r>
              <a:rPr lang="en-US" dirty="0" err="1"/>
              <a:t>heee</a:t>
            </a:r>
            <a:endParaRPr lang="en-US" dirty="0"/>
          </a:p>
          <a:p>
            <a:r>
              <a:rPr lang="en-US" dirty="0"/>
              <a:t>/(he){3}/ matches </a:t>
            </a:r>
            <a:r>
              <a:rPr lang="en-US" dirty="0" err="1"/>
              <a:t>hehehe</a:t>
            </a:r>
            <a:endParaRPr lang="en-US" dirty="0"/>
          </a:p>
          <a:p>
            <a:r>
              <a:rPr lang="en-US" dirty="0"/>
              <a:t>/(he){3,} matches a sequence of at least 3 he’s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54F5B-F932-4679-92A1-89B9D11CEFA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 Hierarchy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/>
              <a:t>1. Parentheses   		()</a:t>
            </a:r>
          </a:p>
          <a:p>
            <a:pPr>
              <a:buFontTx/>
              <a:buNone/>
            </a:pPr>
            <a:r>
              <a:rPr lang="en-US"/>
              <a:t>2. Counters			* + ? {}</a:t>
            </a:r>
          </a:p>
          <a:p>
            <a:pPr>
              <a:buFontTx/>
              <a:buNone/>
            </a:pPr>
            <a:r>
              <a:rPr lang="en-US"/>
              <a:t>3. Sequence of Anchors	the ^my end$</a:t>
            </a:r>
          </a:p>
          <a:p>
            <a:pPr>
              <a:buFontTx/>
              <a:buNone/>
            </a:pPr>
            <a:r>
              <a:rPr lang="en-US"/>
              <a:t>4. Disjunction		|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Examples</a:t>
            </a:r>
          </a:p>
          <a:p>
            <a:pPr>
              <a:buFontTx/>
              <a:buNone/>
            </a:pPr>
            <a:r>
              <a:rPr lang="en-US"/>
              <a:t>/moo+/</a:t>
            </a:r>
          </a:p>
          <a:p>
            <a:pPr>
              <a:buFontTx/>
              <a:buNone/>
            </a:pPr>
            <a:r>
              <a:rPr lang="en-US"/>
              <a:t>/try|ies/</a:t>
            </a:r>
          </a:p>
          <a:p>
            <a:pPr>
              <a:buFontTx/>
              <a:buNone/>
            </a:pPr>
            <a:r>
              <a:rPr lang="en-US"/>
              <a:t>/and|or/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B4EC8-EF06-49A1-BB72-E2A3220BECCE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DE6F9-05BA-4648-A69B-B4C9FAA1016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the police to retain their current rates of pay has not gathered much favor with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   southern factions.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4D36B-12D5-4272-923E-CD62075971FD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A52DD-B110-46FD-9269-1ACA66FAF77E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</a:t>
            </a:r>
            <a:r>
              <a:rPr lang="en-US" b="1" i="1" u="sng"/>
              <a:t>the</a:t>
            </a:r>
            <a:r>
              <a:rPr lang="en-US" i="1"/>
              <a:t>ir current rates of pay has not ga</a:t>
            </a:r>
            <a:r>
              <a:rPr lang="en-US" b="1" i="1" u="sng"/>
              <a:t>the</a:t>
            </a:r>
            <a:r>
              <a:rPr lang="en-US" i="1"/>
              <a:t>red much favor with </a:t>
            </a:r>
            <a:r>
              <a:rPr lang="en-US" i="1" u="sng"/>
              <a:t>the</a:t>
            </a:r>
            <a:r>
              <a:rPr lang="en-US" i="1"/>
              <a:t> sou</a:t>
            </a:r>
            <a:r>
              <a:rPr lang="en-US" b="1" i="1" u="sng"/>
              <a:t>the</a:t>
            </a:r>
            <a:r>
              <a:rPr lang="en-US" i="1"/>
              <a:t>rn factions.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47C5A-7233-4425-86B0-205F1EAB073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9D7BB-CDBB-4C9C-A7FC-AC09633E14C2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/(^|[^a-zA-Z])[tT]he[^a-zA-Z]/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STEMMING -&gt; 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re</a:t>
            </a:r>
          </a:p>
          <a:p>
            <a:pPr lvl="1"/>
            <a:r>
              <a:rPr lang="en-US" dirty="0"/>
              <a:t>import re</a:t>
            </a:r>
          </a:p>
          <a:p>
            <a:pPr lvl="1"/>
            <a:endParaRPr lang="en-US" dirty="0"/>
          </a:p>
          <a:p>
            <a:r>
              <a:rPr lang="en-US" dirty="0"/>
              <a:t>Search the string to see if it starts with "The" and ends with "Spain":</a:t>
            </a:r>
          </a:p>
          <a:p>
            <a:r>
              <a:rPr lang="en-US" dirty="0"/>
              <a:t>import 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txt = "The rain in Spain"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("^The.*Spain$", txt)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55" t="29167" r="26208" b="16666"/>
          <a:stretch>
            <a:fillRect/>
          </a:stretch>
        </p:blipFill>
        <p:spPr bwMode="auto">
          <a:xfrm>
            <a:off x="990600" y="17526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67164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93960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876800"/>
            <a:ext cx="3609975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5457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word </a:t>
            </a:r>
          </a:p>
          <a:p>
            <a:r>
              <a:rPr lang="en-US" dirty="0"/>
              <a:t>Output: the word’s stem (approximately)</a:t>
            </a:r>
          </a:p>
          <a:p>
            <a:r>
              <a:rPr lang="en-US" dirty="0"/>
              <a:t>Examples from the Porter stemmer: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sses</a:t>
            </a:r>
            <a:r>
              <a:rPr lang="en-US" dirty="0"/>
              <a:t> → -</a:t>
            </a:r>
            <a:r>
              <a:rPr lang="en-US" dirty="0" err="1"/>
              <a:t>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ies</a:t>
            </a:r>
            <a:r>
              <a:rPr lang="en-US" dirty="0"/>
              <a:t> →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</a:t>
            </a:r>
            <a:r>
              <a:rPr lang="en-US" dirty="0"/>
              <a:t> →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Porter stemmer algorithm is based on a series of rewrite rules in series, as a cascade</a:t>
            </a:r>
          </a:p>
          <a:p>
            <a:r>
              <a:rPr lang="en-US" dirty="0"/>
              <a:t>ATIONAL → ATE (e.g. relational → relate)</a:t>
            </a:r>
          </a:p>
          <a:p>
            <a:r>
              <a:rPr lang="en-US" dirty="0"/>
              <a:t> ING →       if stem contains vowel (e.g., motoring → motor) </a:t>
            </a:r>
          </a:p>
          <a:p>
            <a:r>
              <a:rPr lang="en-US" dirty="0"/>
              <a:t>SSES → SS (e.g., grasses → grass)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653" t="55208" r="59004" b="41667"/>
          <a:stretch>
            <a:fillRect/>
          </a:stretch>
        </p:blipFill>
        <p:spPr bwMode="auto">
          <a:xfrm>
            <a:off x="2133600" y="3333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803400"/>
            <a:ext cx="48768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905000"/>
            <a:ext cx="4876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Sentence segmentation is another important step in text processing </a:t>
            </a:r>
          </a:p>
          <a:p>
            <a:pPr lvl="1"/>
            <a:r>
              <a:rPr lang="en-US" dirty="0"/>
              <a:t>The most useful cues are punctuation (periods, question marks, exclamation points) </a:t>
            </a:r>
          </a:p>
          <a:p>
            <a:pPr lvl="1"/>
            <a:r>
              <a:rPr lang="en-US" dirty="0"/>
              <a:t>Periods can be ambiguous: Mr. or Inc. </a:t>
            </a:r>
          </a:p>
          <a:p>
            <a:pPr lvl="2"/>
            <a:r>
              <a:rPr lang="en-US" dirty="0"/>
              <a:t>Sentence boundary</a:t>
            </a:r>
          </a:p>
          <a:p>
            <a:pPr lvl="2"/>
            <a:r>
              <a:rPr lang="en-US" dirty="0"/>
              <a:t>Abbreviations like Inc. or Dr.</a:t>
            </a:r>
          </a:p>
          <a:p>
            <a:pPr lvl="2"/>
            <a:r>
              <a:rPr lang="en-US" dirty="0"/>
              <a:t>Numbers like .02% or 4.3</a:t>
            </a:r>
          </a:p>
          <a:p>
            <a:r>
              <a:rPr lang="en-US" dirty="0"/>
              <a:t>In general, sentence tokenization methods work by building a binary classifier that decides if a period is a part of the word or is a sentence-boundary marker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1855</Words>
  <Application>Microsoft Office PowerPoint</Application>
  <PresentationFormat>On-screen Show (4:3)</PresentationFormat>
  <Paragraphs>312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Natural Language Processing</vt:lpstr>
      <vt:lpstr>Basic Text Processing</vt:lpstr>
      <vt:lpstr>Stemming</vt:lpstr>
      <vt:lpstr>Stemming</vt:lpstr>
      <vt:lpstr>Stemming</vt:lpstr>
      <vt:lpstr>Porter Stemmer</vt:lpstr>
      <vt:lpstr>Porter’s algorithm The most common English stemmer</vt:lpstr>
      <vt:lpstr>Sentence segmentation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Regular expressions</vt:lpstr>
      <vt:lpstr>Regular Expressions (RE)</vt:lpstr>
      <vt:lpstr>Types of Characters in RE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Anchors</vt:lpstr>
      <vt:lpstr>Regular Expressions: Anchors  ^   $</vt:lpstr>
      <vt:lpstr>Optionality and Repetition</vt:lpstr>
      <vt:lpstr>Operator Precedence Hierarchy</vt:lpstr>
      <vt:lpstr>A Simple Exercise</vt:lpstr>
      <vt:lpstr>A Simple Exercise</vt:lpstr>
      <vt:lpstr>A Simple Exercise</vt:lpstr>
      <vt:lpstr>A Simple Exercise</vt:lpstr>
      <vt:lpstr>A Simple Exercise</vt:lpstr>
      <vt:lpstr>A Simple Exercise</vt:lpstr>
      <vt:lpstr>Example</vt:lpstr>
      <vt:lpstr>Errors</vt:lpstr>
      <vt:lpstr>Errors cont.</vt:lpstr>
      <vt:lpstr>Regular Expression in Python</vt:lpstr>
      <vt:lpstr>Regular Expression in Python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NAEEM Ul HASSAN</cp:lastModifiedBy>
  <cp:revision>122</cp:revision>
  <dcterms:created xsi:type="dcterms:W3CDTF">2020-07-23T17:44:48Z</dcterms:created>
  <dcterms:modified xsi:type="dcterms:W3CDTF">2024-03-10T18:46:27Z</dcterms:modified>
</cp:coreProperties>
</file>