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305" r:id="rId9"/>
    <p:sldId id="265" r:id="rId10"/>
    <p:sldId id="266" r:id="rId11"/>
    <p:sldId id="267" r:id="rId12"/>
    <p:sldId id="268" r:id="rId13"/>
    <p:sldId id="330" r:id="rId14"/>
    <p:sldId id="331" r:id="rId15"/>
    <p:sldId id="314" r:id="rId16"/>
    <p:sldId id="332" r:id="rId17"/>
    <p:sldId id="316" r:id="rId18"/>
    <p:sldId id="317" r:id="rId19"/>
    <p:sldId id="333" r:id="rId20"/>
    <p:sldId id="334" r:id="rId21"/>
    <p:sldId id="335" r:id="rId22"/>
    <p:sldId id="336" r:id="rId23"/>
    <p:sldId id="270" r:id="rId24"/>
    <p:sldId id="271" r:id="rId25"/>
    <p:sldId id="318" r:id="rId26"/>
    <p:sldId id="319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7" r:id="rId36"/>
    <p:sldId id="338" r:id="rId37"/>
    <p:sldId id="339" r:id="rId38"/>
    <p:sldId id="272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6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2" autoAdjust="0"/>
    <p:restoredTop sz="92473" autoAdjust="0"/>
  </p:normalViewPr>
  <p:slideViewPr>
    <p:cSldViewPr>
      <p:cViewPr varScale="1">
        <p:scale>
          <a:sx n="55" d="100"/>
          <a:sy n="55" d="100"/>
        </p:scale>
        <p:origin x="1780" y="3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F9C4A-F17A-4264-A169-23CF9A346A52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7BE16-FB5B-408D-BC3C-354DF70856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EBA51-E221-6F4B-9ECF-31AD9B977258}" type="slidenum">
              <a:rPr lang="en-US"/>
              <a:pPr/>
              <a:t>3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18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20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21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54C909-A1CF-2E43-AF34-84A05567BE64}" type="slidenum">
              <a:rPr lang="en-US"/>
              <a:pPr/>
              <a:t>23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25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28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30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31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32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33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34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35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36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9EE444-6282-C242-93C0-393321149F9D}" type="slidenum">
              <a:rPr lang="en-US"/>
              <a:pPr/>
              <a:t>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37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D5FB1-F71F-D44B-8F15-528B3F5166D9}" type="slidenum">
              <a:rPr lang="en-US"/>
              <a:pPr/>
              <a:t>38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3C6E27-0B5E-554F-99E3-D944B2DAB7CD}" type="slidenum">
              <a:rPr lang="en-US"/>
              <a:pPr/>
              <a:t>40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41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EC786-90C9-B845-9111-8E3E763FE7DB}" type="slidenum">
              <a:rPr lang="en-US"/>
              <a:pPr/>
              <a:t>44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45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73B70-6BD1-6D4B-9F6E-5CC283986628}" type="slidenum">
              <a:rPr lang="en-US"/>
              <a:pPr/>
              <a:t>46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47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C5E02-D1A9-3348-91F2-7B092968B812}" type="slidenum">
              <a:rPr lang="en-US"/>
              <a:pPr/>
              <a:t>48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BBC272-86A8-B54C-AFFC-48DBE25965C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7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6BE477-4654-8746-8CBD-AE3C40EAA3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13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15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E6540-61B7-4368-95A6-871B974D2566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6: Minimum Edit Distance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For two strings</a:t>
            </a:r>
          </a:p>
          <a:p>
            <a:pPr lvl="1"/>
            <a:r>
              <a:rPr lang="en-US" sz="2400" dirty="0"/>
              <a:t>X of length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Y of length </a:t>
            </a:r>
            <a:r>
              <a:rPr lang="en-US" sz="2400" i="1" dirty="0"/>
              <a:t>m</a:t>
            </a:r>
            <a:endParaRPr lang="en-US" sz="2400" i="1" baseline="-25000" dirty="0"/>
          </a:p>
          <a:p>
            <a:r>
              <a:rPr lang="en-US" sz="2800" dirty="0"/>
              <a:t>We define D(</a:t>
            </a:r>
            <a:r>
              <a:rPr lang="en-US" sz="2800" i="1" dirty="0" err="1"/>
              <a:t>i,j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the edit distance between X[1..</a:t>
            </a:r>
            <a:r>
              <a:rPr lang="en-US" sz="2400" i="1" dirty="0"/>
              <a:t>i</a:t>
            </a:r>
            <a:r>
              <a:rPr lang="en-US" sz="2400" dirty="0"/>
              <a:t>] and Y[1..</a:t>
            </a:r>
            <a:r>
              <a:rPr lang="en-US" sz="2400" i="1" dirty="0"/>
              <a:t>j</a:t>
            </a:r>
            <a:r>
              <a:rPr lang="en-US" sz="2400" dirty="0"/>
              <a:t>] </a:t>
            </a:r>
          </a:p>
          <a:p>
            <a:pPr lvl="2"/>
            <a:r>
              <a:rPr lang="en-US" sz="2200" dirty="0"/>
              <a:t>i.e., the first </a:t>
            </a:r>
            <a:r>
              <a:rPr lang="en-US" sz="2200" i="1" dirty="0" err="1"/>
              <a:t>i</a:t>
            </a:r>
            <a:r>
              <a:rPr lang="en-US" sz="2200" dirty="0"/>
              <a:t> characters of X and the first </a:t>
            </a:r>
            <a:r>
              <a:rPr lang="en-US" sz="2200" i="1" dirty="0"/>
              <a:t>j</a:t>
            </a:r>
            <a:r>
              <a:rPr lang="en-US" sz="2200" dirty="0"/>
              <a:t> characters of Y</a:t>
            </a:r>
          </a:p>
          <a:p>
            <a:pPr lvl="1"/>
            <a:r>
              <a:rPr lang="en-US" sz="2400" dirty="0"/>
              <a:t>The edit distance between X and Y is thus D(</a:t>
            </a:r>
            <a:r>
              <a:rPr lang="en-US" sz="2400" i="1" dirty="0" err="1"/>
              <a:t>n,m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667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Programming for</a:t>
            </a:r>
            <a:br>
              <a:rPr lang="en-US" dirty="0"/>
            </a:br>
            <a:r>
              <a:rPr lang="en-US" dirty="0"/>
              <a:t>Minimum 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Dynamic programming</a:t>
            </a:r>
            <a:r>
              <a:rPr lang="en-US" dirty="0"/>
              <a:t>: A tabular computation of D(</a:t>
            </a:r>
            <a:r>
              <a:rPr lang="en-US" i="1" dirty="0" err="1"/>
              <a:t>n,m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Solving problems by combining solutions to sub-problems.</a:t>
            </a:r>
          </a:p>
          <a:p>
            <a:r>
              <a:rPr lang="en-US" dirty="0"/>
              <a:t>Bottom-up</a:t>
            </a:r>
          </a:p>
          <a:p>
            <a:pPr lvl="1"/>
            <a:r>
              <a:rPr lang="en-US" dirty="0"/>
              <a:t>We compute D(</a:t>
            </a:r>
            <a:r>
              <a:rPr lang="en-US" dirty="0" err="1"/>
              <a:t>i,j</a:t>
            </a:r>
            <a:r>
              <a:rPr lang="en-US" dirty="0"/>
              <a:t>) for small </a:t>
            </a:r>
            <a:r>
              <a:rPr lang="en-US" i="1" dirty="0" err="1"/>
              <a:t>i,j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And compute larger D(</a:t>
            </a:r>
            <a:r>
              <a:rPr lang="en-US" dirty="0" err="1"/>
              <a:t>i,j</a:t>
            </a:r>
            <a:r>
              <a:rPr lang="en-US" dirty="0"/>
              <a:t>) based on previously computed smaller values</a:t>
            </a:r>
          </a:p>
          <a:p>
            <a:pPr lvl="1"/>
            <a:r>
              <a:rPr lang="en-US" dirty="0"/>
              <a:t>i.e., compute D(</a:t>
            </a:r>
            <a:r>
              <a:rPr lang="en-US" i="1" dirty="0" err="1"/>
              <a:t>i,j</a:t>
            </a:r>
            <a:r>
              <a:rPr lang="en-US" dirty="0"/>
              <a:t>) for all </a:t>
            </a:r>
            <a:r>
              <a:rPr lang="en-US" i="1" dirty="0" err="1"/>
              <a:t>i</a:t>
            </a:r>
            <a:r>
              <a:rPr lang="en-US" dirty="0"/>
              <a:t> (0 &lt; </a:t>
            </a:r>
            <a:r>
              <a:rPr lang="en-US" i="1" dirty="0" err="1"/>
              <a:t>i</a:t>
            </a:r>
            <a:r>
              <a:rPr lang="en-US" dirty="0"/>
              <a:t> &lt; n)  and</a:t>
            </a:r>
            <a:r>
              <a:rPr lang="en-US" i="1" dirty="0"/>
              <a:t> j </a:t>
            </a:r>
            <a:r>
              <a:rPr lang="en-US" dirty="0"/>
              <a:t>(0 &lt; j &lt; m)</a:t>
            </a:r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7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Min Edit Distance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763000" cy="5257800"/>
          </a:xfrm>
        </p:spPr>
        <p:txBody>
          <a:bodyPr>
            <a:normAutofit/>
          </a:bodyPr>
          <a:lstStyle/>
          <a:p>
            <a:r>
              <a:rPr lang="en-US" sz="2000" dirty="0"/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  cost of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deletion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j   cost of j insertion</a:t>
            </a:r>
            <a:endParaRPr lang="en-US" sz="1800" i="1" dirty="0"/>
          </a:p>
          <a:p>
            <a:pPr algn="just"/>
            <a:r>
              <a:rPr lang="en-US" sz="2000" dirty="0"/>
              <a:t>Recurrence Relation</a:t>
            </a:r>
            <a:r>
              <a:rPr lang="en-US" sz="2000" i="1" dirty="0"/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For each 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For each  j = 1…N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endParaRPr lang="en-US" sz="2000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                 </a:t>
            </a:r>
            <a:r>
              <a:rPr lang="en-US" sz="1800" dirty="0">
                <a:latin typeface="Courier"/>
                <a:cs typeface="Courier"/>
              </a:rPr>
              <a:t>D(i-1,j) + 1         deletion cost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     D(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>
                <a:latin typeface="Courier"/>
                <a:cs typeface="Courier"/>
              </a:rPr>
              <a:t>)= min   D(i,j-1) + 1         insertion cost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D(i-1,j-1) +2;     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   0;      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/>
              <a:t>Termination</a:t>
            </a:r>
            <a:r>
              <a:rPr lang="en-US" sz="2000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086100" y="3733800"/>
            <a:ext cx="228600" cy="13208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6010275" y="4610100"/>
            <a:ext cx="76200" cy="88900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6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5410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5867400"/>
            <a:ext cx="457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5410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381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5410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1066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5410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1676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5410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5486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5867400"/>
            <a:ext cx="381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/>
              <a:t>Calculating the similarity between two strings is useful in many NLP tasks, such as spelling correction or co-reference resolution</a:t>
            </a:r>
          </a:p>
          <a:p>
            <a:r>
              <a:rPr lang="en-US" dirty="0"/>
              <a:t>The minimum edit distance between two strings is defined as the minimum number of editing operations</a:t>
            </a:r>
          </a:p>
          <a:p>
            <a:pPr lvl="1"/>
            <a:r>
              <a:rPr lang="en-US" dirty="0"/>
              <a:t>Insertion</a:t>
            </a:r>
          </a:p>
          <a:p>
            <a:pPr lvl="1"/>
            <a:r>
              <a:rPr lang="en-US" dirty="0"/>
              <a:t>Deletion</a:t>
            </a:r>
          </a:p>
          <a:p>
            <a:pPr lvl="1"/>
            <a:r>
              <a:rPr lang="en-US" dirty="0"/>
              <a:t>Substitution</a:t>
            </a:r>
          </a:p>
          <a:p>
            <a:r>
              <a:rPr lang="en-US" dirty="0"/>
              <a:t>Needed to transform one string into another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5867400"/>
            <a:ext cx="381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4648200"/>
            <a:ext cx="3048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5867400"/>
            <a:ext cx="381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954" name="Group 2"/>
          <p:cNvGraphicFramePr>
            <a:graphicFrameLocks noGrp="1"/>
          </p:cNvGraphicFramePr>
          <p:nvPr/>
        </p:nvGraphicFramePr>
        <p:xfrm>
          <a:off x="990600" y="1371601"/>
          <a:ext cx="6934200" cy="51371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6164" name="Line 149"/>
          <p:cNvSpPr>
            <a:spLocks noChangeShapeType="1"/>
          </p:cNvSpPr>
          <p:nvPr/>
        </p:nvSpPr>
        <p:spPr bwMode="auto">
          <a:xfrm flipH="1">
            <a:off x="2514600" y="4114800"/>
            <a:ext cx="457200" cy="1295400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2209800"/>
            <a:ext cx="4281923" cy="1686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371600" y="508000"/>
            <a:ext cx="7467600" cy="9906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8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-381000" y="381000"/>
            <a:ext cx="7467600" cy="99060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5441" y="34928"/>
            <a:ext cx="3766159" cy="1483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6625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457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990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990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1752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2362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similar are two strings?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803400"/>
            <a:ext cx="3886200" cy="4572000"/>
          </a:xfrm>
        </p:spPr>
        <p:txBody>
          <a:bodyPr/>
          <a:lstStyle/>
          <a:p>
            <a:r>
              <a:rPr lang="en-US" dirty="0"/>
              <a:t>Spell correction</a:t>
            </a:r>
          </a:p>
          <a:p>
            <a:pPr lvl="1"/>
            <a:r>
              <a:rPr lang="en-US" dirty="0"/>
              <a:t>The user typed “</a:t>
            </a:r>
            <a:r>
              <a:rPr lang="en-US" dirty="0" err="1"/>
              <a:t>graffe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/>
              <a:t>Which is closest? 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graf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graft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grail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giraffe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7600" y="1803400"/>
            <a:ext cx="5257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/>
              <a:t>Computational Biology</a:t>
            </a:r>
          </a:p>
          <a:p>
            <a:pPr lvl="1"/>
            <a:r>
              <a:rPr lang="en-US" dirty="0"/>
              <a:t>Align two sequences of nucleotides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Resulting alignment: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56642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000" dirty="0"/>
              <a:t>Also for Machine Translation, Information Extraction, Speech Recognition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95800" y="2667000"/>
            <a:ext cx="4342338" cy="584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341934" y="3864114"/>
            <a:ext cx="4812536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</p:spTree>
    <p:extLst>
      <p:ext uri="{BB962C8B-B14F-4D97-AF65-F5344CB8AC3E}">
        <p14:creationId xmlns:p14="http://schemas.microsoft.com/office/powerpoint/2010/main" val="407746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2971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3581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4876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5486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533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4648200"/>
            <a:ext cx="2286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1066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4648200"/>
            <a:ext cx="2286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5867400"/>
            <a:ext cx="5486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4648200"/>
            <a:ext cx="2286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24933"/>
              </p:ext>
            </p:extLst>
          </p:nvPr>
        </p:nvGraphicFramePr>
        <p:xfrm>
          <a:off x="1219200" y="1803400"/>
          <a:ext cx="6934200" cy="4368800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371600" y="508000"/>
            <a:ext cx="7467600" cy="9906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36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ur-PK" sz="2800" dirty="0">
                <a:latin typeface="Nafees Nastaleeq" pitchFamily="2" charset="-78"/>
                <a:cs typeface="Nafees Nastaleeq" pitchFamily="2" charset="-78"/>
              </a:rPr>
              <a:t>فرح</a:t>
            </a:r>
          </a:p>
          <a:p>
            <a:pPr algn="r" rtl="1"/>
            <a:r>
              <a:rPr lang="ur-PK" sz="2800" dirty="0">
                <a:latin typeface="Nafees Nastaleeq" pitchFamily="2" charset="-78"/>
                <a:cs typeface="Nafees Nastaleeq" pitchFamily="2" charset="-78"/>
              </a:rPr>
              <a:t>فرخ</a:t>
            </a:r>
            <a:endParaRPr lang="en-US" sz="2800" dirty="0">
              <a:latin typeface="Nafees Nastaleeq" pitchFamily="2" charset="-78"/>
              <a:cs typeface="Nafees Nastaleeq" pitchFamily="2" charset="-7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75780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717800"/>
            <a:ext cx="5295900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8303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alignments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Edit distance isn’t sufficient</a:t>
            </a:r>
          </a:p>
          <a:p>
            <a:pPr lvl="1"/>
            <a:r>
              <a:rPr lang="en-US" dirty="0"/>
              <a:t>We often need to </a:t>
            </a:r>
            <a:r>
              <a:rPr lang="en-US" b="1" dirty="0"/>
              <a:t>align</a:t>
            </a:r>
            <a:r>
              <a:rPr lang="en-US" dirty="0"/>
              <a:t> each character of the two strings to each other</a:t>
            </a:r>
          </a:p>
          <a:p>
            <a:r>
              <a:rPr lang="en-US" dirty="0"/>
              <a:t>We do this by keeping a “</a:t>
            </a:r>
            <a:r>
              <a:rPr lang="en-US" dirty="0" err="1"/>
              <a:t>backtrace</a:t>
            </a:r>
            <a:r>
              <a:rPr lang="en-US" dirty="0"/>
              <a:t>”</a:t>
            </a:r>
          </a:p>
          <a:p>
            <a:r>
              <a:rPr lang="en-US" dirty="0"/>
              <a:t>Every time we enter a cell, remember where we came from</a:t>
            </a:r>
          </a:p>
          <a:p>
            <a:r>
              <a:rPr lang="en-US" dirty="0"/>
              <a:t>When we reach the end, </a:t>
            </a:r>
          </a:p>
          <a:p>
            <a:pPr lvl="1"/>
            <a:r>
              <a:rPr lang="en-US" dirty="0"/>
              <a:t>Trace back the path from the upper right corner to read off the alignment</a:t>
            </a:r>
          </a:p>
        </p:txBody>
      </p:sp>
    </p:spTree>
    <p:extLst>
      <p:ext uri="{BB962C8B-B14F-4D97-AF65-F5344CB8AC3E}">
        <p14:creationId xmlns:p14="http://schemas.microsoft.com/office/powerpoint/2010/main" val="61804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644650"/>
          <a:ext cx="6934200" cy="452755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228600" y="457200"/>
            <a:ext cx="7467600" cy="99060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34928"/>
            <a:ext cx="3766159" cy="1483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19422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MinEdit with Backtrace</a:t>
            </a:r>
          </a:p>
        </p:txBody>
      </p:sp>
      <p:pic>
        <p:nvPicPr>
          <p:cNvPr id="7" name="Picture 5" descr="minedit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229600" cy="437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11322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962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</a:t>
            </a:r>
            <a:r>
              <a:rPr lang="en-US" dirty="0" err="1"/>
              <a:t>Backtrace</a:t>
            </a:r>
            <a:r>
              <a:rPr lang="en-US" dirty="0"/>
              <a:t> to Minimum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763000" cy="5257800"/>
          </a:xfrm>
        </p:spPr>
        <p:txBody>
          <a:bodyPr>
            <a:normAutofit/>
          </a:bodyPr>
          <a:lstStyle/>
          <a:p>
            <a:r>
              <a:rPr lang="en-US" sz="1800" dirty="0"/>
              <a:t>Base conditions:                                                        Termination: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D(i,0) 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        D(0,j) = j         D(N,M) is distance </a:t>
            </a:r>
            <a:endParaRPr lang="en-US" sz="1800" i="1" dirty="0"/>
          </a:p>
          <a:p>
            <a:pPr algn="just"/>
            <a:r>
              <a:rPr lang="en-US" sz="1800" dirty="0"/>
              <a:t>Recurrence Relation</a:t>
            </a:r>
            <a:r>
              <a:rPr lang="en-US" sz="1800" i="1" dirty="0"/>
              <a:t>:</a:t>
            </a:r>
            <a:endParaRPr lang="en-US" sz="1600" i="1" dirty="0"/>
          </a:p>
          <a:p>
            <a:pPr marL="457200" lvl="1" indent="0">
              <a:buClr>
                <a:srgbClr val="000066"/>
              </a:buClr>
              <a:buNone/>
            </a:pPr>
            <a:r>
              <a:rPr lang="en-US" sz="1600" dirty="0">
                <a:latin typeface="Courier"/>
                <a:cs typeface="Courier"/>
              </a:rPr>
              <a:t>For each 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600" dirty="0">
                <a:latin typeface="Courier"/>
                <a:cs typeface="Courier"/>
              </a:rPr>
              <a:t>	 For each  j = 1…N</a:t>
            </a:r>
            <a:endParaRPr lang="en-US" sz="1800" i="1" dirty="0"/>
          </a:p>
          <a:p>
            <a:pPr lvl="1" algn="just">
              <a:lnSpc>
                <a:spcPct val="130000"/>
              </a:lnSpc>
              <a:buFont typeface="Wingdings" charset="2"/>
              <a:buNone/>
            </a:pPr>
            <a:r>
              <a:rPr lang="en-US" sz="1600" i="1" dirty="0">
                <a:latin typeface="Courier"/>
                <a:cs typeface="Courier"/>
              </a:rPr>
              <a:t>                       </a:t>
            </a:r>
            <a:r>
              <a:rPr lang="en-US" sz="16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600" dirty="0">
                <a:latin typeface="Courier"/>
                <a:cs typeface="Courier"/>
              </a:rPr>
              <a:t>         D(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min   D(i,j-1) + 1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D(i-1,j-1) + 2;   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            0;   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= Y(j)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</a:t>
            </a:r>
          </a:p>
          <a:p>
            <a:pPr lvl="1" algn="just">
              <a:buFont typeface="Wingdings" charset="2"/>
              <a:buNone/>
            </a:pPr>
            <a:endParaRPr lang="en-US" sz="1600" dirty="0">
              <a:latin typeface="Courier"/>
              <a:cs typeface="Courier"/>
            </a:endParaRPr>
          </a:p>
          <a:p>
            <a:pPr lvl="1" algn="just">
              <a:buFont typeface="Wingdings" charset="2"/>
              <a:buNone/>
            </a:pPr>
            <a:endParaRPr lang="en-US" sz="1600" dirty="0">
              <a:latin typeface="Courier"/>
              <a:cs typeface="Courier"/>
            </a:endParaRP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			LEFT</a:t>
            </a:r>
          </a:p>
          <a:p>
            <a:pPr lvl="1" algn="just">
              <a:buFont typeface="Wingdings" charset="2"/>
              <a:buNone/>
            </a:pPr>
            <a:r>
              <a:rPr lang="en-US" sz="1600" dirty="0" err="1">
                <a:latin typeface="Courier"/>
                <a:cs typeface="Courier"/>
              </a:rPr>
              <a:t>ptr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   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			DOWN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			DIAG</a:t>
            </a:r>
          </a:p>
          <a:p>
            <a:pPr lvl="1" algn="just">
              <a:buFont typeface="Wingdings" charset="2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241927" y="3104173"/>
            <a:ext cx="228600" cy="13208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5474160" y="3726799"/>
            <a:ext cx="76200" cy="88900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1905000" y="5181600"/>
            <a:ext cx="152400" cy="14478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3124200" y="5257800"/>
            <a:ext cx="835485" cy="221599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3171158" y="5798201"/>
            <a:ext cx="791242" cy="221599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1" name="TextBox 17"/>
          <p:cNvSpPr txBox="1">
            <a:spLocks noChangeArrowheads="1"/>
          </p:cNvSpPr>
          <p:nvPr/>
        </p:nvSpPr>
        <p:spPr bwMode="auto">
          <a:xfrm>
            <a:off x="3124200" y="6407801"/>
            <a:ext cx="1066800" cy="221599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5847682" y="3505200"/>
            <a:ext cx="835485" cy="221599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5833395" y="3158514"/>
            <a:ext cx="791242" cy="221599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7772400" y="3886200"/>
            <a:ext cx="1066800" cy="221599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</p:spTree>
    <p:extLst>
      <p:ext uri="{BB962C8B-B14F-4D97-AF65-F5344CB8AC3E}">
        <p14:creationId xmlns:p14="http://schemas.microsoft.com/office/powerpoint/2010/main" val="25225509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1143000"/>
          </a:xfrm>
        </p:spPr>
        <p:txBody>
          <a:bodyPr/>
          <a:lstStyle/>
          <a:p>
            <a:r>
              <a:rPr lang="en-US" dirty="0"/>
              <a:t>The Distance Matrix</a:t>
            </a:r>
          </a:p>
        </p:txBody>
      </p:sp>
      <p:sp>
        <p:nvSpPr>
          <p:cNvPr id="1209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00800"/>
            <a:ext cx="3276600" cy="457200"/>
          </a:xfrm>
          <a:noFill/>
        </p:spPr>
        <p:txBody>
          <a:bodyPr/>
          <a:lstStyle/>
          <a:p>
            <a:r>
              <a:rPr lang="en-US" dirty="0"/>
              <a:t>Slide adapted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endParaRPr lang="en-US" dirty="0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228725" y="1927225"/>
            <a:ext cx="3810000" cy="373380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1228725" y="554513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1233488" y="54467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1233488" y="53562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228725" y="526573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1233488" y="51800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>
            <a:off x="1228725" y="50815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1219200" y="49911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1233488" y="49006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1233488" y="48021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1228725" y="470376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1228725" y="461327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1233488" y="45227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1220788" y="443706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>
            <a:off x="1233488" y="433863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1223963" y="424815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1238250" y="415766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1233488" y="405447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1238250" y="395605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4" name="Line 22"/>
          <p:cNvSpPr>
            <a:spLocks noChangeShapeType="1"/>
          </p:cNvSpPr>
          <p:nvPr/>
        </p:nvSpPr>
        <p:spPr bwMode="auto">
          <a:xfrm>
            <a:off x="1238250" y="386556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1233488" y="377507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1238250" y="368935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233488" y="35909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223963" y="350043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228725" y="340995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1220788" y="332105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>
            <a:off x="1233488" y="32131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1233488" y="31226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>
            <a:off x="1238250" y="30321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1225550" y="29464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1230313" y="284797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1228725" y="27574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1233488" y="26670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>
            <a:off x="1228725" y="25892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1228725" y="24987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1233488" y="240823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1220788" y="23225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1233488" y="22240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1223963" y="21336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1238250" y="20431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V="1">
            <a:off x="1330325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 flipV="1">
            <a:off x="1427163" y="1936751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 flipV="1">
            <a:off x="1528763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 flipV="1">
            <a:off x="1617663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9" name="Line 47"/>
          <p:cNvSpPr>
            <a:spLocks noChangeShapeType="1"/>
          </p:cNvSpPr>
          <p:nvPr/>
        </p:nvSpPr>
        <p:spPr bwMode="auto">
          <a:xfrm flipV="1">
            <a:off x="1704975" y="1936751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 flipV="1">
            <a:off x="1801813" y="1941514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 flipV="1">
            <a:off x="1903413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 flipV="1">
            <a:off x="1992313" y="1936751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 flipV="1">
            <a:off x="2082800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 flipV="1">
            <a:off x="2179638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 flipV="1">
            <a:off x="2281238" y="1922465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2370138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2457450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 flipV="1">
            <a:off x="2554288" y="1936751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 flipV="1">
            <a:off x="2655888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0" name="Line 58"/>
          <p:cNvSpPr>
            <a:spLocks noChangeShapeType="1"/>
          </p:cNvSpPr>
          <p:nvPr/>
        </p:nvSpPr>
        <p:spPr bwMode="auto">
          <a:xfrm flipV="1">
            <a:off x="2744788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1" name="Line 59"/>
          <p:cNvSpPr>
            <a:spLocks noChangeShapeType="1"/>
          </p:cNvSpPr>
          <p:nvPr/>
        </p:nvSpPr>
        <p:spPr bwMode="auto">
          <a:xfrm flipV="1">
            <a:off x="2849563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2" name="Line 60"/>
          <p:cNvSpPr>
            <a:spLocks noChangeShapeType="1"/>
          </p:cNvSpPr>
          <p:nvPr/>
        </p:nvSpPr>
        <p:spPr bwMode="auto">
          <a:xfrm flipV="1">
            <a:off x="2946400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 flipV="1">
            <a:off x="3048000" y="1922465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 flipV="1">
            <a:off x="3136900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5" name="Line 63"/>
          <p:cNvSpPr>
            <a:spLocks noChangeShapeType="1"/>
          </p:cNvSpPr>
          <p:nvPr/>
        </p:nvSpPr>
        <p:spPr bwMode="auto">
          <a:xfrm flipV="1">
            <a:off x="3224213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6" name="Line 64"/>
          <p:cNvSpPr>
            <a:spLocks noChangeShapeType="1"/>
          </p:cNvSpPr>
          <p:nvPr/>
        </p:nvSpPr>
        <p:spPr bwMode="auto">
          <a:xfrm flipV="1">
            <a:off x="3321050" y="1936751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7" name="Line 65"/>
          <p:cNvSpPr>
            <a:spLocks noChangeShapeType="1"/>
          </p:cNvSpPr>
          <p:nvPr/>
        </p:nvSpPr>
        <p:spPr bwMode="auto">
          <a:xfrm flipV="1">
            <a:off x="3422650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8" name="Line 66"/>
          <p:cNvSpPr>
            <a:spLocks noChangeShapeType="1"/>
          </p:cNvSpPr>
          <p:nvPr/>
        </p:nvSpPr>
        <p:spPr bwMode="auto">
          <a:xfrm flipV="1">
            <a:off x="3511550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 flipV="1">
            <a:off x="3602038" y="1922465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 flipV="1">
            <a:off x="3698875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 flipV="1">
            <a:off x="3800475" y="1917700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2" name="Line 70"/>
          <p:cNvSpPr>
            <a:spLocks noChangeShapeType="1"/>
          </p:cNvSpPr>
          <p:nvPr/>
        </p:nvSpPr>
        <p:spPr bwMode="auto">
          <a:xfrm flipV="1">
            <a:off x="3889375" y="1922465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3" name="Line 71"/>
          <p:cNvSpPr>
            <a:spLocks noChangeShapeType="1"/>
          </p:cNvSpPr>
          <p:nvPr/>
        </p:nvSpPr>
        <p:spPr bwMode="auto">
          <a:xfrm flipV="1">
            <a:off x="3976688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4" name="Line 72"/>
          <p:cNvSpPr>
            <a:spLocks noChangeShapeType="1"/>
          </p:cNvSpPr>
          <p:nvPr/>
        </p:nvSpPr>
        <p:spPr bwMode="auto">
          <a:xfrm flipV="1">
            <a:off x="4073525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5" name="Line 73"/>
          <p:cNvSpPr>
            <a:spLocks noChangeShapeType="1"/>
          </p:cNvSpPr>
          <p:nvPr/>
        </p:nvSpPr>
        <p:spPr bwMode="auto">
          <a:xfrm flipV="1">
            <a:off x="4175125" y="1922465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6" name="Line 74"/>
          <p:cNvSpPr>
            <a:spLocks noChangeShapeType="1"/>
          </p:cNvSpPr>
          <p:nvPr/>
        </p:nvSpPr>
        <p:spPr bwMode="auto">
          <a:xfrm flipV="1">
            <a:off x="4264025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7" name="Line 75"/>
          <p:cNvSpPr>
            <a:spLocks noChangeShapeType="1"/>
          </p:cNvSpPr>
          <p:nvPr/>
        </p:nvSpPr>
        <p:spPr bwMode="auto">
          <a:xfrm flipV="1">
            <a:off x="4359275" y="1922465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8" name="Line 76"/>
          <p:cNvSpPr>
            <a:spLocks noChangeShapeType="1"/>
          </p:cNvSpPr>
          <p:nvPr/>
        </p:nvSpPr>
        <p:spPr bwMode="auto">
          <a:xfrm flipV="1">
            <a:off x="4448175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9" name="Line 77"/>
          <p:cNvSpPr>
            <a:spLocks noChangeShapeType="1"/>
          </p:cNvSpPr>
          <p:nvPr/>
        </p:nvSpPr>
        <p:spPr bwMode="auto">
          <a:xfrm flipV="1">
            <a:off x="4535488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0" name="Line 78"/>
          <p:cNvSpPr>
            <a:spLocks noChangeShapeType="1"/>
          </p:cNvSpPr>
          <p:nvPr/>
        </p:nvSpPr>
        <p:spPr bwMode="auto">
          <a:xfrm flipV="1">
            <a:off x="4632325" y="1936751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1" name="Line 79"/>
          <p:cNvSpPr>
            <a:spLocks noChangeShapeType="1"/>
          </p:cNvSpPr>
          <p:nvPr/>
        </p:nvSpPr>
        <p:spPr bwMode="auto">
          <a:xfrm flipV="1">
            <a:off x="4733925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2" name="Line 80"/>
          <p:cNvSpPr>
            <a:spLocks noChangeShapeType="1"/>
          </p:cNvSpPr>
          <p:nvPr/>
        </p:nvSpPr>
        <p:spPr bwMode="auto">
          <a:xfrm flipV="1">
            <a:off x="4822825" y="1931990"/>
            <a:ext cx="0" cy="37226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3" name="Line 81"/>
          <p:cNvSpPr>
            <a:spLocks noChangeShapeType="1"/>
          </p:cNvSpPr>
          <p:nvPr/>
        </p:nvSpPr>
        <p:spPr bwMode="auto">
          <a:xfrm flipV="1">
            <a:off x="4929188" y="1927225"/>
            <a:ext cx="0" cy="37226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54" name="Freeform 82"/>
          <p:cNvSpPr>
            <a:spLocks/>
          </p:cNvSpPr>
          <p:nvPr/>
        </p:nvSpPr>
        <p:spPr bwMode="auto">
          <a:xfrm flipH="1" flipV="1">
            <a:off x="1219200" y="1905000"/>
            <a:ext cx="3810000" cy="3759200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5" name="Text Box 83"/>
          <p:cNvSpPr txBox="1">
            <a:spLocks noChangeArrowheads="1"/>
          </p:cNvSpPr>
          <p:nvPr/>
        </p:nvSpPr>
        <p:spPr bwMode="auto">
          <a:xfrm>
            <a:off x="1143000" y="5664200"/>
            <a:ext cx="39677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0916" name="Text Box 84"/>
          <p:cNvSpPr txBox="1">
            <a:spLocks noChangeArrowheads="1"/>
          </p:cNvSpPr>
          <p:nvPr/>
        </p:nvSpPr>
        <p:spPr bwMode="auto">
          <a:xfrm rot="5400000" flipH="1" flipV="1">
            <a:off x="-1113157" y="3584545"/>
            <a:ext cx="396240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410200" y="2006601"/>
            <a:ext cx="3352800" cy="2616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Every non-decreasing path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from (0,0) to (M, N)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corresponds to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an alignment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of the two sequences</a:t>
            </a:r>
          </a:p>
          <a:p>
            <a:endParaRPr lang="en-US" sz="2400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  <p:sp>
        <p:nvSpPr>
          <p:cNvPr id="54360" name="Text Box 88"/>
          <p:cNvSpPr txBox="1">
            <a:spLocks noChangeArrowheads="1"/>
          </p:cNvSpPr>
          <p:nvPr/>
        </p:nvSpPr>
        <p:spPr bwMode="auto">
          <a:xfrm>
            <a:off x="5257801" y="5461001"/>
            <a:ext cx="380598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A4001D"/>
                </a:solidFill>
                <a:latin typeface="Arial Unicode MS" charset="0"/>
              </a:rPr>
              <a:t>An optimal alignment is composed of optimal </a:t>
            </a:r>
            <a:r>
              <a:rPr lang="en-US" sz="1800" dirty="0" err="1">
                <a:solidFill>
                  <a:srgbClr val="A4001D"/>
                </a:solidFill>
                <a:latin typeface="Arial Unicode MS" charset="0"/>
              </a:rPr>
              <a:t>subalignments</a:t>
            </a:r>
            <a:endParaRPr lang="en-US" sz="1800" dirty="0">
              <a:solidFill>
                <a:srgbClr val="A4001D"/>
              </a:solidFill>
              <a:latin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7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54" grpId="0" animBg="1"/>
      <p:bldP spid="5435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 err="1"/>
              <a:t>Backtrace</a:t>
            </a:r>
            <a:endParaRPr lang="en-US" dirty="0"/>
          </a:p>
        </p:txBody>
      </p:sp>
      <p:sp>
        <p:nvSpPr>
          <p:cNvPr id="75780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972165"/>
            <a:ext cx="4838700" cy="2692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6913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Time:</a:t>
            </a:r>
            <a:r>
              <a:rPr lang="en-US" sz="2800" dirty="0"/>
              <a:t>		O(nm)</a:t>
            </a:r>
            <a:endParaRPr lang="en-US" sz="3200" dirty="0"/>
          </a:p>
          <a:p>
            <a:r>
              <a:rPr lang="en-US" sz="3200" dirty="0"/>
              <a:t>Space:</a:t>
            </a:r>
            <a:r>
              <a:rPr lang="en-US" sz="2800" dirty="0"/>
              <a:t>		O(nm)</a:t>
            </a:r>
          </a:p>
          <a:p>
            <a:r>
              <a:rPr lang="en-US" sz="3200" dirty="0" err="1"/>
              <a:t>Backtrace</a:t>
            </a:r>
            <a:r>
              <a:rPr lang="en-US" sz="2800" dirty="0"/>
              <a:t>	O(</a:t>
            </a:r>
            <a:r>
              <a:rPr lang="en-US" sz="2800" dirty="0" err="1"/>
              <a:t>n+m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02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Weighted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11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Edit Distance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would we add weights to the computation?</a:t>
            </a:r>
          </a:p>
          <a:p>
            <a:pPr lvl="1"/>
            <a:r>
              <a:rPr lang="en-US" dirty="0"/>
              <a:t>Spell Correction: some letters are more likely to be mistyped than others</a:t>
            </a:r>
          </a:p>
          <a:p>
            <a:pPr lvl="1"/>
            <a:r>
              <a:rPr lang="en-US" dirty="0"/>
              <a:t>Biology: certain kinds of deletions or insertions are more likely than others</a:t>
            </a:r>
          </a:p>
        </p:txBody>
      </p:sp>
    </p:spTree>
    <p:extLst>
      <p:ext uri="{BB962C8B-B14F-4D97-AF65-F5344CB8AC3E}">
        <p14:creationId xmlns:p14="http://schemas.microsoft.com/office/powerpoint/2010/main" val="9891581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1371600" y="101600"/>
            <a:ext cx="7467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Confusion matrix for spelling errors</a:t>
            </a:r>
          </a:p>
        </p:txBody>
      </p:sp>
      <p:pic>
        <p:nvPicPr>
          <p:cNvPr id="6" name="Picture 5" descr="kern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638" y="1295400"/>
            <a:ext cx="6669247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189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4343400"/>
            <a:ext cx="7924800" cy="2514600"/>
          </a:xfrm>
        </p:spPr>
        <p:txBody>
          <a:bodyPr/>
          <a:lstStyle/>
          <a:p>
            <a:r>
              <a:rPr lang="en-US" dirty="0"/>
              <a:t>If each operation has cost of 1</a:t>
            </a:r>
          </a:p>
          <a:p>
            <a:pPr lvl="1"/>
            <a:r>
              <a:rPr lang="en-US" dirty="0"/>
              <a:t>Distance between these is 5</a:t>
            </a:r>
          </a:p>
          <a:p>
            <a:r>
              <a:rPr lang="en-US" dirty="0"/>
              <a:t>If substitutions cost 2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Distance between them is 8</a:t>
            </a:r>
          </a:p>
        </p:txBody>
      </p:sp>
      <p:pic>
        <p:nvPicPr>
          <p:cNvPr id="5" name="Picture 4" descr="align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600201"/>
            <a:ext cx="3644900" cy="271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909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qwerty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2151856"/>
            <a:ext cx="7759700" cy="402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36886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Min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701800"/>
            <a:ext cx="8763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Initialization: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D(0,0) = 0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D(i,0) = D(i-1,0) + del[x(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)];    1 &lt;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≤ N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D(0,j) = D(0,j-1) + ins[y(j)];    1 &lt; j ≤ M</a:t>
            </a:r>
            <a:endParaRPr lang="en-US" i="1" dirty="0"/>
          </a:p>
          <a:p>
            <a:pPr algn="just"/>
            <a:r>
              <a:rPr lang="en-US" dirty="0"/>
              <a:t>Recurrence Relation</a:t>
            </a:r>
            <a:r>
              <a:rPr lang="en-US" i="1" dirty="0"/>
              <a:t>:</a:t>
            </a:r>
          </a:p>
          <a:p>
            <a:pPr marL="457200" lvl="1" indent="0">
              <a:buNone/>
            </a:pPr>
            <a:r>
              <a:rPr lang="en-US" i="1" dirty="0">
                <a:latin typeface="Courier"/>
                <a:cs typeface="Courier"/>
              </a:rPr>
              <a:t>               </a:t>
            </a:r>
            <a:r>
              <a:rPr lang="en-US" dirty="0">
                <a:latin typeface="Courier"/>
                <a:cs typeface="Courier"/>
              </a:rPr>
              <a:t>D(i-1,j)   + del[x(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</a:t>
            </a:r>
            <a:r>
              <a:rPr lang="en-US" dirty="0" err="1">
                <a:latin typeface="Courier"/>
                <a:cs typeface="Courier"/>
              </a:rPr>
              <a:t>i,j</a:t>
            </a:r>
            <a:r>
              <a:rPr lang="en-US" dirty="0">
                <a:latin typeface="Courier"/>
                <a:cs typeface="Courier"/>
              </a:rPr>
              <a:t>)= min    D(i,j-1)   + ins[y(j)]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               D(i-1,j-1)+sub[x(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),y(j)]</a:t>
            </a:r>
          </a:p>
          <a:p>
            <a:pPr algn="just"/>
            <a:r>
              <a:rPr lang="en-US" dirty="0"/>
              <a:t>Termination</a:t>
            </a:r>
            <a:r>
              <a:rPr lang="en-US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124200" y="4298950"/>
            <a:ext cx="152400" cy="16510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3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Detectng</a:t>
            </a:r>
            <a:r>
              <a:rPr lang="en-US" dirty="0"/>
              <a:t> isolated non-words 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grafe</a:t>
            </a:r>
            <a:r>
              <a:rPr lang="en-US" dirty="0"/>
              <a:t>” “</a:t>
            </a:r>
            <a:r>
              <a:rPr lang="en-US" dirty="0" err="1"/>
              <a:t>exampel</a:t>
            </a:r>
            <a:r>
              <a:rPr lang="en-US" dirty="0"/>
              <a:t>” </a:t>
            </a:r>
          </a:p>
          <a:p>
            <a:r>
              <a:rPr lang="en-US" dirty="0"/>
              <a:t> Fixing isolated non-words</a:t>
            </a:r>
          </a:p>
          <a:p>
            <a:pPr lvl="1"/>
            <a:r>
              <a:rPr lang="en-US" dirty="0"/>
              <a:t> “</a:t>
            </a:r>
            <a:r>
              <a:rPr lang="en-US" dirty="0" err="1"/>
              <a:t>grafe</a:t>
            </a:r>
            <a:r>
              <a:rPr lang="en-US" dirty="0"/>
              <a:t>” -&gt; “giraffe” , “</a:t>
            </a:r>
            <a:r>
              <a:rPr lang="en-US" dirty="0" err="1"/>
              <a:t>exampel</a:t>
            </a:r>
            <a:r>
              <a:rPr lang="en-US" dirty="0"/>
              <a:t>” -&gt;“example” </a:t>
            </a:r>
          </a:p>
          <a:p>
            <a:r>
              <a:rPr lang="en-US" dirty="0"/>
              <a:t>Fixing errors in context </a:t>
            </a:r>
          </a:p>
          <a:p>
            <a:pPr lvl="1"/>
            <a:r>
              <a:rPr lang="en-US" dirty="0"/>
              <a:t>“I ate desert” -&gt; “I ate dessert” </a:t>
            </a:r>
          </a:p>
          <a:p>
            <a:pPr lvl="1"/>
            <a:r>
              <a:rPr lang="en-US" dirty="0"/>
              <a:t>“It was written be me” -&gt; “It was written by me”</a:t>
            </a:r>
          </a:p>
          <a:p>
            <a:pPr lvl="1" algn="r" rtl="1"/>
            <a:r>
              <a:rPr lang="ur-PK" dirty="0"/>
              <a:t>اسلم نے سیب کھائی </a:t>
            </a:r>
            <a:r>
              <a:rPr lang="en-US" dirty="0"/>
              <a:t>&lt;-</a:t>
            </a:r>
            <a:r>
              <a:rPr lang="ur-PK" dirty="0"/>
              <a:t> اسلم نے سیب کھایا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between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Probabilities of edits</a:t>
            </a:r>
          </a:p>
          <a:p>
            <a:pPr lvl="1"/>
            <a:r>
              <a:rPr lang="en-US" dirty="0"/>
              <a:t>Insertions, deletions</a:t>
            </a:r>
            <a:r>
              <a:rPr lang="en-US"/>
              <a:t>, substitutions</a:t>
            </a:r>
            <a:endParaRPr lang="en-US" dirty="0"/>
          </a:p>
          <a:p>
            <a:pPr lvl="1"/>
            <a:r>
              <a:rPr lang="en-US" dirty="0"/>
              <a:t>Transpositions </a:t>
            </a:r>
          </a:p>
          <a:p>
            <a:r>
              <a:rPr lang="en-US" dirty="0"/>
              <a:t>Probability of the new word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Pakistan</a:t>
            </a:r>
          </a:p>
          <a:p>
            <a:r>
              <a:rPr lang="en-US" dirty="0"/>
              <a:t>LHE</a:t>
            </a:r>
          </a:p>
          <a:p>
            <a:endParaRPr lang="en-US" dirty="0"/>
          </a:p>
          <a:p>
            <a:r>
              <a:rPr lang="en-US" dirty="0"/>
              <a:t>P A K I S T A N</a:t>
            </a:r>
          </a:p>
          <a:p>
            <a:r>
              <a:rPr lang="en-US" dirty="0"/>
              <a:t>* *  *  * *  * * L H 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Probability:</a:t>
            </a:r>
            <a:r>
              <a:rPr lang="en-US" b="1" dirty="0"/>
              <a:t> </a:t>
            </a:r>
            <a:r>
              <a:rPr lang="en-US" dirty="0"/>
              <a:t>p(X = x)</a:t>
            </a:r>
          </a:p>
          <a:p>
            <a:r>
              <a:rPr lang="en-US" dirty="0"/>
              <a:t>Conditional Probability: p(X = x , Y = y)</a:t>
            </a:r>
          </a:p>
          <a:p>
            <a:pPr lvl="1"/>
            <a:r>
              <a:rPr lang="en-US" dirty="0"/>
              <a:t>Independence</a:t>
            </a:r>
          </a:p>
          <a:p>
            <a:pPr lvl="1"/>
            <a:r>
              <a:rPr lang="en-US" dirty="0"/>
              <a:t>Chain Rule</a:t>
            </a:r>
          </a:p>
          <a:p>
            <a:r>
              <a:rPr lang="en-US" dirty="0"/>
              <a:t>Joined Probability: p(X = x | Y = 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67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uses of Edit Distance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991600" cy="4572000"/>
          </a:xfrm>
        </p:spPr>
        <p:txBody>
          <a:bodyPr>
            <a:normAutofit fontScale="92500"/>
          </a:bodyPr>
          <a:lstStyle/>
          <a:p>
            <a:r>
              <a:rPr lang="en-US" dirty="0"/>
              <a:t>Evaluating Machine Translation and speech recognition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R </a:t>
            </a:r>
            <a:r>
              <a:rPr lang="en-US" sz="1800" dirty="0">
                <a:latin typeface="Courier"/>
                <a:cs typeface="Courier"/>
              </a:rPr>
              <a:t>Spokesman confirms    senior government adviser was shot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H </a:t>
            </a:r>
            <a:r>
              <a:rPr lang="en-US" sz="1800" dirty="0">
                <a:latin typeface="Courier"/>
                <a:cs typeface="Courier"/>
              </a:rPr>
              <a:t>Spokesman said    the senior            adviser was shot dead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             S      I              D                         I</a:t>
            </a:r>
          </a:p>
          <a:p>
            <a:r>
              <a:rPr lang="en-US" dirty="0"/>
              <a:t>Named Entity Extraction and Entity </a:t>
            </a:r>
            <a:r>
              <a:rPr lang="en-US" dirty="0" err="1"/>
              <a:t>Coreference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IBM Inc</a:t>
            </a:r>
            <a:r>
              <a:rPr lang="en-US" dirty="0"/>
              <a:t>. announced today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IBM </a:t>
            </a:r>
            <a:r>
              <a:rPr lang="en-US" dirty="0"/>
              <a:t>profits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Stanford President John Hennessy </a:t>
            </a:r>
            <a:r>
              <a:rPr lang="en-US" dirty="0"/>
              <a:t>announced yesterday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Stanford University President John Hennessy</a:t>
            </a:r>
          </a:p>
          <a:p>
            <a:pPr lvl="1"/>
            <a:endParaRPr lang="en-US" dirty="0"/>
          </a:p>
          <a:p>
            <a:pPr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8157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find the Min Edit Distance?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Searching for a path (sequence of edits) from the start string to the final string:</a:t>
            </a:r>
          </a:p>
          <a:p>
            <a:pPr lvl="1"/>
            <a:r>
              <a:rPr lang="en-US" b="1" dirty="0"/>
              <a:t>Initial state</a:t>
            </a:r>
            <a:r>
              <a:rPr lang="en-US" dirty="0"/>
              <a:t>: the word we’re transforming</a:t>
            </a:r>
          </a:p>
          <a:p>
            <a:pPr lvl="1"/>
            <a:r>
              <a:rPr lang="en-US" b="1" dirty="0"/>
              <a:t>Operators</a:t>
            </a:r>
            <a:r>
              <a:rPr lang="en-US" dirty="0"/>
              <a:t>: insert, delete, substitute</a:t>
            </a:r>
          </a:p>
          <a:p>
            <a:pPr lvl="1"/>
            <a:r>
              <a:rPr lang="en-US" b="1" dirty="0"/>
              <a:t>Goal state</a:t>
            </a:r>
            <a:r>
              <a:rPr lang="en-US" dirty="0"/>
              <a:t>:  the word we’re trying to get to</a:t>
            </a:r>
          </a:p>
          <a:p>
            <a:pPr lvl="1"/>
            <a:r>
              <a:rPr lang="en-US" b="1" dirty="0"/>
              <a:t>Path cost</a:t>
            </a:r>
            <a:r>
              <a:rPr lang="en-US" dirty="0"/>
              <a:t>: what we want to minimize: the number of edits</a:t>
            </a:r>
          </a:p>
          <a:p>
            <a:endParaRPr lang="en-US" dirty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A3CF9962-03DC-2041-84E0-503C14DE85D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3" descr="inten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51400"/>
            <a:ext cx="5716386" cy="182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15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Kitten to Sitting</a:t>
            </a:r>
          </a:p>
          <a:p>
            <a:pPr lvl="1"/>
            <a:r>
              <a:rPr lang="en-US" dirty="0"/>
              <a:t>Kitten -&gt; </a:t>
            </a:r>
            <a:r>
              <a:rPr lang="en-US" dirty="0" err="1"/>
              <a:t>sitten</a:t>
            </a:r>
            <a:r>
              <a:rPr lang="en-US" dirty="0"/>
              <a:t> (substitution)</a:t>
            </a:r>
          </a:p>
          <a:p>
            <a:pPr lvl="1"/>
            <a:r>
              <a:rPr lang="en-US" dirty="0" err="1"/>
              <a:t>Sitten</a:t>
            </a:r>
            <a:r>
              <a:rPr lang="en-US" dirty="0"/>
              <a:t> -&gt; </a:t>
            </a:r>
            <a:r>
              <a:rPr lang="en-US" dirty="0" err="1"/>
              <a:t>sittin</a:t>
            </a:r>
            <a:r>
              <a:rPr lang="en-US" dirty="0"/>
              <a:t> (substitution)</a:t>
            </a:r>
          </a:p>
          <a:p>
            <a:pPr lvl="1"/>
            <a:r>
              <a:rPr lang="en-US" dirty="0" err="1"/>
              <a:t>Sittin</a:t>
            </a:r>
            <a:r>
              <a:rPr lang="en-US" dirty="0"/>
              <a:t> -&gt; sitting (insertion)</a:t>
            </a:r>
          </a:p>
          <a:p>
            <a:endParaRPr lang="en-US" dirty="0"/>
          </a:p>
          <a:p>
            <a:r>
              <a:rPr lang="en-US" dirty="0"/>
              <a:t>Output: 3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as Search</a:t>
            </a:r>
            <a:endParaRPr lang="en-US" dirty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the space of all edit sequences is huge!</a:t>
            </a:r>
          </a:p>
          <a:p>
            <a:pPr lvl="1"/>
            <a:r>
              <a:rPr lang="en-US"/>
              <a:t>We can’t afford to navigate naïvely</a:t>
            </a:r>
          </a:p>
          <a:p>
            <a:pPr lvl="1"/>
            <a:r>
              <a:rPr lang="en-US"/>
              <a:t>Lots of distinct paths wind up at the same state.</a:t>
            </a:r>
          </a:p>
          <a:p>
            <a:pPr lvl="2"/>
            <a:r>
              <a:rPr lang="en-US"/>
              <a:t>We don’t have to keep track of all of them</a:t>
            </a:r>
          </a:p>
          <a:p>
            <a:pPr lvl="2"/>
            <a:r>
              <a:rPr lang="en-US"/>
              <a:t>Just the shortest path to each of those revisted states.</a:t>
            </a:r>
          </a:p>
          <a:p>
            <a:endParaRPr lang="en-US" dirty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C4191803-DA13-374C-8019-5837924338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5625</TotalTime>
  <Words>2480</Words>
  <Application>Microsoft Office PowerPoint</Application>
  <PresentationFormat>On-screen Show (4:3)</PresentationFormat>
  <Paragraphs>1361</Paragraphs>
  <Slides>55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Arial Unicode MS</vt:lpstr>
      <vt:lpstr>ＭＳ Ｐゴシック</vt:lpstr>
      <vt:lpstr>Arial</vt:lpstr>
      <vt:lpstr>Calibri</vt:lpstr>
      <vt:lpstr>Courier</vt:lpstr>
      <vt:lpstr>Courier New</vt:lpstr>
      <vt:lpstr>Nafees Nastaleeq</vt:lpstr>
      <vt:lpstr>Tahoma</vt:lpstr>
      <vt:lpstr>Times New Roman</vt:lpstr>
      <vt:lpstr>Wingdings</vt:lpstr>
      <vt:lpstr>Office Theme</vt:lpstr>
      <vt:lpstr>Natural Language Processing</vt:lpstr>
      <vt:lpstr>Minimum Edit Distance</vt:lpstr>
      <vt:lpstr>How similar are two strings?</vt:lpstr>
      <vt:lpstr>Minimum Edit Distance</vt:lpstr>
      <vt:lpstr>Minimum Edit Distance</vt:lpstr>
      <vt:lpstr>Other uses of Edit Distance in NLP</vt:lpstr>
      <vt:lpstr>How to find the Min Edit Distance?</vt:lpstr>
      <vt:lpstr>Example</vt:lpstr>
      <vt:lpstr>Minimum Edit as Search</vt:lpstr>
      <vt:lpstr>Defining Min Edit Distance</vt:lpstr>
      <vt:lpstr>Dynamic Programming for Minimum Edit Distance</vt:lpstr>
      <vt:lpstr>Defining Min Edit Distance (Levenshtein)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PowerPoint Presentation</vt:lpstr>
      <vt:lpstr>Edit Distance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PowerPoint Presentation</vt:lpstr>
      <vt:lpstr>PowerPoint Presentation</vt:lpstr>
      <vt:lpstr>Computing alignments</vt:lpstr>
      <vt:lpstr>Edit Distance</vt:lpstr>
      <vt:lpstr>MinEdit with Backtrace</vt:lpstr>
      <vt:lpstr>Adding Backtrace to Minimum Edit Distance</vt:lpstr>
      <vt:lpstr>The Distance Matrix</vt:lpstr>
      <vt:lpstr>Result of Backtrace</vt:lpstr>
      <vt:lpstr>Performance</vt:lpstr>
      <vt:lpstr>Minimum Edit Distance</vt:lpstr>
      <vt:lpstr>Weighted Edit Distance</vt:lpstr>
      <vt:lpstr>Confusion matrix for spelling errors</vt:lpstr>
      <vt:lpstr>PowerPoint Presentation</vt:lpstr>
      <vt:lpstr>Weighted Min Edit Distance</vt:lpstr>
      <vt:lpstr>Spelling Problems</vt:lpstr>
      <vt:lpstr>How to choose between options</vt:lpstr>
      <vt:lpstr>PowerPoint Presentation</vt:lpstr>
      <vt:lpstr>Revision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cle-144-nb</dc:creator>
  <cp:lastModifiedBy>NAEEM Ul HASSAN</cp:lastModifiedBy>
  <cp:revision>197</cp:revision>
  <dcterms:created xsi:type="dcterms:W3CDTF">2020-07-23T17:44:48Z</dcterms:created>
  <dcterms:modified xsi:type="dcterms:W3CDTF">2024-03-10T19:19:08Z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2024-02-01T11:46:20Z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add29060-e4b4-49e4-a538-d08ee3fb6053</vt:lpwstr>
  </property>
  <property fmtid="{D5CDD505-2E9C-101B-9397-08002B2CF9AE}" pid="7" name="MSIP_Label_defa4170-0d19-0005-0004-bc88714345d2_ActionId">
    <vt:lpwstr>9da4e7e1-8c1d-4ccb-9d24-e059dafc7783</vt:lpwstr>
  </property>
  <property fmtid="{D5CDD505-2E9C-101B-9397-08002B2CF9AE}" pid="8" name="MSIP_Label_defa4170-0d19-0005-0004-bc88714345d2_ContentBits">
    <vt:lpwstr>0</vt:lpwstr>
  </property>
</Properties>
</file>