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61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2" r:id="rId15"/>
    <p:sldId id="275" r:id="rId16"/>
    <p:sldId id="276" r:id="rId17"/>
    <p:sldId id="277" r:id="rId18"/>
    <p:sldId id="280" r:id="rId19"/>
    <p:sldId id="279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64" autoAdjust="0"/>
  </p:normalViewPr>
  <p:slideViewPr>
    <p:cSldViewPr>
      <p:cViewPr varScale="1">
        <p:scale>
          <a:sx n="57" d="100"/>
          <a:sy n="57" d="100"/>
        </p:scale>
        <p:origin x="1540" y="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5BD77-AAE4-4E50-9452-5C5966F35BAD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82819-70BE-4A8C-A294-BBBE8A7C79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1DC5F2-6B6E-FD48-8039-2DB790B32523}" type="slidenum">
              <a:rPr lang="en-US"/>
              <a:pPr/>
              <a:t>16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A37D4-2F67-9A41-B61D-68722A521FD4}" type="slidenum">
              <a:rPr lang="en-US"/>
              <a:pPr/>
              <a:t>21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22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Let’s work through an example using a mini-corpus of three sentences. We’ll</a:t>
            </a:r>
          </a:p>
          <a:p>
            <a:pPr eaLnBrk="1" hangingPunct="1"/>
            <a:r>
              <a:rPr lang="en-US" dirty="0"/>
              <a:t>first need to augment each sentence with a special symbol &lt;s&gt; at the beginning</a:t>
            </a:r>
          </a:p>
          <a:p>
            <a:pPr eaLnBrk="1" hangingPunct="1"/>
            <a:r>
              <a:rPr lang="en-US" dirty="0"/>
              <a:t>of the sentence, to give us the bigram context of the first word. We’ll also need a</a:t>
            </a:r>
          </a:p>
          <a:p>
            <a:pPr eaLnBrk="1" hangingPunct="1"/>
            <a:r>
              <a:rPr lang="en-US" dirty="0"/>
              <a:t>special end-symbol. &lt;/s&gt;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B35A-A25C-A94E-9FD5-654338FF1842}" type="slidenum">
              <a:rPr lang="en-US"/>
              <a:pPr/>
              <a:t>23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DB1FB-B553-8842-96AB-B949BC658A96}" type="slidenum">
              <a:rPr lang="en-US"/>
              <a:pPr/>
              <a:t>24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2B866-E83E-5A43-8CC5-7901D97D29F5}" type="slidenum">
              <a:rPr lang="en-US"/>
              <a:pPr/>
              <a:t>25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8F4263-5B2E-CA40-9150-52BFC1C4104E}" type="slidenum">
              <a:rPr lang="en-US"/>
              <a:pPr/>
              <a:t>26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ABB749-D528-AD4D-9574-3C4930FCBF69}" type="slidenum">
              <a:rPr lang="en-US"/>
              <a:pPr/>
              <a:t>27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82819-70BE-4A8C-A294-BBBE8A7C798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5F8AA-3268-C048-AE98-290B11BD1BCF}" type="slidenum">
              <a:rPr lang="en-US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DA7D60-81B6-1445-80B8-DE5A6AFB51DE}" type="slidenum">
              <a:rPr lang="en-US"/>
              <a:pPr/>
              <a:t>29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57E1AA-3B5C-7144-BCE2-DB2BE2D704A0}" type="slidenum">
              <a:rPr lang="en-US"/>
              <a:pPr/>
              <a:t>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223D22-0F96-2447-8062-54A2324D8AD1}" type="slidenum">
              <a:rPr lang="en-US"/>
              <a:pPr/>
              <a:t>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AAF750-AC54-8649-86DE-2549480B55BA}" type="slidenum">
              <a:rPr lang="en-US"/>
              <a:pPr/>
              <a:t>7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4D5933-64A4-6347-B6F5-7474C2DA1EC7}" type="slidenum">
              <a:rPr lang="en-US"/>
              <a:pPr/>
              <a:t>8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5D5E7-7ECC-C547-B760-70A49FF3CCB1}" type="slidenum">
              <a:rPr lang="en-US"/>
              <a:pPr/>
              <a:t>9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10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C90346-8C42-B949-9ED1-59E585D457E3}" type="slidenum">
              <a:rPr lang="en-US"/>
              <a:pPr/>
              <a:t>11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64D4-8B4C-4DC0-A188-F6B9FC4E4FFE}" type="datetimeFigureOut">
              <a:rPr lang="en-US" smtClean="0"/>
              <a:pPr/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DB293-14C2-4CD1-9260-F56B400D6BB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7: Language Modeling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dirty="0">
                <a:latin typeface="Calibri" charset="0"/>
              </a:rPr>
              <a:t>Simplifying assumption:</a:t>
            </a:r>
          </a:p>
          <a:p>
            <a:pPr marL="457200" lvl="1" indent="0" eaLnBrk="1" hangingPunct="1">
              <a:buNone/>
            </a:pPr>
            <a:endParaRPr lang="en-US" sz="3600" dirty="0">
              <a:latin typeface="Calibri" charset="0"/>
            </a:endParaRPr>
          </a:p>
          <a:p>
            <a:pPr marL="457200" lvl="1" indent="0" eaLnBrk="1" hangingPunct="1">
              <a:buNone/>
            </a:pPr>
            <a:endParaRPr lang="en-US" sz="32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eaLnBrk="1" hangingPunct="1"/>
            <a:r>
              <a:rPr lang="en-US" sz="3600" dirty="0">
                <a:latin typeface="Calibri" charset="0"/>
              </a:rPr>
              <a:t>Or maybe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57444"/>
              </p:ext>
            </p:extLst>
          </p:nvPr>
        </p:nvGraphicFramePr>
        <p:xfrm>
          <a:off x="457200" y="2743200"/>
          <a:ext cx="7696200" cy="1353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2320" imgH="411120" progId="Equation.3">
                  <p:embed/>
                </p:oleObj>
              </mc:Choice>
              <mc:Fallback>
                <p:oleObj name="Equation" r:id="rId3" imgW="3172320" imgH="411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7696200" cy="13531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164689"/>
              </p:ext>
            </p:extLst>
          </p:nvPr>
        </p:nvGraphicFramePr>
        <p:xfrm>
          <a:off x="228600" y="5576376"/>
          <a:ext cx="8915400" cy="128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85480" imgH="411120" progId="Equation.3">
                  <p:embed/>
                </p:oleObj>
              </mc:Choice>
              <mc:Fallback>
                <p:oleObj name="Equation" r:id="rId5" imgW="3885480" imgH="411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576376"/>
                        <a:ext cx="8915400" cy="1281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66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/>
              <a:t>Markov Assumption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sz="3600" dirty="0"/>
          </a:p>
          <a:p>
            <a:endParaRPr lang="en-US" sz="3200" dirty="0"/>
          </a:p>
          <a:p>
            <a:r>
              <a:rPr lang="en-US" sz="3200" dirty="0"/>
              <a:t>In other words, we approximate each component in the product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sz="3600" dirty="0">
              <a:latin typeface="Calibri" charset="0"/>
            </a:endParaRPr>
          </a:p>
          <a:p>
            <a:pPr lvl="1" eaLnBrk="1" hangingPunct="1"/>
            <a:endParaRPr lang="en-US" sz="3600" dirty="0">
              <a:solidFill>
                <a:srgbClr val="A50021"/>
              </a:solidFill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115639"/>
              </p:ext>
            </p:extLst>
          </p:nvPr>
        </p:nvGraphicFramePr>
        <p:xfrm>
          <a:off x="381000" y="1447800"/>
          <a:ext cx="83058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840" imgH="342720" progId="Equation.3">
                  <p:embed/>
                </p:oleObj>
              </mc:Choice>
              <mc:Fallback>
                <p:oleObj name="Equation" r:id="rId3" imgW="224784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305800" cy="1428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657802"/>
              </p:ext>
            </p:extLst>
          </p:nvPr>
        </p:nvGraphicFramePr>
        <p:xfrm>
          <a:off x="304801" y="4894263"/>
          <a:ext cx="857408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73040" imgH="228600" progId="Equation.3">
                  <p:embed/>
                </p:oleObj>
              </mc:Choice>
              <mc:Fallback>
                <p:oleObj name="Equation" r:id="rId5" imgW="227304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4894263"/>
                        <a:ext cx="8574088" cy="1162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168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Simplest case: Unigram model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word in Σ is assigned some probability. </a:t>
            </a:r>
          </a:p>
          <a:p>
            <a:r>
              <a:rPr lang="en-US" dirty="0"/>
              <a:t>Random variables W1 , W2 , ... (one per word).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319025"/>
              </p:ext>
            </p:extLst>
          </p:nvPr>
        </p:nvGraphicFramePr>
        <p:xfrm>
          <a:off x="990600" y="3733800"/>
          <a:ext cx="7010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880" imgH="342720" progId="Equation.3">
                  <p:embed/>
                </p:oleObj>
              </mc:Choice>
              <mc:Fallback>
                <p:oleObj name="Equation" r:id="rId4" imgW="152388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7010400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00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 Distribution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p(the) = 0.038 </a:t>
            </a:r>
          </a:p>
          <a:p>
            <a:r>
              <a:rPr lang="en-US" dirty="0"/>
              <a:t>p(of) = 0.023</a:t>
            </a:r>
          </a:p>
          <a:p>
            <a:r>
              <a:rPr lang="en-US" dirty="0"/>
              <a:t> p(and) = 0.021</a:t>
            </a:r>
          </a:p>
          <a:p>
            <a:r>
              <a:rPr lang="en-US" dirty="0"/>
              <a:t> p(to) = 0.017</a:t>
            </a:r>
          </a:p>
          <a:p>
            <a:r>
              <a:rPr lang="en-US" dirty="0"/>
              <a:t> p(is) = 0.013 </a:t>
            </a:r>
          </a:p>
          <a:p>
            <a:r>
              <a:rPr lang="en-US" dirty="0"/>
              <a:t>p(a) = 0.012 </a:t>
            </a:r>
          </a:p>
          <a:p>
            <a:r>
              <a:rPr lang="en-US" dirty="0"/>
              <a:t>p(in) = 0.012 </a:t>
            </a:r>
          </a:p>
          <a:p>
            <a:r>
              <a:rPr lang="en-US" dirty="0"/>
              <a:t>p(for) = 0.009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r>
              <a:rPr lang="en-US" dirty="0"/>
              <a:t>p(joint) = 0.00014 p(</a:t>
            </a:r>
            <a:r>
              <a:rPr lang="en-US" dirty="0" err="1"/>
              <a:t>relatvely</a:t>
            </a:r>
            <a:r>
              <a:rPr lang="en-US" dirty="0"/>
              <a:t>) = 0.00014 p(plot) = 0.00014 p(DEL1SUBSEQ) = 0.00014 </a:t>
            </a:r>
          </a:p>
          <a:p>
            <a:r>
              <a:rPr lang="en-US" dirty="0"/>
              <a:t>p(rule) = 0.00014 </a:t>
            </a:r>
          </a:p>
          <a:p>
            <a:r>
              <a:rPr lang="en-US" dirty="0"/>
              <a:t>p(62.0) = 0.00014 </a:t>
            </a:r>
          </a:p>
          <a:p>
            <a:r>
              <a:rPr lang="en-US" dirty="0"/>
              <a:t>p(9.1) = 0.00014 p(evaluated) = 0.00014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Unigram Model As  a Generator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Some automatically generated sentences from a unigram model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fifth, an, of, futures, the, an, incorporated, a, a, the, inflation, most, dollars, quarter, in, is, mass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thrift, did, eighty, said, hard, 'm, </a:t>
            </a:r>
            <a:r>
              <a:rPr lang="en-US" dirty="0" err="1">
                <a:latin typeface="Courier"/>
                <a:cs typeface="Courier"/>
              </a:rPr>
              <a:t>july</a:t>
            </a:r>
            <a:r>
              <a:rPr lang="en-US" dirty="0">
                <a:latin typeface="Courier"/>
                <a:cs typeface="Courier"/>
              </a:rPr>
              <a:t>, bullish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that, or, limited, the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2"/>
          <p:cNvSpPr>
            <a:spLocks noChangeArrowheads="1"/>
          </p:cNvSpPr>
          <p:nvPr/>
        </p:nvSpPr>
        <p:spPr bwMode="auto">
          <a:xfrm>
            <a:off x="762000" y="1676400"/>
            <a:ext cx="77724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r>
              <a:rPr lang="en-US" sz="2400" dirty="0">
                <a:latin typeface="Calibri"/>
                <a:cs typeface="Calibri"/>
              </a:rPr>
              <a:t>Condition on the previous word: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</a:pPr>
            <a:endParaRPr lang="en-US" sz="2400" dirty="0">
              <a:latin typeface="Tahoma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charset="2"/>
              <a:buBlip>
                <a:blip r:embed="rId3"/>
              </a:buBlip>
            </a:pPr>
            <a:endParaRPr lang="en-US" sz="2400" dirty="0">
              <a:solidFill>
                <a:srgbClr val="5400A8"/>
              </a:solidFill>
              <a:latin typeface="Tahoma" charset="0"/>
            </a:endParaRPr>
          </a:p>
        </p:txBody>
      </p:sp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Bigram model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3704035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latin typeface="Courier"/>
                <a:cs typeface="Courier"/>
              </a:rPr>
              <a:t>texaco</a:t>
            </a:r>
            <a:r>
              <a:rPr lang="en-US" sz="1800" dirty="0">
                <a:latin typeface="Courier"/>
                <a:cs typeface="Courier"/>
              </a:rPr>
              <a:t>, rose, one, in, this, issue, is, pursuing, growth, in, a, boiler, house, said, </a:t>
            </a:r>
            <a:r>
              <a:rPr lang="en-US" sz="1800" dirty="0" err="1">
                <a:latin typeface="Courier"/>
                <a:cs typeface="Courier"/>
              </a:rPr>
              <a:t>mr.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gurria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mexico</a:t>
            </a:r>
            <a:r>
              <a:rPr lang="en-US" sz="1800" dirty="0">
                <a:latin typeface="Courier"/>
                <a:cs typeface="Courier"/>
              </a:rPr>
              <a:t>, 's, motion, control, proposal, without, permission, from, five, hundred, fifty, five, yen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outside, new, car, parking, lot, of, the, agreement, reached</a:t>
            </a:r>
          </a:p>
          <a:p>
            <a:endParaRPr lang="en-US" sz="1800" dirty="0">
              <a:latin typeface="Courier"/>
              <a:cs typeface="Courier"/>
            </a:endParaRPr>
          </a:p>
          <a:p>
            <a:r>
              <a:rPr lang="en-US" sz="1800" dirty="0">
                <a:latin typeface="Courier"/>
                <a:cs typeface="Courier"/>
              </a:rPr>
              <a:t>this, would, be, a, record, </a:t>
            </a:r>
            <a:r>
              <a:rPr lang="en-US" sz="1800" dirty="0" err="1">
                <a:latin typeface="Courier"/>
                <a:cs typeface="Courier"/>
              </a:rPr>
              <a:t>november</a:t>
            </a:r>
            <a:endParaRPr lang="en-US" sz="1800" dirty="0">
              <a:latin typeface="Courier"/>
              <a:cs typeface="Courier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50607"/>
              </p:ext>
            </p:extLst>
          </p:nvPr>
        </p:nvGraphicFramePr>
        <p:xfrm>
          <a:off x="381000" y="2362200"/>
          <a:ext cx="8000999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17360" imgH="228600" progId="Equation.3">
                  <p:embed/>
                </p:oleObj>
              </mc:Choice>
              <mc:Fallback>
                <p:oleObj name="Equation" r:id="rId4" imgW="191736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362200"/>
                        <a:ext cx="8000999" cy="1101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92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N-gram models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876800"/>
          </a:xfrm>
        </p:spPr>
        <p:txBody>
          <a:bodyPr/>
          <a:lstStyle/>
          <a:p>
            <a:r>
              <a:rPr lang="en-US" sz="2800" dirty="0"/>
              <a:t>We can extend to trigrams, 4-grams, 5-grams</a:t>
            </a:r>
          </a:p>
          <a:p>
            <a:r>
              <a:rPr lang="en-US" sz="2800" dirty="0"/>
              <a:t>In general this is an insufficient model of language</a:t>
            </a:r>
          </a:p>
          <a:p>
            <a:pPr lvl="1"/>
            <a:r>
              <a:rPr lang="en-US" sz="2400" dirty="0"/>
              <a:t>because language has </a:t>
            </a:r>
            <a:r>
              <a:rPr lang="en-US" sz="2400" b="1" dirty="0">
                <a:solidFill>
                  <a:srgbClr val="008000"/>
                </a:solidFill>
              </a:rPr>
              <a:t>long-distance dependencies</a:t>
            </a:r>
            <a:r>
              <a:rPr lang="en-US" sz="2400" dirty="0"/>
              <a:t>:</a:t>
            </a:r>
          </a:p>
          <a:p>
            <a:pPr marL="457200" lvl="1" indent="0">
              <a:buNone/>
            </a:pPr>
            <a:endParaRPr lang="en-US" sz="800" dirty="0"/>
          </a:p>
          <a:p>
            <a:pPr marL="457200" lvl="1" indent="0">
              <a:buNone/>
            </a:pPr>
            <a:r>
              <a:rPr lang="en-US" sz="2400" dirty="0"/>
              <a:t>“The computer which I had just put into the machine room on the fifth floor crashed.”</a:t>
            </a:r>
          </a:p>
          <a:p>
            <a:pPr lvl="1"/>
            <a:endParaRPr lang="en-US" sz="800" dirty="0"/>
          </a:p>
          <a:p>
            <a:r>
              <a:rPr lang="en-US" sz="2800" dirty="0"/>
              <a:t>But we can often get away with N-gram models</a:t>
            </a:r>
          </a:p>
        </p:txBody>
      </p:sp>
    </p:spTree>
    <p:extLst>
      <p:ext uri="{BB962C8B-B14F-4D97-AF65-F5344CB8AC3E}">
        <p14:creationId xmlns:p14="http://schemas.microsoft.com/office/powerpoint/2010/main" val="327434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ur-PK" dirty="0"/>
              <a:t>تازہ ترین جھڑپوں کے باوجود انڈیا نے اشارہ دیا ہے </a:t>
            </a:r>
            <a:endParaRPr lang="en-US" dirty="0"/>
          </a:p>
          <a:p>
            <a:pPr algn="l"/>
            <a:r>
              <a:rPr lang="en-US" dirty="0"/>
              <a:t>Unigram Model</a:t>
            </a:r>
          </a:p>
          <a:p>
            <a:r>
              <a:rPr lang="en-US" dirty="0"/>
              <a:t>P(</a:t>
            </a:r>
            <a:r>
              <a:rPr lang="ur-PK" dirty="0"/>
              <a:t>تازہ ترین جھڑپوں کے باوجود انڈیا نے اشارہ دیا ہے </a:t>
            </a:r>
            <a:r>
              <a:rPr lang="en-US" dirty="0"/>
              <a:t>) =</a:t>
            </a:r>
          </a:p>
          <a:p>
            <a:r>
              <a:rPr lang="en-US" dirty="0"/>
              <a:t>P(</a:t>
            </a:r>
            <a:r>
              <a:rPr lang="ur-PK" dirty="0"/>
              <a:t>تازہ </a:t>
            </a:r>
            <a:r>
              <a:rPr lang="en-US" dirty="0"/>
              <a:t>) * P(</a:t>
            </a:r>
            <a:r>
              <a:rPr lang="ur-PK" dirty="0"/>
              <a:t>ترین </a:t>
            </a:r>
            <a:r>
              <a:rPr lang="en-US" dirty="0"/>
              <a:t>) * P(</a:t>
            </a:r>
            <a:r>
              <a:rPr lang="ur-PK" dirty="0"/>
              <a:t>جھڑپوں </a:t>
            </a:r>
            <a:r>
              <a:rPr lang="en-US" dirty="0"/>
              <a:t>) *P(</a:t>
            </a:r>
            <a:r>
              <a:rPr lang="ur-PK" dirty="0"/>
              <a:t>کے </a:t>
            </a:r>
            <a:r>
              <a:rPr lang="en-US" dirty="0"/>
              <a:t>) * P(</a:t>
            </a:r>
            <a:r>
              <a:rPr lang="ur-PK" dirty="0"/>
              <a:t>باوجود </a:t>
            </a:r>
            <a:r>
              <a:rPr lang="en-US" dirty="0"/>
              <a:t>) *P(</a:t>
            </a:r>
            <a:r>
              <a:rPr lang="ur-PK" dirty="0"/>
              <a:t>انڈیا </a:t>
            </a:r>
            <a:r>
              <a:rPr lang="en-US" dirty="0"/>
              <a:t>) *P(</a:t>
            </a:r>
            <a:r>
              <a:rPr lang="ur-PK" dirty="0"/>
              <a:t>نے </a:t>
            </a:r>
            <a:r>
              <a:rPr lang="en-US" dirty="0"/>
              <a:t>) *P(</a:t>
            </a:r>
            <a:r>
              <a:rPr lang="ur-PK" dirty="0"/>
              <a:t>اشارہ </a:t>
            </a:r>
            <a:r>
              <a:rPr lang="en-US" dirty="0"/>
              <a:t>) * P(</a:t>
            </a:r>
            <a:r>
              <a:rPr lang="ur-PK" dirty="0"/>
              <a:t>دیا </a:t>
            </a:r>
            <a:r>
              <a:rPr lang="en-US" dirty="0"/>
              <a:t>) * P(</a:t>
            </a:r>
            <a:r>
              <a:rPr lang="ur-PK" dirty="0"/>
              <a:t>ہے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ur-PK" dirty="0"/>
              <a:t>تازہ ترین جھڑپوں کے باوجود انڈیا نے اشارہ دیا ہے </a:t>
            </a:r>
            <a:endParaRPr lang="en-US" dirty="0"/>
          </a:p>
          <a:p>
            <a:pPr algn="l"/>
            <a:r>
              <a:rPr lang="en-US" dirty="0"/>
              <a:t>Bigram Model</a:t>
            </a:r>
          </a:p>
          <a:p>
            <a:r>
              <a:rPr lang="en-US" dirty="0"/>
              <a:t>P(</a:t>
            </a:r>
            <a:r>
              <a:rPr lang="ur-PK" dirty="0"/>
              <a:t>تازہ ترین جھڑپوں کے باوجود انڈیا نے اشارہ دیا ہے </a:t>
            </a:r>
            <a:r>
              <a:rPr lang="en-US" dirty="0"/>
              <a:t>) =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تازہ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ترین </a:t>
            </a:r>
            <a:r>
              <a:rPr lang="en-US" dirty="0"/>
              <a:t> | </a:t>
            </a:r>
            <a:r>
              <a:rPr lang="ur-PK" dirty="0"/>
              <a:t>تازہ </a:t>
            </a:r>
            <a:r>
              <a:rPr lang="en-US" dirty="0"/>
              <a:t>) * 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جھڑپوں</a:t>
            </a:r>
            <a:r>
              <a:rPr lang="en-US" dirty="0"/>
              <a:t> | </a:t>
            </a:r>
            <a:r>
              <a:rPr lang="ur-PK" dirty="0"/>
              <a:t>ترین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کے</a:t>
            </a:r>
            <a:r>
              <a:rPr lang="en-US" dirty="0"/>
              <a:t>|</a:t>
            </a:r>
            <a:r>
              <a:rPr lang="ur-PK" dirty="0"/>
              <a:t> جھڑپوں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باوجود</a:t>
            </a:r>
            <a:r>
              <a:rPr lang="en-US" dirty="0"/>
              <a:t>| </a:t>
            </a:r>
            <a:r>
              <a:rPr lang="ur-PK" dirty="0"/>
              <a:t>کے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انڈیا</a:t>
            </a:r>
            <a:r>
              <a:rPr lang="en-US" dirty="0"/>
              <a:t>|</a:t>
            </a:r>
            <a:r>
              <a:rPr lang="ur-PK" dirty="0"/>
              <a:t> باوجود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نے </a:t>
            </a:r>
            <a:r>
              <a:rPr lang="en-US" dirty="0"/>
              <a:t> |</a:t>
            </a:r>
            <a:r>
              <a:rPr lang="ur-PK" dirty="0"/>
              <a:t> انڈیا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اشارہ</a:t>
            </a:r>
            <a:r>
              <a:rPr lang="en-US" dirty="0"/>
              <a:t> |</a:t>
            </a:r>
            <a:r>
              <a:rPr lang="ur-PK" dirty="0"/>
              <a:t> نے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دیا </a:t>
            </a:r>
            <a:r>
              <a:rPr lang="en-US" dirty="0"/>
              <a:t>|</a:t>
            </a:r>
            <a:r>
              <a:rPr lang="ur-PK" dirty="0"/>
              <a:t> اشارہ </a:t>
            </a:r>
            <a:r>
              <a:rPr lang="en-US" dirty="0"/>
              <a:t>) * 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ہے</a:t>
            </a:r>
            <a:r>
              <a:rPr lang="en-US" dirty="0"/>
              <a:t>| </a:t>
            </a:r>
            <a:r>
              <a:rPr lang="ur-PK" dirty="0"/>
              <a:t>دیا 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r" rtl="1"/>
            <a:r>
              <a:rPr lang="ur-PK" dirty="0"/>
              <a:t>تازہ ترین جھڑپوں کے باوجود انڈیا نے اشارہ دیا ہے </a:t>
            </a:r>
            <a:endParaRPr lang="en-US" dirty="0"/>
          </a:p>
          <a:p>
            <a:pPr algn="l"/>
            <a:r>
              <a:rPr lang="en-US" dirty="0"/>
              <a:t>Trigram Model</a:t>
            </a:r>
          </a:p>
          <a:p>
            <a:r>
              <a:rPr lang="en-US" dirty="0"/>
              <a:t>P(</a:t>
            </a:r>
            <a:r>
              <a:rPr lang="ur-PK" dirty="0"/>
              <a:t>تازہ ترین جھڑپوں کے باوجود انڈیا نے اشارہ دیا ہے </a:t>
            </a:r>
            <a:r>
              <a:rPr lang="en-US" dirty="0"/>
              <a:t>) =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تازہ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ترین </a:t>
            </a:r>
            <a:r>
              <a:rPr lang="en-US" dirty="0"/>
              <a:t> | </a:t>
            </a:r>
            <a:r>
              <a:rPr lang="ur-PK" dirty="0"/>
              <a:t>تازہ </a:t>
            </a:r>
            <a:r>
              <a:rPr lang="en-US" dirty="0"/>
              <a:t>) * 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جھڑپوں</a:t>
            </a:r>
            <a:r>
              <a:rPr lang="en-US" dirty="0"/>
              <a:t> | </a:t>
            </a:r>
            <a:r>
              <a:rPr lang="ur-PK" dirty="0"/>
              <a:t>ترین</a:t>
            </a:r>
            <a:r>
              <a:rPr lang="en-US" dirty="0"/>
              <a:t> </a:t>
            </a:r>
            <a:r>
              <a:rPr lang="ur-PK" dirty="0"/>
              <a:t>تازہ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کے</a:t>
            </a:r>
            <a:r>
              <a:rPr lang="en-US" dirty="0"/>
              <a:t>|</a:t>
            </a:r>
            <a:r>
              <a:rPr lang="ur-PK" dirty="0"/>
              <a:t> جھڑپوں</a:t>
            </a:r>
            <a:r>
              <a:rPr lang="en-US" dirty="0"/>
              <a:t> </a:t>
            </a:r>
            <a:r>
              <a:rPr lang="ur-PK" dirty="0"/>
              <a:t>ترین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باوجود</a:t>
            </a:r>
            <a:r>
              <a:rPr lang="en-US" dirty="0"/>
              <a:t>| </a:t>
            </a:r>
            <a:r>
              <a:rPr lang="ur-PK" dirty="0"/>
              <a:t>کے </a:t>
            </a:r>
            <a:r>
              <a:rPr lang="en-US" dirty="0"/>
              <a:t>   </a:t>
            </a:r>
            <a:r>
              <a:rPr lang="ur-PK" dirty="0"/>
              <a:t>جھڑپوں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انڈیا</a:t>
            </a:r>
            <a:r>
              <a:rPr lang="en-US" dirty="0"/>
              <a:t>|</a:t>
            </a:r>
            <a:r>
              <a:rPr lang="ur-PK" dirty="0"/>
              <a:t> کے باوجود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نے </a:t>
            </a:r>
            <a:r>
              <a:rPr lang="en-US" dirty="0"/>
              <a:t> |</a:t>
            </a:r>
            <a:r>
              <a:rPr lang="ur-PK" dirty="0"/>
              <a:t> باوجود انڈیا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اشارہ</a:t>
            </a:r>
            <a:r>
              <a:rPr lang="en-US" dirty="0"/>
              <a:t> |</a:t>
            </a:r>
            <a:r>
              <a:rPr lang="ur-PK" dirty="0"/>
              <a:t> انڈیا نے </a:t>
            </a:r>
            <a:r>
              <a:rPr lang="en-US" dirty="0"/>
              <a:t>) *</a:t>
            </a:r>
          </a:p>
          <a:p>
            <a:pPr lvl="1">
              <a:buNone/>
            </a:pPr>
            <a:r>
              <a:rPr lang="en-US" dirty="0"/>
              <a:t> P(</a:t>
            </a:r>
            <a:r>
              <a:rPr lang="ur-PK" dirty="0"/>
              <a:t>دیا </a:t>
            </a:r>
            <a:r>
              <a:rPr lang="en-US" dirty="0"/>
              <a:t>|</a:t>
            </a:r>
            <a:r>
              <a:rPr lang="ur-PK" dirty="0"/>
              <a:t> نے اشارہ </a:t>
            </a:r>
            <a:r>
              <a:rPr lang="en-US" dirty="0"/>
              <a:t>) * </a:t>
            </a:r>
          </a:p>
          <a:p>
            <a:pPr lvl="1">
              <a:buNone/>
            </a:pPr>
            <a:r>
              <a:rPr lang="en-US" dirty="0"/>
              <a:t>P(</a:t>
            </a:r>
            <a:r>
              <a:rPr lang="ur-PK" dirty="0"/>
              <a:t>ہے</a:t>
            </a:r>
            <a:r>
              <a:rPr lang="en-US" dirty="0"/>
              <a:t>| </a:t>
            </a:r>
            <a:r>
              <a:rPr lang="ur-PK" dirty="0"/>
              <a:t>اشارہ دیا 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 this sentences good? </a:t>
            </a:r>
          </a:p>
          <a:p>
            <a:pPr lvl="1"/>
            <a:r>
              <a:rPr lang="en-US" dirty="0"/>
              <a:t>This is a beautiful flower</a:t>
            </a:r>
          </a:p>
          <a:p>
            <a:pPr lvl="1"/>
            <a:r>
              <a:rPr lang="en-US" dirty="0"/>
              <a:t>Flower this is a beautiful</a:t>
            </a:r>
          </a:p>
          <a:p>
            <a:r>
              <a:rPr lang="en-US" dirty="0"/>
              <a:t>Help choose between options, help score options</a:t>
            </a:r>
          </a:p>
          <a:p>
            <a:pPr lvl="1"/>
            <a:r>
              <a:rPr lang="en-US" dirty="0"/>
              <a:t>Rooster released from police custody in </a:t>
            </a:r>
            <a:r>
              <a:rPr lang="en-US" dirty="0" err="1"/>
              <a:t>Sindh</a:t>
            </a:r>
            <a:r>
              <a:rPr lang="en-US" dirty="0"/>
              <a:t> after eight months</a:t>
            </a:r>
          </a:p>
          <a:p>
            <a:pPr lvl="1" algn="r" rtl="1"/>
            <a:r>
              <a:rPr lang="ur-PK" dirty="0"/>
              <a:t>سندھ میں آٹھ ماہ بعد مرغا کی پولیس تحویل سے رہائی</a:t>
            </a:r>
          </a:p>
          <a:p>
            <a:pPr lvl="1" algn="r" rtl="1"/>
            <a:r>
              <a:rPr lang="ur-PK" dirty="0"/>
              <a:t>سندھ میں آٹھ ماہ بعد مرغے کا پولیس تحویل سے رہائی</a:t>
            </a:r>
            <a:endParaRPr lang="en-US" dirty="0"/>
          </a:p>
          <a:p>
            <a:pPr lvl="1" algn="r" rtl="1"/>
            <a:r>
              <a:rPr lang="ur-PK" dirty="0"/>
              <a:t>مرغی کو آٹھ ماہ بعد سندھ میں پولیس کی تحویل سے رہا کیا گیا</a:t>
            </a:r>
          </a:p>
          <a:p>
            <a:pPr lvl="1" algn="r" rtl="1"/>
            <a:r>
              <a:rPr lang="ur-PK" dirty="0"/>
              <a:t>سندھ میں آٹھ ماہ بعد مرغے کی پولیس تحویل سے رہائی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2" y="4406900"/>
            <a:ext cx="8421687" cy="1362075"/>
          </a:xfrm>
        </p:spPr>
        <p:txBody>
          <a:bodyPr/>
          <a:lstStyle/>
          <a:p>
            <a:r>
              <a:rPr lang="en-US" dirty="0"/>
              <a:t>Estimating N-gram Probabilities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Estimating bigram probabilities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>
                <a:latin typeface="Calibri" charset="0"/>
              </a:rPr>
              <a:t>The Maximum Likelihood Estimate (MLE)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Counts from a corpus</a:t>
            </a:r>
          </a:p>
          <a:p>
            <a:r>
              <a:rPr lang="en-US" dirty="0">
                <a:latin typeface="Calibri" charset="0"/>
              </a:rPr>
              <a:t>Normalizing the counts so that they lie between 0 and 1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73553"/>
              </p:ext>
            </p:extLst>
          </p:nvPr>
        </p:nvGraphicFramePr>
        <p:xfrm>
          <a:off x="1752600" y="2057400"/>
          <a:ext cx="5410200" cy="167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37000" imgH="393120" progId="Equation.3">
                  <p:embed/>
                </p:oleObj>
              </mc:Choice>
              <mc:Fallback>
                <p:oleObj name="Equation" r:id="rId3" imgW="1737000" imgH="393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057400"/>
                        <a:ext cx="5410200" cy="1671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54691"/>
              </p:ext>
            </p:extLst>
          </p:nvPr>
        </p:nvGraphicFramePr>
        <p:xfrm>
          <a:off x="2133600" y="3581400"/>
          <a:ext cx="4587816" cy="1671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1680" imgH="393120" progId="Equation.3">
                  <p:embed/>
                </p:oleObj>
              </mc:Choice>
              <mc:Fallback>
                <p:oleObj name="Equation" r:id="rId5" imgW="1471680" imgH="393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4587816" cy="16716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269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7"/>
            <a:ext cx="7391400" cy="919163"/>
          </a:xfrm>
        </p:spPr>
        <p:txBody>
          <a:bodyPr/>
          <a:lstStyle/>
          <a:p>
            <a:pPr eaLnBrk="1" hangingPunct="1"/>
            <a:r>
              <a:rPr lang="en-US" dirty="0"/>
              <a:t>An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0" y="1803400"/>
            <a:ext cx="5410200" cy="2032000"/>
          </a:xfrm>
        </p:spPr>
        <p:txBody>
          <a:bodyPr>
            <a:normAutofit/>
          </a:bodyPr>
          <a:lstStyle/>
          <a:p>
            <a:pPr algn="r" rtl="1"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</a:t>
            </a:r>
            <a:r>
              <a:rPr lang="ur-PK" sz="2400" dirty="0">
                <a:latin typeface="Calibri" charset="0"/>
              </a:rPr>
              <a:t>یہ ایک پل ہے</a:t>
            </a:r>
            <a:r>
              <a:rPr lang="en-US" sz="2400" dirty="0">
                <a:latin typeface="Calibri" charset="0"/>
              </a:rPr>
              <a:t>&lt;/s&gt;</a:t>
            </a:r>
          </a:p>
          <a:p>
            <a:pPr algn="r" rtl="1"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</a:t>
            </a:r>
            <a:r>
              <a:rPr lang="ur-PK" sz="2400" dirty="0">
                <a:latin typeface="Calibri" charset="0"/>
              </a:rPr>
              <a:t>یہ لکڑی کا پل ہے</a:t>
            </a:r>
            <a:r>
              <a:rPr lang="en-US" sz="2400" dirty="0">
                <a:latin typeface="Calibri" charset="0"/>
              </a:rPr>
              <a:t>&lt;/s&gt;</a:t>
            </a:r>
          </a:p>
          <a:p>
            <a:pPr algn="r" rtl="1"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</a:t>
            </a:r>
            <a:r>
              <a:rPr lang="ur-PK" sz="2400" dirty="0">
                <a:latin typeface="Calibri" charset="0"/>
              </a:rPr>
              <a:t>پل   یہ دو شہروں کو ملاتا ہے</a:t>
            </a:r>
            <a:r>
              <a:rPr lang="en-US" sz="2400" dirty="0">
                <a:latin typeface="Calibri" charset="0"/>
              </a:rPr>
              <a:t>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latin typeface="Calibri" charset="0"/>
              </a:rPr>
              <a:t>P(</a:t>
            </a:r>
            <a:r>
              <a:rPr lang="ur-PK" sz="2000" dirty="0">
                <a:latin typeface="Calibri" charset="0"/>
              </a:rPr>
              <a:t>ہے</a:t>
            </a:r>
            <a:r>
              <a:rPr lang="en-US" sz="2000" dirty="0">
                <a:latin typeface="Calibri" charset="0"/>
              </a:rPr>
              <a:t> | </a:t>
            </a:r>
            <a:r>
              <a:rPr lang="ur-PK" sz="2000" dirty="0">
                <a:latin typeface="Calibri" charset="0"/>
              </a:rPr>
              <a:t>پل</a:t>
            </a:r>
            <a:r>
              <a:rPr lang="en-US" sz="2000" dirty="0">
                <a:latin typeface="Calibri" charset="0"/>
              </a:rPr>
              <a:t>) = 2/3 =0.67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52137"/>
              </p:ext>
            </p:extLst>
          </p:nvPr>
        </p:nvGraphicFramePr>
        <p:xfrm>
          <a:off x="152400" y="2071593"/>
          <a:ext cx="3429000" cy="124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1680" imgH="393120" progId="Equation.3">
                  <p:embed/>
                </p:oleObj>
              </mc:Choice>
              <mc:Fallback>
                <p:oleObj name="Equation" r:id="rId3" imgW="1471680" imgH="393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593"/>
                        <a:ext cx="3429000" cy="1249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4876800"/>
            <a:ext cx="383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ur-PK" dirty="0"/>
              <a:t>یہ </a:t>
            </a:r>
            <a:r>
              <a:rPr lang="en-US" dirty="0"/>
              <a:t>| &lt;s&gt;) = Count(</a:t>
            </a:r>
            <a:r>
              <a:rPr lang="en-US" dirty="0">
                <a:latin typeface="Calibri" charset="0"/>
              </a:rPr>
              <a:t>&lt;s&gt; </a:t>
            </a:r>
            <a:r>
              <a:rPr lang="ur-PK" dirty="0">
                <a:latin typeface="Calibri" charset="0"/>
              </a:rPr>
              <a:t>یہ </a:t>
            </a:r>
            <a:r>
              <a:rPr lang="en-US" dirty="0"/>
              <a:t>) / count(&lt;s&gt;)</a:t>
            </a:r>
          </a:p>
          <a:p>
            <a:r>
              <a:rPr lang="en-US" dirty="0"/>
              <a:t>P(</a:t>
            </a:r>
            <a:r>
              <a:rPr lang="ur-PK" dirty="0"/>
              <a:t>یہ </a:t>
            </a:r>
            <a:r>
              <a:rPr lang="en-US" dirty="0"/>
              <a:t>| &lt;s&gt;) = 2/3 = 0.67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1000" y="5867400"/>
            <a:ext cx="3616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 </a:t>
            </a:r>
            <a:r>
              <a:rPr lang="ur-PK" dirty="0"/>
              <a:t>ایک</a:t>
            </a:r>
            <a:r>
              <a:rPr lang="en-US" dirty="0"/>
              <a:t>| </a:t>
            </a:r>
            <a:r>
              <a:rPr lang="ur-PK" dirty="0"/>
              <a:t>یہ</a:t>
            </a:r>
            <a:r>
              <a:rPr lang="en-US" dirty="0"/>
              <a:t>) = Count(</a:t>
            </a:r>
            <a:r>
              <a:rPr lang="ur-PK" dirty="0">
                <a:latin typeface="Calibri" charset="0"/>
              </a:rPr>
              <a:t>ایک</a:t>
            </a:r>
            <a:r>
              <a:rPr lang="en-US" dirty="0">
                <a:latin typeface="Calibri" charset="0"/>
              </a:rPr>
              <a:t> </a:t>
            </a:r>
            <a:r>
              <a:rPr lang="ur-PK" dirty="0">
                <a:latin typeface="Calibri" charset="0"/>
              </a:rPr>
              <a:t>یہ </a:t>
            </a:r>
            <a:r>
              <a:rPr lang="en-US" dirty="0"/>
              <a:t>) / count(</a:t>
            </a:r>
            <a:r>
              <a:rPr lang="ur-PK" dirty="0"/>
              <a:t>یہ</a:t>
            </a:r>
            <a:r>
              <a:rPr lang="en-US" dirty="0"/>
              <a:t>)</a:t>
            </a:r>
          </a:p>
          <a:p>
            <a:r>
              <a:rPr lang="en-US" dirty="0"/>
              <a:t>P( </a:t>
            </a:r>
            <a:r>
              <a:rPr lang="ur-PK" dirty="0"/>
              <a:t>ایک</a:t>
            </a:r>
            <a:r>
              <a:rPr lang="en-US" dirty="0"/>
              <a:t>| </a:t>
            </a:r>
            <a:r>
              <a:rPr lang="ur-PK" dirty="0"/>
              <a:t>یہ</a:t>
            </a:r>
            <a:r>
              <a:rPr lang="en-US" dirty="0"/>
              <a:t>) = 1/3 = 0.333</a:t>
            </a:r>
          </a:p>
        </p:txBody>
      </p:sp>
    </p:spTree>
    <p:extLst>
      <p:ext uri="{BB962C8B-B14F-4D97-AF65-F5344CB8AC3E}">
        <p14:creationId xmlns:p14="http://schemas.microsoft.com/office/powerpoint/2010/main" val="2688559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4637"/>
            <a:ext cx="7391400" cy="919163"/>
          </a:xfrm>
        </p:spPr>
        <p:txBody>
          <a:bodyPr/>
          <a:lstStyle/>
          <a:p>
            <a:pPr eaLnBrk="1" hangingPunct="1"/>
            <a:r>
              <a:rPr lang="en-US" dirty="0"/>
              <a:t>Another example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86200" y="1803400"/>
            <a:ext cx="5410200" cy="203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am Sam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Sam I am &lt;/s&gt;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>
                <a:latin typeface="Calibri" charset="0"/>
              </a:rPr>
              <a:t>&lt;s&gt; I do not like green eggs and ham &lt;/s&gt;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latin typeface="Calibri" charset="0"/>
            </a:endParaRPr>
          </a:p>
        </p:txBody>
      </p:sp>
      <p:pic>
        <p:nvPicPr>
          <p:cNvPr id="6" name="Picture 7" descr="sam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394376"/>
            <a:ext cx="8763000" cy="126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752137"/>
              </p:ext>
            </p:extLst>
          </p:nvPr>
        </p:nvGraphicFramePr>
        <p:xfrm>
          <a:off x="152400" y="2071593"/>
          <a:ext cx="3429000" cy="124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1680" imgH="393120" progId="Equation.3">
                  <p:embed/>
                </p:oleObj>
              </mc:Choice>
              <mc:Fallback>
                <p:oleObj name="Equation" r:id="rId4" imgW="1471680" imgH="393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071593"/>
                        <a:ext cx="3429000" cy="1249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85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82600"/>
            <a:ext cx="8839200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More examples: </a:t>
            </a:r>
            <a:br>
              <a:rPr lang="en-US" dirty="0"/>
            </a:br>
            <a:r>
              <a:rPr lang="en-US" dirty="0"/>
              <a:t>Berkeley Restaurant Project sentences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235200"/>
            <a:ext cx="8686800" cy="4445000"/>
          </a:xfrm>
        </p:spPr>
        <p:txBody>
          <a:bodyPr/>
          <a:lstStyle/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tell me about any good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cantonese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restaurants close by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mid priced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thai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food is what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tell me about chez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panisse</a:t>
            </a:r>
            <a:endParaRPr lang="en-US" sz="2500" dirty="0">
              <a:solidFill>
                <a:srgbClr val="330099"/>
              </a:solidFill>
              <a:latin typeface="Calibri" charset="0"/>
            </a:endParaRP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can you give me a listing of the kinds of food that are available</a:t>
            </a:r>
          </a:p>
          <a:p>
            <a:pPr eaLnBrk="1" hangingPunct="1"/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i’m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looking for a good place to eat breakfast</a:t>
            </a:r>
          </a:p>
          <a:p>
            <a:pPr eaLnBrk="1" hangingPunct="1"/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when is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caffe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</a:t>
            </a:r>
            <a:r>
              <a:rPr lang="en-US" sz="2500" dirty="0" err="1">
                <a:solidFill>
                  <a:srgbClr val="330099"/>
                </a:solidFill>
                <a:latin typeface="Calibri" charset="0"/>
              </a:rPr>
              <a:t>venezia</a:t>
            </a:r>
            <a:r>
              <a:rPr lang="en-US" sz="2500" dirty="0">
                <a:solidFill>
                  <a:srgbClr val="330099"/>
                </a:solidFill>
                <a:latin typeface="Calibri" charset="0"/>
              </a:rPr>
              <a:t> open during the day</a:t>
            </a:r>
            <a:endParaRPr lang="en-US" sz="2500" dirty="0">
              <a:solidFill>
                <a:srgbClr val="330099"/>
              </a:solidFill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759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pPr eaLnBrk="1" hangingPunct="1"/>
            <a:r>
              <a:rPr lang="en-US" dirty="0"/>
              <a:t>Raw bigram counts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01800"/>
            <a:ext cx="8534400" cy="4445000"/>
          </a:xfrm>
        </p:spPr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Out of 9222 sentences</a:t>
            </a:r>
          </a:p>
        </p:txBody>
      </p:sp>
      <p:pic>
        <p:nvPicPr>
          <p:cNvPr id="5" name="Picture 4" descr="berp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2341034"/>
            <a:ext cx="9067800" cy="433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78117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Raw bigram probabilities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buNone/>
            </a:pPr>
            <a:r>
              <a:rPr lang="en-US" sz="2000" dirty="0">
                <a:latin typeface="Calibri" charset="0"/>
              </a:rPr>
              <a:t> </a:t>
            </a:r>
          </a:p>
        </p:txBody>
      </p:sp>
      <p:pic>
        <p:nvPicPr>
          <p:cNvPr id="6" name="Picture 4" descr="berp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118570"/>
            <a:ext cx="7848600" cy="3708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58A2F-DC77-41B1-9F5F-8B6237118A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00" t="41107" r="38333" b="51483"/>
          <a:stretch/>
        </p:blipFill>
        <p:spPr>
          <a:xfrm>
            <a:off x="838200" y="1417638"/>
            <a:ext cx="7620000" cy="7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997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Bigram estimates of sentence probabilities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03400"/>
            <a:ext cx="8534400" cy="444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|&lt;s&gt;) = 0.25,  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= 0.0011,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food|english</a:t>
            </a:r>
            <a:r>
              <a:rPr lang="en-US" sz="2800" dirty="0">
                <a:latin typeface="Calibri" charset="0"/>
              </a:rPr>
              <a:t>) = 0.5, P(&lt;/s&gt;|food) = 0.68,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P(&lt;s&gt; I want </a:t>
            </a:r>
            <a:r>
              <a:rPr lang="en-US" sz="2800" dirty="0" err="1">
                <a:latin typeface="Calibri" charset="0"/>
              </a:rPr>
              <a:t>english</a:t>
            </a:r>
            <a:r>
              <a:rPr lang="en-US" sz="2800" dirty="0">
                <a:latin typeface="Calibri" charset="0"/>
              </a:rPr>
              <a:t> food &lt;/s&gt;) =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	P(I|&lt;s&gt;)   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	×  P(</a:t>
            </a:r>
            <a:r>
              <a:rPr lang="en-US" sz="2800" dirty="0" err="1">
                <a:latin typeface="Calibri" charset="0"/>
              </a:rPr>
              <a:t>want|I</a:t>
            </a:r>
            <a:r>
              <a:rPr lang="en-US" sz="2800" dirty="0">
                <a:latin typeface="Calibri" charset="0"/>
              </a:rPr>
              <a:t>)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</a:t>
            </a:r>
            <a:r>
              <a:rPr lang="en-US" sz="2800" dirty="0" err="1">
                <a:latin typeface="Calibri" charset="0"/>
              </a:rPr>
              <a:t>food|english</a:t>
            </a:r>
            <a:r>
              <a:rPr lang="en-US" sz="2800" dirty="0">
                <a:latin typeface="Calibri" charset="0"/>
              </a:rPr>
              <a:t>)   </a:t>
            </a:r>
          </a:p>
          <a:p>
            <a:pPr>
              <a:buNone/>
            </a:pPr>
            <a:r>
              <a:rPr lang="en-US" sz="2800" dirty="0">
                <a:latin typeface="Calibri" charset="0"/>
              </a:rPr>
              <a:t>	×  P(&lt;/s&gt;|food)</a:t>
            </a:r>
          </a:p>
          <a:p>
            <a:pPr eaLnBrk="1" hangingPunct="1">
              <a:buFont typeface="Wingdings" charset="2"/>
              <a:buNone/>
            </a:pPr>
            <a:r>
              <a:rPr lang="en-US" sz="2800" dirty="0">
                <a:latin typeface="Calibri" charset="0"/>
              </a:rPr>
              <a:t>       =  .000031</a:t>
            </a:r>
          </a:p>
        </p:txBody>
      </p:sp>
    </p:spTree>
    <p:extLst>
      <p:ext uri="{BB962C8B-B14F-4D97-AF65-F5344CB8AC3E}">
        <p14:creationId xmlns:p14="http://schemas.microsoft.com/office/powerpoint/2010/main" val="2444774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kinds of knowledge?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english|want</a:t>
            </a:r>
            <a:r>
              <a:rPr lang="en-US" sz="2800" dirty="0">
                <a:latin typeface="Calibri" charset="0"/>
              </a:rPr>
              <a:t>)  = .0011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chinese|want</a:t>
            </a:r>
            <a:r>
              <a:rPr lang="en-US" sz="2800" dirty="0">
                <a:latin typeface="Calibri" charset="0"/>
              </a:rPr>
              <a:t>) =  .0065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</a:t>
            </a:r>
            <a:r>
              <a:rPr lang="en-US" sz="2800" dirty="0" err="1">
                <a:latin typeface="Calibri" charset="0"/>
              </a:rPr>
              <a:t>to|want</a:t>
            </a:r>
            <a:r>
              <a:rPr lang="en-US" sz="2800" dirty="0">
                <a:latin typeface="Calibri" charset="0"/>
              </a:rPr>
              <a:t>) = .66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P(eat | to) = .28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P(food | to)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P(want | spend) = 0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P (</a:t>
            </a:r>
            <a:r>
              <a:rPr lang="en-US" sz="2800" dirty="0" err="1">
                <a:latin typeface="Calibri" charset="0"/>
              </a:rPr>
              <a:t>i</a:t>
            </a:r>
            <a:r>
              <a:rPr lang="en-US" sz="2800" dirty="0">
                <a:latin typeface="Calibri" charset="0"/>
              </a:rPr>
              <a:t> | &lt;s&gt;) = .25</a:t>
            </a:r>
          </a:p>
        </p:txBody>
      </p:sp>
    </p:spTree>
    <p:extLst>
      <p:ext uri="{BB962C8B-B14F-4D97-AF65-F5344CB8AC3E}">
        <p14:creationId xmlns:p14="http://schemas.microsoft.com/office/powerpoint/2010/main" val="4201428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Practical Issues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latin typeface="Calibri" charset="0"/>
              </a:rPr>
              <a:t>We do everything in log space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Avoid underflow</a:t>
            </a:r>
          </a:p>
          <a:p>
            <a:pPr lvl="1" eaLnBrk="1" hangingPunct="1"/>
            <a:r>
              <a:rPr lang="en-US" sz="3200" dirty="0">
                <a:latin typeface="Calibri" charset="0"/>
              </a:rPr>
              <a:t>(also adding is faster than multiplying)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29793"/>
              </p:ext>
            </p:extLst>
          </p:nvPr>
        </p:nvGraphicFramePr>
        <p:xfrm>
          <a:off x="304801" y="5056290"/>
          <a:ext cx="8610600" cy="756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63760" imgH="200880" progId="Equation.3">
                  <p:embed/>
                </p:oleObj>
              </mc:Choice>
              <mc:Fallback>
                <p:oleObj name="Equation" r:id="rId3" imgW="3263760" imgH="200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1" y="5056290"/>
                        <a:ext cx="8610600" cy="7560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270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Spell Correction</a:t>
            </a:r>
          </a:p>
          <a:p>
            <a:pPr lvl="1"/>
            <a:r>
              <a:rPr lang="en-US" dirty="0"/>
              <a:t>The office is about fifteen </a:t>
            </a:r>
            <a:r>
              <a:rPr lang="en-US" b="1" dirty="0"/>
              <a:t>minuets</a:t>
            </a:r>
            <a:r>
              <a:rPr lang="en-US" dirty="0"/>
              <a:t> from my house</a:t>
            </a:r>
          </a:p>
          <a:p>
            <a:pPr lvl="2"/>
            <a:r>
              <a:rPr lang="en-US" sz="2200" dirty="0"/>
              <a:t>P(about fifteen </a:t>
            </a:r>
            <a:r>
              <a:rPr lang="en-US" sz="2200" b="1" dirty="0"/>
              <a:t>minutes</a:t>
            </a:r>
            <a:r>
              <a:rPr lang="en-US" sz="2200" dirty="0"/>
              <a:t> from) &gt; P(about fifteen </a:t>
            </a:r>
            <a:r>
              <a:rPr lang="en-US" sz="2200" b="1" dirty="0"/>
              <a:t>minuets</a:t>
            </a:r>
            <a:r>
              <a:rPr lang="en-US" sz="2200" dirty="0"/>
              <a:t> from)</a:t>
            </a:r>
            <a:endParaRPr lang="en-US" dirty="0"/>
          </a:p>
          <a:p>
            <a:r>
              <a:rPr lang="en-US" sz="3600" dirty="0"/>
              <a:t>Speech Recognition</a:t>
            </a:r>
          </a:p>
          <a:p>
            <a:pPr lvl="1"/>
            <a:r>
              <a:rPr lang="en-US" dirty="0"/>
              <a:t>P(I saw a van) &gt;&gt; P(eyes awe of an)</a:t>
            </a:r>
          </a:p>
          <a:p>
            <a:r>
              <a:rPr lang="en-US" sz="3600" dirty="0"/>
              <a:t>+ Summarization, question-answering, etc., etc.!!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variable takes different values, depending on chance</a:t>
            </a:r>
          </a:p>
          <a:p>
            <a:r>
              <a:rPr lang="en-US" dirty="0"/>
              <a:t>Probability:</a:t>
            </a:r>
            <a:r>
              <a:rPr lang="en-US" b="1" dirty="0"/>
              <a:t> </a:t>
            </a:r>
            <a:r>
              <a:rPr lang="en-US" dirty="0"/>
              <a:t>p(X = x)</a:t>
            </a:r>
          </a:p>
          <a:p>
            <a:r>
              <a:rPr lang="en-US" dirty="0"/>
              <a:t>Conditional Probability: p(X = x , Y = y)</a:t>
            </a:r>
          </a:p>
          <a:p>
            <a:pPr lvl="1"/>
            <a:r>
              <a:rPr lang="en-US" dirty="0"/>
              <a:t>Independence</a:t>
            </a:r>
          </a:p>
          <a:p>
            <a:pPr lvl="1"/>
            <a:r>
              <a:rPr lang="en-US" dirty="0"/>
              <a:t>Chain Rule</a:t>
            </a:r>
          </a:p>
          <a:p>
            <a:r>
              <a:rPr lang="en-US" dirty="0"/>
              <a:t>Joined Probability: p(X = x | Y = 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Language Modeling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01800"/>
            <a:ext cx="8534400" cy="44450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Goal: compute the probability of a sentence or sequence of words:</a:t>
            </a:r>
          </a:p>
          <a:p>
            <a:pPr lvl="1" eaLnBrk="1" hangingPunct="1">
              <a:buNone/>
            </a:pPr>
            <a:r>
              <a:rPr lang="en-US" sz="2800" dirty="0">
                <a:latin typeface="Calibri" charset="0"/>
              </a:rPr>
              <a:t>     </a:t>
            </a:r>
            <a:r>
              <a:rPr lang="en-US" dirty="0">
                <a:latin typeface="Calibri" charset="0"/>
              </a:rPr>
              <a:t>P(W) = P(w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…</a:t>
            </a:r>
            <a:r>
              <a:rPr lang="en-US" dirty="0" err="1">
                <a:latin typeface="Calibri" charset="0"/>
              </a:rPr>
              <a:t>w</a:t>
            </a:r>
            <a:r>
              <a:rPr lang="en-US" baseline="-25000" dirty="0" err="1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Related task: probability of an upcoming word: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P(w</a:t>
            </a:r>
            <a:r>
              <a:rPr lang="en-US" baseline="-25000" dirty="0">
                <a:latin typeface="Calibri" charset="0"/>
              </a:rPr>
              <a:t>5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3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4</a:t>
            </a:r>
            <a:r>
              <a:rPr lang="en-US" dirty="0">
                <a:latin typeface="Calibri" charset="0"/>
              </a:rPr>
              <a:t>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A model that computes either of these:</a:t>
            </a:r>
          </a:p>
          <a:p>
            <a:pPr lvl="1" eaLnBrk="1" hangingPunct="1">
              <a:buNone/>
            </a:pPr>
            <a:r>
              <a:rPr lang="en-US" dirty="0">
                <a:latin typeface="Calibri" charset="0"/>
              </a:rPr>
              <a:t>          P(W)     or     P(w</a:t>
            </a:r>
            <a:r>
              <a:rPr lang="en-US" baseline="-25000" dirty="0">
                <a:latin typeface="Calibri" charset="0"/>
              </a:rPr>
              <a:t>n</a:t>
            </a:r>
            <a:r>
              <a:rPr lang="en-US" dirty="0">
                <a:latin typeface="Calibri" charset="0"/>
              </a:rPr>
              <a:t>|w</a:t>
            </a:r>
            <a:r>
              <a:rPr lang="en-US" baseline="-25000" dirty="0">
                <a:latin typeface="Calibri" charset="0"/>
              </a:rPr>
              <a:t>1</a:t>
            </a:r>
            <a:r>
              <a:rPr lang="en-US" dirty="0">
                <a:latin typeface="Calibri" charset="0"/>
              </a:rPr>
              <a:t>,w</a:t>
            </a:r>
            <a:r>
              <a:rPr lang="en-US" baseline="-25000" dirty="0">
                <a:latin typeface="Calibri" charset="0"/>
              </a:rPr>
              <a:t>2</a:t>
            </a:r>
            <a:r>
              <a:rPr lang="en-US" dirty="0">
                <a:latin typeface="Calibri" charset="0"/>
              </a:rPr>
              <a:t>…w</a:t>
            </a:r>
            <a:r>
              <a:rPr lang="en-US" baseline="-25000" dirty="0">
                <a:latin typeface="Calibri" charset="0"/>
              </a:rPr>
              <a:t>n-1</a:t>
            </a:r>
            <a:r>
              <a:rPr lang="en-US" dirty="0">
                <a:latin typeface="Calibri" charset="0"/>
              </a:rPr>
              <a:t>)         </a:t>
            </a:r>
            <a:r>
              <a:rPr lang="en-US" sz="2400" dirty="0">
                <a:latin typeface="Calibri" charset="0"/>
              </a:rPr>
              <a:t> is called a </a:t>
            </a:r>
            <a:r>
              <a:rPr lang="en-US" sz="2400" b="1" dirty="0">
                <a:solidFill>
                  <a:srgbClr val="A50021"/>
                </a:solidFill>
                <a:latin typeface="Calibri" charset="0"/>
              </a:rPr>
              <a:t>language model</a:t>
            </a:r>
            <a:r>
              <a:rPr lang="en-US" sz="2400" dirty="0">
                <a:latin typeface="Calibri" charset="0"/>
              </a:rPr>
              <a:t>.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Better: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the grammar       </a:t>
            </a:r>
            <a:r>
              <a:rPr lang="en-US" sz="2400" dirty="0">
                <a:latin typeface="Calibri" charset="0"/>
              </a:rPr>
              <a:t>But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language model </a:t>
            </a:r>
            <a:r>
              <a:rPr lang="en-US" sz="2400" dirty="0">
                <a:latin typeface="Calibri" charset="0"/>
              </a:rPr>
              <a:t>or </a:t>
            </a:r>
            <a:r>
              <a:rPr lang="en-US" sz="2400" b="1" dirty="0">
                <a:solidFill>
                  <a:srgbClr val="CC0033"/>
                </a:solidFill>
                <a:latin typeface="Calibri" charset="0"/>
              </a:rPr>
              <a:t>LM </a:t>
            </a:r>
            <a:r>
              <a:rPr lang="en-US" sz="2400" dirty="0">
                <a:latin typeface="Calibri" charset="0"/>
              </a:rPr>
              <a:t>is standard</a:t>
            </a:r>
          </a:p>
        </p:txBody>
      </p:sp>
    </p:spTree>
    <p:extLst>
      <p:ext uri="{BB962C8B-B14F-4D97-AF65-F5344CB8AC3E}">
        <p14:creationId xmlns:p14="http://schemas.microsoft.com/office/powerpoint/2010/main" val="258637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compute P(W)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</a:rPr>
              <a:t>How to compute this joint probability:</a:t>
            </a:r>
          </a:p>
          <a:p>
            <a:pPr eaLnBrk="1" hangingPunct="1"/>
            <a:endParaRPr lang="en-US">
              <a:latin typeface="Calibri" charset="0"/>
            </a:endParaRPr>
          </a:p>
          <a:p>
            <a:pPr lvl="1" eaLnBrk="1" hangingPunct="1"/>
            <a:r>
              <a:rPr lang="en-US" sz="2800">
                <a:latin typeface="Calibri" charset="0"/>
              </a:rPr>
              <a:t>P(its, water, is, so, transparent, that)</a:t>
            </a:r>
          </a:p>
          <a:p>
            <a:pPr lvl="1" eaLnBrk="1" hangingPunct="1"/>
            <a:endParaRPr lang="en-US">
              <a:latin typeface="Calibri" charset="0"/>
            </a:endParaRPr>
          </a:p>
          <a:p>
            <a:pPr eaLnBrk="1" hangingPunct="1"/>
            <a:r>
              <a:rPr lang="en-US">
                <a:latin typeface="Calibri" charset="0"/>
              </a:rPr>
              <a:t>Intuition: let’s rely on the Chain Rule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3906253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Reminder: The Chain Rule</a:t>
            </a:r>
          </a:p>
        </p:txBody>
      </p:sp>
      <p:sp>
        <p:nvSpPr>
          <p:cNvPr id="6758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03400"/>
            <a:ext cx="8534400" cy="48768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Recall the definition of conditional probabilities</a:t>
            </a:r>
            <a:endParaRPr lang="en-US" sz="36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3600" i="1" dirty="0"/>
              <a:t>P(A|B) = P(A,B) / P(B)</a:t>
            </a:r>
            <a:r>
              <a:rPr lang="en-US" sz="3600" dirty="0">
                <a:latin typeface="Calibri" charset="0"/>
              </a:rPr>
              <a:t>     </a:t>
            </a:r>
          </a:p>
          <a:p>
            <a:pPr eaLnBrk="1" hangingPunct="1">
              <a:buNone/>
            </a:pPr>
            <a:r>
              <a:rPr lang="en-US" dirty="0">
                <a:latin typeface="Calibri" charset="0"/>
              </a:rPr>
              <a:t>Rewriting:</a:t>
            </a:r>
            <a:r>
              <a:rPr lang="en-US" i="1" dirty="0"/>
              <a:t>  </a:t>
            </a:r>
          </a:p>
          <a:p>
            <a:pPr eaLnBrk="1" hangingPunct="1">
              <a:buNone/>
            </a:pPr>
            <a:r>
              <a:rPr lang="en-US" i="1" dirty="0"/>
              <a:t>		P(A|B) P(B)= P(A,B)</a:t>
            </a:r>
            <a:r>
              <a:rPr lang="en-US" dirty="0">
                <a:latin typeface="Calibri" charset="0"/>
              </a:rPr>
              <a:t> </a:t>
            </a:r>
          </a:p>
          <a:p>
            <a:pPr marL="457200" lvl="1" indent="0">
              <a:buNone/>
            </a:pPr>
            <a:endParaRPr lang="en-US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More variables:</a:t>
            </a:r>
          </a:p>
          <a:p>
            <a:pPr marL="457200" lvl="1" indent="0">
              <a:buNone/>
            </a:pPr>
            <a:r>
              <a:rPr lang="en-US" sz="2400" dirty="0">
                <a:latin typeface="Calibri" charset="0"/>
              </a:rPr>
              <a:t> P(A,B,C,D) = P(A)P(B|A)P(C|A,B)P(D|A,B,C)</a:t>
            </a:r>
            <a:endParaRPr lang="en-US" sz="3200" dirty="0">
              <a:latin typeface="Calibri" charset="0"/>
            </a:endParaRPr>
          </a:p>
          <a:p>
            <a:pPr eaLnBrk="1" hangingPunct="1"/>
            <a:r>
              <a:rPr lang="en-US" sz="2800" dirty="0">
                <a:latin typeface="Calibri" charset="0"/>
              </a:rPr>
              <a:t>The Chain Rule in General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  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,…,</a:t>
            </a:r>
            <a:r>
              <a:rPr lang="en-US" sz="2800" dirty="0" err="1">
                <a:latin typeface="Calibri" charset="0"/>
              </a:rPr>
              <a:t>x</a:t>
            </a:r>
            <a:r>
              <a:rPr lang="en-US" sz="2800" baseline="-25000" dirty="0" err="1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) = </a:t>
            </a: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)P(x</a:t>
            </a:r>
            <a:r>
              <a:rPr lang="en-US" sz="2800" baseline="-25000" dirty="0">
                <a:latin typeface="Calibri" charset="0"/>
              </a:rPr>
              <a:t>3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,x</a:t>
            </a:r>
            <a:r>
              <a:rPr lang="en-US" sz="2800" baseline="-25000" dirty="0">
                <a:latin typeface="Calibri" charset="0"/>
              </a:rPr>
              <a:t>2</a:t>
            </a:r>
            <a:r>
              <a:rPr lang="en-US" sz="2800" dirty="0">
                <a:latin typeface="Calibri" charset="0"/>
              </a:rPr>
              <a:t>)…P(x</a:t>
            </a:r>
            <a:r>
              <a:rPr lang="en-US" sz="2800" baseline="-25000" dirty="0">
                <a:latin typeface="Calibri" charset="0"/>
              </a:rPr>
              <a:t>n</a:t>
            </a:r>
            <a:r>
              <a:rPr lang="en-US" sz="2800" dirty="0">
                <a:latin typeface="Calibri" charset="0"/>
              </a:rPr>
              <a:t>|x</a:t>
            </a:r>
            <a:r>
              <a:rPr lang="en-US" sz="2800" baseline="-25000" dirty="0">
                <a:latin typeface="Calibri" charset="0"/>
              </a:rPr>
              <a:t>1</a:t>
            </a:r>
            <a:r>
              <a:rPr lang="en-US" sz="2800" dirty="0">
                <a:latin typeface="Calibri" charset="0"/>
              </a:rPr>
              <a:t>,…,x</a:t>
            </a:r>
            <a:r>
              <a:rPr lang="en-US" sz="2800" baseline="-25000" dirty="0">
                <a:latin typeface="Calibri" charset="0"/>
              </a:rPr>
              <a:t>n-1</a:t>
            </a:r>
            <a:r>
              <a:rPr lang="en-US" sz="2800" dirty="0">
                <a:latin typeface="Calibri" charset="0"/>
              </a:rPr>
              <a:t>)</a:t>
            </a:r>
          </a:p>
          <a:p>
            <a:pPr eaLnBrk="1" hangingPunct="1">
              <a:buFont typeface="Wingdings" charset="2"/>
              <a:buNone/>
            </a:pPr>
            <a:endParaRPr lang="en-US" dirty="0">
              <a:latin typeface="Calibri" charset="0"/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211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dirty="0"/>
              <a:t>The Chain Rule applied to compute joint probability of words in sentence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endParaRPr lang="en-US" sz="2800" dirty="0">
              <a:latin typeface="Calibri" charset="0"/>
            </a:endParaRPr>
          </a:p>
          <a:p>
            <a:pPr eaLnBrk="1" hangingPunct="1">
              <a:buNone/>
            </a:pPr>
            <a:r>
              <a:rPr lang="en-US" sz="2800" dirty="0">
                <a:latin typeface="Calibri" charset="0"/>
              </a:rPr>
              <a:t>P(“its water is so transparent”) =</a:t>
            </a:r>
          </a:p>
          <a:p>
            <a:pPr eaLnBrk="1" hangingPunct="1">
              <a:buFont typeface="Times" charset="0"/>
              <a:buNone/>
            </a:pPr>
            <a:r>
              <a:rPr lang="en-US" dirty="0">
                <a:latin typeface="Calibri" charset="0"/>
              </a:rPr>
              <a:t>	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P(its) ×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water|its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is|its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water) </a:t>
            </a:r>
          </a:p>
          <a:p>
            <a:pPr eaLnBrk="1" hangingPunct="1">
              <a:buFont typeface="Times" charset="0"/>
              <a:buNone/>
            </a:pP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       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so|its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is) ×  P(</a:t>
            </a:r>
            <a:r>
              <a:rPr lang="en-US" sz="2800" dirty="0" err="1">
                <a:solidFill>
                  <a:srgbClr val="404040"/>
                </a:solidFill>
                <a:latin typeface="Calibri" charset="0"/>
              </a:rPr>
              <a:t>transparent|its</a:t>
            </a:r>
            <a:r>
              <a:rPr lang="en-US" sz="2800" dirty="0">
                <a:solidFill>
                  <a:srgbClr val="404040"/>
                </a:solidFill>
                <a:latin typeface="Calibri" charset="0"/>
              </a:rPr>
              <a:t> water is so)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36526"/>
              </p:ext>
            </p:extLst>
          </p:nvPr>
        </p:nvGraphicFramePr>
        <p:xfrm>
          <a:off x="762000" y="2133600"/>
          <a:ext cx="81534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74560" imgH="342720" progId="Equation.3">
                  <p:embed/>
                </p:oleObj>
              </mc:Choice>
              <mc:Fallback>
                <p:oleObj name="Equation" r:id="rId3" imgW="2374560" imgH="34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8153400" cy="1289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962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How to estimate these probabilities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Could we just count and divide?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sz="2400" dirty="0">
                <a:latin typeface="Calibri" charset="0"/>
              </a:rPr>
              <a:t>No!  Too many possible sentences!</a:t>
            </a:r>
          </a:p>
          <a:p>
            <a:pPr eaLnBrk="1" hangingPunct="1"/>
            <a:r>
              <a:rPr lang="en-US" sz="2400" dirty="0">
                <a:latin typeface="Calibri" charset="0"/>
              </a:rPr>
              <a:t>We’ll never see enough data for estimating these</a:t>
            </a:r>
          </a:p>
          <a:p>
            <a:pPr eaLnBrk="1" hangingPunct="1"/>
            <a:endParaRPr lang="en-US" dirty="0">
              <a:latin typeface="Calibri" charset="0"/>
            </a:endParaRPr>
          </a:p>
          <a:p>
            <a:pPr lvl="1" eaLnBrk="1" hangingPunct="1"/>
            <a:endParaRPr lang="en-US" dirty="0">
              <a:latin typeface="Calibri" charset="0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50049"/>
              </p:ext>
            </p:extLst>
          </p:nvPr>
        </p:nvGraphicFramePr>
        <p:xfrm>
          <a:off x="762001" y="2362200"/>
          <a:ext cx="6019800" cy="265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68960" imgH="840960" progId="Equation.3">
                  <p:embed/>
                </p:oleObj>
              </mc:Choice>
              <mc:Fallback>
                <p:oleObj name="Equation" r:id="rId3" imgW="2568960" imgH="8409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362200"/>
                        <a:ext cx="6019800" cy="265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114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4733</TotalTime>
  <Words>1686</Words>
  <Application>Microsoft Office PowerPoint</Application>
  <PresentationFormat>On-screen Show (4:3)</PresentationFormat>
  <Paragraphs>251</Paragraphs>
  <Slides>29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</vt:lpstr>
      <vt:lpstr>Tahoma</vt:lpstr>
      <vt:lpstr>Times</vt:lpstr>
      <vt:lpstr>Verdana</vt:lpstr>
      <vt:lpstr>Wingdings</vt:lpstr>
      <vt:lpstr>Office Theme</vt:lpstr>
      <vt:lpstr>Equation</vt:lpstr>
      <vt:lpstr>Natural Language Processing</vt:lpstr>
      <vt:lpstr>Language Modeling</vt:lpstr>
      <vt:lpstr>Language Modeling</vt:lpstr>
      <vt:lpstr>Revision</vt:lpstr>
      <vt:lpstr>Language Modeling</vt:lpstr>
      <vt:lpstr>How to compute P(W)</vt:lpstr>
      <vt:lpstr>Reminder: The Chain Rule</vt:lpstr>
      <vt:lpstr>The Chain Rule applied to compute joint probability of words in sentence</vt:lpstr>
      <vt:lpstr>How to estimate these probabilities</vt:lpstr>
      <vt:lpstr>Markov Assumption</vt:lpstr>
      <vt:lpstr>Markov Assumption</vt:lpstr>
      <vt:lpstr>Simplest case: Unigram model</vt:lpstr>
      <vt:lpstr>Unigram Distribution</vt:lpstr>
      <vt:lpstr>Unigram Model As  a Generator</vt:lpstr>
      <vt:lpstr>Bigram model</vt:lpstr>
      <vt:lpstr>N-gram models</vt:lpstr>
      <vt:lpstr>Example</vt:lpstr>
      <vt:lpstr>Example</vt:lpstr>
      <vt:lpstr>Example</vt:lpstr>
      <vt:lpstr>Estimating N-gram Probabilities</vt:lpstr>
      <vt:lpstr>Estimating bigram probabilities</vt:lpstr>
      <vt:lpstr>An example</vt:lpstr>
      <vt:lpstr>Another example</vt:lpstr>
      <vt:lpstr>More examples:  Berkeley Restaurant Project sentences</vt:lpstr>
      <vt:lpstr>Raw bigram counts</vt:lpstr>
      <vt:lpstr>Raw bigram probabilities</vt:lpstr>
      <vt:lpstr>Bigram estimates of sentence probabilities</vt:lpstr>
      <vt:lpstr>What kinds of knowledge?</vt:lpstr>
      <vt:lpstr>Practical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NAEEM Ul HASSAN</cp:lastModifiedBy>
  <cp:revision>71</cp:revision>
  <dcterms:created xsi:type="dcterms:W3CDTF">2020-07-30T10:13:03Z</dcterms:created>
  <dcterms:modified xsi:type="dcterms:W3CDTF">2024-03-10T19:46:09Z</dcterms:modified>
</cp:coreProperties>
</file>