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5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3CEBB-7114-4B79-81F8-B2DA6BA37046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B193E-2BD3-4426-A444-50DEE44F6C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F729A-4249-1742-AADD-33BB3B70F773}" type="slidenum">
              <a:rPr lang="en-US"/>
              <a:pPr/>
              <a:t>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80086-1B83-2040-8086-B47A972B7777}" type="slidenum">
              <a:rPr lang="en-US"/>
              <a:pPr/>
              <a:t>13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0D5628-1D87-E04A-B86B-0EF3EEC2AD53}" type="slidenum">
              <a:rPr lang="en-US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976AF8-D263-4B45-97F7-441DF3B68CF6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D138486-EADF-6047-899A-01D4ECB9C2CD}" type="slidenum">
              <a:rPr lang="en-US" sz="1200">
                <a:latin typeface="Calibri" charset="0"/>
              </a:rPr>
              <a:pPr eaLnBrk="1" hangingPunct="1"/>
              <a:t>23</a:t>
            </a:fld>
            <a:endParaRPr lang="en-US" sz="1200">
              <a:latin typeface="Calibri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0714BF-B725-3A42-9963-355062504B2E}" type="slidenum">
              <a:rPr lang="en-US"/>
              <a:pPr/>
              <a:t>24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CB46A-BDA9-BF4B-8B31-B0B558F3313A}" type="slidenum">
              <a:rPr lang="en-US"/>
              <a:pPr/>
              <a:t>25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81DC2A-315A-1A4F-89A0-2FADEFC62277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0DD158-683E-CA43-8AEA-0C7A6F3C7159}" type="slidenum">
              <a:rPr lang="en-US" sz="1200">
                <a:latin typeface="Calibri" charset="0"/>
              </a:rPr>
              <a:pPr eaLnBrk="1" hangingPunct="1"/>
              <a:t>27</a:t>
            </a:fld>
            <a:endParaRPr lang="en-US" sz="1200">
              <a:latin typeface="Calibri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1C26481-6374-7A4A-85A2-FE0A76AD0611}" type="slidenum">
              <a:rPr lang="en-US" sz="1200">
                <a:latin typeface="Calibri" charset="0"/>
              </a:rPr>
              <a:pPr eaLnBrk="1" hangingPunct="1"/>
              <a:t>28</a:t>
            </a:fld>
            <a:endParaRPr lang="en-US" sz="1200">
              <a:latin typeface="Calibri" charset="0"/>
            </a:endParaRPr>
          </a:p>
        </p:txBody>
      </p:sp>
      <p:sp>
        <p:nvSpPr>
          <p:cNvPr id="778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859A4C-9875-4B42-BF3D-1C5A14F9F2BD}" type="slidenum">
              <a:rPr lang="en-US"/>
              <a:pPr/>
              <a:t>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8DC6ED-55DD-354E-B142-4C651FCA36AE}" type="slidenum">
              <a:rPr lang="en-US" sz="1200">
                <a:latin typeface="Calibri" charset="0"/>
              </a:rPr>
              <a:pPr eaLnBrk="1" hangingPunct="1"/>
              <a:t>29</a:t>
            </a:fld>
            <a:endParaRPr lang="en-US" sz="1200">
              <a:latin typeface="Calibri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C(want to) went from 608 to 238, </a:t>
            </a:r>
            <a:r>
              <a:rPr lang="en-US" dirty="0">
                <a:latin typeface="Calibri" charset="0"/>
              </a:rPr>
              <a:t> </a:t>
            </a:r>
            <a:r>
              <a:rPr lang="en-US" sz="2400" dirty="0">
                <a:latin typeface="Calibri" charset="0"/>
              </a:rPr>
              <a:t>P(</a:t>
            </a:r>
            <a:r>
              <a:rPr lang="en-US" sz="2400" dirty="0" err="1">
                <a:latin typeface="Calibri" charset="0"/>
              </a:rPr>
              <a:t>to|want</a:t>
            </a:r>
            <a:r>
              <a:rPr lang="en-US" sz="2400" dirty="0">
                <a:latin typeface="Calibri" charset="0"/>
              </a:rPr>
              <a:t>) from .66 to .26!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Discount d= c*/c</a:t>
            </a:r>
          </a:p>
          <a:p>
            <a:pPr lvl="1" eaLnBrk="1" hangingPunct="1"/>
            <a:r>
              <a:rPr lang="en-US" sz="2000" dirty="0">
                <a:latin typeface="Calibri" charset="0"/>
              </a:rPr>
              <a:t>d for “</a:t>
            </a:r>
            <a:r>
              <a:rPr lang="en-US" sz="2000" dirty="0" err="1">
                <a:latin typeface="Calibri" charset="0"/>
              </a:rPr>
              <a:t>chinese</a:t>
            </a:r>
            <a:r>
              <a:rPr lang="en-US" sz="2000" dirty="0">
                <a:latin typeface="Calibri" charset="0"/>
              </a:rPr>
              <a:t> food” =.10!!!   A 10x reduction</a:t>
            </a:r>
          </a:p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FC8D75-8A9A-0B40-A7CB-F4679CC4E3D2}" type="slidenum">
              <a:rPr lang="en-US"/>
              <a:pPr/>
              <a:t>30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84E14E-C2B8-AF4C-A6BB-263B528C3713}" type="slidenum">
              <a:rPr lang="en-US" sz="1200">
                <a:latin typeface="Calibri" charset="0"/>
              </a:rPr>
              <a:pPr eaLnBrk="1" hangingPunct="1"/>
              <a:t>31</a:t>
            </a:fld>
            <a:endParaRPr lang="en-US" sz="1200">
              <a:latin typeface="Calibri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A890B0-808E-6E44-A4DD-EB79892851F2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F4099-E1E8-B44C-964A-D22AD92D9128}" type="slidenum">
              <a:rPr lang="en-US"/>
              <a:pPr/>
              <a:t>34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AA3172-9801-5A43-AD54-7F928A431C2A}" type="slidenum">
              <a:rPr lang="en-US" sz="1200">
                <a:latin typeface="Calibri" charset="0"/>
              </a:rPr>
              <a:pPr eaLnBrk="1" hangingPunct="1"/>
              <a:t>35</a:t>
            </a:fld>
            <a:endParaRPr lang="en-US" sz="1200">
              <a:latin typeface="Calibri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E30983-8456-3646-A731-6FFF29DE70A4}" type="slidenum">
              <a:rPr lang="en-US"/>
              <a:pPr/>
              <a:t>5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AC387-3E46-1143-BAAD-D9B1D56CD6CB}" type="slidenum">
              <a:rPr lang="en-US"/>
              <a:pPr/>
              <a:t>7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2B776-986B-2545-8075-7FDAA4407823}" type="slidenum">
              <a:rPr lang="en-US"/>
              <a:pPr/>
              <a:t>8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3EBD86-0A01-3B4B-B540-6B90BD60E5F2}" type="slidenum">
              <a:rPr lang="en-US"/>
              <a:pPr/>
              <a:t>9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3864A-ADC2-1B43-A5CC-41DA2E2D0DBB}" type="slidenum">
              <a:rPr lang="en-US"/>
              <a:pPr/>
              <a:t>11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D3ED4E-DB9F-744D-9849-EACE796ACD8F}" type="slidenum">
              <a:rPr lang="en-US"/>
              <a:pPr/>
              <a:t>12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ech.sri.com/projects/sril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e.org.pk/clestore/cleurdungrams.htm" TargetMode="External"/><Relationship Id="rId2" Type="http://schemas.openxmlformats.org/officeDocument/2006/relationships/hyperlink" Target="http://ngrams.googlelabs.com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Modeling Toolkits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latin typeface="Calibri" charset="0"/>
              </a:rPr>
              <a:t>SRILM</a:t>
            </a:r>
          </a:p>
          <a:p>
            <a:pPr lvl="1" eaLnBrk="1" hangingPunct="1"/>
            <a:r>
              <a:rPr lang="en-US" sz="3200">
                <a:latin typeface="Calibri" charset="0"/>
                <a:hlinkClick r:id="rId3"/>
              </a:rPr>
              <a:t>http://www.speech.sri.com/projects/srilm/</a:t>
            </a:r>
            <a:endParaRPr lang="en-US" sz="3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tasks have different perplexity </a:t>
            </a:r>
          </a:p>
          <a:p>
            <a:pPr lvl="1"/>
            <a:r>
              <a:rPr lang="en-US" dirty="0"/>
              <a:t>WSJ (109) </a:t>
            </a:r>
            <a:r>
              <a:rPr lang="en-US" dirty="0" err="1"/>
              <a:t>vs</a:t>
            </a:r>
            <a:r>
              <a:rPr lang="en-US" dirty="0"/>
              <a:t> Bus Information Queries (~25) </a:t>
            </a:r>
          </a:p>
          <a:p>
            <a:pPr lvl="1"/>
            <a:r>
              <a:rPr lang="en-US" dirty="0"/>
              <a:t>Higher the conditional probability, lower the perplexity </a:t>
            </a:r>
          </a:p>
          <a:p>
            <a:r>
              <a:rPr lang="en-US" dirty="0"/>
              <a:t> Perplexity is the average branching 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Lower perplexity = better model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3"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Training 38 million words, test 1.5 million words, WSJ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344635"/>
              </p:ext>
            </p:extLst>
          </p:nvPr>
        </p:nvGraphicFramePr>
        <p:xfrm>
          <a:off x="457200" y="3810000"/>
          <a:ext cx="83820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000" dirty="0"/>
                        <a:t>N-gram Order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Unigram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Bigram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Trigram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000" dirty="0"/>
                        <a:t>Perplexity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962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170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109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44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Shannon Visualization Method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3962400" cy="4267200"/>
          </a:xfrm>
        </p:spPr>
        <p:txBody>
          <a:bodyPr/>
          <a:lstStyle/>
          <a:p>
            <a:pPr eaLnBrk="1" hangingPunct="1"/>
            <a:r>
              <a:rPr lang="en-US" sz="1800" dirty="0">
                <a:latin typeface="Calibri" charset="0"/>
              </a:rPr>
              <a:t>Choose a random bigram </a:t>
            </a:r>
          </a:p>
          <a:p>
            <a:pPr marL="0" indent="0" eaLnBrk="1" hangingPunct="1">
              <a:buNone/>
            </a:pPr>
            <a:r>
              <a:rPr lang="en-US" sz="1800" dirty="0">
                <a:latin typeface="Calibri" charset="0"/>
              </a:rPr>
              <a:t>     (&lt;s&gt;, w)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Now choose a random bigram        (w, x) according to its probability</a:t>
            </a:r>
          </a:p>
          <a:p>
            <a:pPr eaLnBrk="1" hangingPunct="1"/>
            <a:r>
              <a:rPr lang="en-US" sz="1800" dirty="0">
                <a:latin typeface="Calibri" charset="0"/>
              </a:rPr>
              <a:t>And so on until we choose &lt;/s&gt;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Then string the words together</a:t>
            </a:r>
            <a:endParaRPr lang="en-US" sz="1800" dirty="0">
              <a:solidFill>
                <a:srgbClr val="A50021"/>
              </a:solidFill>
              <a:latin typeface="Calibri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8600" y="2006600"/>
            <a:ext cx="5257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&lt;s&gt; I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I</a:t>
            </a:r>
            <a:r>
              <a:rPr lang="en-US" sz="1800" dirty="0">
                <a:latin typeface="Courier"/>
                <a:cs typeface="Courier"/>
              </a:rPr>
              <a:t> want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want</a:t>
            </a:r>
            <a:r>
              <a:rPr lang="en-US" sz="1800" dirty="0">
                <a:latin typeface="Courier"/>
                <a:cs typeface="Courier"/>
              </a:rPr>
              <a:t> to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to</a:t>
            </a:r>
            <a:r>
              <a:rPr lang="en-US" sz="1800" dirty="0">
                <a:latin typeface="Courier"/>
                <a:cs typeface="Courier"/>
              </a:rPr>
              <a:t> eat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eat</a:t>
            </a:r>
            <a:r>
              <a:rPr lang="en-US" sz="1800" dirty="0">
                <a:latin typeface="Courier"/>
                <a:cs typeface="Courier"/>
              </a:rPr>
              <a:t> Chinese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Chinese</a:t>
            </a:r>
            <a:r>
              <a:rPr lang="en-US" sz="1800" dirty="0">
                <a:latin typeface="Courier"/>
                <a:cs typeface="Courier"/>
              </a:rPr>
              <a:t> food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A50021"/>
                </a:solidFill>
                <a:latin typeface="Courier"/>
                <a:cs typeface="Courier"/>
              </a:rPr>
              <a:t>                          food </a:t>
            </a:r>
            <a:r>
              <a:rPr lang="en-US" sz="1800" dirty="0">
                <a:latin typeface="Courier"/>
                <a:cs typeface="Courier"/>
              </a:rPr>
              <a:t> &lt;/s&gt;</a:t>
            </a: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CC0000"/>
                </a:solidFill>
                <a:latin typeface="Courier"/>
                <a:cs typeface="Courier"/>
              </a:rPr>
              <a:t>I want to eat Chinese food</a:t>
            </a:r>
          </a:p>
          <a:p>
            <a:endParaRPr lang="en-US" sz="18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Approximating Shakespeare</a:t>
            </a:r>
          </a:p>
        </p:txBody>
      </p:sp>
      <p:sp>
        <p:nvSpPr>
          <p:cNvPr id="98307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>
                <a:latin typeface="Calibri" charset="0"/>
              </a:rPr>
              <a:t> </a:t>
            </a:r>
          </a:p>
        </p:txBody>
      </p:sp>
      <p:pic>
        <p:nvPicPr>
          <p:cNvPr id="5" name="Picture 8" descr="fig 4.3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600201"/>
            <a:ext cx="7463322" cy="5046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1553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Shakespeare as corpus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N=884,647 tokens, V=29,066</a:t>
            </a:r>
          </a:p>
          <a:p>
            <a:pPr eaLnBrk="1" hangingPunct="1"/>
            <a:r>
              <a:rPr lang="en-US" sz="3200" dirty="0">
                <a:latin typeface="Calibri" charset="0"/>
              </a:rPr>
              <a:t>Shakespeare produced 300,000 bigram types out of V</a:t>
            </a:r>
            <a:r>
              <a:rPr lang="en-US" sz="3200" baseline="30000" dirty="0">
                <a:latin typeface="Calibri" charset="0"/>
              </a:rPr>
              <a:t>2</a:t>
            </a:r>
            <a:r>
              <a:rPr lang="en-US" sz="3200" dirty="0">
                <a:latin typeface="Calibri" charset="0"/>
              </a:rPr>
              <a:t>= 844 million possible bigrams.</a:t>
            </a:r>
          </a:p>
          <a:p>
            <a:pPr lvl="1"/>
            <a:r>
              <a:rPr lang="en-US" sz="2800" dirty="0">
                <a:latin typeface="Calibri" charset="0"/>
              </a:rPr>
              <a:t>So 99.96% of the possible bigrams were never seen (have zero entries in the table)</a:t>
            </a:r>
          </a:p>
          <a:p>
            <a:pPr eaLnBrk="1" hangingPunct="1"/>
            <a:r>
              <a:rPr lang="en-US" sz="3200" dirty="0" err="1">
                <a:latin typeface="Calibri" charset="0"/>
              </a:rPr>
              <a:t>Quadrigrams</a:t>
            </a:r>
            <a:r>
              <a:rPr lang="en-US" sz="3200" dirty="0">
                <a:latin typeface="Calibri" charset="0"/>
              </a:rPr>
              <a:t> worse:   What's coming out looks like Shakespeare because it </a:t>
            </a:r>
            <a:r>
              <a:rPr lang="en-US" sz="3200" b="1" i="1" dirty="0">
                <a:latin typeface="Calibri" charset="0"/>
              </a:rPr>
              <a:t>is</a:t>
            </a:r>
            <a:r>
              <a:rPr lang="en-US" sz="3200" dirty="0">
                <a:latin typeface="Calibri" charset="0"/>
              </a:rPr>
              <a:t> Shakespeare</a:t>
            </a: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perils of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N-grams only work well for word prediction if the test corpus looks like the training corpus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In real life, it often doesn’t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We need to train robust models that generalize!</a:t>
            </a:r>
          </a:p>
          <a:p>
            <a:pPr lvl="1" eaLnBrk="1" hangingPunct="1"/>
            <a:r>
              <a:rPr lang="en-US" sz="2800" dirty="0">
                <a:latin typeface="Calibri" charset="0"/>
              </a:rPr>
              <a:t>One kind of generalization: Zeros!</a:t>
            </a:r>
          </a:p>
          <a:p>
            <a:pPr lvl="2"/>
            <a:r>
              <a:rPr lang="en-US" sz="2800" dirty="0">
                <a:latin typeface="Calibri" charset="0"/>
              </a:rPr>
              <a:t>Things that don’t ever occur in the training set</a:t>
            </a:r>
          </a:p>
          <a:p>
            <a:pPr lvl="3"/>
            <a:r>
              <a:rPr lang="en-US" sz="2800" dirty="0">
                <a:latin typeface="Calibri" charset="0"/>
              </a:rPr>
              <a:t>But occur in the test set</a:t>
            </a:r>
          </a:p>
        </p:txBody>
      </p:sp>
    </p:spTree>
    <p:extLst>
      <p:ext uri="{BB962C8B-B14F-4D97-AF65-F5344CB8AC3E}">
        <p14:creationId xmlns:p14="http://schemas.microsoft.com/office/powerpoint/2010/main" val="38102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Zeros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19853"/>
            <a:ext cx="51054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Training set: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allegations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reports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claims</a:t>
            </a: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request</a:t>
            </a:r>
          </a:p>
          <a:p>
            <a:pPr marL="457200" lvl="1" indent="0">
              <a:lnSpc>
                <a:spcPct val="70000"/>
              </a:lnSpc>
              <a:buNone/>
            </a:pPr>
            <a:endParaRPr lang="en-US" sz="3200" dirty="0">
              <a:latin typeface="Calibri"/>
              <a:ea typeface="ＭＳ Ｐゴシック" charset="0"/>
              <a:cs typeface="Calibri"/>
            </a:endParaRPr>
          </a:p>
          <a:p>
            <a:pPr marL="457200" lvl="1" indent="0">
              <a:lnSpc>
                <a:spcPct val="70000"/>
              </a:lnSpc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P(“offer” | denied the) = 0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58267" y="1498600"/>
            <a:ext cx="44196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70000"/>
              </a:lnSpc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Test set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offer</a:t>
            </a:r>
          </a:p>
          <a:p>
            <a:pPr marL="457200" lvl="1" indent="0">
              <a:lnSpc>
                <a:spcPct val="70000"/>
              </a:lnSpc>
              <a:buFont typeface="Times" charset="0"/>
              <a:buNone/>
            </a:pPr>
            <a:r>
              <a:rPr lang="en-US" sz="3200" dirty="0">
                <a:latin typeface="Calibri"/>
                <a:ea typeface="ＭＳ Ｐゴシック" charset="0"/>
                <a:cs typeface="Calibri"/>
              </a:rPr>
              <a:t>… denied the loan</a:t>
            </a:r>
          </a:p>
        </p:txBody>
      </p:sp>
    </p:spTree>
    <p:extLst>
      <p:ext uri="{BB962C8B-B14F-4D97-AF65-F5344CB8AC3E}">
        <p14:creationId xmlns:p14="http://schemas.microsoft.com/office/powerpoint/2010/main" val="15757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uild="p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probability bigrams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Bigrams with zero probability</a:t>
            </a:r>
          </a:p>
          <a:p>
            <a:pPr lvl="1"/>
            <a:r>
              <a:rPr lang="en-US" dirty="0"/>
              <a:t>mean that we will assign 0 probability to the test set!</a:t>
            </a:r>
          </a:p>
          <a:p>
            <a:r>
              <a:rPr lang="en-US" dirty="0"/>
              <a:t>And hence we cannot compute perplexity (can’t divide by 0)!</a:t>
            </a:r>
          </a:p>
        </p:txBody>
      </p:sp>
    </p:spTree>
    <p:extLst>
      <p:ext uri="{BB962C8B-B14F-4D97-AF65-F5344CB8AC3E}">
        <p14:creationId xmlns:p14="http://schemas.microsoft.com/office/powerpoint/2010/main" val="381991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6900"/>
            <a:ext cx="9144000" cy="1362075"/>
          </a:xfrm>
        </p:spPr>
        <p:txBody>
          <a:bodyPr/>
          <a:lstStyle/>
          <a:p>
            <a:r>
              <a:rPr lang="en-US" dirty="0"/>
              <a:t>Language Modeling Smoothing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&lt;s&gt;JOHN READ MOBY DICK &lt;/s&gt;</a:t>
            </a:r>
          </a:p>
          <a:p>
            <a:r>
              <a:rPr lang="en-US" dirty="0"/>
              <a:t>&lt;s&gt;MARY READ A DIFFERENT BOOK &lt;/s&gt;</a:t>
            </a:r>
          </a:p>
          <a:p>
            <a:r>
              <a:rPr lang="en-US" dirty="0"/>
              <a:t>&lt;s&gt;SHE READ A BOOK BY CHER&lt;/s&gt;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Google N-Gram Release, August 2006</a:t>
            </a:r>
          </a:p>
        </p:txBody>
      </p:sp>
      <p:pic>
        <p:nvPicPr>
          <p:cNvPr id="2" name="Picture 1" descr="ngram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3401"/>
            <a:ext cx="9144000" cy="1855839"/>
          </a:xfrm>
          <a:prstGeom prst="rect">
            <a:avLst/>
          </a:prstGeom>
        </p:spPr>
      </p:pic>
      <p:pic>
        <p:nvPicPr>
          <p:cNvPr id="3" name="Picture 2" descr="ngram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7240"/>
            <a:ext cx="9144000" cy="11017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461" y="39799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319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Bigram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&lt;s&gt;JOHN READ MOBY DICK &lt;/s&gt;</a:t>
            </a:r>
          </a:p>
          <a:p>
            <a:r>
              <a:rPr lang="en-US" dirty="0"/>
              <a:t>&lt;s&gt;MARY READ A DIFFERENT BOOK &lt;/s&gt;</a:t>
            </a:r>
          </a:p>
          <a:p>
            <a:r>
              <a:rPr lang="en-US" dirty="0"/>
              <a:t>&lt;s&gt;SHE READ A BOOK BY CHER&lt;/s&gt;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P(JOHN READ A BOOK)  = </a:t>
            </a:r>
          </a:p>
          <a:p>
            <a:r>
              <a:rPr lang="en-US"/>
              <a:t>P(JOHN|&lt;s</a:t>
            </a:r>
            <a:r>
              <a:rPr lang="en-US" dirty="0"/>
              <a:t>&gt;) *P(READ|JOHN) *P(A|READ) *P(BOOK|A) *P(&lt;/s&gt;|BOOK) </a:t>
            </a:r>
          </a:p>
          <a:p>
            <a:endParaRPr lang="en-US" dirty="0"/>
          </a:p>
          <a:p>
            <a:r>
              <a:rPr lang="en-US" dirty="0"/>
              <a:t>= C(&lt;s&gt; JOHN)/ c(&lt;s&gt;) * </a:t>
            </a:r>
          </a:p>
          <a:p>
            <a:r>
              <a:rPr lang="en-US" dirty="0"/>
              <a:t> C (JOHN READ) /C(JOHN ) * </a:t>
            </a:r>
          </a:p>
          <a:p>
            <a:r>
              <a:rPr lang="en-US" dirty="0"/>
              <a:t>C(READ A) /C(READ ) *</a:t>
            </a:r>
          </a:p>
          <a:p>
            <a:r>
              <a:rPr lang="en-US" dirty="0"/>
              <a:t>C (A BOOK)/C(A ) * </a:t>
            </a:r>
          </a:p>
          <a:p>
            <a:r>
              <a:rPr lang="en-US" dirty="0"/>
              <a:t>C(BOOK &lt;/s&gt;) /C(BOOK ) </a:t>
            </a:r>
          </a:p>
          <a:p>
            <a:endParaRPr lang="en-US" dirty="0"/>
          </a:p>
          <a:p>
            <a:r>
              <a:rPr lang="en-US" dirty="0"/>
              <a:t>= 1/3  *</a:t>
            </a:r>
          </a:p>
          <a:p>
            <a:r>
              <a:rPr lang="en-US" dirty="0"/>
              <a:t>1/1 *</a:t>
            </a:r>
          </a:p>
          <a:p>
            <a:r>
              <a:rPr lang="en-US" dirty="0"/>
              <a:t> 2/3 * </a:t>
            </a:r>
          </a:p>
          <a:p>
            <a:r>
              <a:rPr lang="en-US" dirty="0"/>
              <a:t>1/2 * </a:t>
            </a:r>
          </a:p>
          <a:p>
            <a:r>
              <a:rPr lang="en-US" dirty="0"/>
              <a:t>1/2 </a:t>
            </a:r>
          </a:p>
          <a:p>
            <a:r>
              <a:rPr lang="en-US" dirty="0"/>
              <a:t>≈ 0.06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Bigram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/>
              <a:t>&lt;s&gt;JOHN READ MOBY DICK &lt;/s&gt;</a:t>
            </a:r>
          </a:p>
          <a:p>
            <a:r>
              <a:rPr lang="en-US" dirty="0"/>
              <a:t>&lt;s&gt;MARY READ A DIFFERENT BOOK &lt;/s&gt;</a:t>
            </a:r>
          </a:p>
          <a:p>
            <a:r>
              <a:rPr lang="en-US" dirty="0"/>
              <a:t>&lt;s&gt;SHE READ A BOOK BY CHER&lt;/s&gt;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2590800"/>
            <a:ext cx="8229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P(CHER READ A BOOK)  = </a:t>
            </a:r>
          </a:p>
          <a:p>
            <a:r>
              <a:rPr lang="en-US" dirty="0"/>
              <a:t>P(CHER|&lt;s&gt;) *P(READ|CHER) *P(A|READ) *P(BOOK|A) *P(&lt;/s&gt;|BOOK) </a:t>
            </a:r>
          </a:p>
          <a:p>
            <a:endParaRPr lang="en-US" dirty="0"/>
          </a:p>
          <a:p>
            <a:r>
              <a:rPr lang="en-US" dirty="0"/>
              <a:t>= C(&lt;s&gt; CHER)/ c(&lt;s&gt;) * </a:t>
            </a:r>
          </a:p>
          <a:p>
            <a:r>
              <a:rPr lang="en-US" dirty="0"/>
              <a:t> C (CHER READ) /C(CHER ) * </a:t>
            </a:r>
          </a:p>
          <a:p>
            <a:r>
              <a:rPr lang="en-US" dirty="0"/>
              <a:t>C(READ A) /C(READ ) *</a:t>
            </a:r>
          </a:p>
          <a:p>
            <a:r>
              <a:rPr lang="en-US" dirty="0"/>
              <a:t>C (A BOOK)/C(A ) * </a:t>
            </a:r>
          </a:p>
          <a:p>
            <a:r>
              <a:rPr lang="en-US" dirty="0"/>
              <a:t>C(BOOK &lt;/s&gt;) /C(BOOK ) </a:t>
            </a:r>
          </a:p>
          <a:p>
            <a:endParaRPr lang="en-US" dirty="0"/>
          </a:p>
          <a:p>
            <a:r>
              <a:rPr lang="en-US" dirty="0"/>
              <a:t>= 0/3  *</a:t>
            </a:r>
          </a:p>
          <a:p>
            <a:r>
              <a:rPr lang="en-US" dirty="0"/>
              <a:t>0/1 *</a:t>
            </a:r>
          </a:p>
          <a:p>
            <a:r>
              <a:rPr lang="en-US" dirty="0"/>
              <a:t> 2/3 * </a:t>
            </a:r>
          </a:p>
          <a:p>
            <a:r>
              <a:rPr lang="en-US" dirty="0"/>
              <a:t>1/2 * </a:t>
            </a:r>
          </a:p>
          <a:p>
            <a:r>
              <a:rPr lang="en-US" dirty="0"/>
              <a:t>1/2 </a:t>
            </a:r>
          </a:p>
          <a:p>
            <a:r>
              <a:rPr lang="en-US" dirty="0"/>
              <a:t>=0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the bigram “CHER READ ” doesn’t appear in our training corpus then P(CHER| READ) = 0. But no word sequence should have 0 probability, this can’t be right. </a:t>
            </a:r>
          </a:p>
          <a:p>
            <a:r>
              <a:rPr lang="en-US" dirty="0"/>
              <a:t>Solution: Smoothing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intuition of smoothing (from Dan Klein)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19853"/>
            <a:ext cx="8229600" cy="5384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When we have sparse statistics: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  <a:buFont typeface="Wingdings" charset="0"/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r>
              <a:rPr lang="en-US" sz="1800" dirty="0">
                <a:latin typeface="Calibri"/>
                <a:ea typeface="ＭＳ Ｐゴシック" charset="0"/>
                <a:cs typeface="Calibri"/>
              </a:rPr>
              <a:t>Steal probability mass to generalize better</a:t>
            </a: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eaLnBrk="1" hangingPunct="1">
              <a:lnSpc>
                <a:spcPct val="70000"/>
              </a:lnSpc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  <a:p>
            <a:pPr marL="0" indent="0" eaLnBrk="1" hangingPunct="1">
              <a:lnSpc>
                <a:spcPct val="70000"/>
              </a:lnSpc>
              <a:buNone/>
            </a:pPr>
            <a:endParaRPr lang="en-US" sz="1400" dirty="0">
              <a:latin typeface="Calibri"/>
              <a:ea typeface="ＭＳ Ｐゴシック" charset="0"/>
              <a:cs typeface="Calibri"/>
            </a:endParaRPr>
          </a:p>
        </p:txBody>
      </p:sp>
      <p:sp>
        <p:nvSpPr>
          <p:cNvPr id="64515" name="Text Box 4"/>
          <p:cNvSpPr txBox="1">
            <a:spLocks noChangeArrowheads="1"/>
          </p:cNvSpPr>
          <p:nvPr/>
        </p:nvSpPr>
        <p:spPr bwMode="auto">
          <a:xfrm>
            <a:off x="1447800" y="1905000"/>
            <a:ext cx="2438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3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 request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64541" name="Text Box 30"/>
          <p:cNvSpPr txBox="1">
            <a:spLocks noChangeArrowheads="1"/>
          </p:cNvSpPr>
          <p:nvPr/>
        </p:nvSpPr>
        <p:spPr bwMode="auto">
          <a:xfrm>
            <a:off x="1524000" y="4445001"/>
            <a:ext cx="243840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>
                <a:latin typeface="Calibri"/>
                <a:cs typeface="Calibri"/>
              </a:rPr>
              <a:t>P(w | denied the)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2.5 allegations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1.5 reports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claims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0.5 request</a:t>
            </a: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</a:t>
            </a:r>
            <a:r>
              <a:rPr lang="en-US" sz="1600" dirty="0">
                <a:solidFill>
                  <a:srgbClr val="CC0000"/>
                </a:solidFill>
                <a:latin typeface="Calibri"/>
                <a:cs typeface="Calibri"/>
              </a:rPr>
              <a:t>2 other</a:t>
            </a:r>
          </a:p>
          <a:p>
            <a:pPr eaLnBrk="1" hangingPunct="1"/>
            <a:endParaRPr lang="en-US" sz="400" dirty="0">
              <a:latin typeface="Calibri"/>
              <a:cs typeface="Calibri"/>
            </a:endParaRPr>
          </a:p>
          <a:p>
            <a:pPr eaLnBrk="1" hangingPunct="1"/>
            <a:r>
              <a:rPr lang="en-US" sz="1600" dirty="0">
                <a:latin typeface="Calibri"/>
                <a:cs typeface="Calibri"/>
              </a:rPr>
              <a:t>  7 total</a:t>
            </a:r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>
            <a:off x="4724400" y="1498600"/>
            <a:ext cx="39624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 rot="16200000">
            <a:off x="4051300" y="25273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43" name="Rectangle 16"/>
          <p:cNvSpPr>
            <a:spLocks noChangeArrowheads="1"/>
          </p:cNvSpPr>
          <p:nvPr/>
        </p:nvSpPr>
        <p:spPr bwMode="auto">
          <a:xfrm rot="16200000">
            <a:off x="4813300" y="2832100"/>
            <a:ext cx="142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 rot="16200000">
            <a:off x="5575300" y="31369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claims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 rot="16200000">
            <a:off x="6232525" y="2792942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46" name="Rectangle 19"/>
          <p:cNvSpPr>
            <a:spLocks noChangeArrowheads="1"/>
          </p:cNvSpPr>
          <p:nvPr/>
        </p:nvSpPr>
        <p:spPr bwMode="auto">
          <a:xfrm rot="16200000">
            <a:off x="6032500" y="31369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request</a:t>
            </a: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 rot="16200000">
            <a:off x="6613525" y="28035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 rot="16200000">
            <a:off x="6994525" y="28035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8001000" y="2819400"/>
            <a:ext cx="53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4724400" y="4445000"/>
            <a:ext cx="3962400" cy="223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 rot="16200000">
            <a:off x="4051300" y="54737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 rot="16200000">
            <a:off x="4813300" y="5778500"/>
            <a:ext cx="1422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3" name="Rectangle 8"/>
          <p:cNvSpPr>
            <a:spLocks noChangeArrowheads="1"/>
          </p:cNvSpPr>
          <p:nvPr/>
        </p:nvSpPr>
        <p:spPr bwMode="auto">
          <a:xfrm rot="16200000">
            <a:off x="5575300" y="60833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400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 rot="16200000">
            <a:off x="615632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attack</a:t>
            </a:r>
          </a:p>
        </p:txBody>
      </p:sp>
      <p:sp>
        <p:nvSpPr>
          <p:cNvPr id="55" name="Rectangle 10"/>
          <p:cNvSpPr>
            <a:spLocks noChangeArrowheads="1"/>
          </p:cNvSpPr>
          <p:nvPr/>
        </p:nvSpPr>
        <p:spPr bwMode="auto">
          <a:xfrm rot="16200000">
            <a:off x="6032500" y="6083300"/>
            <a:ext cx="812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200"/>
          </a:p>
        </p:txBody>
      </p:sp>
      <p:sp>
        <p:nvSpPr>
          <p:cNvPr id="56" name="Text Box 11"/>
          <p:cNvSpPr txBox="1">
            <a:spLocks noChangeArrowheads="1"/>
          </p:cNvSpPr>
          <p:nvPr/>
        </p:nvSpPr>
        <p:spPr bwMode="auto">
          <a:xfrm rot="16200000">
            <a:off x="656907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man</a:t>
            </a:r>
          </a:p>
        </p:txBody>
      </p:sp>
      <p:sp>
        <p:nvSpPr>
          <p:cNvPr id="57" name="Text Box 12"/>
          <p:cNvSpPr txBox="1">
            <a:spLocks noChangeArrowheads="1"/>
          </p:cNvSpPr>
          <p:nvPr/>
        </p:nvSpPr>
        <p:spPr bwMode="auto">
          <a:xfrm rot="16200000">
            <a:off x="7026275" y="5648325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outcome</a:t>
            </a: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8001000" y="5765800"/>
            <a:ext cx="53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/>
              <a:t>…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 rot="16200000">
            <a:off x="4203700" y="5626100"/>
            <a:ext cx="17272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allegations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 rot="16200000">
            <a:off x="4965700" y="5930900"/>
            <a:ext cx="1117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reports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 rot="16200000">
            <a:off x="5676900" y="6184900"/>
            <a:ext cx="609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/>
              <a:t>claims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 rot="16200000">
            <a:off x="6134100" y="6184900"/>
            <a:ext cx="609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/>
              <a:t>request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 rot="16200000">
            <a:off x="68453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 rot="16200000">
            <a:off x="73025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  <p:sp>
        <p:nvSpPr>
          <p:cNvPr id="65" name="Rectangle 29"/>
          <p:cNvSpPr>
            <a:spLocks noChangeArrowheads="1"/>
          </p:cNvSpPr>
          <p:nvPr/>
        </p:nvSpPr>
        <p:spPr bwMode="auto">
          <a:xfrm rot="16200000">
            <a:off x="7759700" y="6438900"/>
            <a:ext cx="101600" cy="3810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96407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147"/>
            <a:ext cx="7162800" cy="1291253"/>
          </a:xfrm>
        </p:spPr>
        <p:txBody>
          <a:bodyPr/>
          <a:lstStyle/>
          <a:p>
            <a:pPr eaLnBrk="1" hangingPunct="1"/>
            <a:r>
              <a:rPr lang="en-US" dirty="0"/>
              <a:t>Add-one Estimation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Also called Laplace smoothing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Pretend we saw each word one more time than we did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Just add one to all the counts!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MLE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Add-1 estimate:</a:t>
            </a:r>
          </a:p>
          <a:p>
            <a:pPr eaLnBrk="1" hangingPunct="1"/>
            <a:endParaRPr lang="en-US" sz="2800" dirty="0">
              <a:latin typeface="Calibri" charset="0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706786"/>
              </p:ext>
            </p:extLst>
          </p:nvPr>
        </p:nvGraphicFramePr>
        <p:xfrm>
          <a:off x="4038600" y="3829050"/>
          <a:ext cx="3721100" cy="132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99840" imgH="420480" progId="Equation.3">
                  <p:embed/>
                </p:oleObj>
              </mc:Choice>
              <mc:Fallback>
                <p:oleObj name="Equation" r:id="rId3" imgW="159984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29050"/>
                        <a:ext cx="3721100" cy="1327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020588"/>
              </p:ext>
            </p:extLst>
          </p:nvPr>
        </p:nvGraphicFramePr>
        <p:xfrm>
          <a:off x="3921125" y="5454651"/>
          <a:ext cx="4249738" cy="132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28440" imgH="420480" progId="Equation.3">
                  <p:embed/>
                </p:oleObj>
              </mc:Choice>
              <mc:Fallback>
                <p:oleObj name="Equation" r:id="rId5" imgW="1828440" imgH="420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5454651"/>
                        <a:ext cx="4249738" cy="13271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237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Maximum Likelihood Estimates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8768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Calibri" charset="0"/>
              </a:rPr>
              <a:t>The maximum likelihood estimate</a:t>
            </a:r>
          </a:p>
          <a:p>
            <a:pPr lvl="1"/>
            <a:r>
              <a:rPr lang="en-US" sz="1800" dirty="0">
                <a:latin typeface="Calibri" charset="0"/>
              </a:rPr>
              <a:t>of some parameter of a model M from a training set T</a:t>
            </a:r>
          </a:p>
          <a:p>
            <a:pPr lvl="1" eaLnBrk="1" hangingPunct="1"/>
            <a:r>
              <a:rPr lang="en-US" sz="1800" dirty="0">
                <a:latin typeface="Calibri" charset="0"/>
              </a:rPr>
              <a:t>maximizes the likelihood of the training set T given the model M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Suppose the word “bagel” occurs 400 times in a corpus of a million words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What is the probability that a random word from some other text will be “bagel”?</a:t>
            </a:r>
          </a:p>
          <a:p>
            <a:pPr eaLnBrk="1" hangingPunct="1"/>
            <a:r>
              <a:rPr lang="en-US" sz="2000" dirty="0">
                <a:latin typeface="Calibri" charset="0"/>
              </a:rPr>
              <a:t>MLE estimate is 400/1,000,000 = .0004</a:t>
            </a:r>
          </a:p>
          <a:p>
            <a:r>
              <a:rPr lang="en-US" sz="2200" dirty="0">
                <a:latin typeface="Calibri" charset="0"/>
              </a:rPr>
              <a:t>This may be a bad estimate for some other corpus</a:t>
            </a:r>
          </a:p>
          <a:p>
            <a:pPr lvl="1"/>
            <a:r>
              <a:rPr lang="en-US" sz="1800" dirty="0">
                <a:latin typeface="Calibri" charset="0"/>
              </a:rPr>
              <a:t>But it is the </a:t>
            </a:r>
            <a:r>
              <a:rPr lang="en-US" sz="1800" b="1" dirty="0">
                <a:latin typeface="Calibri" charset="0"/>
              </a:rPr>
              <a:t>estimate</a:t>
            </a:r>
            <a:r>
              <a:rPr lang="en-US" sz="1800" dirty="0">
                <a:latin typeface="Calibri" charset="0"/>
              </a:rPr>
              <a:t> that makes it </a:t>
            </a:r>
            <a:r>
              <a:rPr lang="en-US" sz="1800" b="1" dirty="0">
                <a:latin typeface="Calibri" charset="0"/>
              </a:rPr>
              <a:t>most likely</a:t>
            </a:r>
            <a:r>
              <a:rPr lang="en-US" sz="1800" dirty="0">
                <a:latin typeface="Calibri" charset="0"/>
              </a:rPr>
              <a:t> that “bagel” will occur 400 times in a million word corpus.</a:t>
            </a:r>
            <a:endParaRPr lang="en-US" sz="2400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93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Berkeley Restaurant Corpus: Laplace smoothed bigram counts</a:t>
            </a:r>
          </a:p>
        </p:txBody>
      </p:sp>
      <p:pic>
        <p:nvPicPr>
          <p:cNvPr id="5" name="Picture 4" descr="addone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8200"/>
            <a:ext cx="9245600" cy="438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8719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Laplace-smoothed bigrams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V=1446 in the Berkeley Restaurant Project corpus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4" descr="addone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85800"/>
            <a:ext cx="5486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1" y="2667000"/>
            <a:ext cx="8568505" cy="3084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 l="31625" t="54167" r="16252" b="37500"/>
          <a:stretch>
            <a:fillRect/>
          </a:stretch>
        </p:blipFill>
        <p:spPr bwMode="auto">
          <a:xfrm>
            <a:off x="1828800" y="59436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5767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762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Reconstituted counts</a:t>
            </a:r>
          </a:p>
        </p:txBody>
      </p:sp>
      <p:pic>
        <p:nvPicPr>
          <p:cNvPr id="6" name="Picture 4" descr="addone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498600"/>
            <a:ext cx="5715848" cy="136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102033"/>
            <a:ext cx="8534400" cy="3797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2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017"/>
            <a:ext cx="88392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Compare with raw bigram counts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942" y="1092200"/>
            <a:ext cx="6157258" cy="294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laplace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010237"/>
            <a:ext cx="6400800" cy="284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631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Book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http://ngrams.googlelabs.com/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Urdu Books N-grams</a:t>
            </a:r>
          </a:p>
          <a:p>
            <a:pPr lvl="1"/>
            <a:r>
              <a:rPr lang="en-US" dirty="0">
                <a:hlinkClick r:id="rId3"/>
              </a:rPr>
              <a:t>http://www.cle.org.pk/clestore/cleurdungrams.htm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78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Add-1 estimation is a blunt instrument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</a:rPr>
              <a:t>So add-1 isn’t used for N-grams: </a:t>
            </a:r>
          </a:p>
          <a:p>
            <a:pPr lvl="1"/>
            <a:r>
              <a:rPr lang="en-US" sz="2000" dirty="0">
                <a:latin typeface="Calibri" charset="0"/>
              </a:rPr>
              <a:t>We’ll see better methods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But add-1 is used to smooth other NLP models</a:t>
            </a:r>
          </a:p>
          <a:p>
            <a:pPr lvl="1"/>
            <a:r>
              <a:rPr lang="en-US" sz="2400" dirty="0">
                <a:latin typeface="Calibri" charset="0"/>
              </a:rPr>
              <a:t>For text classification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In domains where the number of zeros isn’t so huge.</a:t>
            </a:r>
          </a:p>
        </p:txBody>
      </p:sp>
    </p:spTree>
    <p:extLst>
      <p:ext uri="{BB962C8B-B14F-4D97-AF65-F5344CB8AC3E}">
        <p14:creationId xmlns:p14="http://schemas.microsoft.com/office/powerpoint/2010/main" val="294404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Backoff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and Interpolation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61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charset="0"/>
              </a:rPr>
              <a:t>Sometimes it helps to use </a:t>
            </a:r>
            <a:r>
              <a:rPr lang="en-US" b="1" dirty="0">
                <a:ea typeface="ＭＳ Ｐゴシック" charset="0"/>
              </a:rPr>
              <a:t>less</a:t>
            </a:r>
            <a:r>
              <a:rPr lang="en-US" dirty="0">
                <a:ea typeface="ＭＳ Ｐゴシック" charset="0"/>
              </a:rPr>
              <a:t> context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Condition on less context for contexts you haven’</a:t>
            </a:r>
            <a:r>
              <a:rPr lang="en-US" altLang="ja-JP" dirty="0">
                <a:ea typeface="ＭＳ Ｐゴシック" charset="0"/>
              </a:rPr>
              <a:t>t learned much about </a:t>
            </a:r>
            <a:endParaRPr lang="en-US" b="1" dirty="0">
              <a:ea typeface="ＭＳ Ｐゴシック" charset="0"/>
            </a:endParaRPr>
          </a:p>
          <a:p>
            <a:pPr eaLnBrk="1" hangingPunct="1"/>
            <a:r>
              <a:rPr lang="en-US" b="1" dirty="0" err="1">
                <a:ea typeface="ＭＳ Ｐゴシック" charset="0"/>
              </a:rPr>
              <a:t>Backoff</a:t>
            </a:r>
            <a:r>
              <a:rPr lang="en-US" b="1" dirty="0">
                <a:ea typeface="ＭＳ Ｐゴシック" charset="0"/>
              </a:rPr>
              <a:t>: </a:t>
            </a:r>
          </a:p>
          <a:p>
            <a:pPr lvl="1"/>
            <a:r>
              <a:rPr lang="en-US" dirty="0">
                <a:ea typeface="ＭＳ Ｐゴシック" charset="0"/>
              </a:rPr>
              <a:t>use trigram if you have good evidence,</a:t>
            </a:r>
          </a:p>
          <a:p>
            <a:pPr lvl="1"/>
            <a:r>
              <a:rPr lang="en-US" dirty="0">
                <a:ea typeface="ＭＳ Ｐゴシック" charset="0"/>
              </a:rPr>
              <a:t>otherwise bigram, otherwise unigram</a:t>
            </a:r>
          </a:p>
          <a:p>
            <a:pPr eaLnBrk="1" hangingPunct="1"/>
            <a:r>
              <a:rPr lang="en-US" b="1" dirty="0">
                <a:ea typeface="ＭＳ Ｐゴシック" charset="0"/>
              </a:rPr>
              <a:t>Interpolation: </a:t>
            </a:r>
          </a:p>
          <a:p>
            <a:pPr lvl="1"/>
            <a:r>
              <a:rPr lang="en-US" dirty="0">
                <a:ea typeface="ＭＳ Ｐゴシック" charset="0"/>
              </a:rPr>
              <a:t>mix unigram, bigram, trigram</a:t>
            </a:r>
          </a:p>
          <a:p>
            <a:pPr lvl="1"/>
            <a:endParaRPr lang="en-US" dirty="0">
              <a:ea typeface="ＭＳ Ｐゴシック" charset="0"/>
            </a:endParaRPr>
          </a:p>
          <a:p>
            <a:r>
              <a:rPr lang="en-US" dirty="0">
                <a:ea typeface="ＭＳ Ｐゴシック" charset="0"/>
              </a:rPr>
              <a:t>Interpolation works better</a:t>
            </a:r>
          </a:p>
        </p:txBody>
      </p:sp>
    </p:spTree>
    <p:extLst>
      <p:ext uri="{BB962C8B-B14F-4D97-AF65-F5344CB8AC3E}">
        <p14:creationId xmlns:p14="http://schemas.microsoft.com/office/powerpoint/2010/main" val="106670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Linear Interpolation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034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Simple interpolation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marL="0" indent="0"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Lambdas conditional on context:</a:t>
            </a:r>
          </a:p>
        </p:txBody>
      </p:sp>
      <p:pic>
        <p:nvPicPr>
          <p:cNvPr id="7" name="Picture 4" descr="int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481482"/>
            <a:ext cx="3657600" cy="155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interp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1" y="4648201"/>
            <a:ext cx="4992027" cy="189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interp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2717800"/>
            <a:ext cx="1331728" cy="118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99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How to set the lambdas?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01800"/>
            <a:ext cx="8763000" cy="49784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Use a </a:t>
            </a:r>
            <a:r>
              <a:rPr lang="en-US" b="1" dirty="0">
                <a:latin typeface="Calibri" charset="0"/>
              </a:rPr>
              <a:t>held-out</a:t>
            </a:r>
            <a:r>
              <a:rPr lang="en-US" dirty="0">
                <a:latin typeface="Calibri" charset="0"/>
              </a:rPr>
              <a:t> corpus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Choose </a:t>
            </a:r>
            <a:r>
              <a:rPr lang="en-US" dirty="0" err="1">
                <a:latin typeface="Calibri" charset="0"/>
              </a:rPr>
              <a:t>λs</a:t>
            </a:r>
            <a:r>
              <a:rPr lang="en-US" dirty="0">
                <a:latin typeface="Calibri" charset="0"/>
              </a:rPr>
              <a:t> to maximize the probability of held-out data: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Fix the N-gram probabilities (on the training data)</a:t>
            </a:r>
          </a:p>
          <a:p>
            <a:pPr lvl="1"/>
            <a:r>
              <a:rPr lang="en-US" sz="2400" dirty="0">
                <a:latin typeface="Calibri" charset="0"/>
              </a:rPr>
              <a:t>Then search for </a:t>
            </a:r>
            <a:r>
              <a:rPr lang="en-US" sz="2400" dirty="0" err="1">
                <a:latin typeface="Calibri" charset="0"/>
              </a:rPr>
              <a:t>λs</a:t>
            </a:r>
            <a:r>
              <a:rPr lang="en-US" sz="2400" dirty="0">
                <a:latin typeface="Calibri" charset="0"/>
              </a:rPr>
              <a:t> that give largest probability to held-out set:</a:t>
            </a: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533400" y="2311400"/>
            <a:ext cx="3505200" cy="1016000"/>
          </a:xfrm>
          <a:prstGeom prst="round1Rect">
            <a:avLst>
              <a:gd name="adj" fmla="val 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Training Data</a:t>
            </a:r>
          </a:p>
        </p:txBody>
      </p:sp>
      <p:sp>
        <p:nvSpPr>
          <p:cNvPr id="5" name="Round Single Corner Rectangle 4"/>
          <p:cNvSpPr/>
          <p:nvPr/>
        </p:nvSpPr>
        <p:spPr>
          <a:xfrm>
            <a:off x="4267201" y="2311400"/>
            <a:ext cx="1325217" cy="1016000"/>
          </a:xfrm>
          <a:prstGeom prst="round1Rect">
            <a:avLst>
              <a:gd name="adj" fmla="val 0"/>
            </a:avLst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Held-Out Data</a:t>
            </a:r>
          </a:p>
        </p:txBody>
      </p:sp>
      <p:sp>
        <p:nvSpPr>
          <p:cNvPr id="6" name="Round Single Corner Rectangle 5"/>
          <p:cNvSpPr/>
          <p:nvPr/>
        </p:nvSpPr>
        <p:spPr>
          <a:xfrm>
            <a:off x="5791200" y="2311400"/>
            <a:ext cx="1482436" cy="1016000"/>
          </a:xfrm>
          <a:prstGeom prst="round1Rect">
            <a:avLst>
              <a:gd name="adj" fmla="val 0"/>
            </a:avLst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Test </a:t>
            </a:r>
          </a:p>
          <a:p>
            <a:pPr algn="ctr"/>
            <a:r>
              <a:rPr lang="en-US" sz="2400" dirty="0"/>
              <a:t>Data</a:t>
            </a: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64987"/>
              </p:ext>
            </p:extLst>
          </p:nvPr>
        </p:nvGraphicFramePr>
        <p:xfrm>
          <a:off x="1219201" y="5562600"/>
          <a:ext cx="6723063" cy="103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5960" imgH="356400" progId="Equation.3">
                  <p:embed/>
                </p:oleObj>
              </mc:Choice>
              <mc:Fallback>
                <p:oleObj name="Equation" r:id="rId2" imgW="3135960" imgH="35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1" y="5562600"/>
                        <a:ext cx="6723063" cy="1039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1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Unknown words: Open versus closed vocabulary tasks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600200"/>
            <a:ext cx="8534400" cy="444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If we know all the words in advanced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Vocabulary V is fixed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Closed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Often we don’t know this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dirty="0">
                <a:latin typeface="Calibri" charset="0"/>
              </a:rPr>
              <a:t>Out Of Vocabulary</a:t>
            </a:r>
            <a:r>
              <a:rPr lang="en-US" sz="1800" dirty="0">
                <a:latin typeface="Calibri" charset="0"/>
              </a:rPr>
              <a:t> = OOV 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Open vocabulary task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</a:rPr>
              <a:t>Instead: create an unknown word token &lt;UNK&gt;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Training of &lt;UNK&gt; probabilities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Create a fixed lexicon L of size V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At text normalization phase, any training word not in L changed to  &lt;UNK&gt;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Now we train its probabilities like a normal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latin typeface="Calibri" charset="0"/>
              </a:rPr>
              <a:t>At decoding 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>
                <a:latin typeface="Calibri" charset="0"/>
              </a:rPr>
              <a:t>If text input: Use UNK probabilities for any word not in training</a:t>
            </a:r>
          </a:p>
        </p:txBody>
      </p:sp>
    </p:spTree>
    <p:extLst>
      <p:ext uri="{BB962C8B-B14F-4D97-AF65-F5344CB8AC3E}">
        <p14:creationId xmlns:p14="http://schemas.microsoft.com/office/powerpoint/2010/main" val="1130994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web-scale n-grams</a:t>
            </a:r>
            <a:endParaRPr lang="en-US" dirty="0"/>
          </a:p>
        </p:txBody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01800"/>
            <a:ext cx="8534400" cy="444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to deal with, e.g., Google N-gram corpus</a:t>
            </a:r>
          </a:p>
          <a:p>
            <a:pPr>
              <a:lnSpc>
                <a:spcPct val="90000"/>
              </a:lnSpc>
            </a:pPr>
            <a:r>
              <a:rPr lang="en-US" dirty="0"/>
              <a:t>Pruning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Only store N-grams with count &gt; threshold.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Remove singletons of higher-order n-grams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Entropy-based pruning</a:t>
            </a:r>
          </a:p>
          <a:p>
            <a:pPr>
              <a:lnSpc>
                <a:spcPct val="90000"/>
              </a:lnSpc>
            </a:pPr>
            <a:r>
              <a:rPr lang="en-US" dirty="0"/>
              <a:t>Efficiency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Efficient data structures like 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Bloom filters: approximate language models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Store words as indexes, not strings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Huffman coding to fit large numbers of words into two bytes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Quantize probabilities (4-8 bits instead of 8-byte float)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1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Smoothing for Web-scale 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“Stupid </a:t>
            </a:r>
            <a:r>
              <a:rPr lang="en-US" sz="2800" dirty="0" err="1"/>
              <a:t>backoff</a:t>
            </a:r>
            <a:r>
              <a:rPr lang="en-US" sz="2800" dirty="0"/>
              <a:t>” (</a:t>
            </a:r>
            <a:r>
              <a:rPr lang="en-US" sz="2800" dirty="0" err="1"/>
              <a:t>Brants</a:t>
            </a:r>
            <a:r>
              <a:rPr lang="en-US" sz="2800" dirty="0"/>
              <a:t> </a:t>
            </a:r>
            <a:r>
              <a:rPr lang="en-US" sz="2800" i="1" dirty="0"/>
              <a:t>et al</a:t>
            </a:r>
            <a:r>
              <a:rPr lang="en-US" sz="2800" dirty="0"/>
              <a:t>. 2007)</a:t>
            </a:r>
          </a:p>
          <a:p>
            <a:r>
              <a:rPr lang="en-US" sz="2800" dirty="0"/>
              <a:t>No discounting, just use relative frequencies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418438"/>
              </p:ext>
            </p:extLst>
          </p:nvPr>
        </p:nvGraphicFramePr>
        <p:xfrm>
          <a:off x="1255713" y="3327400"/>
          <a:ext cx="58610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3320" imgH="813600" progId="Equation.3">
                  <p:embed/>
                </p:oleObj>
              </mc:Choice>
              <mc:Fallback>
                <p:oleObj name="Equation" r:id="rId2" imgW="3163320" imgH="813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3327400"/>
                        <a:ext cx="5861050" cy="203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0148"/>
              </p:ext>
            </p:extLst>
          </p:nvPr>
        </p:nvGraphicFramePr>
        <p:xfrm>
          <a:off x="1535113" y="5562600"/>
          <a:ext cx="21066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6280" imgH="383760" progId="Equation.3">
                  <p:embed/>
                </p:oleObj>
              </mc:Choice>
              <mc:Fallback>
                <p:oleObj name="Equation" r:id="rId4" imgW="1106280" imgH="38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5562600"/>
                        <a:ext cx="2106612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5293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Smoothing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Add-1 smoothing:</a:t>
            </a:r>
          </a:p>
          <a:p>
            <a:pPr lvl="1"/>
            <a:r>
              <a:rPr lang="en-US" sz="2400" dirty="0"/>
              <a:t>OK for text categorization, not for language modeling</a:t>
            </a:r>
          </a:p>
          <a:p>
            <a:r>
              <a:rPr lang="en-US" sz="2800" dirty="0"/>
              <a:t>The most commonly used method:</a:t>
            </a:r>
          </a:p>
          <a:p>
            <a:pPr lvl="1"/>
            <a:r>
              <a:rPr lang="en-US" sz="2400" dirty="0"/>
              <a:t>Extended Interpolated </a:t>
            </a:r>
            <a:r>
              <a:rPr lang="en-US" sz="2400" dirty="0" err="1"/>
              <a:t>Kneser</a:t>
            </a:r>
            <a:r>
              <a:rPr lang="en-US" sz="2400" dirty="0"/>
              <a:t>-Ney</a:t>
            </a:r>
          </a:p>
          <a:p>
            <a:r>
              <a:rPr lang="en-US" sz="2800" dirty="0"/>
              <a:t>For very large N-grams like the Web:</a:t>
            </a:r>
          </a:p>
          <a:p>
            <a:pPr lvl="1"/>
            <a:r>
              <a:rPr lang="en-US" sz="2400" dirty="0"/>
              <a:t>Stupid </a:t>
            </a:r>
            <a:r>
              <a:rPr lang="en-US" sz="2400" dirty="0" err="1"/>
              <a:t>backoff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8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 evaluation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Model is Better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Evaluation: How good is our model?</a:t>
            </a:r>
            <a:endParaRPr 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Does our language model prefer good sentences to bad ones?</a:t>
            </a:r>
          </a:p>
          <a:p>
            <a:pPr lvl="1"/>
            <a:r>
              <a:rPr lang="en-US" dirty="0"/>
              <a:t>Assign higher probability to “</a:t>
            </a:r>
            <a:r>
              <a:rPr lang="en-US" altLang="ja-JP" dirty="0"/>
              <a:t>real” or “frequently observed” sentences </a:t>
            </a:r>
          </a:p>
          <a:p>
            <a:pPr lvl="2"/>
            <a:r>
              <a:rPr lang="en-US" altLang="ja-JP" dirty="0"/>
              <a:t>Than “ungrammatical” or “rarely observed” sentences?</a:t>
            </a:r>
          </a:p>
          <a:p>
            <a:r>
              <a:rPr lang="en-US" dirty="0"/>
              <a:t>We train parameters of our model on a </a:t>
            </a:r>
            <a:r>
              <a:rPr lang="en-US" b="1" dirty="0">
                <a:solidFill>
                  <a:srgbClr val="008000"/>
                </a:solidFill>
              </a:rPr>
              <a:t>training set</a:t>
            </a:r>
            <a:r>
              <a:rPr lang="en-US" dirty="0"/>
              <a:t>.</a:t>
            </a:r>
          </a:p>
          <a:p>
            <a:r>
              <a:rPr lang="en-US" dirty="0"/>
              <a:t>We test the model’s performance on data we haven’t seen.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8000"/>
                </a:solidFill>
              </a:rPr>
              <a:t>test set </a:t>
            </a:r>
            <a:r>
              <a:rPr lang="en-US" dirty="0"/>
              <a:t>is an unseen dataset that is different from our training set, totally unused.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008000"/>
                </a:solidFill>
              </a:rPr>
              <a:t>evaluation metric </a:t>
            </a:r>
            <a:r>
              <a:rPr lang="en-US" dirty="0"/>
              <a:t>tells us how well our model does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13447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 get a number about how good my model is for a test set? </a:t>
            </a:r>
          </a:p>
          <a:p>
            <a:r>
              <a:rPr lang="en-US" dirty="0"/>
              <a:t>What is the P(</a:t>
            </a:r>
            <a:r>
              <a:rPr lang="en-US" dirty="0" err="1"/>
              <a:t>test_set</a:t>
            </a:r>
            <a:r>
              <a:rPr lang="en-US" dirty="0"/>
              <a:t> | Model ) </a:t>
            </a:r>
          </a:p>
          <a:p>
            <a:r>
              <a:rPr lang="en-US" dirty="0"/>
              <a:t>How we can Evaluate a Model?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Extrinsic evaluation of N-gram models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Best evaluation for comparing models A and B</a:t>
            </a:r>
          </a:p>
          <a:p>
            <a:pPr lvl="1"/>
            <a:r>
              <a:rPr lang="en-US" sz="2400" dirty="0"/>
              <a:t>Put each model in a task</a:t>
            </a:r>
          </a:p>
          <a:p>
            <a:pPr lvl="2"/>
            <a:r>
              <a:rPr lang="en-US" sz="2400" dirty="0"/>
              <a:t> spelling corrector, speech recognizer, MT system</a:t>
            </a:r>
          </a:p>
          <a:p>
            <a:pPr lvl="1"/>
            <a:r>
              <a:rPr lang="en-US" sz="2400" dirty="0"/>
              <a:t>Run the task, get an accuracy for A and for B</a:t>
            </a:r>
          </a:p>
          <a:p>
            <a:pPr lvl="2"/>
            <a:r>
              <a:rPr lang="en-US" sz="2400" dirty="0"/>
              <a:t>How many misspelled words corrected properly</a:t>
            </a:r>
          </a:p>
          <a:p>
            <a:pPr lvl="2"/>
            <a:r>
              <a:rPr lang="en-US" sz="2400" dirty="0"/>
              <a:t>How many words translated correctly</a:t>
            </a:r>
          </a:p>
          <a:p>
            <a:pPr lvl="1"/>
            <a:r>
              <a:rPr lang="en-US" sz="2400" dirty="0"/>
              <a:t>Compare accuracy for A and B</a:t>
            </a:r>
          </a:p>
        </p:txBody>
      </p:sp>
    </p:spTree>
    <p:extLst>
      <p:ext uri="{BB962C8B-B14F-4D97-AF65-F5344CB8AC3E}">
        <p14:creationId xmlns:p14="http://schemas.microsoft.com/office/powerpoint/2010/main" val="313792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Difficulty of extrinsic (in-vivo) evaluation of  N-gram models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Extrinsic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</a:rPr>
              <a:t>Time-consuming; can take days or weeks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</a:rPr>
              <a:t>So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Sometimes use </a:t>
            </a:r>
            <a:r>
              <a:rPr lang="en-US" sz="2400" b="1" dirty="0">
                <a:solidFill>
                  <a:srgbClr val="A50021"/>
                </a:solidFill>
                <a:latin typeface="Calibri"/>
                <a:cs typeface="Calibri"/>
              </a:rPr>
              <a:t>intrinsic</a:t>
            </a:r>
            <a:r>
              <a:rPr lang="en-US" sz="2400" dirty="0">
                <a:latin typeface="Calibri"/>
                <a:cs typeface="Calibri"/>
              </a:rPr>
              <a:t> evaluation: </a:t>
            </a:r>
            <a:r>
              <a:rPr lang="en-US" sz="2400" b="1" dirty="0">
                <a:latin typeface="Calibri"/>
                <a:cs typeface="Calibri"/>
              </a:rPr>
              <a:t>perplexity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Perplexity is the probability of test set normalized by the number of words</a:t>
            </a:r>
            <a:endParaRPr lang="en-US" sz="2400" dirty="0">
              <a:latin typeface="Calibri"/>
              <a:cs typeface="Calibri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Bad approximation 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unless the test data looks </a:t>
            </a:r>
            <a:r>
              <a:rPr lang="en-US" sz="2400" b="1" dirty="0">
                <a:latin typeface="Calibri"/>
                <a:cs typeface="Calibri"/>
              </a:rPr>
              <a:t>just</a:t>
            </a:r>
            <a:r>
              <a:rPr lang="en-US" sz="2400" dirty="0">
                <a:latin typeface="Calibri"/>
                <a:cs typeface="Calibri"/>
              </a:rPr>
              <a:t> like the training data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So </a:t>
            </a:r>
            <a:r>
              <a:rPr lang="en-US" sz="2400" b="1" dirty="0">
                <a:latin typeface="Calibri"/>
                <a:cs typeface="Calibri"/>
              </a:rPr>
              <a:t>generally only useful in pilot experiments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Calibri"/>
                <a:cs typeface="Calibri"/>
              </a:rPr>
              <a:t>But is helpful to think about.</a:t>
            </a:r>
          </a:p>
        </p:txBody>
      </p:sp>
    </p:spTree>
    <p:extLst>
      <p:ext uri="{BB962C8B-B14F-4D97-AF65-F5344CB8AC3E}">
        <p14:creationId xmlns:p14="http://schemas.microsoft.com/office/powerpoint/2010/main" val="212470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7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Perplexity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667008"/>
            <a:ext cx="4267200" cy="418566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Perplexity is the inverse probability of the test set, normalized by the number of words:</a:t>
            </a:r>
          </a:p>
          <a:p>
            <a:pPr eaLnBrk="1" hangingPunct="1"/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 Chain rule:</a:t>
            </a:r>
          </a:p>
          <a:p>
            <a:pPr marL="0" indent="0"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buNone/>
            </a:pPr>
            <a:r>
              <a:rPr lang="en-US" sz="2000" dirty="0">
                <a:latin typeface="Calibri" charset="0"/>
              </a:rPr>
              <a:t>                                              For bigrams:</a:t>
            </a:r>
          </a:p>
        </p:txBody>
      </p:sp>
      <p:pic>
        <p:nvPicPr>
          <p:cNvPr id="137221" name="Picture 5" descr="p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92140" y="4241801"/>
            <a:ext cx="253746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22" name="Picture 6" descr="pp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186" y="5461000"/>
            <a:ext cx="2249424" cy="96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1" y="6358960"/>
            <a:ext cx="697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Minimizing perplexity is the same as maximizing probability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600200"/>
            <a:ext cx="78486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 charset="0"/>
              </a:rPr>
              <a:t>The best language model is one that best predicts an unseen test set</a:t>
            </a:r>
          </a:p>
          <a:p>
            <a:pPr lvl="1"/>
            <a:r>
              <a:rPr lang="en-US" dirty="0">
                <a:latin typeface="Calibri" charset="0"/>
              </a:rPr>
              <a:t>Gives the highest P(sentence)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116515"/>
              </p:ext>
            </p:extLst>
          </p:nvPr>
        </p:nvGraphicFramePr>
        <p:xfrm>
          <a:off x="5361811" y="2108200"/>
          <a:ext cx="2740269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48480" imgH="1307160" progId="Equation.3">
                  <p:embed/>
                </p:oleObj>
              </mc:Choice>
              <mc:Fallback>
                <p:oleObj name="Equation" r:id="rId5" imgW="2148480" imgH="13071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811" y="2108200"/>
                        <a:ext cx="2740269" cy="223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1757</Words>
  <Application>Microsoft Office PowerPoint</Application>
  <PresentationFormat>On-screen Show (4:3)</PresentationFormat>
  <Paragraphs>342</Paragraphs>
  <Slides>37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Courier</vt:lpstr>
      <vt:lpstr>Times</vt:lpstr>
      <vt:lpstr>Wingdings</vt:lpstr>
      <vt:lpstr>Office Theme</vt:lpstr>
      <vt:lpstr>Equation</vt:lpstr>
      <vt:lpstr>Language Modeling Toolkits</vt:lpstr>
      <vt:lpstr>Google N-Gram Release, August 2006</vt:lpstr>
      <vt:lpstr>Google Book N-grams</vt:lpstr>
      <vt:lpstr>Language model evaluation</vt:lpstr>
      <vt:lpstr>Evaluation: How good is our model?</vt:lpstr>
      <vt:lpstr>Which Model is Better</vt:lpstr>
      <vt:lpstr>Extrinsic evaluation of N-gram models</vt:lpstr>
      <vt:lpstr>Difficulty of extrinsic (in-vivo) evaluation of  N-gram models</vt:lpstr>
      <vt:lpstr>Perplexity</vt:lpstr>
      <vt:lpstr>Perplexity</vt:lpstr>
      <vt:lpstr>Lower perplexity = better model</vt:lpstr>
      <vt:lpstr>The Shannon Visualization Method</vt:lpstr>
      <vt:lpstr>Approximating Shakespeare</vt:lpstr>
      <vt:lpstr>Shakespeare as corpus</vt:lpstr>
      <vt:lpstr>The perils of overfitting</vt:lpstr>
      <vt:lpstr>Zeros</vt:lpstr>
      <vt:lpstr>Zero probability bigrams</vt:lpstr>
      <vt:lpstr>Language Modeling Smoothing</vt:lpstr>
      <vt:lpstr>Language Model Corpus</vt:lpstr>
      <vt:lpstr>Bigram Model</vt:lpstr>
      <vt:lpstr>Bigram Model</vt:lpstr>
      <vt:lpstr>Why Smoothing</vt:lpstr>
      <vt:lpstr>The intuition of smoothing (from Dan Klein)</vt:lpstr>
      <vt:lpstr>Add-one Estimation</vt:lpstr>
      <vt:lpstr>Maximum Likelihood Estimates</vt:lpstr>
      <vt:lpstr>Berkeley Restaurant Corpus: Laplace smoothed bigram counts</vt:lpstr>
      <vt:lpstr>Laplace-smoothed bigrams</vt:lpstr>
      <vt:lpstr>Reconstituted counts</vt:lpstr>
      <vt:lpstr>Compare with raw bigram counts</vt:lpstr>
      <vt:lpstr>Add-1 estimation is a blunt instrument</vt:lpstr>
      <vt:lpstr>Backoff and Interpolation</vt:lpstr>
      <vt:lpstr>Linear Interpolation</vt:lpstr>
      <vt:lpstr>How to set the lambdas?</vt:lpstr>
      <vt:lpstr>Unknown words: Open versus closed vocabulary tasks</vt:lpstr>
      <vt:lpstr>Huge web-scale n-grams</vt:lpstr>
      <vt:lpstr>Smoothing for Web-scale N-grams</vt:lpstr>
      <vt:lpstr>N-gram Smoothing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Modeling Toolkits</dc:title>
  <dc:creator>cle-144-nb</dc:creator>
  <cp:lastModifiedBy>NAEEM Ul HASSAN</cp:lastModifiedBy>
  <cp:revision>5</cp:revision>
  <dcterms:created xsi:type="dcterms:W3CDTF">2006-08-16T00:00:00Z</dcterms:created>
  <dcterms:modified xsi:type="dcterms:W3CDTF">2024-03-10T13:41:30Z</dcterms:modified>
</cp:coreProperties>
</file>