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3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3C0-09E8-4C5F-AD9A-8FB0B760C04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7FA6-B49A-42B6-B2DF-3ABACBFDA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1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" TargetMode="External"/><Relationship Id="rId2" Type="http://schemas.openxmlformats.org/officeDocument/2006/relationships/hyperlink" Target="https://us.sagepub.com/en-us/nam/leadership/book2453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Rebel-Leadership-Commitment-Charisma-Revolutionary/dp/0029077507" TargetMode="External"/><Relationship Id="rId5" Type="http://schemas.openxmlformats.org/officeDocument/2006/relationships/hyperlink" Target="https://www.sciencedirect.com/" TargetMode="External"/><Relationship Id="rId4" Type="http://schemas.openxmlformats.org/officeDocument/2006/relationships/hyperlink" Target="https://www.routledg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eadership-Performance-Beyond-Expectations-Bernard/dp/0029018102" TargetMode="External"/><Relationship Id="rId2" Type="http://schemas.openxmlformats.org/officeDocument/2006/relationships/hyperlink" Target="https://www.amazon.com/Leadership-James-MacGregor-Burns/dp/006196557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EE37-F0F3-89E0-D3A4-AA82F087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71" y="954319"/>
            <a:ext cx="9448800" cy="1825096"/>
          </a:xfrm>
        </p:spPr>
        <p:txBody>
          <a:bodyPr>
            <a:normAutofit/>
          </a:bodyPr>
          <a:lstStyle/>
          <a:p>
            <a:r>
              <a:rPr lang="en-US" sz="4800" b="1" dirty="0">
                <a:cs typeface="Times New Roman" panose="02020603050405020304" pitchFamily="18" charset="0"/>
              </a:rPr>
              <a:t>Transformational Leadership Theory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7C759-79C4-49C1-1FB8-0DCFE7BA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543" y="2454728"/>
            <a:ext cx="4550229" cy="2334985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GROUP MEMBERS:</a:t>
            </a:r>
          </a:p>
          <a:p>
            <a:r>
              <a:rPr lang="en-US" sz="1800" dirty="0"/>
              <a:t>Muhammad Hashim            2021-SE-06</a:t>
            </a:r>
          </a:p>
          <a:p>
            <a:r>
              <a:rPr lang="en-US" sz="1800" dirty="0"/>
              <a:t>Hafiz M Ghazanfar Ahmad 2021-SE-16</a:t>
            </a:r>
          </a:p>
          <a:p>
            <a:r>
              <a:rPr lang="en-US" sz="1800" dirty="0"/>
              <a:t>Muhammad Usama             2021-SE-41</a:t>
            </a:r>
          </a:p>
          <a:p>
            <a:r>
              <a:rPr lang="en-US" sz="1800" dirty="0"/>
              <a:t>Abdur Rehman                     2021-SE-43</a:t>
            </a:r>
          </a:p>
          <a:p>
            <a:r>
              <a:rPr lang="en-US" sz="1800" dirty="0" err="1"/>
              <a:t>Rizwanullah</a:t>
            </a:r>
            <a:r>
              <a:rPr lang="en-US" sz="1800" dirty="0"/>
              <a:t>                           2021-SE-46</a:t>
            </a:r>
          </a:p>
        </p:txBody>
      </p:sp>
    </p:spTree>
    <p:extLst>
      <p:ext uri="{BB962C8B-B14F-4D97-AF65-F5344CB8AC3E}">
        <p14:creationId xmlns:p14="http://schemas.microsoft.com/office/powerpoint/2010/main" val="257732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80D-FFCB-3F30-C6D6-98FCDAF3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240" y="3619333"/>
            <a:ext cx="8610600" cy="1293028"/>
          </a:xfrm>
        </p:spPr>
        <p:txBody>
          <a:bodyPr>
            <a:noAutofit/>
          </a:bodyPr>
          <a:lstStyle/>
          <a:p>
            <a:r>
              <a:rPr lang="en-US" sz="6200" b="1" dirty="0"/>
              <a:t>Applications in Organizations</a:t>
            </a:r>
            <a:br>
              <a:rPr lang="en-US" sz="6200" b="1" dirty="0"/>
            </a:b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42288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F8A-C7AD-D156-3FD4-BB2902DC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Real-World Examples of Transformational Leadership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BCEA-581D-2FD1-F50E-B81EBA65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>
                <a:latin typeface="+mj-lt"/>
              </a:rPr>
              <a:t>Steve Jobs (Apple):</a:t>
            </a:r>
            <a:r>
              <a:rPr lang="en-US" sz="1800" b="0" dirty="0">
                <a:latin typeface="+mj-lt"/>
              </a:rPr>
              <a:t> Fostered innovation and creativity </a:t>
            </a:r>
            <a:r>
              <a:rPr lang="en-US" sz="1800" b="1" dirty="0">
                <a:latin typeface="+mj-lt"/>
              </a:rPr>
              <a:t>[6]</a:t>
            </a:r>
            <a:r>
              <a:rPr lang="en-US" sz="1800" b="0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>
                <a:latin typeface="+mj-lt"/>
              </a:rPr>
              <a:t>Elon Musk (Tesla &amp; SpaceX):</a:t>
            </a:r>
            <a:r>
              <a:rPr lang="en-US" sz="1800" b="0" dirty="0">
                <a:latin typeface="+mj-lt"/>
              </a:rPr>
              <a:t> Pushed the boundaries of technology and leadership </a:t>
            </a:r>
            <a:r>
              <a:rPr lang="en-US" sz="1800" b="1" dirty="0">
                <a:latin typeface="+mj-lt"/>
              </a:rPr>
              <a:t>[7]</a:t>
            </a:r>
            <a:r>
              <a:rPr lang="en-US" sz="1800" b="0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>
                <a:latin typeface="+mj-lt"/>
              </a:rPr>
              <a:t>Healthcare Sector:</a:t>
            </a:r>
            <a:r>
              <a:rPr lang="en-US" sz="1800" b="0" dirty="0">
                <a:latin typeface="+mj-lt"/>
              </a:rPr>
              <a:t> Improves patient care and employee engagement </a:t>
            </a:r>
            <a:r>
              <a:rPr lang="en-US" sz="1800" b="1" dirty="0">
                <a:latin typeface="+mj-lt"/>
              </a:rPr>
              <a:t>[8]</a:t>
            </a:r>
            <a:r>
              <a:rPr lang="en-US" sz="1800" b="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30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A062-B1A2-C290-6937-88FC8F72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Liberation Serif"/>
              </a:rPr>
              <a:t>Real-World Examples of Transformational Leadership</a:t>
            </a:r>
            <a:br>
              <a:rPr lang="en-US" sz="4000" b="1" dirty="0">
                <a:latin typeface="Liberation 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7C12-4243-7A72-3383-A336DD59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Education Sector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Improves </a:t>
            </a:r>
            <a:r>
              <a:rPr lang="en-US" sz="1800" b="1" dirty="0"/>
              <a:t>teaching and learning experiences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Helps teachers </a:t>
            </a:r>
            <a:r>
              <a:rPr lang="en-US" sz="1800" b="1" dirty="0"/>
              <a:t>grow and improve their skills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Government Sector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Improves </a:t>
            </a:r>
            <a:r>
              <a:rPr lang="en-US" sz="1800" b="1" dirty="0"/>
              <a:t>public services and policies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Builds </a:t>
            </a:r>
            <a:r>
              <a:rPr lang="en-US" sz="1800" b="1" dirty="0"/>
              <a:t>trust between leaders and citizens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6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CC8C-FF87-637D-ABCE-220DB76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240" y="3212933"/>
            <a:ext cx="8610600" cy="1293028"/>
          </a:xfrm>
        </p:spPr>
        <p:txBody>
          <a:bodyPr>
            <a:noAutofit/>
          </a:bodyPr>
          <a:lstStyle/>
          <a:p>
            <a:r>
              <a:rPr lang="en-US" sz="5800" b="1" dirty="0"/>
              <a:t> Challenges, Criticism &amp; Conclusion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280321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ECF9-B4AD-20E0-3B43-7627B74B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Challenges &amp; Criticism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7880-4490-2230-E1AC-07F4ADC3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dirty="0"/>
              <a:t>Over-reliance on leader charisma – Can lead to </a:t>
            </a:r>
            <a:r>
              <a:rPr lang="en-US" sz="1800" b="1" dirty="0"/>
              <a:t>dependency issues</a:t>
            </a:r>
            <a:r>
              <a:rPr lang="en-US" sz="1800" b="0" dirty="0"/>
              <a:t> </a:t>
            </a:r>
            <a:r>
              <a:rPr lang="en-US" sz="1800" b="1" dirty="0"/>
              <a:t>[1]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Risk of </a:t>
            </a:r>
            <a:r>
              <a:rPr lang="en-US" sz="1800" b="1" dirty="0"/>
              <a:t>leader &amp; follower burnout</a:t>
            </a:r>
            <a:r>
              <a:rPr lang="en-US" sz="1800" b="0" dirty="0"/>
              <a:t> due to high expectations </a:t>
            </a:r>
            <a:r>
              <a:rPr lang="en-US" sz="1800" b="1" dirty="0"/>
              <a:t>[6]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Not always </a:t>
            </a:r>
            <a:r>
              <a:rPr lang="en-US" sz="1800" b="1" dirty="0"/>
              <a:t>suitable for structured or regulated industries</a:t>
            </a:r>
            <a:r>
              <a:rPr lang="en-US" sz="1800" b="0" dirty="0"/>
              <a:t> </a:t>
            </a:r>
            <a:r>
              <a:rPr lang="en-US" sz="1800" b="1" dirty="0"/>
              <a:t>[8]</a:t>
            </a:r>
            <a:r>
              <a:rPr lang="en-US" sz="1800" b="0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56DC-7EAE-AF66-3D9A-66C5D1D0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Conclusion &amp; Key Takeaways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9F61-2F06-89E5-2086-EBA660BD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dirty="0"/>
              <a:t>Transformational leadership fosters motivation, innovation, and success.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dirty="0"/>
              <a:t>Requires </a:t>
            </a:r>
            <a:r>
              <a:rPr lang="en-US" sz="1800" b="1" dirty="0"/>
              <a:t>balance of vision, ethics, and personal support</a:t>
            </a:r>
            <a:r>
              <a:rPr lang="en-US" sz="1800" b="0" dirty="0"/>
              <a:t> </a:t>
            </a:r>
            <a:r>
              <a:rPr lang="en-US" sz="1800" b="1" dirty="0"/>
              <a:t>[7]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Effective in </a:t>
            </a:r>
            <a:r>
              <a:rPr lang="en-US" sz="1800" b="1" dirty="0"/>
              <a:t>various sectors</a:t>
            </a:r>
            <a:r>
              <a:rPr lang="en-US" sz="1800" b="0" dirty="0"/>
              <a:t> but must be </a:t>
            </a:r>
            <a:r>
              <a:rPr lang="en-US" sz="1800" b="1" dirty="0"/>
              <a:t>applied wisely</a:t>
            </a:r>
            <a:r>
              <a:rPr lang="en-US" sz="1800" b="0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3D42-8BAB-B287-0438-332A316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References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4B8D-7C2A-3F0E-939D-AC8783E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" sz="1800" b="1" dirty="0">
              <a:latin typeface="+mj-lt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[1] P. G. Northouse, </a:t>
            </a:r>
            <a:r>
              <a:rPr lang="en-US" sz="1800" b="0" i="1" dirty="0">
                <a:latin typeface="+mj-lt"/>
              </a:rPr>
              <a:t>Leadership: Theory and Practice</a:t>
            </a:r>
            <a:r>
              <a:rPr lang="en-US" sz="1800" b="0" i="0" dirty="0">
                <a:latin typeface="+mj-lt"/>
              </a:rPr>
              <a:t>, 8th ed. Thousand Oaks, CA: Sage Publications, 2018. [Online]. Available: </a:t>
            </a:r>
            <a:r>
              <a:rPr lang="en-US" sz="1800" b="0" i="0" dirty="0">
                <a:latin typeface="+mj-lt"/>
                <a:hlinkClick r:id="rId2"/>
              </a:rPr>
              <a:t>https://us.sagepub.com/en-us/nam/leadership/book245324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b="0" i="0" dirty="0">
                <a:latin typeface="+mj-lt"/>
              </a:rPr>
              <a:t>[2] G. Yukl, </a:t>
            </a:r>
            <a:r>
              <a:rPr lang="en-US" sz="1800" b="0" i="1" dirty="0">
                <a:latin typeface="+mj-lt"/>
              </a:rPr>
              <a:t>Leadership in Organizations</a:t>
            </a:r>
            <a:r>
              <a:rPr lang="en-US" sz="1800" b="0" i="0" dirty="0">
                <a:latin typeface="+mj-lt"/>
              </a:rPr>
              <a:t>, 8th ed. Upper Saddle River, NJ: Pearson, 2012. [Online]. Available: </a:t>
            </a:r>
            <a:r>
              <a:rPr lang="en-US" sz="1800" b="0" i="0" u="sng" dirty="0">
                <a:solidFill>
                  <a:srgbClr val="000080"/>
                </a:solidFill>
                <a:latin typeface="+mj-lt"/>
                <a:hlinkClick r:id="rId3"/>
              </a:rPr>
              <a:t>https://www.pearson.com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b="0" i="0" dirty="0">
                <a:latin typeface="+mj-lt"/>
              </a:rPr>
              <a:t>[3] B. M. Bass and R. E. Riggio, </a:t>
            </a:r>
            <a:r>
              <a:rPr lang="en-US" sz="1800" b="0" i="1" dirty="0">
                <a:latin typeface="+mj-lt"/>
              </a:rPr>
              <a:t>Transformational Leadership</a:t>
            </a:r>
            <a:r>
              <a:rPr lang="en-US" sz="1800" b="0" i="0" dirty="0">
                <a:latin typeface="+mj-lt"/>
              </a:rPr>
              <a:t>, 2nd ed. New York, NY: Routledge, 2006. [Online]. Available: </a:t>
            </a:r>
            <a:r>
              <a:rPr lang="en-US" sz="1800" b="0" i="0" u="sng" dirty="0">
                <a:solidFill>
                  <a:srgbClr val="000080"/>
                </a:solidFill>
                <a:latin typeface="+mj-lt"/>
                <a:hlinkClick r:id="rId4"/>
              </a:rPr>
              <a:t>https://www.routledge.com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b="0" i="0" dirty="0">
                <a:latin typeface="+mj-lt"/>
              </a:rPr>
              <a:t>[4] J. </a:t>
            </a:r>
            <a:r>
              <a:rPr lang="en-US" sz="1800" b="0" i="0" dirty="0" err="1">
                <a:latin typeface="+mj-lt"/>
              </a:rPr>
              <a:t>Antonakis</a:t>
            </a:r>
            <a:r>
              <a:rPr lang="en-US" sz="1800" b="0" i="0" dirty="0">
                <a:latin typeface="+mj-lt"/>
              </a:rPr>
              <a:t> and R. J. House, "The full-range leadership theory: The way forward," </a:t>
            </a:r>
            <a:r>
              <a:rPr lang="en-US" sz="1800" b="0" i="1" dirty="0">
                <a:latin typeface="+mj-lt"/>
              </a:rPr>
              <a:t>The Leadership Quarterly</a:t>
            </a:r>
            <a:r>
              <a:rPr lang="en-US" sz="1800" b="0" i="0" dirty="0">
                <a:latin typeface="+mj-lt"/>
              </a:rPr>
              <a:t>, vol. 23, no. 4, pp. 746-771, 2012. [Online]. Available: </a:t>
            </a:r>
            <a:r>
              <a:rPr lang="en-US" sz="1800" b="0" i="0" u="sng" dirty="0">
                <a:solidFill>
                  <a:srgbClr val="000080"/>
                </a:solidFill>
                <a:latin typeface="+mj-lt"/>
                <a:hlinkClick r:id="rId5"/>
              </a:rPr>
              <a:t>https://www.sciencedirect.com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b="0" i="0" dirty="0">
                <a:latin typeface="+mj-lt"/>
              </a:rPr>
              <a:t>[5] J. V. Downton, </a:t>
            </a:r>
            <a:r>
              <a:rPr lang="en-US" sz="1800" b="0" i="1" dirty="0">
                <a:latin typeface="+mj-lt"/>
              </a:rPr>
              <a:t>Rebel Leadership: Commitment and Charisma in the Revolutionary Process</a:t>
            </a:r>
            <a:r>
              <a:rPr lang="en-US" sz="1800" b="0" i="0" dirty="0">
                <a:latin typeface="+mj-lt"/>
              </a:rPr>
              <a:t>. New York, NY: Free Press, 1973. [Online]. Available: </a:t>
            </a:r>
            <a:r>
              <a:rPr lang="en-US" sz="1800" b="0" i="0" dirty="0">
                <a:latin typeface="+mj-lt"/>
                <a:hlinkClick r:id="rId6"/>
              </a:rPr>
              <a:t>https://www.amazon.com/Rebel-Leadership-Commitment-Charisma-Revolutionary/dp/0029077507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82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3CBA-2ADB-DBC2-6715-AE0F69F4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5E3D-48A8-BF64-56FD-124D5E13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Symbol" panose="05050102010706020507" pitchFamily="18" charset="2"/>
              <a:buChar char="·"/>
            </a:pPr>
            <a:r>
              <a:rPr lang="en-US" sz="1800" dirty="0">
                <a:latin typeface="+mj-lt"/>
              </a:rPr>
              <a:t>[6] J. M. Burns, </a:t>
            </a:r>
            <a:r>
              <a:rPr lang="en-US" sz="1800" i="1" dirty="0">
                <a:latin typeface="+mj-lt"/>
              </a:rPr>
              <a:t>Leadership</a:t>
            </a:r>
            <a:r>
              <a:rPr lang="en-US" sz="1800" i="0" dirty="0">
                <a:latin typeface="+mj-lt"/>
              </a:rPr>
              <a:t>. New York, NY: Harper &amp; Row, 1978. [Online]. Available: </a:t>
            </a:r>
            <a:r>
              <a:rPr lang="en-US" sz="1800" i="0" dirty="0">
                <a:latin typeface="+mj-lt"/>
                <a:hlinkClick r:id="rId2"/>
              </a:rPr>
              <a:t>https://www.amazon.com/Leadership-James-MacGregor-Burns/dp/006196557X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i="0" dirty="0">
                <a:latin typeface="+mj-lt"/>
              </a:rPr>
              <a:t>[7] B. M. Bass, </a:t>
            </a:r>
            <a:r>
              <a:rPr lang="en-US" sz="1800" i="1" dirty="0">
                <a:latin typeface="+mj-lt"/>
              </a:rPr>
              <a:t>Leadership and Performance Beyond Expectations</a:t>
            </a:r>
            <a:r>
              <a:rPr lang="en-US" sz="1800" i="0" dirty="0">
                <a:latin typeface="+mj-lt"/>
              </a:rPr>
              <a:t>. New York, NY: Free Press, 1985. [Online]. Available: </a:t>
            </a:r>
            <a:r>
              <a:rPr lang="en-US" sz="1800" i="0" dirty="0">
                <a:latin typeface="+mj-lt"/>
                <a:hlinkClick r:id="rId3"/>
              </a:rPr>
              <a:t>https://www.amazon.com/Leadership-Performance-Beyond-Expectations-Bernard/dp/0029018102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i="0" dirty="0">
                <a:latin typeface="+mj-lt"/>
              </a:rPr>
              <a:t>[8] B. J. Avolio and B. M. Bass, </a:t>
            </a:r>
            <a:r>
              <a:rPr lang="en-US" sz="1800" i="1" dirty="0">
                <a:latin typeface="+mj-lt"/>
              </a:rPr>
              <a:t>Developing Potential Across a Full Range of Leadership</a:t>
            </a:r>
            <a:r>
              <a:rPr lang="en-US" sz="1800" i="0" dirty="0">
                <a:latin typeface="+mj-lt"/>
              </a:rPr>
              <a:t>, Mahwah, NJ: Lawrence Erlbaum Associates, 2002.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i="0" dirty="0">
                <a:latin typeface="+mj-lt"/>
              </a:rPr>
              <a:t>[9] F. Luthans, </a:t>
            </a:r>
            <a:r>
              <a:rPr lang="en-US" sz="1800" i="1" dirty="0">
                <a:latin typeface="+mj-lt"/>
              </a:rPr>
              <a:t>Organizational Behavior: An Evidence-Based Approach</a:t>
            </a:r>
            <a:r>
              <a:rPr lang="en-US" sz="1800" i="0" dirty="0">
                <a:latin typeface="+mj-lt"/>
              </a:rPr>
              <a:t>, 12th ed. New York, NY: McGraw-Hill, 2011.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1800" i="0" dirty="0">
                <a:latin typeface="+mj-lt"/>
              </a:rPr>
              <a:t>[10] M. E. Brown and L. K. </a:t>
            </a:r>
            <a:r>
              <a:rPr lang="en-US" sz="1800" i="0" dirty="0" err="1">
                <a:latin typeface="+mj-lt"/>
              </a:rPr>
              <a:t>Treviño</a:t>
            </a:r>
            <a:r>
              <a:rPr lang="en-US" sz="1800" i="0" dirty="0">
                <a:latin typeface="+mj-lt"/>
              </a:rPr>
              <a:t>, "Ethical leadership: A review and future directions," </a:t>
            </a:r>
            <a:r>
              <a:rPr lang="en-US" sz="1800" i="1" dirty="0">
                <a:latin typeface="+mj-lt"/>
              </a:rPr>
              <a:t>The Leadership Quarterly</a:t>
            </a:r>
            <a:r>
              <a:rPr lang="en-US" sz="1800" i="0" dirty="0">
                <a:latin typeface="+mj-lt"/>
              </a:rPr>
              <a:t>, vol. 17, no. 6, pp. 595-616, 2006. </a:t>
            </a:r>
          </a:p>
          <a:p>
            <a:pPr algn="just"/>
            <a:endParaRPr lang="en" sz="1800" i="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2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34EA-344D-6A2A-4455-8DCF8C41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760" y="901532"/>
            <a:ext cx="8610600" cy="1293028"/>
          </a:xfrm>
        </p:spPr>
        <p:txBody>
          <a:bodyPr>
            <a:noAutofit/>
          </a:bodyPr>
          <a:lstStyle/>
          <a:p>
            <a:r>
              <a:rPr lang="en-US" sz="3200" b="1" dirty="0"/>
              <a:t>Introduction</a:t>
            </a:r>
            <a:r>
              <a:rPr lang="en-US" sz="3200" b="1" dirty="0">
                <a:latin typeface="Liberation Serif"/>
              </a:rPr>
              <a:t> to Transformational Leadership</a:t>
            </a:r>
            <a:br>
              <a:rPr lang="en-US" sz="3200" b="1" dirty="0">
                <a:latin typeface="Liberation Serif"/>
              </a:rPr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2E9C-3879-2578-0D90-EA673E47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Definition:</a:t>
            </a:r>
            <a:r>
              <a:rPr lang="en-US" sz="1800" dirty="0"/>
              <a:t> Leadership style that inspires and motivates followers to achieve extraordinary outcomes.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Key aspects: </a:t>
            </a:r>
            <a:r>
              <a:rPr lang="en-US" sz="1800" dirty="0"/>
              <a:t>Vision, inspiration, intellectual stimulation, and individualized consideration.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Importance:</a:t>
            </a:r>
            <a:r>
              <a:rPr lang="en-US" sz="1800" dirty="0"/>
              <a:t> Enhances employee engagement, job satisfaction, and performance </a:t>
            </a:r>
            <a:r>
              <a:rPr lang="en-US" sz="1800" b="1" dirty="0"/>
              <a:t>[1]</a:t>
            </a:r>
            <a:r>
              <a:rPr lang="en-US" sz="1800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B73-ABF5-FAE7-2F9F-7EEC4FDA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Origin and Development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D4D9-0915-2A4D-4109-CAE765D1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dirty="0"/>
              <a:t>First introduced by </a:t>
            </a:r>
            <a:r>
              <a:rPr lang="en-US" sz="1800" b="1" dirty="0"/>
              <a:t>James V. Downton (1973)</a:t>
            </a:r>
            <a:r>
              <a:rPr lang="en-US" sz="1800" b="0" dirty="0"/>
              <a:t> </a:t>
            </a:r>
            <a:r>
              <a:rPr lang="en-US" sz="1800" b="1" dirty="0"/>
              <a:t>[5]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Expanded by </a:t>
            </a:r>
            <a:r>
              <a:rPr lang="en-US" sz="1800" b="1" dirty="0"/>
              <a:t>James MacGregor Burns (1978)</a:t>
            </a:r>
            <a:r>
              <a:rPr lang="en-US" sz="1800" b="0" dirty="0"/>
              <a:t> </a:t>
            </a:r>
            <a:r>
              <a:rPr lang="en-US" sz="1800" b="1" dirty="0"/>
              <a:t>[6]</a:t>
            </a:r>
            <a:r>
              <a:rPr lang="en-US" sz="1800" b="0" dirty="0"/>
              <a:t> – Differentiated from transactional leadership.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Refined by </a:t>
            </a:r>
            <a:r>
              <a:rPr lang="en-US" sz="1800" b="1" dirty="0"/>
              <a:t>Bernard Bass (1985)</a:t>
            </a:r>
            <a:r>
              <a:rPr lang="en-US" sz="1800" b="0" dirty="0"/>
              <a:t> </a:t>
            </a:r>
            <a:r>
              <a:rPr lang="en-US" sz="1800" b="1" dirty="0"/>
              <a:t>[7]</a:t>
            </a:r>
            <a:r>
              <a:rPr lang="en-US" sz="1800" b="0" dirty="0"/>
              <a:t> – Introduced the four components.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Multifactor Leadership Questionnaire (MLQ)</a:t>
            </a:r>
            <a:r>
              <a:rPr lang="en-US" sz="1800" b="0" dirty="0"/>
              <a:t> created for assessment </a:t>
            </a:r>
            <a:r>
              <a:rPr lang="en-US" sz="1800" b="1" dirty="0"/>
              <a:t>[8]</a:t>
            </a:r>
            <a:r>
              <a:rPr lang="en-US" sz="1800" b="0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7488-35DE-4930-FC38-699268BE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0" y="3903813"/>
            <a:ext cx="8610600" cy="1293028"/>
          </a:xfrm>
        </p:spPr>
        <p:txBody>
          <a:bodyPr>
            <a:normAutofit/>
          </a:bodyPr>
          <a:lstStyle/>
          <a:p>
            <a:r>
              <a:rPr lang="en-US" sz="6200" b="1" dirty="0"/>
              <a:t>Key Characteristics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101242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9D5E-36E4-E893-A1DA-FDA1E817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Idealized Influence &amp; Inspirational Motivation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F34C-D458-4022-9557-4FD2E39A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Idealized Influence (Charisma)</a:t>
            </a:r>
            <a:r>
              <a:rPr lang="en-US" sz="1800" b="0" dirty="0"/>
              <a:t>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Leaders act as role models, earning respect and trust.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Example: Steve Jobs' visionary leadership at Apple </a:t>
            </a:r>
            <a:r>
              <a:rPr lang="en-US" sz="1800" b="1" dirty="0"/>
              <a:t>[6]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Inspirational Motivation</a:t>
            </a:r>
            <a:r>
              <a:rPr lang="en-US" sz="1800" b="0" dirty="0"/>
              <a:t>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Leaders create a compelling vision that energizes teams.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/>
              <a:t>Strong communication skills are essential </a:t>
            </a:r>
            <a:r>
              <a:rPr lang="en-US" sz="1800" b="1" dirty="0"/>
              <a:t>[7]</a:t>
            </a:r>
            <a:r>
              <a:rPr lang="en-US" sz="1800" b="0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1622-8495-2E18-D853-77968D2B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Intellectual Stimulation &amp; Individualized Consideration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EBDE-8E57-B511-A7E4-3A79A3DB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>
                <a:latin typeface="+mj-lt"/>
              </a:rPr>
              <a:t>Intellectual Stimulation</a:t>
            </a:r>
            <a:r>
              <a:rPr lang="en-US" sz="1800" b="0" dirty="0"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Encourages creativity, critical thinking, and innovation.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Promotes a culture of learning and experimentation </a:t>
            </a:r>
            <a:r>
              <a:rPr lang="en-US" sz="1800" b="1" dirty="0">
                <a:latin typeface="+mj-lt"/>
              </a:rPr>
              <a:t>[1]</a:t>
            </a:r>
            <a:r>
              <a:rPr lang="en-US" sz="1800" b="0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>
                <a:latin typeface="+mj-lt"/>
              </a:rPr>
              <a:t>Individualized Consideration</a:t>
            </a:r>
            <a:r>
              <a:rPr lang="en-US" sz="1800" b="0" dirty="0"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Provides personal mentorship and development opportunities.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Supports employees’ growth and career progression </a:t>
            </a:r>
            <a:r>
              <a:rPr lang="en-US" sz="1800" b="1" dirty="0">
                <a:latin typeface="+mj-lt"/>
              </a:rPr>
              <a:t>[7]</a:t>
            </a:r>
            <a:r>
              <a:rPr lang="en-US" sz="1800" b="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411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A8B-83C6-961B-9B43-C71CBEE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3355173"/>
            <a:ext cx="8610600" cy="1293028"/>
          </a:xfrm>
        </p:spPr>
        <p:txBody>
          <a:bodyPr>
            <a:noAutofit/>
          </a:bodyPr>
          <a:lstStyle/>
          <a:p>
            <a:r>
              <a:rPr lang="en-US" sz="5200" b="1" dirty="0"/>
              <a:t>Comparison with Other Leadership Styles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41676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C683-6B51-E261-2F9B-8995395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0" y="1130133"/>
            <a:ext cx="8610600" cy="1293028"/>
          </a:xfrm>
        </p:spPr>
        <p:txBody>
          <a:bodyPr>
            <a:noAutofit/>
          </a:bodyPr>
          <a:lstStyle/>
          <a:p>
            <a:r>
              <a:rPr lang="en-US" sz="3200" b="1" dirty="0"/>
              <a:t>Transformational vs. Transactional Leadership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E0F4-26DC-F68D-67E2-2AB8E30F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+mj-lt"/>
              </a:rPr>
              <a:t>Transformational Leadership</a:t>
            </a:r>
            <a:r>
              <a:rPr lang="en-US" sz="1800" b="0" dirty="0"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Focuses on change, vision, and motivation.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Builds long-term organizational growth </a:t>
            </a:r>
            <a:r>
              <a:rPr lang="en-US" sz="1800" b="1" dirty="0">
                <a:latin typeface="+mj-lt"/>
              </a:rPr>
              <a:t>[6]</a:t>
            </a:r>
            <a:r>
              <a:rPr lang="en-US" sz="1800" b="0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>
                <a:latin typeface="+mj-lt"/>
              </a:rPr>
              <a:t>Transactional Leadership</a:t>
            </a:r>
            <a:r>
              <a:rPr lang="en-US" sz="1800" b="0" dirty="0"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Focuses on structure, rewards, and punishments.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0" dirty="0">
                <a:latin typeface="+mj-lt"/>
              </a:rPr>
              <a:t>Ensures efficiency but limits innovation </a:t>
            </a:r>
            <a:r>
              <a:rPr lang="en-US" sz="1800" b="1" dirty="0">
                <a:latin typeface="+mj-lt"/>
              </a:rPr>
              <a:t>[10]</a:t>
            </a:r>
            <a:r>
              <a:rPr lang="en-US" sz="1800" b="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690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7200-7583-D81F-3689-738F5143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Transformational vs. Servant &amp; Authentic Leadership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3A8D-5AD1-DD81-6911-7FDA6EB3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" sz="1800" b="1" dirty="0"/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Servant Leadership</a:t>
            </a:r>
            <a:r>
              <a:rPr lang="en-US" sz="1800" b="0" dirty="0"/>
              <a:t> – Prioritizes follower needs before the organization </a:t>
            </a:r>
            <a:r>
              <a:rPr lang="en-US" sz="1800" b="1" dirty="0"/>
              <a:t>[1]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Authentic Leadership</a:t>
            </a:r>
            <a:r>
              <a:rPr lang="en-US" sz="1800" b="0" dirty="0"/>
              <a:t> – Focuses on transparency, self-awareness, and integrity </a:t>
            </a:r>
            <a:r>
              <a:rPr lang="en-US" sz="1800" b="1" dirty="0"/>
              <a:t>[9]</a:t>
            </a:r>
            <a:r>
              <a:rPr lang="en-US" sz="1800" b="0" dirty="0"/>
              <a:t>. </a:t>
            </a: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1800" b="1" dirty="0"/>
              <a:t>Transformational Leadership</a:t>
            </a:r>
            <a:r>
              <a:rPr lang="en-US" sz="1800" b="0" dirty="0"/>
              <a:t> – Inspires and leads change with vision and motivation.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120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911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Liberation Serif</vt:lpstr>
      <vt:lpstr>Symbol</vt:lpstr>
      <vt:lpstr>Times New Roman</vt:lpstr>
      <vt:lpstr>Vapor Trail</vt:lpstr>
      <vt:lpstr>Transformational Leadership Theory</vt:lpstr>
      <vt:lpstr>Introduction to Transformational Leadership </vt:lpstr>
      <vt:lpstr>Origin and Development </vt:lpstr>
      <vt:lpstr>Key Characteristics</vt:lpstr>
      <vt:lpstr>Idealized Influence &amp; Inspirational Motivation </vt:lpstr>
      <vt:lpstr>Intellectual Stimulation &amp; Individualized Consideration</vt:lpstr>
      <vt:lpstr>Comparison with Other Leadership Styles</vt:lpstr>
      <vt:lpstr>Transformational vs. Transactional Leadership </vt:lpstr>
      <vt:lpstr>Transformational vs. Servant &amp; Authentic Leadership </vt:lpstr>
      <vt:lpstr>Applications in Organizations </vt:lpstr>
      <vt:lpstr>Real-World Examples of Transformational Leadership </vt:lpstr>
      <vt:lpstr>Real-World Examples of Transformational Leadership </vt:lpstr>
      <vt:lpstr> Challenges, Criticism &amp; Conclusion</vt:lpstr>
      <vt:lpstr>Challenges &amp; Criticism</vt:lpstr>
      <vt:lpstr>Conclusion &amp; Key Takeaways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Waqee Amjad</dc:creator>
  <cp:lastModifiedBy>Waqee Amjad</cp:lastModifiedBy>
  <cp:revision>1</cp:revision>
  <dcterms:created xsi:type="dcterms:W3CDTF">2025-02-20T19:18:56Z</dcterms:created>
  <dcterms:modified xsi:type="dcterms:W3CDTF">2025-02-20T19:53:48Z</dcterms:modified>
</cp:coreProperties>
</file>