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60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54" autoAdjust="0"/>
  </p:normalViewPr>
  <p:slideViewPr>
    <p:cSldViewPr>
      <p:cViewPr varScale="1">
        <p:scale>
          <a:sx n="64" d="100"/>
          <a:sy n="64" d="100"/>
        </p:scale>
        <p:origin x="14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A5BD77-AAE4-4E50-9452-5C5966F35BAD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82819-70BE-4A8C-A294-BBBE8A7C7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82819-70BE-4A8C-A294-BBBE8A7C798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47506E90-F399-2545-AB56-D03606ACA6BB}" type="slidenum">
              <a:rPr lang="en-US" sz="1200"/>
              <a:pPr eaLnBrk="1" hangingPunct="1"/>
              <a:t>39</a:t>
            </a:fld>
            <a:endParaRPr lang="en-US" sz="1200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6733" y="685916"/>
            <a:ext cx="4704537" cy="3428035"/>
          </a:xfrm>
          <a:solidFill>
            <a:srgbClr val="FFFFFF"/>
          </a:solidFill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83" y="4342589"/>
            <a:ext cx="5487036" cy="411549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5670" tIns="42835" rIns="85670" bIns="42835"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76A9C4A-9B21-E94C-87BA-AAB009BE924E}" type="slidenum">
              <a:rPr lang="en-US" sz="1200"/>
              <a:pPr eaLnBrk="1" hangingPunct="1"/>
              <a:t>40</a:t>
            </a:fld>
            <a:endParaRPr lang="en-US" sz="1200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76A9C4A-9B21-E94C-87BA-AAB009BE924E}" type="slidenum">
              <a:rPr lang="en-US" sz="1200"/>
              <a:pPr eaLnBrk="1" hangingPunct="1"/>
              <a:t>41</a:t>
            </a:fld>
            <a:endParaRPr lang="en-US" sz="1200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27652848-B3C3-9349-957E-B442B164444F}" type="slidenum">
              <a:rPr lang="en-US" sz="1200"/>
              <a:pPr eaLnBrk="1" hangingPunct="1"/>
              <a:t>42</a:t>
            </a:fld>
            <a:endParaRPr lang="en-US" sz="1200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Start discussing</a:t>
            </a:r>
            <a:r>
              <a:rPr lang="en-US" baseline="0" dirty="0">
                <a:latin typeface="Times New Roman" charset="0"/>
                <a:ea typeface="ＭＳ Ｐゴシック" charset="0"/>
                <a:cs typeface="ＭＳ Ｐゴシック" charset="0"/>
              </a:rPr>
              <a:t> unary removal downwards: remove </a:t>
            </a:r>
            <a:r>
              <a:rPr lang="en-US" sz="1200" dirty="0"/>
              <a:t>S </a:t>
            </a:r>
            <a:r>
              <a:rPr lang="en-US" sz="1200" dirty="0">
                <a:sym typeface="Symbol" charset="0"/>
              </a:rPr>
              <a:t></a:t>
            </a:r>
            <a:r>
              <a:rPr lang="en-US" sz="1200" dirty="0"/>
              <a:t> VP</a:t>
            </a:r>
          </a:p>
          <a:p>
            <a:pPr eaLnBrk="1" hangingPunct="1"/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1D20D86D-9A63-AD40-BE23-C025C98E0597}" type="slidenum">
              <a:rPr lang="en-US" sz="1200"/>
              <a:pPr eaLnBrk="1" hangingPunct="1"/>
              <a:t>43</a:t>
            </a:fld>
            <a:endParaRPr lang="en-US" sz="120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6733" y="685916"/>
            <a:ext cx="4704537" cy="3428035"/>
          </a:xfrm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83" y="4342589"/>
            <a:ext cx="5487036" cy="411549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5670" tIns="42835" rIns="85670" bIns="42835"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1D20D86D-9A63-AD40-BE23-C025C98E0597}" type="slidenum">
              <a:rPr lang="en-US" sz="1200"/>
              <a:pPr eaLnBrk="1" hangingPunct="1"/>
              <a:t>44</a:t>
            </a:fld>
            <a:endParaRPr lang="en-US" sz="120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6733" y="685916"/>
            <a:ext cx="4704537" cy="3428035"/>
          </a:xfrm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83" y="4342589"/>
            <a:ext cx="5487036" cy="411549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5670" tIns="42835" rIns="85670" bIns="42835"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1D20D86D-9A63-AD40-BE23-C025C98E0597}" type="slidenum">
              <a:rPr lang="en-US" sz="1200"/>
              <a:pPr eaLnBrk="1" hangingPunct="1"/>
              <a:t>45</a:t>
            </a:fld>
            <a:endParaRPr lang="en-US" sz="120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6733" y="685916"/>
            <a:ext cx="4704537" cy="3428035"/>
          </a:xfrm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83" y="4342589"/>
            <a:ext cx="5487036" cy="411549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5670" tIns="42835" rIns="85670" bIns="42835"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1D20D86D-9A63-AD40-BE23-C025C98E0597}" type="slidenum">
              <a:rPr lang="en-US" sz="1200"/>
              <a:pPr eaLnBrk="1" hangingPunct="1"/>
              <a:t>46</a:t>
            </a:fld>
            <a:endParaRPr lang="en-US" sz="120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6733" y="685916"/>
            <a:ext cx="4704537" cy="3428035"/>
          </a:xfrm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83" y="4342589"/>
            <a:ext cx="5487036" cy="411549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5670" tIns="42835" rIns="85670" bIns="42835"/>
          <a:lstStyle/>
          <a:p>
            <a:pPr eaLnBrk="1" hangingPunct="1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And then start the binaries.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1D20D86D-9A63-AD40-BE23-C025C98E0597}" type="slidenum">
              <a:rPr lang="en-US" sz="1200"/>
              <a:pPr eaLnBrk="1" hangingPunct="1"/>
              <a:t>47</a:t>
            </a:fld>
            <a:endParaRPr lang="en-US" sz="120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6733" y="685916"/>
            <a:ext cx="4704537" cy="3428035"/>
          </a:xfrm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83" y="4342589"/>
            <a:ext cx="5487036" cy="411549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5670" tIns="42835" rIns="85670" bIns="42835"/>
          <a:lstStyle/>
          <a:p>
            <a:pPr eaLnBrk="1" hangingPunct="1"/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Unaries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change 0,2 and 2,4 S scores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1D20D86D-9A63-AD40-BE23-C025C98E0597}" type="slidenum">
              <a:rPr lang="en-US" sz="1200"/>
              <a:pPr eaLnBrk="1" hangingPunct="1"/>
              <a:t>48</a:t>
            </a:fld>
            <a:endParaRPr lang="en-US" sz="120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6733" y="685916"/>
            <a:ext cx="4704537" cy="3428035"/>
          </a:xfrm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83" y="4342589"/>
            <a:ext cx="5487036" cy="411549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5670" tIns="42835" rIns="85670" bIns="42835"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82819-70BE-4A8C-A294-BBBE8A7C798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1D20D86D-9A63-AD40-BE23-C025C98E0597}" type="slidenum">
              <a:rPr lang="en-US" sz="1200"/>
              <a:pPr eaLnBrk="1" hangingPunct="1"/>
              <a:t>49</a:t>
            </a:fld>
            <a:endParaRPr lang="en-US" sz="120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6733" y="685916"/>
            <a:ext cx="4704537" cy="3428035"/>
          </a:xfrm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83" y="4342589"/>
            <a:ext cx="5487036" cy="411549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5670" tIns="42835" rIns="85670" bIns="42835"/>
          <a:lstStyle/>
          <a:p>
            <a:pPr eaLnBrk="1" hangingPunct="1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Results for 0,1 and 1,3</a:t>
            </a:r>
          </a:p>
          <a:p>
            <a:pPr eaLnBrk="1" hangingPunct="1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But everything done</a:t>
            </a:r>
            <a:r>
              <a:rPr lang="en-US" baseline="0" dirty="0">
                <a:latin typeface="Times New Roman" charset="0"/>
                <a:ea typeface="ＭＳ Ｐゴシック" charset="0"/>
                <a:cs typeface="ＭＳ Ｐゴシック" charset="0"/>
              </a:rPr>
              <a:t> the other way is lower.</a:t>
            </a:r>
          </a:p>
          <a:p>
            <a:pPr eaLnBrk="1" hangingPunct="1"/>
            <a:r>
              <a:rPr lang="en-US" baseline="0" dirty="0">
                <a:latin typeface="Times New Roman" charset="0"/>
                <a:ea typeface="ＭＳ Ｐゴシック" charset="0"/>
                <a:cs typeface="ＭＳ Ｐゴシック" charset="0"/>
              </a:rPr>
              <a:t>NP -&gt; NP NP for 0,2 and 2,3 is same; A TIE !!; VP is impossible;</a:t>
            </a:r>
          </a:p>
          <a:p>
            <a:pPr eaLnBrk="1" hangingPunct="1"/>
            <a:r>
              <a:rPr lang="en-US" baseline="0" dirty="0">
                <a:latin typeface="Times New Roman" charset="0"/>
                <a:ea typeface="ＭＳ Ｐゴシック" charset="0"/>
                <a:cs typeface="ＭＳ Ｐゴシック" charset="0"/>
              </a:rPr>
              <a:t>S is 0.0049 * 0.06 * 0.9 = 0.0002646 </a:t>
            </a:r>
          </a:p>
          <a:p>
            <a:pPr eaLnBrk="1" hangingPunct="1"/>
            <a:r>
              <a:rPr lang="en-US" baseline="0" dirty="0">
                <a:latin typeface="Times New Roman" charset="0"/>
                <a:ea typeface="ＭＳ Ｐゴシック" charset="0"/>
                <a:cs typeface="ＭＳ Ｐゴシック" charset="0"/>
              </a:rPr>
              <a:t>Then doing </a:t>
            </a:r>
            <a:r>
              <a:rPr lang="en-US" baseline="0" dirty="0" err="1">
                <a:latin typeface="Times New Roman" charset="0"/>
                <a:ea typeface="ＭＳ Ｐゴシック" charset="0"/>
                <a:cs typeface="ＭＳ Ｐゴシック" charset="0"/>
              </a:rPr>
              <a:t>unaries</a:t>
            </a:r>
            <a:r>
              <a:rPr lang="en-US" baseline="0" dirty="0">
                <a:latin typeface="Times New Roman" charset="0"/>
                <a:ea typeface="ＭＳ Ｐゴシック" charset="0"/>
                <a:cs typeface="ＭＳ Ｐゴシック" charset="0"/>
              </a:rPr>
              <a:t> does nothing (0.000147 S)</a:t>
            </a:r>
          </a:p>
          <a:p>
            <a:pPr eaLnBrk="1" hangingPunct="1"/>
            <a:r>
              <a:rPr lang="en-US" baseline="0" dirty="0">
                <a:latin typeface="Times New Roman" charset="0"/>
                <a:ea typeface="ＭＳ Ｐゴシック" charset="0"/>
                <a:cs typeface="ＭＳ Ｐゴシック" charset="0"/>
              </a:rPr>
              <a:t>Then do (1,4) cell.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1D20D86D-9A63-AD40-BE23-C025C98E0597}" type="slidenum">
              <a:rPr lang="en-US" sz="1200"/>
              <a:pPr eaLnBrk="1" hangingPunct="1"/>
              <a:t>50</a:t>
            </a:fld>
            <a:endParaRPr lang="en-US" sz="120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6733" y="685916"/>
            <a:ext cx="4704537" cy="3428035"/>
          </a:xfrm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83" y="4342589"/>
            <a:ext cx="5487036" cy="411549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5670" tIns="42835" rIns="85670" bIns="42835"/>
          <a:lstStyle/>
          <a:p>
            <a:pPr eaLnBrk="1" hangingPunct="1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(1,4) S -&gt;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1D20D86D-9A63-AD40-BE23-C025C98E0597}" type="slidenum">
              <a:rPr lang="en-US" sz="1200"/>
              <a:pPr eaLnBrk="1" hangingPunct="1"/>
              <a:t>51</a:t>
            </a:fld>
            <a:endParaRPr lang="en-US" sz="120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83" y="4342589"/>
            <a:ext cx="5487036" cy="411549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5670" tIns="42835" rIns="85670" bIns="42835"/>
          <a:lstStyle/>
          <a:p>
            <a:pPr eaLnBrk="1" hangingPunct="1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(0,4) S from NP(0,2) + VP(2,4)</a:t>
            </a:r>
            <a:r>
              <a:rPr lang="en-US" baseline="0" dirty="0">
                <a:latin typeface="Times New Roman" charset="0"/>
                <a:ea typeface="ＭＳ Ｐゴシック" charset="0"/>
                <a:cs typeface="ＭＳ Ｐゴシック" charset="0"/>
              </a:rPr>
              <a:t> = 0.0049 * 0.042 * 0.9 = 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752B873-3CDC-DE41-BA2B-002CA14CCEB0}" type="slidenum">
              <a:rPr lang="en-US" sz="1200"/>
              <a:pPr eaLnBrk="1" hangingPunct="1"/>
              <a:t>52</a:t>
            </a:fld>
            <a:endParaRPr lang="en-US" sz="1200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" charset="0"/>
                <a:ea typeface="ＭＳ Ｐゴシック" charset="0"/>
                <a:cs typeface="ＭＳ Ｐゴシック" charset="0"/>
              </a:rPr>
              <a:t>Most sentences are not given a completely correct parse by any currently existing parser. 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" charset="0"/>
                <a:ea typeface="ＭＳ Ｐゴシック" charset="0"/>
                <a:cs typeface="ＭＳ Ｐゴシック" charset="0"/>
              </a:rPr>
              <a:t>A constituent is a triple, which must be exact in the true parse for the constituent to be marked correct. </a:t>
            </a:r>
          </a:p>
          <a:p>
            <a:pPr eaLnBrk="1" hangingPunct="1"/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8000"/>
                </a:solidFill>
                <a:latin typeface="Lucida Sans" charset="0"/>
                <a:ea typeface="ＭＳ Ｐゴシック" charset="0"/>
                <a:cs typeface="ＭＳ Ｐゴシック" charset="0"/>
              </a:rPr>
              <a:t>This isn’</a:t>
            </a:r>
            <a:r>
              <a:rPr lang="en-US" altLang="ja-JP" sz="1200" dirty="0">
                <a:solidFill>
                  <a:srgbClr val="008000"/>
                </a:solidFill>
                <a:latin typeface="Lucida Sans" charset="0"/>
                <a:ea typeface="ＭＳ Ｐゴシック" charset="0"/>
                <a:cs typeface="ＭＳ Ｐゴシック" charset="0"/>
              </a:rPr>
              <a:t>t necessarily a great measure … me and many other people think dependency accuracy would be better.</a:t>
            </a:r>
            <a:endParaRPr lang="en-US" altLang="ja-JP" sz="1200" dirty="0">
              <a:latin typeface="Lucida Sans" charset="0"/>
              <a:ea typeface="ＭＳ Ｐゴシック" charset="0"/>
              <a:cs typeface="ＭＳ Ｐゴシック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728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7B4124F0-023C-B044-938D-94C04ADAEF4E}" type="slidenum">
              <a:rPr lang="en-US" sz="1200"/>
              <a:pPr eaLnBrk="1" hangingPunct="1"/>
              <a:t>54</a:t>
            </a:fld>
            <a:endParaRPr lang="en-US" sz="1200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82819-70BE-4A8C-A294-BBBE8A7C7988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95C99262-E068-B14C-8703-63D9A961E999}" type="slidenum">
              <a:rPr lang="en-US" sz="1200"/>
              <a:pPr eaLnBrk="1" hangingPunct="1"/>
              <a:t>33</a:t>
            </a:fld>
            <a:endParaRPr lang="en-US" sz="1200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Want to work</a:t>
            </a:r>
            <a:r>
              <a:rPr lang="en-US" baseline="0" dirty="0">
                <a:latin typeface="Times New Roman" charset="0"/>
                <a:ea typeface="ＭＳ Ｐゴシック" charset="0"/>
                <a:cs typeface="ＭＳ Ｐゴシック" charset="0"/>
              </a:rPr>
              <a:t> out all possible structures licensed by grammar.</a:t>
            </a:r>
          </a:p>
          <a:p>
            <a:pPr eaLnBrk="1" hangingPunct="1"/>
            <a:r>
              <a:rPr lang="en-US" baseline="0" dirty="0">
                <a:latin typeface="Times New Roman" charset="0"/>
                <a:ea typeface="ＭＳ Ｐゴシック" charset="0"/>
                <a:cs typeface="ＭＳ Ｐゴシック" charset="0"/>
              </a:rPr>
              <a:t>In PCFG want to find the highest probability one.</a:t>
            </a:r>
          </a:p>
          <a:p>
            <a:pPr eaLnBrk="1" hangingPunct="1"/>
            <a:r>
              <a:rPr lang="en-US" baseline="0" dirty="0">
                <a:latin typeface="Times New Roman" charset="0"/>
                <a:ea typeface="ＭＳ Ｐゴシック" charset="0"/>
                <a:cs typeface="ＭＳ Ｐゴシック" charset="0"/>
              </a:rPr>
              <a:t>Without doing any repeated work.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Probs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for all rules with the same parent sum to 1.</a:t>
            </a:r>
          </a:p>
          <a:p>
            <a:pPr eaLnBrk="1" hangingPunct="1"/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Prob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of a parse is product of 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probs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of all the rules</a:t>
            </a:r>
          </a:p>
          <a:p>
            <a:pPr eaLnBrk="1" hangingPunct="1"/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Probs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estimated by reading counts off of the treebank - it</a:t>
            </a:r>
            <a:r>
              <a:rPr lang="ja-JP" altLang="en-US" dirty="0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dirty="0">
                <a:latin typeface="Times New Roman" charset="0"/>
                <a:ea typeface="ＭＳ Ｐゴシック" charset="0"/>
                <a:cs typeface="ＭＳ Ｐゴシック" charset="0"/>
              </a:rPr>
              <a:t>s a generative model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9BF85A8A-89D9-DB42-9B4C-B61407C00BB0}" type="slidenum">
              <a:rPr lang="en-US" sz="1200"/>
              <a:pPr eaLnBrk="1" hangingPunct="1"/>
              <a:t>34</a:t>
            </a:fld>
            <a:endParaRPr lang="en-US" sz="1200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BFF8CDEC-1B77-D942-A320-423507E5DB02}" type="slidenum">
              <a:rPr lang="en-US" sz="1200"/>
              <a:pPr eaLnBrk="1" hangingPunct="1"/>
              <a:t>35</a:t>
            </a:fld>
            <a:endParaRPr lang="en-US" sz="1200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BFF8CDEC-1B77-D942-A320-423507E5DB02}" type="slidenum">
              <a:rPr lang="en-US" sz="1200"/>
              <a:pPr eaLnBrk="1" hangingPunct="1"/>
              <a:t>36</a:t>
            </a:fld>
            <a:endParaRPr lang="en-US" sz="1200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NP </a:t>
            </a:r>
            <a:r>
              <a:rPr lang="en-US" sz="1200" dirty="0">
                <a:sym typeface="Symbol" charset="0"/>
              </a:rPr>
              <a:t>-&gt;</a:t>
            </a:r>
            <a:r>
              <a:rPr lang="en-US" sz="1200" dirty="0"/>
              <a:t>  NP NP = 0.35 * 0.14 * 0.1 = 0.0049</a:t>
            </a:r>
          </a:p>
          <a:p>
            <a:pPr eaLnBrk="1" hangingPunct="1"/>
            <a:r>
              <a:rPr lang="en-US" sz="1200" dirty="0"/>
              <a:t>VP </a:t>
            </a:r>
            <a:r>
              <a:rPr lang="en-US" sz="1200" dirty="0">
                <a:sym typeface="Symbol" charset="0"/>
              </a:rPr>
              <a:t>-&gt;</a:t>
            </a:r>
            <a:r>
              <a:rPr lang="en-US" sz="1200" dirty="0"/>
              <a:t>  V NP = 0.1 * 0.14 * 0.5 = 0.007</a:t>
            </a:r>
          </a:p>
          <a:p>
            <a:pPr eaLnBrk="1" hangingPunct="1"/>
            <a:r>
              <a:rPr lang="en-US" sz="1200" dirty="0"/>
              <a:t>S </a:t>
            </a:r>
            <a:r>
              <a:rPr lang="en-US" sz="1200" dirty="0">
                <a:sym typeface="Symbol" charset="0"/>
              </a:rPr>
              <a:t>-&gt;</a:t>
            </a:r>
            <a:r>
              <a:rPr lang="en-US" sz="1200" dirty="0"/>
              <a:t>  VP = 0.007 *</a:t>
            </a:r>
            <a:r>
              <a:rPr lang="en-US" sz="1200" baseline="0" dirty="0"/>
              <a:t> 0.1 = 0.0007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S </a:t>
            </a:r>
            <a:r>
              <a:rPr lang="en-US" sz="1200" dirty="0">
                <a:sym typeface="Symbol" charset="0"/>
              </a:rPr>
              <a:t>-&gt;</a:t>
            </a:r>
            <a:r>
              <a:rPr lang="en-US" sz="1200" dirty="0"/>
              <a:t> NP VP = 0.35 * 0.06 *</a:t>
            </a:r>
            <a:r>
              <a:rPr lang="en-US" sz="1200" baseline="0" dirty="0"/>
              <a:t> 0.9 = 0.0189</a:t>
            </a:r>
            <a:endParaRPr lang="en-US" sz="1200" dirty="0"/>
          </a:p>
          <a:p>
            <a:pPr eaLnBrk="1" hangingPunct="1"/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203BBE0C-B294-5943-89C1-D601EF5849F0}" type="slidenum">
              <a:rPr lang="en-US" sz="1200"/>
              <a:pPr eaLnBrk="1" hangingPunct="1"/>
              <a:t>37</a:t>
            </a:fld>
            <a:endParaRPr lang="en-US" sz="1200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A27A8324-8F55-CF43-9434-9A91DB912EB8}" type="slidenum">
              <a:rPr lang="en-US" sz="1200"/>
              <a:pPr eaLnBrk="1" hangingPunct="1"/>
              <a:t>38</a:t>
            </a:fld>
            <a:endParaRPr lang="en-US" sz="1200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6733" y="685916"/>
            <a:ext cx="4704537" cy="3428035"/>
          </a:xfrm>
          <a:solidFill>
            <a:srgbClr val="FFFFFF"/>
          </a:solidFill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83" y="4342589"/>
            <a:ext cx="5487036" cy="411549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5670" tIns="42835" rIns="85670" bIns="42835"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4D4-8B4C-4DC0-A188-F6B9FC4E4FFE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B293-14C2-4CD1-9260-F56B400D6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4D4-8B4C-4DC0-A188-F6B9FC4E4FFE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B293-14C2-4CD1-9260-F56B400D6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4D4-8B4C-4DC0-A188-F6B9FC4E4FFE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B293-14C2-4CD1-9260-F56B400D6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9491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4D4-8B4C-4DC0-A188-F6B9FC4E4FFE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B293-14C2-4CD1-9260-F56B400D6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4D4-8B4C-4DC0-A188-F6B9FC4E4FFE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B293-14C2-4CD1-9260-F56B400D6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4D4-8B4C-4DC0-A188-F6B9FC4E4FFE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B293-14C2-4CD1-9260-F56B400D6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4D4-8B4C-4DC0-A188-F6B9FC4E4FFE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B293-14C2-4CD1-9260-F56B400D6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4D4-8B4C-4DC0-A188-F6B9FC4E4FFE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B293-14C2-4CD1-9260-F56B400D6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4D4-8B4C-4DC0-A188-F6B9FC4E4FFE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B293-14C2-4CD1-9260-F56B400D6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4D4-8B4C-4DC0-A188-F6B9FC4E4FFE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B293-14C2-4CD1-9260-F56B400D6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4D4-8B4C-4DC0-A188-F6B9FC4E4FFE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B293-14C2-4CD1-9260-F56B400D6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64D4-8B4C-4DC0-A188-F6B9FC4E4FFE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DB293-14C2-4CD1-9260-F56B400D6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Natural Language Processing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Parsing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Bottom-up 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Data-driven </a:t>
            </a:r>
          </a:p>
          <a:p>
            <a:r>
              <a:rPr lang="en-US" dirty="0"/>
              <a:t>Looks at words in input string first, checks / assigns their category(</a:t>
            </a:r>
            <a:r>
              <a:rPr lang="en-US" dirty="0" err="1"/>
              <a:t>ies</a:t>
            </a:r>
            <a:r>
              <a:rPr lang="en-US" dirty="0"/>
              <a:t>), and tries to combine them into acceptable structures in the grammar </a:t>
            </a:r>
          </a:p>
          <a:p>
            <a:r>
              <a:rPr lang="en-US" dirty="0"/>
              <a:t>Involves scanning the derivation so far for sub-strings which match the right-hand-side of grammar / production rules and using the rule that would show their derivation from the </a:t>
            </a:r>
            <a:r>
              <a:rPr lang="en-US" dirty="0" err="1"/>
              <a:t>nonterminal</a:t>
            </a:r>
            <a:r>
              <a:rPr lang="en-US" dirty="0"/>
              <a:t> symbol of that rule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dirty="0"/>
              <a:t>Bottom-up Derivation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r>
              <a:rPr lang="en-US" dirty="0"/>
              <a:t>Starts with input text</a:t>
            </a:r>
          </a:p>
          <a:p>
            <a:pPr algn="ctr">
              <a:buNone/>
            </a:pPr>
            <a:r>
              <a:rPr lang="en-US" dirty="0"/>
              <a:t>Book the flight</a:t>
            </a:r>
          </a:p>
          <a:p>
            <a:r>
              <a:rPr lang="en-US" dirty="0"/>
              <a:t>derive the text from rules, in this case, two possible lexical rules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of those can be derived from </a:t>
            </a:r>
            <a:r>
              <a:rPr lang="en-US" dirty="0" err="1"/>
              <a:t>nonterminals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36310" t="51042" r="26208" b="36458"/>
          <a:stretch>
            <a:fillRect/>
          </a:stretch>
        </p:blipFill>
        <p:spPr bwMode="auto">
          <a:xfrm>
            <a:off x="1828800" y="2819400"/>
            <a:ext cx="4876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 l="37116" t="57292" r="21303" b="21875"/>
          <a:stretch>
            <a:fillRect/>
          </a:stretch>
        </p:blipFill>
        <p:spPr bwMode="auto">
          <a:xfrm>
            <a:off x="2209800" y="5029200"/>
            <a:ext cx="5410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/>
              <a:t>Bottom-up Derivation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6019800"/>
          </a:xfrm>
        </p:spPr>
        <p:txBody>
          <a:bodyPr/>
          <a:lstStyle/>
          <a:p>
            <a:r>
              <a:rPr lang="en-US" dirty="0"/>
              <a:t>Only the rightmost tree can continue the derivation here: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only one succeeds: S -&gt; VP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21083" t="33333" r="22694" b="40625"/>
          <a:stretch>
            <a:fillRect/>
          </a:stretch>
        </p:blipFill>
        <p:spPr bwMode="auto">
          <a:xfrm>
            <a:off x="990600" y="1905000"/>
            <a:ext cx="7315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 l="42387" t="18750" r="17789" b="48959"/>
          <a:stretch>
            <a:fillRect/>
          </a:stretch>
        </p:blipFill>
        <p:spPr bwMode="auto">
          <a:xfrm>
            <a:off x="2514600" y="4267200"/>
            <a:ext cx="5181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Bottom-up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Algorithm called shift/reduce parsing </a:t>
            </a:r>
          </a:p>
          <a:p>
            <a:pPr lvl="1"/>
            <a:r>
              <a:rPr lang="en-US" dirty="0"/>
              <a:t> Scans the input from left to right and keeps a “stack” of the partial parse tree so far </a:t>
            </a:r>
          </a:p>
          <a:p>
            <a:pPr lvl="1"/>
            <a:r>
              <a:rPr lang="en-US" dirty="0"/>
              <a:t> The shift operation looks at the next input and shifts it onto the stack</a:t>
            </a:r>
          </a:p>
          <a:p>
            <a:pPr lvl="1"/>
            <a:r>
              <a:rPr lang="en-US" dirty="0"/>
              <a:t>The reduce operation looks at N symbols on the stack and if they match the RHS of a grammar rule, reduces the stack by replacing those symbols with the </a:t>
            </a:r>
            <a:r>
              <a:rPr lang="en-US" dirty="0" err="1"/>
              <a:t>nonterminal</a:t>
            </a:r>
            <a:r>
              <a:rPr lang="en-US" dirty="0"/>
              <a:t> </a:t>
            </a:r>
          </a:p>
          <a:p>
            <a:r>
              <a:rPr lang="en-US" dirty="0"/>
              <a:t>Also must either incorporate back-tracking or must keep multiple possible parses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Top-down </a:t>
            </a:r>
          </a:p>
          <a:p>
            <a:pPr lvl="1"/>
            <a:r>
              <a:rPr lang="en-US" dirty="0"/>
              <a:t>Only searches for trees that can be answers (i.e. S’s) </a:t>
            </a:r>
          </a:p>
          <a:p>
            <a:pPr lvl="1"/>
            <a:r>
              <a:rPr lang="en-US" dirty="0"/>
              <a:t>But also suggests trees that are not consistent with any of the words</a:t>
            </a:r>
          </a:p>
          <a:p>
            <a:r>
              <a:rPr lang="en-US" dirty="0"/>
              <a:t>Bottom-up </a:t>
            </a:r>
          </a:p>
          <a:p>
            <a:pPr lvl="1"/>
            <a:r>
              <a:rPr lang="en-US" dirty="0"/>
              <a:t>Only forms trees consistent with the words </a:t>
            </a:r>
          </a:p>
          <a:p>
            <a:pPr lvl="1"/>
            <a:r>
              <a:rPr lang="en-US" dirty="0"/>
              <a:t>But suggest trees that make no sense globally </a:t>
            </a:r>
          </a:p>
          <a:p>
            <a:r>
              <a:rPr lang="en-US" dirty="0"/>
              <a:t>Note that in the previous example, there was local ambiguity between “book” being a verb or a noun that was resolved at the end of the parse </a:t>
            </a:r>
          </a:p>
          <a:p>
            <a:r>
              <a:rPr lang="en-US" dirty="0"/>
              <a:t>But examples with structural ambiguity will not be resolved, resulting in more than one possible derivation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Working with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NLTK parsing demos </a:t>
            </a:r>
          </a:p>
          <a:p>
            <a:pPr lvl="1"/>
            <a:r>
              <a:rPr lang="en-US" dirty="0"/>
              <a:t>Top-down parsing using a recursive descent algorithm </a:t>
            </a:r>
          </a:p>
          <a:p>
            <a:pPr lvl="1"/>
            <a:r>
              <a:rPr lang="en-US" dirty="0"/>
              <a:t>Top down parsing with back-tracking </a:t>
            </a:r>
          </a:p>
          <a:p>
            <a:pPr lvl="1"/>
            <a:r>
              <a:rPr lang="en-US" dirty="0"/>
              <a:t>Must not have left-recursion in the grammar rules </a:t>
            </a:r>
          </a:p>
          <a:p>
            <a:pPr lvl="1" algn="ctr">
              <a:buNone/>
            </a:pPr>
            <a:r>
              <a:rPr lang="en-US" dirty="0"/>
              <a:t>	</a:t>
            </a:r>
            <a:r>
              <a:rPr lang="en-US" dirty="0" err="1"/>
              <a:t>nltk.app.rdparser</a:t>
            </a:r>
            <a:r>
              <a:rPr lang="en-US" dirty="0"/>
              <a:t>() </a:t>
            </a:r>
          </a:p>
          <a:p>
            <a:pPr lvl="1"/>
            <a:r>
              <a:rPr lang="en-US" dirty="0"/>
              <a:t>Bottom-up parsing using a shift-reduce algorithm </a:t>
            </a:r>
          </a:p>
          <a:p>
            <a:pPr lvl="2"/>
            <a:r>
              <a:rPr lang="en-US" dirty="0"/>
              <a:t>Instead of back-tracking or multiple parses, this NLTK implementation requires outside intervention to apply the correct rule when there is a choice </a:t>
            </a:r>
          </a:p>
          <a:p>
            <a:pPr algn="ctr">
              <a:buNone/>
            </a:pPr>
            <a:r>
              <a:rPr lang="en-US" dirty="0" err="1"/>
              <a:t>nltk.app.srparser</a:t>
            </a:r>
            <a:r>
              <a:rPr lang="en-US" dirty="0"/>
              <a:t>()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Ambiguity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I shot an elephant in my pajamas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l="16398" t="21875" r="18009" b="21875"/>
          <a:stretch>
            <a:fillRect/>
          </a:stretch>
        </p:blipFill>
        <p:spPr bwMode="auto">
          <a:xfrm>
            <a:off x="609600" y="2362200"/>
            <a:ext cx="8534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Treebank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Before you can parse you need a grammar. </a:t>
            </a:r>
          </a:p>
          <a:p>
            <a:r>
              <a:rPr lang="en-US" dirty="0"/>
              <a:t>So where do grammars come from? </a:t>
            </a:r>
          </a:p>
          <a:p>
            <a:pPr lvl="1"/>
            <a:r>
              <a:rPr lang="en-US" dirty="0"/>
              <a:t> Grammar Engineering</a:t>
            </a:r>
          </a:p>
          <a:p>
            <a:pPr lvl="2"/>
            <a:r>
              <a:rPr lang="en-US" dirty="0"/>
              <a:t>Hand-crafted decades-long efforts by humans to write grammars (typically in some particular grammar formalism of interest to the linguists developing the grammar). </a:t>
            </a:r>
          </a:p>
          <a:p>
            <a:pPr lvl="1"/>
            <a:r>
              <a:rPr lang="en-US" dirty="0" err="1"/>
              <a:t>TreeBanks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Semi-automatically generated sets of parse trees for the sentences in some corpus. Typically in a generic lowest common denominator formalism (of no particular interest to any modern linguist, but representing phrases of text in actual use).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Starting off, building a </a:t>
            </a:r>
            <a:r>
              <a:rPr lang="en-US" dirty="0" err="1"/>
              <a:t>treebank</a:t>
            </a:r>
            <a:r>
              <a:rPr lang="en-US" dirty="0"/>
              <a:t> seems a lot slower and less useful than building a grammar </a:t>
            </a:r>
          </a:p>
          <a:p>
            <a:r>
              <a:rPr lang="en-US" dirty="0"/>
              <a:t>But a </a:t>
            </a:r>
            <a:r>
              <a:rPr lang="en-US" dirty="0" err="1"/>
              <a:t>treebank</a:t>
            </a:r>
            <a:r>
              <a:rPr lang="en-US" dirty="0"/>
              <a:t> gives us many things </a:t>
            </a:r>
          </a:p>
          <a:p>
            <a:pPr lvl="1"/>
            <a:r>
              <a:rPr lang="en-US" dirty="0"/>
              <a:t>Reusability of the labor </a:t>
            </a:r>
          </a:p>
          <a:p>
            <a:pPr lvl="2"/>
            <a:r>
              <a:rPr lang="en-US" dirty="0"/>
              <a:t>Many parsers, POS taggers, etc. •</a:t>
            </a:r>
          </a:p>
          <a:p>
            <a:pPr lvl="2"/>
            <a:r>
              <a:rPr lang="en-US" dirty="0"/>
              <a:t>Valuable resource for linguistics </a:t>
            </a:r>
          </a:p>
          <a:p>
            <a:pPr lvl="1"/>
            <a:r>
              <a:rPr lang="en-US" dirty="0"/>
              <a:t>Broad coverage </a:t>
            </a:r>
          </a:p>
          <a:p>
            <a:pPr lvl="1"/>
            <a:r>
              <a:rPr lang="en-US" dirty="0"/>
              <a:t>Frequencies and distributional information </a:t>
            </a:r>
          </a:p>
          <a:p>
            <a:pPr lvl="1"/>
            <a:r>
              <a:rPr lang="en-US" dirty="0"/>
              <a:t> A way to evaluate systems on the same text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Grammar from a </a:t>
            </a:r>
            <a:r>
              <a:rPr lang="en-US" dirty="0" err="1"/>
              <a:t>treebank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an annotated sentence,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make a grammar rule: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we’ll make rules for sub-trees as well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 l="18155" t="33333" r="20937" b="53125"/>
          <a:stretch>
            <a:fillRect/>
          </a:stretch>
        </p:blipFill>
        <p:spPr bwMode="auto">
          <a:xfrm>
            <a:off x="457200" y="2362200"/>
            <a:ext cx="7924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 l="25988" t="58333" r="30088" b="32292"/>
          <a:stretch>
            <a:fillRect/>
          </a:stretch>
        </p:blipFill>
        <p:spPr bwMode="auto">
          <a:xfrm>
            <a:off x="1295400" y="4038600"/>
            <a:ext cx="5715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9868" t="36459" r="27965" b="15625"/>
          <a:stretch>
            <a:fillRect/>
          </a:stretch>
        </p:blipFill>
        <p:spPr bwMode="auto">
          <a:xfrm>
            <a:off x="685800" y="1524000"/>
            <a:ext cx="6705600" cy="4284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Treebank 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Reading off the grammar… </a:t>
            </a:r>
          </a:p>
          <a:p>
            <a:r>
              <a:rPr lang="en-US" dirty="0"/>
              <a:t>The grammar is the set of rules (local </a:t>
            </a:r>
            <a:r>
              <a:rPr lang="en-US" dirty="0" err="1"/>
              <a:t>subtrees</a:t>
            </a:r>
            <a:r>
              <a:rPr lang="en-US" dirty="0"/>
              <a:t>) that occur in the annotated corpus </a:t>
            </a:r>
          </a:p>
          <a:p>
            <a:r>
              <a:rPr lang="en-US" dirty="0"/>
              <a:t>They tend to avoid recursion (and elegance and parsimony) – i.e. they tend to the flat and redundant</a:t>
            </a:r>
          </a:p>
          <a:p>
            <a:r>
              <a:rPr lang="en-US" dirty="0"/>
              <a:t>Penn </a:t>
            </a:r>
            <a:r>
              <a:rPr lang="en-US" dirty="0" err="1"/>
              <a:t>TreeBank</a:t>
            </a:r>
            <a:r>
              <a:rPr lang="en-US" dirty="0"/>
              <a:t> (III) has about 17500 grammar rules under this definition.</a:t>
            </a:r>
          </a:p>
          <a:p>
            <a:r>
              <a:rPr lang="en-US" dirty="0"/>
              <a:t>But the main use of the Treebank is to provide the probabilities to inform the statistical parsers, and the grammar does not actually have to be generated. </a:t>
            </a:r>
          </a:p>
          <a:p>
            <a:r>
              <a:rPr lang="en-US" dirty="0"/>
              <a:t>The grammar hovers behind the Treebank; it is in the minds of the human annotators (and in the annotation manual!)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Grammars are ambiguous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grammar might generate multiple trees for a sentence: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What’s the most likely parse τ for sentence S ?</a:t>
            </a:r>
          </a:p>
          <a:p>
            <a:r>
              <a:rPr lang="en-US" dirty="0"/>
              <a:t>We need a model of P(τ | S)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26354" t="35417" r="23280" b="27083"/>
          <a:stretch>
            <a:fillRect/>
          </a:stretch>
        </p:blipFill>
        <p:spPr bwMode="auto">
          <a:xfrm>
            <a:off x="1295400" y="2362200"/>
            <a:ext cx="6553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/>
              <a:t>Computing P(</a:t>
            </a:r>
            <a:r>
              <a:rPr lang="el-GR" dirty="0"/>
              <a:t>τ | </a:t>
            </a:r>
            <a:r>
              <a:rPr lang="en-US" dirty="0"/>
              <a:t>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Bayes</a:t>
            </a:r>
            <a:r>
              <a:rPr lang="en-US" dirty="0"/>
              <a:t>’ Rule: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yield of a tree is the string of terminal symbols that can be read off the leaf nodes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18741" t="52084" r="21523" b="19792"/>
          <a:stretch>
            <a:fillRect/>
          </a:stretch>
        </p:blipFill>
        <p:spPr bwMode="auto">
          <a:xfrm>
            <a:off x="609600" y="1524000"/>
            <a:ext cx="7772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 l="20717" t="62500" r="29502" b="19792"/>
          <a:stretch>
            <a:fillRect/>
          </a:stretch>
        </p:blipFill>
        <p:spPr bwMode="auto">
          <a:xfrm>
            <a:off x="1219200" y="5105400"/>
            <a:ext cx="6477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P(</a:t>
            </a:r>
            <a:r>
              <a:rPr lang="el-GR" dirty="0"/>
              <a:t>τ)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 is the (infinite) set of all trees in the language: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need to define P(τ) such that: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17570" t="37500" r="32650" b="53125"/>
          <a:stretch>
            <a:fillRect/>
          </a:stretch>
        </p:blipFill>
        <p:spPr bwMode="auto">
          <a:xfrm>
            <a:off x="1219200" y="2743200"/>
            <a:ext cx="6477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 l="17789" t="41667" r="40630" b="36458"/>
          <a:stretch>
            <a:fillRect/>
          </a:stretch>
        </p:blipFill>
        <p:spPr bwMode="auto">
          <a:xfrm>
            <a:off x="1295400" y="4495800"/>
            <a:ext cx="5410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Probabilistic Context-Free 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every </a:t>
            </a:r>
            <a:r>
              <a:rPr lang="en-US" dirty="0" err="1"/>
              <a:t>nonterminal</a:t>
            </a:r>
            <a:r>
              <a:rPr lang="en-US" dirty="0"/>
              <a:t> X, define a probability distribution P(X → α | X) over all rules with the same LHS symbol X: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l="30454" t="16666" r="34407" b="34375"/>
          <a:stretch>
            <a:fillRect/>
          </a:stretch>
        </p:blipFill>
        <p:spPr bwMode="auto">
          <a:xfrm>
            <a:off x="2438400" y="3124200"/>
            <a:ext cx="45720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/>
              <a:t>Computing P(τ) with a PCFG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211763"/>
          </a:xfrm>
        </p:spPr>
        <p:txBody>
          <a:bodyPr/>
          <a:lstStyle/>
          <a:p>
            <a:r>
              <a:rPr lang="en-US" dirty="0"/>
              <a:t>The probability of a tree τ is the product of the probabilities of all its rules:</a:t>
            </a:r>
          </a:p>
          <a:p>
            <a:r>
              <a:rPr lang="en-US" dirty="0"/>
              <a:t>John eats pie with cream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828800" y="2499360"/>
          <a:ext cx="7010400" cy="435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582">
                <a:tc>
                  <a:txBody>
                    <a:bodyPr/>
                    <a:lstStyle/>
                    <a:p>
                      <a:r>
                        <a:rPr lang="en-US" sz="2000" dirty="0"/>
                        <a:t>S -&gt; NP VP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582">
                <a:tc>
                  <a:txBody>
                    <a:bodyPr/>
                    <a:lstStyle/>
                    <a:p>
                      <a:r>
                        <a:rPr lang="pt-BR" sz="2000" dirty="0"/>
                        <a:t>S -&gt;  S conj 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 0.2 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582">
                <a:tc>
                  <a:txBody>
                    <a:bodyPr/>
                    <a:lstStyle/>
                    <a:p>
                      <a:r>
                        <a:rPr lang="en-US" sz="2000" dirty="0"/>
                        <a:t>NP -&gt; Noun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582">
                <a:tc>
                  <a:txBody>
                    <a:bodyPr/>
                    <a:lstStyle/>
                    <a:p>
                      <a:r>
                        <a:rPr lang="en-US" sz="2000" dirty="0"/>
                        <a:t>NP</a:t>
                      </a:r>
                      <a:r>
                        <a:rPr lang="en-US" sz="2000" baseline="0" dirty="0"/>
                        <a:t> -&gt;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Det</a:t>
                      </a:r>
                      <a:r>
                        <a:rPr lang="en-US" sz="2000" dirty="0"/>
                        <a:t> Noun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582">
                <a:tc>
                  <a:txBody>
                    <a:bodyPr/>
                    <a:lstStyle/>
                    <a:p>
                      <a:r>
                        <a:rPr lang="pl-PL" sz="2000" dirty="0"/>
                        <a:t>NP </a:t>
                      </a:r>
                      <a:r>
                        <a:rPr lang="en-US" sz="2000" dirty="0"/>
                        <a:t>-&gt; </a:t>
                      </a:r>
                      <a:r>
                        <a:rPr lang="pl-PL" sz="2000" dirty="0"/>
                        <a:t>NP PP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0.2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582">
                <a:tc>
                  <a:txBody>
                    <a:bodyPr/>
                    <a:lstStyle/>
                    <a:p>
                      <a:r>
                        <a:rPr lang="pl-PL" sz="2000" dirty="0"/>
                        <a:t>NP</a:t>
                      </a:r>
                      <a:r>
                        <a:rPr lang="en-US" sz="2000" dirty="0"/>
                        <a:t>-&gt;</a:t>
                      </a:r>
                      <a:r>
                        <a:rPr lang="pl-PL" sz="2000" dirty="0"/>
                        <a:t> NP conj NP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0.2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582">
                <a:tc>
                  <a:txBody>
                    <a:bodyPr/>
                    <a:lstStyle/>
                    <a:p>
                      <a:r>
                        <a:rPr lang="en-US" sz="2000" dirty="0"/>
                        <a:t>VP-&gt; Verb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582">
                <a:tc>
                  <a:txBody>
                    <a:bodyPr/>
                    <a:lstStyle/>
                    <a:p>
                      <a:r>
                        <a:rPr lang="en-US" sz="2000" dirty="0"/>
                        <a:t>VP -&gt; Verb NP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582">
                <a:tc>
                  <a:txBody>
                    <a:bodyPr/>
                    <a:lstStyle/>
                    <a:p>
                      <a:r>
                        <a:rPr lang="en-US" sz="2000" dirty="0"/>
                        <a:t>VP -&gt;Verb NP </a:t>
                      </a:r>
                      <a:r>
                        <a:rPr lang="en-US" sz="2000" dirty="0" err="1"/>
                        <a:t>NP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5582">
                <a:tc>
                  <a:txBody>
                    <a:bodyPr/>
                    <a:lstStyle/>
                    <a:p>
                      <a:r>
                        <a:rPr lang="en-US" sz="2000" dirty="0"/>
                        <a:t>VP -&gt; VP 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5582">
                <a:tc>
                  <a:txBody>
                    <a:bodyPr/>
                    <a:lstStyle/>
                    <a:p>
                      <a:r>
                        <a:rPr lang="en-US" sz="2000" dirty="0"/>
                        <a:t>PP -&gt; P NP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l-GR" dirty="0"/>
              <a:t>P(τ) = 0.8 ×0.3 ×0.2 ×1.0</a:t>
            </a:r>
            <a:r>
              <a:rPr lang="en-US" dirty="0"/>
              <a:t> ×0.2</a:t>
            </a:r>
            <a:r>
              <a:rPr lang="en-US" baseline="30000" dirty="0"/>
              <a:t>3</a:t>
            </a:r>
            <a:r>
              <a:rPr lang="el-GR" dirty="0"/>
              <a:t> = 0.00384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 l="13470" t="11459" r="48463" b="53125"/>
          <a:stretch>
            <a:fillRect/>
          </a:stretch>
        </p:blipFill>
        <p:spPr bwMode="auto">
          <a:xfrm>
            <a:off x="304800" y="1752600"/>
            <a:ext cx="4953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0" y="0"/>
          <a:ext cx="3810000" cy="435864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609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582">
                <a:tc>
                  <a:txBody>
                    <a:bodyPr/>
                    <a:lstStyle/>
                    <a:p>
                      <a:r>
                        <a:rPr lang="en-US" sz="2000" dirty="0"/>
                        <a:t>S -&gt; NP VP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582">
                <a:tc>
                  <a:txBody>
                    <a:bodyPr/>
                    <a:lstStyle/>
                    <a:p>
                      <a:r>
                        <a:rPr lang="pt-BR" sz="2000" dirty="0"/>
                        <a:t>S -&gt;  S conj 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 0.2 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582">
                <a:tc>
                  <a:txBody>
                    <a:bodyPr/>
                    <a:lstStyle/>
                    <a:p>
                      <a:r>
                        <a:rPr lang="en-US" sz="2000" dirty="0"/>
                        <a:t>NP -&gt; Noun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582">
                <a:tc>
                  <a:txBody>
                    <a:bodyPr/>
                    <a:lstStyle/>
                    <a:p>
                      <a:r>
                        <a:rPr lang="en-US" sz="2000" dirty="0"/>
                        <a:t>NP</a:t>
                      </a:r>
                      <a:r>
                        <a:rPr lang="en-US" sz="2000" baseline="0" dirty="0"/>
                        <a:t> -&gt;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Det</a:t>
                      </a:r>
                      <a:r>
                        <a:rPr lang="en-US" sz="2000" dirty="0"/>
                        <a:t> Noun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582">
                <a:tc>
                  <a:txBody>
                    <a:bodyPr/>
                    <a:lstStyle/>
                    <a:p>
                      <a:r>
                        <a:rPr lang="pl-PL" sz="2000" dirty="0"/>
                        <a:t>NP </a:t>
                      </a:r>
                      <a:r>
                        <a:rPr lang="en-US" sz="2000" dirty="0"/>
                        <a:t>-&gt; </a:t>
                      </a:r>
                      <a:r>
                        <a:rPr lang="pl-PL" sz="2000" dirty="0"/>
                        <a:t>NP PP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0.2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582">
                <a:tc>
                  <a:txBody>
                    <a:bodyPr/>
                    <a:lstStyle/>
                    <a:p>
                      <a:r>
                        <a:rPr lang="pl-PL" sz="2000" dirty="0"/>
                        <a:t>NP</a:t>
                      </a:r>
                      <a:r>
                        <a:rPr lang="en-US" sz="2000" dirty="0"/>
                        <a:t>-&gt;</a:t>
                      </a:r>
                      <a:r>
                        <a:rPr lang="pl-PL" sz="2000" dirty="0"/>
                        <a:t> NP conj NP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0.2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582">
                <a:tc>
                  <a:txBody>
                    <a:bodyPr/>
                    <a:lstStyle/>
                    <a:p>
                      <a:r>
                        <a:rPr lang="en-US" sz="2000" dirty="0"/>
                        <a:t>VP-&gt; Verb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582">
                <a:tc>
                  <a:txBody>
                    <a:bodyPr/>
                    <a:lstStyle/>
                    <a:p>
                      <a:r>
                        <a:rPr lang="en-US" sz="2000" dirty="0"/>
                        <a:t>VP -&gt; Verb NP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582">
                <a:tc>
                  <a:txBody>
                    <a:bodyPr/>
                    <a:lstStyle/>
                    <a:p>
                      <a:r>
                        <a:rPr lang="en-US" sz="2000" dirty="0"/>
                        <a:t>VP -&gt;Verb NP </a:t>
                      </a:r>
                      <a:r>
                        <a:rPr lang="en-US" sz="2000" dirty="0" err="1"/>
                        <a:t>NP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5582">
                <a:tc>
                  <a:txBody>
                    <a:bodyPr/>
                    <a:lstStyle/>
                    <a:p>
                      <a:r>
                        <a:rPr lang="en-US" sz="2000" dirty="0"/>
                        <a:t>VP -&gt; VP PP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0.2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5582">
                <a:tc>
                  <a:txBody>
                    <a:bodyPr/>
                    <a:lstStyle/>
                    <a:p>
                      <a:r>
                        <a:rPr lang="en-US" sz="2000" dirty="0"/>
                        <a:t>PP -&gt; P NP</a:t>
                      </a:r>
                    </a:p>
                  </a:txBody>
                  <a:tcPr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1.0</a:t>
                      </a:r>
                    </a:p>
                  </a:txBody>
                  <a:tcPr>
                    <a:solidFill>
                      <a:srgbClr val="99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Context-Free Grammars in Chomsky Normal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Vocabulary of terminal symbols, Σ </a:t>
            </a:r>
          </a:p>
          <a:p>
            <a:r>
              <a:rPr lang="en-US" dirty="0"/>
              <a:t>Set of non-terminal symbols (a.k.a. variables), N</a:t>
            </a:r>
          </a:p>
          <a:p>
            <a:r>
              <a:rPr lang="en-US" dirty="0"/>
              <a:t>Special start symbol S ∈ N</a:t>
            </a:r>
          </a:p>
          <a:p>
            <a:r>
              <a:rPr lang="en-US" dirty="0"/>
              <a:t>Production rules of the form X → α </a:t>
            </a:r>
          </a:p>
          <a:p>
            <a:r>
              <a:rPr lang="en-US" dirty="0"/>
              <a:t>where </a:t>
            </a:r>
          </a:p>
          <a:p>
            <a:pPr lvl="1"/>
            <a:r>
              <a:rPr lang="en-US" dirty="0"/>
              <a:t>X ∈ N</a:t>
            </a:r>
          </a:p>
          <a:p>
            <a:pPr lvl="1"/>
            <a:r>
              <a:rPr lang="en-US" dirty="0"/>
              <a:t>α ∈ N,N U Σ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CFGs to CNF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rule</a:t>
            </a:r>
          </a:p>
          <a:p>
            <a:pPr lvl="1"/>
            <a:r>
              <a:rPr lang="en-US" dirty="0"/>
              <a:t> X → A B C </a:t>
            </a:r>
          </a:p>
          <a:p>
            <a:r>
              <a:rPr lang="en-US" dirty="0"/>
              <a:t>Rewrite as </a:t>
            </a:r>
          </a:p>
          <a:p>
            <a:pPr lvl="1"/>
            <a:r>
              <a:rPr lang="en-US" dirty="0"/>
              <a:t>X → A X2</a:t>
            </a:r>
          </a:p>
          <a:p>
            <a:pPr lvl="1"/>
            <a:r>
              <a:rPr lang="en-US" dirty="0"/>
              <a:t>X2 → B C </a:t>
            </a:r>
          </a:p>
          <a:p>
            <a:r>
              <a:rPr lang="en-US" dirty="0"/>
              <a:t>Introducing a new non-terminal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CFG to CNF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3426" t="17708" r="23280" b="10417"/>
          <a:stretch>
            <a:fillRect/>
          </a:stretch>
        </p:blipFill>
        <p:spPr bwMode="auto">
          <a:xfrm>
            <a:off x="228600" y="1600200"/>
            <a:ext cx="8915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Last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Syntax?</a:t>
            </a:r>
          </a:p>
          <a:p>
            <a:r>
              <a:rPr lang="en-US" dirty="0"/>
              <a:t>Constituency and English Phrases</a:t>
            </a:r>
          </a:p>
          <a:p>
            <a:r>
              <a:rPr lang="en-US" dirty="0"/>
              <a:t>Context-free Grammars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CFG to CNF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VP → VBD NP PP </a:t>
            </a:r>
            <a:r>
              <a:rPr lang="en-US" dirty="0" err="1"/>
              <a:t>PP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Chart Parsers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CKY (</a:t>
            </a:r>
            <a:r>
              <a:rPr lang="en-US" dirty="0" err="1"/>
              <a:t>Cocke</a:t>
            </a:r>
            <a:r>
              <a:rPr lang="en-US" dirty="0"/>
              <a:t>-</a:t>
            </a:r>
            <a:r>
              <a:rPr lang="en-US" dirty="0" err="1"/>
              <a:t>Kasami</a:t>
            </a:r>
            <a:r>
              <a:rPr lang="en-US" dirty="0"/>
              <a:t>-Younger) algorithm is an example </a:t>
            </a:r>
          </a:p>
          <a:p>
            <a:pPr lvl="1"/>
            <a:r>
              <a:rPr lang="en-US" dirty="0"/>
              <a:t>Bottom-up parser </a:t>
            </a:r>
          </a:p>
          <a:p>
            <a:pPr lvl="1"/>
            <a:r>
              <a:rPr lang="en-US" dirty="0"/>
              <a:t>Requires grammar to be in Chomsky Normal Form, with only two symbols on the right-hand-side of each production </a:t>
            </a:r>
          </a:p>
          <a:p>
            <a:pPr lvl="2"/>
            <a:r>
              <a:rPr lang="en-US" dirty="0"/>
              <a:t>All CFG grammars have a Chomsky Normal Form </a:t>
            </a:r>
          </a:p>
          <a:p>
            <a:pPr lvl="3"/>
            <a:r>
              <a:rPr lang="en-US" dirty="0"/>
              <a:t>Grammar rule with 3 RHS symbols: NP -&gt; </a:t>
            </a:r>
            <a:r>
              <a:rPr lang="en-US" dirty="0" err="1"/>
              <a:t>Det</a:t>
            </a:r>
            <a:r>
              <a:rPr lang="en-US" dirty="0"/>
              <a:t> NP PP </a:t>
            </a:r>
          </a:p>
          <a:p>
            <a:pPr lvl="3"/>
            <a:r>
              <a:rPr lang="en-US" dirty="0"/>
              <a:t>Transformed to equivalent grammar with only 2 RHS symbols: NP -&gt; </a:t>
            </a:r>
            <a:r>
              <a:rPr lang="en-US" dirty="0" err="1"/>
              <a:t>Det</a:t>
            </a:r>
            <a:r>
              <a:rPr lang="en-US" dirty="0"/>
              <a:t> </a:t>
            </a:r>
            <a:r>
              <a:rPr lang="en-US" dirty="0" err="1"/>
              <a:t>NPtemp</a:t>
            </a:r>
            <a:r>
              <a:rPr lang="en-US" dirty="0"/>
              <a:t> </a:t>
            </a:r>
            <a:r>
              <a:rPr lang="en-US" dirty="0" err="1"/>
              <a:t>Nptemp</a:t>
            </a:r>
            <a:r>
              <a:rPr lang="en-US" dirty="0"/>
              <a:t> -&gt; NP PP </a:t>
            </a:r>
          </a:p>
          <a:p>
            <a:pPr lvl="2"/>
            <a:r>
              <a:rPr lang="en-US" dirty="0"/>
              <a:t>Fills in a data structure called a chart or a parse triangle •</a:t>
            </a:r>
          </a:p>
          <a:p>
            <a:r>
              <a:rPr lang="en-US" dirty="0"/>
              <a:t> </a:t>
            </a:r>
            <a:r>
              <a:rPr lang="en-US" dirty="0" err="1"/>
              <a:t>Binarization</a:t>
            </a:r>
            <a:r>
              <a:rPr lang="en-US" dirty="0"/>
              <a:t> is key in reducing exponential process</a:t>
            </a:r>
          </a:p>
          <a:p>
            <a:pPr lvl="1"/>
            <a:r>
              <a:rPr lang="en-US" dirty="0"/>
              <a:t>Where </a:t>
            </a:r>
            <a:r>
              <a:rPr lang="en-US" dirty="0" err="1"/>
              <a:t>binarization</a:t>
            </a:r>
            <a:r>
              <a:rPr lang="en-US" dirty="0"/>
              <a:t> means only reducing rules with 2 RHS symbols </a:t>
            </a:r>
          </a:p>
          <a:p>
            <a:pPr lvl="1"/>
            <a:r>
              <a:rPr lang="en-US" dirty="0"/>
              <a:t>Other parsers, such as </a:t>
            </a:r>
            <a:r>
              <a:rPr lang="en-US" dirty="0" err="1"/>
              <a:t>Earley’s</a:t>
            </a:r>
            <a:r>
              <a:rPr lang="en-US" dirty="0"/>
              <a:t> algorithm, use similar chart ideas to work on two </a:t>
            </a:r>
            <a:r>
              <a:rPr lang="en-US" dirty="0" err="1"/>
              <a:t>subtrees</a:t>
            </a:r>
            <a:r>
              <a:rPr lang="en-US" dirty="0"/>
              <a:t> at a time </a:t>
            </a:r>
          </a:p>
          <a:p>
            <a:pPr lvl="1"/>
            <a:r>
              <a:rPr lang="en-US" dirty="0"/>
              <a:t>Key idea in parser development from 1970 - 1990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/>
              <a:t>CKY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440363"/>
          </a:xfrm>
        </p:spPr>
        <p:txBody>
          <a:bodyPr>
            <a:normAutofit/>
          </a:bodyPr>
          <a:lstStyle/>
          <a:p>
            <a:r>
              <a:rPr lang="en-US" dirty="0"/>
              <a:t>For input of length n, fills a parse table triangle of size (n+1, n+1) , where each element has the non-terminal production representing the span of text from position </a:t>
            </a:r>
            <a:r>
              <a:rPr lang="en-US" dirty="0" err="1"/>
              <a:t>i</a:t>
            </a:r>
            <a:r>
              <a:rPr lang="en-US" dirty="0"/>
              <a:t> to j. </a:t>
            </a:r>
          </a:p>
          <a:p>
            <a:pPr lvl="1"/>
            <a:r>
              <a:rPr lang="en-US" dirty="0"/>
              <a:t>Cells in first (bottom) layer describe trees of single words </a:t>
            </a:r>
          </a:p>
          <a:p>
            <a:pPr lvl="1"/>
            <a:r>
              <a:rPr lang="en-US" dirty="0"/>
              <a:t>Cells in second layer describes how rewrite rules can be used to combine trees in first layer for trees with two words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31040" t="22917" r="33821" b="30208"/>
          <a:stretch>
            <a:fillRect/>
          </a:stretch>
        </p:blipFill>
        <p:spPr bwMode="auto">
          <a:xfrm>
            <a:off x="2743200" y="4267200"/>
            <a:ext cx="4343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Constituency Parsing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fish     people     fish     tanks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096000" y="1752600"/>
            <a:ext cx="2819400" cy="4419600"/>
            <a:chOff x="3840" y="1104"/>
            <a:chExt cx="1776" cy="2784"/>
          </a:xfrm>
        </p:grpSpPr>
        <p:sp>
          <p:nvSpPr>
            <p:cNvPr id="39940" name="Text Box 5"/>
            <p:cNvSpPr txBox="1">
              <a:spLocks noChangeArrowheads="1"/>
            </p:cNvSpPr>
            <p:nvPr/>
          </p:nvSpPr>
          <p:spPr bwMode="auto">
            <a:xfrm>
              <a:off x="3888" y="1440"/>
              <a:ext cx="1728" cy="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2000" b="1" dirty="0">
                  <a:latin typeface="+mn-lt"/>
                </a:rPr>
                <a:t>Rule </a:t>
              </a:r>
              <a:r>
                <a:rPr lang="en-US" sz="2000" b="1" dirty="0" err="1">
                  <a:latin typeface="+mn-lt"/>
                </a:rPr>
                <a:t>Prob</a:t>
              </a:r>
              <a:r>
                <a:rPr lang="en-US" sz="2000" b="1" dirty="0">
                  <a:latin typeface="+mn-lt"/>
                </a:rPr>
                <a:t> </a:t>
              </a:r>
              <a:r>
                <a:rPr lang="en-US" sz="2000" b="1" dirty="0" err="1">
                  <a:latin typeface="+mn-lt"/>
                </a:rPr>
                <a:t>θ</a:t>
              </a:r>
              <a:r>
                <a:rPr lang="en-US" sz="2000" b="1" i="1" baseline="-25000" dirty="0" err="1">
                  <a:latin typeface="+mn-lt"/>
                </a:rPr>
                <a:t>i</a:t>
              </a:r>
              <a:r>
                <a:rPr lang="en-US" sz="2000" dirty="0">
                  <a:latin typeface="+mn-lt"/>
                </a:rPr>
                <a:t> 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sz="2000" dirty="0">
                  <a:latin typeface="+mn-lt"/>
                </a:rPr>
                <a:t>S </a:t>
              </a:r>
              <a:r>
                <a:rPr lang="en-US" sz="2000" dirty="0">
                  <a:latin typeface="+mn-lt"/>
                  <a:sym typeface="Symbol" charset="0"/>
                </a:rPr>
                <a:t></a:t>
              </a:r>
              <a:r>
                <a:rPr lang="en-US" sz="2000" dirty="0">
                  <a:latin typeface="+mn-lt"/>
                </a:rPr>
                <a:t> NP VP	θ</a:t>
              </a:r>
              <a:r>
                <a:rPr lang="en-US" sz="2000" baseline="-25000" dirty="0">
                  <a:latin typeface="+mn-lt"/>
                </a:rPr>
                <a:t>0</a:t>
              </a:r>
              <a:endParaRPr lang="en-US" sz="2000" dirty="0">
                <a:latin typeface="+mn-lt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en-US" sz="2000" dirty="0">
                  <a:latin typeface="+mn-lt"/>
                </a:rPr>
                <a:t>NP </a:t>
              </a:r>
              <a:r>
                <a:rPr lang="en-US" sz="2000" dirty="0">
                  <a:latin typeface="+mn-lt"/>
                  <a:sym typeface="Symbol" charset="0"/>
                </a:rPr>
                <a:t></a:t>
              </a:r>
              <a:r>
                <a:rPr lang="en-US" sz="2000" dirty="0">
                  <a:latin typeface="+mn-lt"/>
                </a:rPr>
                <a:t> NP NP	θ</a:t>
              </a:r>
              <a:r>
                <a:rPr lang="en-US" sz="2000" baseline="-25000" dirty="0">
                  <a:latin typeface="+mn-lt"/>
                </a:rPr>
                <a:t>1</a:t>
              </a:r>
              <a:endParaRPr lang="en-US" sz="2000" dirty="0">
                <a:latin typeface="+mn-lt"/>
              </a:endParaRPr>
            </a:p>
            <a:p>
              <a:pPr algn="l" eaLnBrk="1" hangingPunct="1">
                <a:spcBef>
                  <a:spcPct val="50000"/>
                </a:spcBef>
              </a:pPr>
              <a:r>
                <a:rPr lang="en-US" sz="2000" dirty="0">
                  <a:latin typeface="+mn-lt"/>
                </a:rPr>
                <a:t>…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sz="2000" dirty="0">
                  <a:latin typeface="+mn-lt"/>
                </a:rPr>
                <a:t>N </a:t>
              </a:r>
              <a:r>
                <a:rPr lang="en-US" sz="2000" dirty="0">
                  <a:latin typeface="+mn-lt"/>
                  <a:sym typeface="Symbol" charset="0"/>
                </a:rPr>
                <a:t></a:t>
              </a:r>
              <a:r>
                <a:rPr lang="en-US" sz="2000" dirty="0">
                  <a:latin typeface="+mn-lt"/>
                </a:rPr>
                <a:t> fish		θ</a:t>
              </a:r>
              <a:r>
                <a:rPr lang="en-US" sz="2000" baseline="-25000" dirty="0">
                  <a:latin typeface="+mn-lt"/>
                </a:rPr>
                <a:t>42</a:t>
              </a:r>
              <a:endParaRPr lang="en-US" sz="2000" dirty="0">
                <a:latin typeface="+mn-lt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en-US" sz="2000" dirty="0">
                  <a:latin typeface="+mn-lt"/>
                </a:rPr>
                <a:t>N </a:t>
              </a:r>
              <a:r>
                <a:rPr lang="en-US" sz="2000" dirty="0">
                  <a:latin typeface="+mn-lt"/>
                  <a:sym typeface="Symbol" charset="0"/>
                </a:rPr>
                <a:t></a:t>
              </a:r>
              <a:r>
                <a:rPr lang="en-US" sz="2000" dirty="0">
                  <a:latin typeface="+mn-lt"/>
                </a:rPr>
                <a:t> people	θ</a:t>
              </a:r>
              <a:r>
                <a:rPr lang="en-US" sz="2000" baseline="-25000" dirty="0">
                  <a:latin typeface="+mn-lt"/>
                </a:rPr>
                <a:t>43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sz="2000" dirty="0">
                  <a:latin typeface="+mn-lt"/>
                </a:rPr>
                <a:t>V </a:t>
              </a:r>
              <a:r>
                <a:rPr lang="en-US" sz="2000" dirty="0">
                  <a:latin typeface="+mn-lt"/>
                  <a:sym typeface="Symbol" charset="0"/>
                </a:rPr>
                <a:t></a:t>
              </a:r>
              <a:r>
                <a:rPr lang="en-US" sz="2000" dirty="0">
                  <a:latin typeface="+mn-lt"/>
                </a:rPr>
                <a:t> fish		θ</a:t>
              </a:r>
              <a:r>
                <a:rPr lang="en-US" sz="2000" baseline="-25000" dirty="0">
                  <a:latin typeface="+mn-lt"/>
                </a:rPr>
                <a:t>44</a:t>
              </a:r>
              <a:endParaRPr lang="en-US" sz="2000" dirty="0">
                <a:latin typeface="+mn-lt"/>
              </a:endParaRPr>
            </a:p>
            <a:p>
              <a:pPr algn="l" eaLnBrk="1" hangingPunct="1">
                <a:spcBef>
                  <a:spcPct val="50000"/>
                </a:spcBef>
              </a:pPr>
              <a:r>
                <a:rPr lang="en-US" sz="2000" dirty="0">
                  <a:latin typeface="+mn-lt"/>
                </a:rPr>
                <a:t>…</a:t>
              </a:r>
            </a:p>
          </p:txBody>
        </p:sp>
        <p:sp>
          <p:nvSpPr>
            <p:cNvPr id="39941" name="Text Box 7"/>
            <p:cNvSpPr txBox="1">
              <a:spLocks noChangeArrowheads="1"/>
            </p:cNvSpPr>
            <p:nvPr/>
          </p:nvSpPr>
          <p:spPr bwMode="auto">
            <a:xfrm>
              <a:off x="4391" y="1104"/>
              <a:ext cx="64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1"/>
                <a:t>PCFG</a:t>
              </a:r>
            </a:p>
          </p:txBody>
        </p:sp>
        <p:sp>
          <p:nvSpPr>
            <p:cNvPr id="39942" name="Rectangle 8"/>
            <p:cNvSpPr>
              <a:spLocks noChangeArrowheads="1"/>
            </p:cNvSpPr>
            <p:nvPr/>
          </p:nvSpPr>
          <p:spPr bwMode="auto">
            <a:xfrm>
              <a:off x="3840" y="1392"/>
              <a:ext cx="1776" cy="2496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43"/>
          <p:cNvGrpSpPr/>
          <p:nvPr/>
        </p:nvGrpSpPr>
        <p:grpSpPr>
          <a:xfrm>
            <a:off x="1447800" y="2667000"/>
            <a:ext cx="4038600" cy="2590800"/>
            <a:chOff x="1371600" y="2819400"/>
            <a:chExt cx="3197170" cy="2590800"/>
          </a:xfrm>
        </p:grpSpPr>
        <p:sp>
          <p:nvSpPr>
            <p:cNvPr id="5" name="TextBox 4"/>
            <p:cNvSpPr txBox="1"/>
            <p:nvPr/>
          </p:nvSpPr>
          <p:spPr>
            <a:xfrm>
              <a:off x="1371600" y="4800600"/>
              <a:ext cx="33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+mn-lt"/>
                </a:rPr>
                <a:t>N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62200" y="4800600"/>
              <a:ext cx="33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+mn-lt"/>
                </a:rPr>
                <a:t>N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29000" y="4800600"/>
              <a:ext cx="3156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+mn-lt"/>
                </a:rPr>
                <a:t>V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91000" y="4800600"/>
              <a:ext cx="33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+mn-lt"/>
                </a:rPr>
                <a:t>N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56115" y="3429000"/>
              <a:ext cx="43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+mn-lt"/>
                </a:rPr>
                <a:t>VP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14800" y="4114800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+mn-lt"/>
                </a:rPr>
                <a:t>NP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28800" y="4114800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+mn-lt"/>
                </a:rPr>
                <a:t>NP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71800" y="2819400"/>
              <a:ext cx="290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+mn-lt"/>
                </a:rPr>
                <a:t>S</a:t>
              </a:r>
            </a:p>
          </p:txBody>
        </p:sp>
        <p:cxnSp>
          <p:nvCxnSpPr>
            <p:cNvPr id="7" name="Straight Connector 6"/>
            <p:cNvCxnSpPr>
              <a:stCxn id="5" idx="2"/>
            </p:cNvCxnSpPr>
            <p:nvPr/>
          </p:nvCxnSpPr>
          <p:spPr bwMode="auto">
            <a:xfrm flipH="1">
              <a:off x="1524000" y="5169932"/>
              <a:ext cx="14435" cy="240268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>
              <a:stCxn id="11" idx="2"/>
            </p:cNvCxnSpPr>
            <p:nvPr/>
          </p:nvCxnSpPr>
          <p:spPr bwMode="auto">
            <a:xfrm flipH="1">
              <a:off x="2514600" y="5169932"/>
              <a:ext cx="14435" cy="240268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stCxn id="16" idx="2"/>
              <a:endCxn id="5" idx="0"/>
            </p:cNvCxnSpPr>
            <p:nvPr/>
          </p:nvCxnSpPr>
          <p:spPr bwMode="auto">
            <a:xfrm flipH="1">
              <a:off x="1538435" y="4484132"/>
              <a:ext cx="517350" cy="316468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stCxn id="16" idx="2"/>
              <a:endCxn id="11" idx="0"/>
            </p:cNvCxnSpPr>
            <p:nvPr/>
          </p:nvCxnSpPr>
          <p:spPr bwMode="auto">
            <a:xfrm>
              <a:off x="2055785" y="4484132"/>
              <a:ext cx="473250" cy="316468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>
              <a:stCxn id="13" idx="2"/>
            </p:cNvCxnSpPr>
            <p:nvPr/>
          </p:nvCxnSpPr>
          <p:spPr bwMode="auto">
            <a:xfrm flipH="1">
              <a:off x="4343400" y="5169932"/>
              <a:ext cx="14435" cy="240268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stCxn id="12" idx="2"/>
            </p:cNvCxnSpPr>
            <p:nvPr/>
          </p:nvCxnSpPr>
          <p:spPr bwMode="auto">
            <a:xfrm flipH="1">
              <a:off x="3581400" y="5169932"/>
              <a:ext cx="5418" cy="240268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>
              <a:stCxn id="17" idx="2"/>
              <a:endCxn id="16" idx="0"/>
            </p:cNvCxnSpPr>
            <p:nvPr/>
          </p:nvCxnSpPr>
          <p:spPr bwMode="auto">
            <a:xfrm flipH="1">
              <a:off x="2055785" y="3188732"/>
              <a:ext cx="1061379" cy="926068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stCxn id="14" idx="2"/>
              <a:endCxn id="12" idx="0"/>
            </p:cNvCxnSpPr>
            <p:nvPr/>
          </p:nvCxnSpPr>
          <p:spPr bwMode="auto">
            <a:xfrm flipH="1">
              <a:off x="3586818" y="3798332"/>
              <a:ext cx="386740" cy="1002268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>
              <a:stCxn id="14" idx="2"/>
              <a:endCxn id="15" idx="0"/>
            </p:cNvCxnSpPr>
            <p:nvPr/>
          </p:nvCxnSpPr>
          <p:spPr bwMode="auto">
            <a:xfrm>
              <a:off x="3973558" y="3798332"/>
              <a:ext cx="368227" cy="316468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>
              <a:stCxn id="15" idx="2"/>
              <a:endCxn id="13" idx="0"/>
            </p:cNvCxnSpPr>
            <p:nvPr/>
          </p:nvCxnSpPr>
          <p:spPr bwMode="auto">
            <a:xfrm>
              <a:off x="4341785" y="4484132"/>
              <a:ext cx="16050" cy="316468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>
              <a:stCxn id="17" idx="2"/>
              <a:endCxn id="14" idx="0"/>
            </p:cNvCxnSpPr>
            <p:nvPr/>
          </p:nvCxnSpPr>
          <p:spPr bwMode="auto">
            <a:xfrm>
              <a:off x="3117164" y="3188732"/>
              <a:ext cx="856394" cy="240268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64876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err="1">
                <a:ea typeface="ＭＳ Ｐゴシック" charset="0"/>
                <a:cs typeface="ＭＳ Ｐゴシック" charset="0"/>
              </a:rPr>
              <a:t>Cocke</a:t>
            </a:r>
            <a:r>
              <a:rPr lang="en-US" dirty="0">
                <a:ea typeface="ＭＳ Ｐゴシック" charset="0"/>
                <a:cs typeface="ＭＳ Ｐゴシック" charset="0"/>
              </a:rPr>
              <a:t>-</a:t>
            </a:r>
            <a:r>
              <a:rPr lang="en-US" dirty="0" err="1">
                <a:ea typeface="ＭＳ Ｐゴシック" charset="0"/>
                <a:cs typeface="ＭＳ Ｐゴシック" charset="0"/>
              </a:rPr>
              <a:t>Kasami</a:t>
            </a:r>
            <a:r>
              <a:rPr lang="en-US" dirty="0">
                <a:ea typeface="ＭＳ Ｐゴシック" charset="0"/>
                <a:cs typeface="ＭＳ Ｐゴシック" charset="0"/>
              </a:rPr>
              <a:t>-Younger (CKY) 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Constituency Parsing</a:t>
            </a:r>
          </a:p>
        </p:txBody>
      </p:sp>
      <p:sp>
        <p:nvSpPr>
          <p:cNvPr id="42007" name="Rectangle 5"/>
          <p:cNvSpPr>
            <a:spLocks noChangeArrowheads="1"/>
          </p:cNvSpPr>
          <p:nvPr/>
        </p:nvSpPr>
        <p:spPr bwMode="auto">
          <a:xfrm rot="2716676">
            <a:off x="2758907" y="2035040"/>
            <a:ext cx="762000" cy="30289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8" name="Rectangle 6"/>
          <p:cNvSpPr>
            <a:spLocks noChangeArrowheads="1"/>
          </p:cNvSpPr>
          <p:nvPr/>
        </p:nvSpPr>
        <p:spPr bwMode="auto">
          <a:xfrm rot="2716676">
            <a:off x="2917272" y="2417318"/>
            <a:ext cx="1524000" cy="22684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9" name="Rectangle 7"/>
          <p:cNvSpPr>
            <a:spLocks noChangeArrowheads="1"/>
          </p:cNvSpPr>
          <p:nvPr/>
        </p:nvSpPr>
        <p:spPr bwMode="auto">
          <a:xfrm rot="2716676">
            <a:off x="3075639" y="2799596"/>
            <a:ext cx="2286000" cy="15080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10" name="Rectangle 8"/>
          <p:cNvSpPr>
            <a:spLocks noChangeArrowheads="1"/>
          </p:cNvSpPr>
          <p:nvPr/>
        </p:nvSpPr>
        <p:spPr bwMode="auto">
          <a:xfrm rot="2716676">
            <a:off x="3234005" y="3181874"/>
            <a:ext cx="3048000" cy="7476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Text Box 12"/>
          <p:cNvSpPr txBox="1">
            <a:spLocks noChangeArrowheads="1"/>
          </p:cNvSpPr>
          <p:nvPr/>
        </p:nvSpPr>
        <p:spPr bwMode="auto">
          <a:xfrm>
            <a:off x="1812420" y="5027460"/>
            <a:ext cx="4337045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 dirty="0">
                <a:latin typeface="+mn-lt"/>
              </a:rPr>
              <a:t> fish   people  fish    tanks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957725" y="3976535"/>
            <a:ext cx="3979863" cy="758825"/>
            <a:chOff x="1735138" y="4267200"/>
            <a:chExt cx="3979863" cy="758825"/>
          </a:xfrm>
        </p:grpSpPr>
        <p:sp>
          <p:nvSpPr>
            <p:cNvPr id="42002" name="Rectangle 13"/>
            <p:cNvSpPr>
              <a:spLocks noChangeArrowheads="1"/>
            </p:cNvSpPr>
            <p:nvPr/>
          </p:nvSpPr>
          <p:spPr bwMode="auto">
            <a:xfrm rot="2700000">
              <a:off x="1736725" y="4265613"/>
              <a:ext cx="758825" cy="762000"/>
            </a:xfrm>
            <a:prstGeom prst="rect">
              <a:avLst/>
            </a:prstGeom>
            <a:solidFill>
              <a:schemeClr val="accent1">
                <a:alpha val="25098"/>
              </a:schemeClr>
            </a:solidFill>
            <a:ln w="9525">
              <a:solidFill>
                <a:schemeClr val="accent1">
                  <a:alpha val="85881"/>
                </a:schemeClr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algn="ctr"/>
              <a:endParaRPr lang="en-US"/>
            </a:p>
          </p:txBody>
        </p:sp>
        <p:sp>
          <p:nvSpPr>
            <p:cNvPr id="42003" name="Rectangle 14"/>
            <p:cNvSpPr>
              <a:spLocks noChangeArrowheads="1"/>
            </p:cNvSpPr>
            <p:nvPr/>
          </p:nvSpPr>
          <p:spPr bwMode="auto">
            <a:xfrm rot="2700000">
              <a:off x="2820988" y="4265613"/>
              <a:ext cx="758825" cy="762000"/>
            </a:xfrm>
            <a:prstGeom prst="rect">
              <a:avLst/>
            </a:prstGeom>
            <a:solidFill>
              <a:schemeClr val="accent1">
                <a:alpha val="25098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algn="ctr"/>
              <a:endParaRPr lang="en-US"/>
            </a:p>
          </p:txBody>
        </p:sp>
        <p:sp>
          <p:nvSpPr>
            <p:cNvPr id="42004" name="Rectangle 15"/>
            <p:cNvSpPr>
              <a:spLocks noChangeArrowheads="1"/>
            </p:cNvSpPr>
            <p:nvPr/>
          </p:nvSpPr>
          <p:spPr bwMode="auto">
            <a:xfrm rot="2700000">
              <a:off x="3887788" y="4265613"/>
              <a:ext cx="758825" cy="762000"/>
            </a:xfrm>
            <a:prstGeom prst="rect">
              <a:avLst/>
            </a:prstGeom>
            <a:solidFill>
              <a:schemeClr val="accent1">
                <a:alpha val="25098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5" name="Rectangle 16"/>
            <p:cNvSpPr>
              <a:spLocks noChangeArrowheads="1"/>
            </p:cNvSpPr>
            <p:nvPr/>
          </p:nvSpPr>
          <p:spPr bwMode="auto">
            <a:xfrm rot="2700000">
              <a:off x="4954588" y="4265613"/>
              <a:ext cx="758825" cy="762000"/>
            </a:xfrm>
            <a:prstGeom prst="rect">
              <a:avLst/>
            </a:prstGeom>
            <a:solidFill>
              <a:schemeClr val="accent1">
                <a:alpha val="25098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6"/>
          <p:cNvGrpSpPr/>
          <p:nvPr/>
        </p:nvGrpSpPr>
        <p:grpSpPr>
          <a:xfrm>
            <a:off x="2508588" y="3443135"/>
            <a:ext cx="2895600" cy="758825"/>
            <a:chOff x="2286001" y="3733800"/>
            <a:chExt cx="2895600" cy="758825"/>
          </a:xfrm>
        </p:grpSpPr>
        <p:sp>
          <p:nvSpPr>
            <p:cNvPr id="41998" name="Rectangle 18"/>
            <p:cNvSpPr>
              <a:spLocks noChangeArrowheads="1"/>
            </p:cNvSpPr>
            <p:nvPr/>
          </p:nvSpPr>
          <p:spPr bwMode="auto">
            <a:xfrm rot="2700000">
              <a:off x="2287588" y="3732213"/>
              <a:ext cx="758825" cy="76200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9" name="Rectangle 19"/>
            <p:cNvSpPr>
              <a:spLocks noChangeArrowheads="1"/>
            </p:cNvSpPr>
            <p:nvPr/>
          </p:nvSpPr>
          <p:spPr bwMode="auto">
            <a:xfrm rot="2700000">
              <a:off x="3354388" y="3732213"/>
              <a:ext cx="758825" cy="76200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0" name="Rectangle 20"/>
            <p:cNvSpPr>
              <a:spLocks noChangeArrowheads="1"/>
            </p:cNvSpPr>
            <p:nvPr/>
          </p:nvSpPr>
          <p:spPr bwMode="auto">
            <a:xfrm rot="2700000">
              <a:off x="4421188" y="3732213"/>
              <a:ext cx="758825" cy="76200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3041988" y="2909735"/>
            <a:ext cx="1828800" cy="758825"/>
            <a:chOff x="2819401" y="3200400"/>
            <a:chExt cx="1828800" cy="758825"/>
          </a:xfrm>
        </p:grpSpPr>
        <p:sp>
          <p:nvSpPr>
            <p:cNvPr id="41995" name="Rectangle 22"/>
            <p:cNvSpPr>
              <a:spLocks noChangeArrowheads="1"/>
            </p:cNvSpPr>
            <p:nvPr/>
          </p:nvSpPr>
          <p:spPr bwMode="auto">
            <a:xfrm rot="2700000">
              <a:off x="2820988" y="3198813"/>
              <a:ext cx="758825" cy="762000"/>
            </a:xfrm>
            <a:prstGeom prst="rect">
              <a:avLst/>
            </a:prstGeom>
            <a:solidFill>
              <a:schemeClr val="accent1">
                <a:alpha val="74901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6" name="Rectangle 23"/>
            <p:cNvSpPr>
              <a:spLocks noChangeArrowheads="1"/>
            </p:cNvSpPr>
            <p:nvPr/>
          </p:nvSpPr>
          <p:spPr bwMode="auto">
            <a:xfrm rot="2700000">
              <a:off x="3887788" y="3198813"/>
              <a:ext cx="758825" cy="762000"/>
            </a:xfrm>
            <a:prstGeom prst="rect">
              <a:avLst/>
            </a:prstGeom>
            <a:solidFill>
              <a:schemeClr val="accent1">
                <a:alpha val="74901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993" name="Rectangle 25"/>
          <p:cNvSpPr>
            <a:spLocks noChangeArrowheads="1"/>
          </p:cNvSpPr>
          <p:nvPr/>
        </p:nvSpPr>
        <p:spPr bwMode="auto">
          <a:xfrm rot="2700000">
            <a:off x="3576975" y="2374748"/>
            <a:ext cx="758825" cy="762000"/>
          </a:xfrm>
          <a:prstGeom prst="rect">
            <a:avLst/>
          </a:prstGeom>
          <a:solidFill>
            <a:schemeClr val="accent1">
              <a:alpha val="89803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8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Lucida Sans" charset="0"/>
                <a:ea typeface="ＭＳ Ｐゴシック" charset="0"/>
                <a:cs typeface="ＭＳ Ｐゴシック" charset="0"/>
              </a:rPr>
              <a:t>Viterbi (Max) Scores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533400" y="2667000"/>
            <a:ext cx="4800601" cy="4152900"/>
            <a:chOff x="336" y="1584"/>
            <a:chExt cx="3024" cy="2616"/>
          </a:xfrm>
        </p:grpSpPr>
        <p:grpSp>
          <p:nvGrpSpPr>
            <p:cNvPr id="3" name="Group 10"/>
            <p:cNvGrpSpPr>
              <a:grpSpLocks/>
            </p:cNvGrpSpPr>
            <p:nvPr/>
          </p:nvGrpSpPr>
          <p:grpSpPr bwMode="auto">
            <a:xfrm rot="2700000">
              <a:off x="577" y="1584"/>
              <a:ext cx="2592" cy="2591"/>
              <a:chOff x="528" y="1248"/>
              <a:chExt cx="2592" cy="2591"/>
            </a:xfrm>
          </p:grpSpPr>
          <p:sp>
            <p:nvSpPr>
              <p:cNvPr id="44045" name="Rectangle 7"/>
              <p:cNvSpPr>
                <a:spLocks noChangeArrowheads="1"/>
              </p:cNvSpPr>
              <p:nvPr/>
            </p:nvSpPr>
            <p:spPr bwMode="auto">
              <a:xfrm>
                <a:off x="528" y="1248"/>
                <a:ext cx="1296" cy="2591"/>
              </a:xfrm>
              <a:prstGeom prst="rect">
                <a:avLst/>
              </a:prstGeom>
              <a:solidFill>
                <a:schemeClr val="accent1">
                  <a:alpha val="74901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46" name="Rectangle 9"/>
              <p:cNvSpPr>
                <a:spLocks noChangeArrowheads="1"/>
              </p:cNvSpPr>
              <p:nvPr/>
            </p:nvSpPr>
            <p:spPr bwMode="auto">
              <a:xfrm>
                <a:off x="528" y="1248"/>
                <a:ext cx="2592" cy="1296"/>
              </a:xfrm>
              <a:prstGeom prst="rect">
                <a:avLst/>
              </a:prstGeom>
              <a:solidFill>
                <a:schemeClr val="accent1">
                  <a:alpha val="74901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042" name="Text Box 11"/>
            <p:cNvSpPr txBox="1">
              <a:spLocks noChangeArrowheads="1"/>
            </p:cNvSpPr>
            <p:nvPr/>
          </p:nvSpPr>
          <p:spPr bwMode="auto">
            <a:xfrm>
              <a:off x="576" y="3870"/>
              <a:ext cx="245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800" dirty="0">
                  <a:latin typeface="+mn-lt"/>
                </a:rPr>
                <a:t>people                           fish</a:t>
              </a:r>
            </a:p>
          </p:txBody>
        </p:sp>
        <p:sp>
          <p:nvSpPr>
            <p:cNvPr id="44043" name="Text Box 12"/>
            <p:cNvSpPr txBox="1">
              <a:spLocks noChangeArrowheads="1"/>
            </p:cNvSpPr>
            <p:nvPr/>
          </p:nvSpPr>
          <p:spPr bwMode="auto">
            <a:xfrm>
              <a:off x="336" y="2496"/>
              <a:ext cx="1127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/>
                <a:t>NP	0.35</a:t>
              </a:r>
            </a:p>
            <a:p>
              <a:pPr eaLnBrk="1" hangingPunct="1"/>
              <a:r>
                <a:rPr lang="en-US" dirty="0"/>
                <a:t>V	0.1</a:t>
              </a:r>
            </a:p>
            <a:p>
              <a:pPr eaLnBrk="1" hangingPunct="1"/>
              <a:r>
                <a:rPr lang="en-US" dirty="0"/>
                <a:t>N	0.5</a:t>
              </a:r>
            </a:p>
          </p:txBody>
        </p:sp>
        <p:sp>
          <p:nvSpPr>
            <p:cNvPr id="44044" name="Text Box 13"/>
            <p:cNvSpPr txBox="1">
              <a:spLocks noChangeArrowheads="1"/>
            </p:cNvSpPr>
            <p:nvPr/>
          </p:nvSpPr>
          <p:spPr bwMode="auto">
            <a:xfrm>
              <a:off x="2233" y="2400"/>
              <a:ext cx="1127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/>
                <a:t>VP	0.06</a:t>
              </a:r>
            </a:p>
            <a:p>
              <a:pPr eaLnBrk="1" hangingPunct="1"/>
              <a:r>
                <a:rPr lang="en-US" dirty="0"/>
                <a:t>NP	0.14</a:t>
              </a:r>
            </a:p>
            <a:p>
              <a:pPr eaLnBrk="1" hangingPunct="1"/>
              <a:r>
                <a:rPr lang="en-US" dirty="0"/>
                <a:t>V	0.6</a:t>
              </a:r>
            </a:p>
            <a:p>
              <a:pPr eaLnBrk="1" hangingPunct="1"/>
              <a:r>
                <a:rPr lang="en-US" dirty="0"/>
                <a:t>N	0.2</a:t>
              </a:r>
            </a:p>
          </p:txBody>
        </p:sp>
      </p:grp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5181600" y="1676400"/>
            <a:ext cx="39624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NP→NN NNS	0.13</a:t>
            </a:r>
          </a:p>
          <a:p>
            <a:pPr eaLnBrk="1" hangingPunct="1"/>
            <a:r>
              <a:rPr lang="en-US" dirty="0" err="1"/>
              <a:t>i</a:t>
            </a:r>
            <a:r>
              <a:rPr lang="en-US" baseline="-25000" dirty="0" err="1"/>
              <a:t>NP</a:t>
            </a:r>
            <a:r>
              <a:rPr lang="en-US" dirty="0"/>
              <a:t> = (0.13)(0.0023)(0.0014)</a:t>
            </a:r>
          </a:p>
          <a:p>
            <a:pPr eaLnBrk="1" hangingPunct="1"/>
            <a:r>
              <a:rPr lang="en-US" dirty="0"/>
              <a:t>     = 1.87 × 10</a:t>
            </a:r>
            <a:r>
              <a:rPr lang="en-US" baseline="30000" dirty="0"/>
              <a:t>-7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NP→NNP NNS	0.056</a:t>
            </a:r>
          </a:p>
          <a:p>
            <a:pPr eaLnBrk="1" hangingPunct="1"/>
            <a:r>
              <a:rPr lang="en-US" dirty="0" err="1"/>
              <a:t>i</a:t>
            </a:r>
            <a:r>
              <a:rPr lang="en-US" baseline="-25000" dirty="0" err="1"/>
              <a:t>NP</a:t>
            </a:r>
            <a:r>
              <a:rPr lang="en-US" dirty="0"/>
              <a:t> = (0.056)(0.001)(0.0014)</a:t>
            </a:r>
          </a:p>
          <a:p>
            <a:pPr eaLnBrk="1" hangingPunct="1"/>
            <a:r>
              <a:rPr lang="en-US" dirty="0"/>
              <a:t>     = 7.84 × 10</a:t>
            </a:r>
            <a:r>
              <a:rPr lang="en-US" baseline="30000" dirty="0"/>
              <a:t>-8</a:t>
            </a:r>
            <a:endParaRPr lang="en-US" dirty="0"/>
          </a:p>
        </p:txBody>
      </p:sp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1828800" y="2895600"/>
            <a:ext cx="229887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S   1.87 × 10</a:t>
            </a:r>
            <a:r>
              <a:rPr lang="en-US" baseline="30000" dirty="0"/>
              <a:t>-7</a:t>
            </a:r>
          </a:p>
          <a:p>
            <a:pPr eaLnBrk="1" hangingPunct="1"/>
            <a:r>
              <a:rPr lang="en-US" dirty="0"/>
              <a:t>VP </a:t>
            </a:r>
          </a:p>
        </p:txBody>
      </p:sp>
      <p:sp>
        <p:nvSpPr>
          <p:cNvPr id="6161" name="Oval 17"/>
          <p:cNvSpPr>
            <a:spLocks noChangeArrowheads="1"/>
          </p:cNvSpPr>
          <p:nvPr/>
        </p:nvSpPr>
        <p:spPr bwMode="auto">
          <a:xfrm>
            <a:off x="4953000" y="1524000"/>
            <a:ext cx="4191000" cy="1447800"/>
          </a:xfrm>
          <a:prstGeom prst="ellips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914400" y="3505200"/>
            <a:ext cx="2667000" cy="533400"/>
            <a:chOff x="576" y="2208"/>
            <a:chExt cx="1824" cy="624"/>
          </a:xfrm>
        </p:grpSpPr>
        <p:sp>
          <p:nvSpPr>
            <p:cNvPr id="44039" name="Line 18"/>
            <p:cNvSpPr>
              <a:spLocks noChangeShapeType="1"/>
            </p:cNvSpPr>
            <p:nvPr/>
          </p:nvSpPr>
          <p:spPr bwMode="auto">
            <a:xfrm flipH="1">
              <a:off x="576" y="2208"/>
              <a:ext cx="76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0" name="Line 19"/>
            <p:cNvSpPr>
              <a:spLocks noChangeShapeType="1"/>
            </p:cNvSpPr>
            <p:nvPr/>
          </p:nvSpPr>
          <p:spPr bwMode="auto">
            <a:xfrm>
              <a:off x="1344" y="2208"/>
              <a:ext cx="105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252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8" grpId="0"/>
      <p:bldP spid="6160" grpId="0"/>
      <p:bldP spid="616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Viterbi (Max) Scores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533400" y="2590800"/>
            <a:ext cx="4665663" cy="4152900"/>
            <a:chOff x="336" y="1584"/>
            <a:chExt cx="2939" cy="2616"/>
          </a:xfrm>
        </p:grpSpPr>
        <p:grpSp>
          <p:nvGrpSpPr>
            <p:cNvPr id="3" name="Group 10"/>
            <p:cNvGrpSpPr>
              <a:grpSpLocks/>
            </p:cNvGrpSpPr>
            <p:nvPr/>
          </p:nvGrpSpPr>
          <p:grpSpPr bwMode="auto">
            <a:xfrm rot="2700000">
              <a:off x="577" y="1584"/>
              <a:ext cx="2592" cy="2591"/>
              <a:chOff x="528" y="1248"/>
              <a:chExt cx="2592" cy="2591"/>
            </a:xfrm>
          </p:grpSpPr>
          <p:sp>
            <p:nvSpPr>
              <p:cNvPr id="44045" name="Rectangle 7"/>
              <p:cNvSpPr>
                <a:spLocks noChangeArrowheads="1"/>
              </p:cNvSpPr>
              <p:nvPr/>
            </p:nvSpPr>
            <p:spPr bwMode="auto">
              <a:xfrm>
                <a:off x="528" y="1248"/>
                <a:ext cx="1296" cy="2591"/>
              </a:xfrm>
              <a:prstGeom prst="rect">
                <a:avLst/>
              </a:prstGeom>
              <a:solidFill>
                <a:schemeClr val="accent1">
                  <a:alpha val="74901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46" name="Rectangle 9"/>
              <p:cNvSpPr>
                <a:spLocks noChangeArrowheads="1"/>
              </p:cNvSpPr>
              <p:nvPr/>
            </p:nvSpPr>
            <p:spPr bwMode="auto">
              <a:xfrm>
                <a:off x="528" y="1248"/>
                <a:ext cx="2592" cy="1296"/>
              </a:xfrm>
              <a:prstGeom prst="rect">
                <a:avLst/>
              </a:prstGeom>
              <a:solidFill>
                <a:schemeClr val="accent1">
                  <a:alpha val="74901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042" name="Text Box 11"/>
            <p:cNvSpPr txBox="1">
              <a:spLocks noChangeArrowheads="1"/>
            </p:cNvSpPr>
            <p:nvPr/>
          </p:nvSpPr>
          <p:spPr bwMode="auto">
            <a:xfrm>
              <a:off x="576" y="3870"/>
              <a:ext cx="245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800" dirty="0">
                  <a:latin typeface="+mn-lt"/>
                </a:rPr>
                <a:t>people                           fish</a:t>
              </a:r>
            </a:p>
          </p:txBody>
        </p:sp>
        <p:sp>
          <p:nvSpPr>
            <p:cNvPr id="44043" name="Text Box 12"/>
            <p:cNvSpPr txBox="1">
              <a:spLocks noChangeArrowheads="1"/>
            </p:cNvSpPr>
            <p:nvPr/>
          </p:nvSpPr>
          <p:spPr bwMode="auto">
            <a:xfrm>
              <a:off x="336" y="2496"/>
              <a:ext cx="1042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>
                  <a:latin typeface="+mn-lt"/>
                </a:rPr>
                <a:t>NP	0.35</a:t>
              </a:r>
            </a:p>
            <a:p>
              <a:pPr eaLnBrk="1" hangingPunct="1"/>
              <a:r>
                <a:rPr lang="en-US" dirty="0">
                  <a:latin typeface="+mn-lt"/>
                </a:rPr>
                <a:t>V	0.1</a:t>
              </a:r>
            </a:p>
            <a:p>
              <a:pPr eaLnBrk="1" hangingPunct="1"/>
              <a:r>
                <a:rPr lang="en-US" dirty="0">
                  <a:latin typeface="+mn-lt"/>
                </a:rPr>
                <a:t>N	0.5</a:t>
              </a:r>
            </a:p>
          </p:txBody>
        </p:sp>
        <p:sp>
          <p:nvSpPr>
            <p:cNvPr id="44044" name="Text Box 13"/>
            <p:cNvSpPr txBox="1">
              <a:spLocks noChangeArrowheads="1"/>
            </p:cNvSpPr>
            <p:nvPr/>
          </p:nvSpPr>
          <p:spPr bwMode="auto">
            <a:xfrm>
              <a:off x="2233" y="2400"/>
              <a:ext cx="1042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>
                  <a:latin typeface="+mn-lt"/>
                </a:rPr>
                <a:t>VP	0.06</a:t>
              </a:r>
            </a:p>
            <a:p>
              <a:pPr eaLnBrk="1" hangingPunct="1"/>
              <a:r>
                <a:rPr lang="en-US" dirty="0">
                  <a:latin typeface="+mn-lt"/>
                </a:rPr>
                <a:t>NP	0.14</a:t>
              </a:r>
            </a:p>
            <a:p>
              <a:pPr eaLnBrk="1" hangingPunct="1"/>
              <a:r>
                <a:rPr lang="en-US" dirty="0">
                  <a:latin typeface="+mn-lt"/>
                </a:rPr>
                <a:t>V	0.6</a:t>
              </a:r>
            </a:p>
            <a:p>
              <a:pPr eaLnBrk="1" hangingPunct="1"/>
              <a:r>
                <a:rPr lang="en-US" dirty="0">
                  <a:latin typeface="+mn-lt"/>
                </a:rPr>
                <a:t>N	0.2</a:t>
              </a:r>
            </a:p>
          </p:txBody>
        </p:sp>
      </p:grp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6400800" y="2590800"/>
            <a:ext cx="2438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2000" dirty="0"/>
              <a:t>S </a:t>
            </a:r>
            <a:r>
              <a:rPr lang="en-US" sz="2000" dirty="0">
                <a:sym typeface="Symbol" charset="0"/>
              </a:rPr>
              <a:t></a:t>
            </a:r>
            <a:r>
              <a:rPr lang="en-US" sz="2000" dirty="0"/>
              <a:t> NP VP	0.9</a:t>
            </a:r>
          </a:p>
          <a:p>
            <a:pPr marL="0" indent="0">
              <a:buFont typeface="Times" charset="0"/>
              <a:buNone/>
            </a:pPr>
            <a:r>
              <a:rPr lang="en-US" sz="2000" dirty="0"/>
              <a:t>S </a:t>
            </a:r>
            <a:r>
              <a:rPr lang="en-US" sz="2000" dirty="0">
                <a:sym typeface="Symbol" charset="0"/>
              </a:rPr>
              <a:t></a:t>
            </a:r>
            <a:r>
              <a:rPr lang="en-US" sz="2000" dirty="0"/>
              <a:t> VP		0.1</a:t>
            </a:r>
          </a:p>
          <a:p>
            <a:pPr marL="0" indent="0">
              <a:buFont typeface="Times" charset="0"/>
              <a:buNone/>
            </a:pPr>
            <a:r>
              <a:rPr lang="en-US" sz="2000" dirty="0"/>
              <a:t>VP </a:t>
            </a:r>
            <a:r>
              <a:rPr lang="en-US" sz="2000" dirty="0">
                <a:sym typeface="Symbol" charset="0"/>
              </a:rPr>
              <a:t></a:t>
            </a:r>
            <a:r>
              <a:rPr lang="en-US" sz="2000" dirty="0"/>
              <a:t> V NP	0.5</a:t>
            </a:r>
          </a:p>
          <a:p>
            <a:pPr marL="0" indent="0">
              <a:buFont typeface="Times" charset="0"/>
              <a:buNone/>
            </a:pPr>
            <a:r>
              <a:rPr lang="en-US" sz="2000" dirty="0"/>
              <a:t>VP </a:t>
            </a:r>
            <a:r>
              <a:rPr lang="en-US" sz="2000" dirty="0">
                <a:sym typeface="Symbol" charset="0"/>
              </a:rPr>
              <a:t></a:t>
            </a:r>
            <a:r>
              <a:rPr lang="en-US" sz="2000" dirty="0"/>
              <a:t> V		0.1</a:t>
            </a:r>
          </a:p>
          <a:p>
            <a:pPr marL="0" indent="0">
              <a:buFont typeface="Times" charset="0"/>
              <a:buNone/>
            </a:pPr>
            <a:r>
              <a:rPr lang="en-US" sz="2000" dirty="0"/>
              <a:t>VP </a:t>
            </a:r>
            <a:r>
              <a:rPr lang="en-US" sz="2000" dirty="0">
                <a:sym typeface="Symbol" charset="0"/>
              </a:rPr>
              <a:t></a:t>
            </a:r>
            <a:r>
              <a:rPr lang="en-US" sz="2000" dirty="0"/>
              <a:t> V @VP_V	0.3</a:t>
            </a:r>
          </a:p>
          <a:p>
            <a:pPr marL="0" indent="0">
              <a:buFont typeface="Times" charset="0"/>
              <a:buNone/>
            </a:pPr>
            <a:r>
              <a:rPr lang="en-US" sz="2000" dirty="0"/>
              <a:t>VP </a:t>
            </a:r>
            <a:r>
              <a:rPr lang="en-US" sz="2000" dirty="0">
                <a:sym typeface="Symbol" charset="0"/>
              </a:rPr>
              <a:t></a:t>
            </a:r>
            <a:r>
              <a:rPr lang="en-US" sz="2000" dirty="0"/>
              <a:t> V PP	0.1</a:t>
            </a:r>
          </a:p>
          <a:p>
            <a:pPr marL="0" indent="0">
              <a:buFont typeface="Times" charset="0"/>
              <a:buNone/>
            </a:pPr>
            <a:r>
              <a:rPr lang="en-US" sz="2000" dirty="0"/>
              <a:t>@VP_V </a:t>
            </a:r>
            <a:r>
              <a:rPr lang="en-US" sz="2000" dirty="0">
                <a:sym typeface="Symbol" charset="0"/>
              </a:rPr>
              <a:t></a:t>
            </a:r>
            <a:r>
              <a:rPr lang="en-US" sz="2000" dirty="0"/>
              <a:t> NP PP	1.0</a:t>
            </a:r>
          </a:p>
          <a:p>
            <a:pPr marL="0" indent="0">
              <a:buFont typeface="Times" charset="0"/>
              <a:buNone/>
            </a:pPr>
            <a:r>
              <a:rPr lang="en-US" sz="2000" dirty="0"/>
              <a:t>NP </a:t>
            </a:r>
            <a:r>
              <a:rPr lang="en-US" sz="2000" dirty="0">
                <a:sym typeface="Symbol" charset="0"/>
              </a:rPr>
              <a:t></a:t>
            </a:r>
            <a:r>
              <a:rPr lang="en-US" sz="2000" dirty="0"/>
              <a:t> NP NP	0.1</a:t>
            </a:r>
          </a:p>
          <a:p>
            <a:pPr marL="0" indent="0">
              <a:buFont typeface="Times" charset="0"/>
              <a:buNone/>
            </a:pPr>
            <a:r>
              <a:rPr lang="en-US" sz="2000" dirty="0"/>
              <a:t>NP </a:t>
            </a:r>
            <a:r>
              <a:rPr lang="en-US" sz="2000" dirty="0">
                <a:sym typeface="Symbol" charset="0"/>
              </a:rPr>
              <a:t></a:t>
            </a:r>
            <a:r>
              <a:rPr lang="en-US" sz="2000" dirty="0"/>
              <a:t> NP PP	0.2</a:t>
            </a:r>
          </a:p>
          <a:p>
            <a:pPr marL="0" indent="0">
              <a:buFont typeface="Times" charset="0"/>
              <a:buNone/>
            </a:pPr>
            <a:r>
              <a:rPr lang="en-US" sz="2000" dirty="0"/>
              <a:t>NP </a:t>
            </a:r>
            <a:r>
              <a:rPr lang="en-US" sz="2000" dirty="0">
                <a:sym typeface="Symbol" charset="0"/>
              </a:rPr>
              <a:t></a:t>
            </a:r>
            <a:r>
              <a:rPr lang="en-US" sz="2000" dirty="0"/>
              <a:t> N		0.7</a:t>
            </a:r>
          </a:p>
          <a:p>
            <a:pPr marL="0" indent="0">
              <a:buFont typeface="Times" charset="0"/>
              <a:buNone/>
            </a:pPr>
            <a:r>
              <a:rPr lang="en-US" sz="2000" dirty="0"/>
              <a:t>PP </a:t>
            </a:r>
            <a:r>
              <a:rPr lang="en-US" sz="2000" dirty="0">
                <a:sym typeface="Symbol" charset="0"/>
              </a:rPr>
              <a:t></a:t>
            </a:r>
            <a:r>
              <a:rPr lang="en-US" sz="2000" dirty="0"/>
              <a:t> P NP	1.0</a:t>
            </a:r>
          </a:p>
        </p:txBody>
      </p:sp>
    </p:spTree>
    <p:extLst>
      <p:ext uri="{BB962C8B-B14F-4D97-AF65-F5344CB8AC3E}">
        <p14:creationId xmlns:p14="http://schemas.microsoft.com/office/powerpoint/2010/main" val="20616353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Extended CKY parsing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err="1">
                <a:latin typeface="+mj-lt"/>
                <a:ea typeface="ＭＳ Ｐゴシック" charset="0"/>
                <a:cs typeface="ＭＳ Ｐゴシック" charset="0"/>
              </a:rPr>
              <a:t>Unaries</a:t>
            </a: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 can be incorporated into the algorithm</a:t>
            </a:r>
          </a:p>
          <a:p>
            <a:pPr lvl="1" eaLnBrk="1" hangingPunct="1"/>
            <a:r>
              <a:rPr lang="en-US" dirty="0">
                <a:latin typeface="+mj-lt"/>
                <a:ea typeface="ＭＳ Ｐゴシック" charset="0"/>
              </a:rPr>
              <a:t>Messy, but doesn’t increase algorithmic complexity</a:t>
            </a:r>
          </a:p>
          <a:p>
            <a:pPr eaLnBrk="1" hangingPunct="1"/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Empties can be incorporated</a:t>
            </a:r>
          </a:p>
          <a:p>
            <a:pPr lvl="1" eaLnBrk="1" hangingPunct="1"/>
            <a:r>
              <a:rPr lang="en-US" dirty="0">
                <a:latin typeface="+mj-lt"/>
                <a:ea typeface="ＭＳ Ｐゴシック" charset="0"/>
              </a:rPr>
              <a:t>Use </a:t>
            </a:r>
            <a:r>
              <a:rPr lang="en-US" dirty="0" err="1">
                <a:latin typeface="+mj-lt"/>
                <a:ea typeface="ＭＳ Ｐゴシック" charset="0"/>
              </a:rPr>
              <a:t>fenceposts</a:t>
            </a:r>
            <a:endParaRPr lang="en-US" dirty="0">
              <a:latin typeface="+mj-lt"/>
              <a:ea typeface="ＭＳ Ｐゴシック" charset="0"/>
            </a:endParaRPr>
          </a:p>
          <a:p>
            <a:pPr lvl="1" eaLnBrk="1" hangingPunct="1"/>
            <a:r>
              <a:rPr lang="en-US" dirty="0">
                <a:latin typeface="+mj-lt"/>
                <a:ea typeface="ＭＳ Ｐゴシック" charset="0"/>
              </a:rPr>
              <a:t>Doesn’t increase complexity; essentially like </a:t>
            </a:r>
            <a:r>
              <a:rPr lang="en-US" dirty="0" err="1">
                <a:latin typeface="+mj-lt"/>
                <a:ea typeface="ＭＳ Ｐゴシック" charset="0"/>
              </a:rPr>
              <a:t>unaries</a:t>
            </a:r>
            <a:endParaRPr lang="en-US" dirty="0">
              <a:latin typeface="+mj-lt"/>
              <a:ea typeface="ＭＳ Ｐゴシック" charset="0"/>
            </a:endParaRPr>
          </a:p>
          <a:p>
            <a:pPr lvl="1" eaLnBrk="1" hangingPunct="1"/>
            <a:endParaRPr lang="en-US" dirty="0">
              <a:latin typeface="+mj-lt"/>
              <a:ea typeface="ＭＳ Ｐゴシック" charset="0"/>
            </a:endParaRPr>
          </a:p>
          <a:p>
            <a:pPr eaLnBrk="1" hangingPunct="1"/>
            <a:r>
              <a:rPr lang="en-US" dirty="0" err="1">
                <a:latin typeface="+mj-lt"/>
                <a:ea typeface="ＭＳ Ｐゴシック" charset="0"/>
                <a:cs typeface="ＭＳ Ｐゴシック" charset="0"/>
              </a:rPr>
              <a:t>Binarization</a:t>
            </a: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 is </a:t>
            </a:r>
            <a:r>
              <a:rPr lang="en-US" i="1" dirty="0">
                <a:latin typeface="+mj-lt"/>
                <a:ea typeface="ＭＳ Ｐゴシック" charset="0"/>
                <a:cs typeface="ＭＳ Ｐゴシック" charset="0"/>
              </a:rPr>
              <a:t>vital</a:t>
            </a:r>
          </a:p>
          <a:p>
            <a:pPr lvl="1" eaLnBrk="1" hangingPunct="1"/>
            <a:r>
              <a:rPr lang="en-US" dirty="0">
                <a:latin typeface="+mj-lt"/>
                <a:ea typeface="ＭＳ Ｐゴシック" charset="0"/>
              </a:rPr>
              <a:t>Without </a:t>
            </a:r>
            <a:r>
              <a:rPr lang="en-US" dirty="0" err="1">
                <a:latin typeface="+mj-lt"/>
                <a:ea typeface="ＭＳ Ｐゴシック" charset="0"/>
              </a:rPr>
              <a:t>binarization</a:t>
            </a:r>
            <a:r>
              <a:rPr lang="en-US" dirty="0">
                <a:latin typeface="+mj-lt"/>
                <a:ea typeface="ＭＳ Ｐゴシック" charset="0"/>
              </a:rPr>
              <a:t>, you don’t get parsing cubic in the length of the sentence and in the number of nonterminals in the grammar</a:t>
            </a:r>
          </a:p>
          <a:p>
            <a:pPr lvl="2" eaLnBrk="1" hangingPunct="1"/>
            <a:r>
              <a:rPr lang="en-US" sz="1800" dirty="0" err="1">
                <a:latin typeface="+mj-lt"/>
                <a:ea typeface="ＭＳ Ｐゴシック" charset="0"/>
              </a:rPr>
              <a:t>Binarization</a:t>
            </a:r>
            <a:r>
              <a:rPr lang="en-US" sz="1800" dirty="0">
                <a:latin typeface="+mj-lt"/>
                <a:ea typeface="ＭＳ Ｐゴシック" charset="0"/>
              </a:rPr>
              <a:t> may be an explicit transformation or implicit in how the parser works (</a:t>
            </a:r>
            <a:r>
              <a:rPr lang="en-US" sz="1800">
                <a:latin typeface="+mj-lt"/>
                <a:ea typeface="ＭＳ Ｐゴシック" charset="0"/>
              </a:rPr>
              <a:t>Earley</a:t>
            </a:r>
            <a:r>
              <a:rPr lang="en-US" sz="1800" dirty="0">
                <a:latin typeface="+mj-lt"/>
                <a:ea typeface="ＭＳ Ｐゴシック" charset="0"/>
              </a:rPr>
              <a:t>-style dotted rules), but it’s always there.</a:t>
            </a:r>
          </a:p>
        </p:txBody>
      </p:sp>
    </p:spTree>
    <p:extLst>
      <p:ext uri="{BB962C8B-B14F-4D97-AF65-F5344CB8AC3E}">
        <p14:creationId xmlns:p14="http://schemas.microsoft.com/office/powerpoint/2010/main" val="225912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2"/>
          <p:cNvSpPr txBox="1">
            <a:spLocks noChangeArrowheads="1"/>
          </p:cNvSpPr>
          <p:nvPr/>
        </p:nvSpPr>
        <p:spPr bwMode="auto">
          <a:xfrm>
            <a:off x="317500" y="1730375"/>
            <a:ext cx="8610600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lvl="1" algn="l" eaLnBrk="1" hangingPunct="1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function CKY(words, grammar) returns [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most_probable_parse,prob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]</a:t>
            </a:r>
          </a:p>
          <a:p>
            <a:pPr lvl="1" algn="l" eaLnBrk="1" hangingPunct="1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score = new double[#(words)+1][#(words)+1][#(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nonterms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)]</a:t>
            </a:r>
          </a:p>
          <a:p>
            <a:pPr lvl="1" algn="l" eaLnBrk="1" hangingPunct="1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back = new Pair[#(words)+1][#(words)+1][#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nonterms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]]</a:t>
            </a:r>
          </a:p>
          <a:p>
            <a:pPr lvl="1" algn="l" eaLnBrk="1" hangingPunct="1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for 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i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=0; 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i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&lt;#(words); 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i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++</a:t>
            </a:r>
          </a:p>
          <a:p>
            <a:pPr lvl="1" algn="l" eaLnBrk="1" hangingPunct="1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for A in 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nonterms</a:t>
            </a:r>
            <a:endParaRPr kumimoji="1" lang="en-US" altLang="zh-TW" sz="1600" dirty="0">
              <a:latin typeface="Lucida Sans Typewriter" charset="0"/>
              <a:ea typeface="新細明體" charset="0"/>
              <a:cs typeface="新細明體" charset="0"/>
            </a:endParaRPr>
          </a:p>
          <a:p>
            <a:pPr lvl="1" algn="l" eaLnBrk="1" hangingPunct="1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  if A -&gt; words[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i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] in grammar</a:t>
            </a:r>
          </a:p>
          <a:p>
            <a:pPr lvl="1" algn="l" eaLnBrk="1" hangingPunct="1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    score[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i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][i+1][A] = P(A -&gt; words[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i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])</a:t>
            </a:r>
          </a:p>
          <a:p>
            <a:pPr lvl="1" algn="l" eaLnBrk="1" hangingPunct="1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//handle 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unaries</a:t>
            </a:r>
            <a:endParaRPr kumimoji="1" lang="en-US" altLang="zh-TW" sz="1600" dirty="0">
              <a:latin typeface="Lucida Sans Typewriter" charset="0"/>
              <a:ea typeface="新細明體" charset="0"/>
              <a:cs typeface="新細明體" charset="0"/>
            </a:endParaRPr>
          </a:p>
          <a:p>
            <a:pPr lvl="1" algn="l" eaLnBrk="1" hangingPunct="1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boolean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added = true</a:t>
            </a:r>
          </a:p>
          <a:p>
            <a:pPr lvl="1" algn="l" eaLnBrk="1" hangingPunct="1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while added </a:t>
            </a:r>
          </a:p>
          <a:p>
            <a:pPr lvl="1" algn="l" eaLnBrk="1" hangingPunct="1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  added = false</a:t>
            </a:r>
          </a:p>
          <a:p>
            <a:pPr lvl="1" algn="l" eaLnBrk="1" hangingPunct="1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  for A, B in 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nonterms</a:t>
            </a:r>
            <a:endParaRPr kumimoji="1" lang="en-US" altLang="zh-TW" sz="1600" dirty="0">
              <a:latin typeface="Lucida Sans Typewriter" charset="0"/>
              <a:ea typeface="新細明體" charset="0"/>
              <a:cs typeface="新細明體" charset="0"/>
            </a:endParaRPr>
          </a:p>
          <a:p>
            <a:pPr lvl="1" algn="l" eaLnBrk="1" hangingPunct="1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    if score[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i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][i+1][B] &gt; 0 &amp;&amp; A-&gt;B in grammar</a:t>
            </a:r>
          </a:p>
          <a:p>
            <a:pPr lvl="1" algn="l" eaLnBrk="1" hangingPunct="1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      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prob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= P(A-&gt;B)*score[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i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][i+1][B]</a:t>
            </a:r>
          </a:p>
          <a:p>
            <a:pPr lvl="1" algn="l" eaLnBrk="1" hangingPunct="1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      if 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prob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&gt; score[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i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][i+1][A]</a:t>
            </a:r>
          </a:p>
          <a:p>
            <a:pPr lvl="1" algn="l" eaLnBrk="1" hangingPunct="1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        score[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i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][i+1][A] = 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prob</a:t>
            </a:r>
            <a:endParaRPr kumimoji="1" lang="en-US" altLang="zh-TW" sz="1600" dirty="0">
              <a:latin typeface="Lucida Sans Typewriter" charset="0"/>
              <a:ea typeface="新細明體" charset="0"/>
              <a:cs typeface="新細明體" charset="0"/>
            </a:endParaRPr>
          </a:p>
          <a:p>
            <a:pPr lvl="1" algn="l" eaLnBrk="1" hangingPunct="1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        back[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i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][i+1][A] = B</a:t>
            </a:r>
          </a:p>
          <a:p>
            <a:pPr lvl="1" algn="l" eaLnBrk="1" hangingPunct="1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        added = true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The CKY algorithm (1960/1965)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	… extended to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unaries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4586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ChangeArrowheads="1"/>
          </p:cNvSpPr>
          <p:nvPr/>
        </p:nvSpPr>
        <p:spPr bwMode="auto">
          <a:xfrm>
            <a:off x="228600" y="1522413"/>
            <a:ext cx="8763000" cy="498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/>
          <a:p>
            <a:pPr lvl="1" algn="l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for span = 2 to #(words)</a:t>
            </a:r>
          </a:p>
          <a:p>
            <a:pPr lvl="1" algn="l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for begin = 0 to #(words)- span</a:t>
            </a:r>
          </a:p>
          <a:p>
            <a:pPr lvl="1" algn="l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end = begin + span</a:t>
            </a:r>
          </a:p>
          <a:p>
            <a:pPr lvl="1" algn="l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for split = begin+1 to end-1</a:t>
            </a:r>
          </a:p>
          <a:p>
            <a:pPr lvl="1" algn="l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  for A,B,C in 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nonterms</a:t>
            </a:r>
            <a:endParaRPr kumimoji="1" lang="en-US" altLang="zh-TW" sz="1600" dirty="0">
              <a:latin typeface="Lucida Sans Typewriter" charset="0"/>
              <a:ea typeface="新細明體" charset="0"/>
              <a:cs typeface="新細明體" charset="0"/>
            </a:endParaRPr>
          </a:p>
          <a:p>
            <a:pPr algn="l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        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prob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=score[begin][split][B]*score[split][end][C]*P(A-&gt;BC)</a:t>
            </a:r>
          </a:p>
          <a:p>
            <a:pPr lvl="1" algn="l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    if 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prob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&gt; score[begin][end][A]</a:t>
            </a:r>
          </a:p>
          <a:p>
            <a:pPr lvl="1" algn="l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      score[begin]end][A] = 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prob</a:t>
            </a:r>
            <a:endParaRPr kumimoji="1" lang="en-US" altLang="zh-TW" sz="1600" dirty="0">
              <a:latin typeface="Lucida Sans Typewriter" charset="0"/>
              <a:ea typeface="新細明體" charset="0"/>
              <a:cs typeface="新細明體" charset="0"/>
            </a:endParaRPr>
          </a:p>
          <a:p>
            <a:pPr lvl="1" algn="l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      back[begin][end][A] = new Triple(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split,B,C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)</a:t>
            </a:r>
          </a:p>
          <a:p>
            <a:pPr lvl="1" algn="l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//handle 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unaries</a:t>
            </a:r>
            <a:endParaRPr kumimoji="1" lang="en-US" altLang="zh-TW" sz="1600" dirty="0">
              <a:latin typeface="Lucida Sans Typewriter" charset="0"/>
              <a:ea typeface="新細明體" charset="0"/>
              <a:cs typeface="新細明體" charset="0"/>
            </a:endParaRPr>
          </a:p>
          <a:p>
            <a:pPr lvl="1" algn="l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boolean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added = true</a:t>
            </a:r>
          </a:p>
          <a:p>
            <a:pPr lvl="1" algn="l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while added</a:t>
            </a:r>
          </a:p>
          <a:p>
            <a:pPr lvl="1" algn="l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  added = false</a:t>
            </a:r>
          </a:p>
          <a:p>
            <a:pPr lvl="1" algn="l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  for A, B in 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nonterms</a:t>
            </a:r>
            <a:endParaRPr kumimoji="1" lang="en-US" altLang="zh-TW" sz="1600" dirty="0">
              <a:latin typeface="Lucida Sans Typewriter" charset="0"/>
              <a:ea typeface="新細明體" charset="0"/>
              <a:cs typeface="新細明體" charset="0"/>
            </a:endParaRPr>
          </a:p>
          <a:p>
            <a:pPr lvl="1" algn="l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    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prob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= P(A-&gt;B)*score[begin][end][B];</a:t>
            </a:r>
          </a:p>
          <a:p>
            <a:pPr lvl="1" algn="l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    if 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prob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&gt; score[begin][end][A]</a:t>
            </a:r>
          </a:p>
          <a:p>
            <a:pPr lvl="1" algn="l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      score[begin][end][A] = 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prob</a:t>
            </a:r>
            <a:endParaRPr kumimoji="1" lang="en-US" altLang="zh-TW" sz="1600" dirty="0">
              <a:latin typeface="Lucida Sans Typewriter" charset="0"/>
              <a:ea typeface="新細明體" charset="0"/>
              <a:cs typeface="新細明體" charset="0"/>
            </a:endParaRPr>
          </a:p>
          <a:p>
            <a:pPr lvl="1" algn="l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      back[begin][end][A] = B</a:t>
            </a:r>
          </a:p>
          <a:p>
            <a:pPr lvl="1" algn="l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      added = true</a:t>
            </a:r>
          </a:p>
          <a:p>
            <a:pPr lvl="1" algn="l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return 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buildTree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(score, back)</a:t>
            </a:r>
            <a:endParaRPr kumimoji="1" lang="en-US" altLang="zh-TW" sz="1600" dirty="0">
              <a:latin typeface="Courier New" charset="0"/>
              <a:ea typeface="新細明體" charset="0"/>
              <a:cs typeface="新細明體" charset="0"/>
            </a:endParaRPr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The CKY algorithm (1960/1965)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	… extended to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unaries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560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process of finding a derivation (</a:t>
            </a:r>
            <a:r>
              <a:rPr lang="en-US" dirty="0" err="1"/>
              <a:t>i</a:t>
            </a:r>
            <a:r>
              <a:rPr lang="en-US" dirty="0"/>
              <a:t>. e. sequence of productions) leading from the START symbol to a TERMINAL symbol </a:t>
            </a:r>
          </a:p>
          <a:p>
            <a:pPr lvl="1"/>
            <a:r>
              <a:rPr lang="en-US" dirty="0"/>
              <a:t>Shows how a particular sentence could be generated by the rules of the grammar </a:t>
            </a:r>
          </a:p>
          <a:p>
            <a:r>
              <a:rPr lang="en-US" dirty="0"/>
              <a:t>If sentence is structurally ambiguous, more than one possible derivation is produced</a:t>
            </a:r>
          </a:p>
          <a:p>
            <a:r>
              <a:rPr lang="en-US" dirty="0"/>
              <a:t>Can solve both the recognition and analysis problems</a:t>
            </a:r>
          </a:p>
          <a:p>
            <a:pPr lvl="1"/>
            <a:r>
              <a:rPr lang="en-US" dirty="0"/>
              <a:t>Is this sentence derived from this grammar?</a:t>
            </a:r>
          </a:p>
          <a:p>
            <a:pPr lvl="1"/>
            <a:r>
              <a:rPr lang="en-US" dirty="0"/>
              <a:t> Give the derivation(s) that can derive this sentence. </a:t>
            </a:r>
          </a:p>
          <a:p>
            <a:r>
              <a:rPr lang="en-US" dirty="0"/>
              <a:t>Parsing algorithms give a strategy for finding a derivation by making choices among the derivation rules and deciding when the derivation is complete or not.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Lucida Sans" charset="0"/>
                <a:ea typeface="ＭＳ Ｐゴシック" charset="0"/>
                <a:cs typeface="ＭＳ Ｐゴシック" charset="0"/>
              </a:rPr>
              <a:t>Quiz Question!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533400" y="2667000"/>
            <a:ext cx="5073650" cy="4114800"/>
            <a:chOff x="336" y="1584"/>
            <a:chExt cx="3196" cy="2592"/>
          </a:xfrm>
        </p:grpSpPr>
        <p:grpSp>
          <p:nvGrpSpPr>
            <p:cNvPr id="3" name="Group 10"/>
            <p:cNvGrpSpPr>
              <a:grpSpLocks/>
            </p:cNvGrpSpPr>
            <p:nvPr/>
          </p:nvGrpSpPr>
          <p:grpSpPr bwMode="auto">
            <a:xfrm rot="2700000">
              <a:off x="577" y="1584"/>
              <a:ext cx="2592" cy="2591"/>
              <a:chOff x="528" y="1248"/>
              <a:chExt cx="2592" cy="2591"/>
            </a:xfrm>
          </p:grpSpPr>
          <p:sp>
            <p:nvSpPr>
              <p:cNvPr id="74762" name="Rectangle 7"/>
              <p:cNvSpPr>
                <a:spLocks noChangeArrowheads="1"/>
              </p:cNvSpPr>
              <p:nvPr/>
            </p:nvSpPr>
            <p:spPr bwMode="auto">
              <a:xfrm>
                <a:off x="528" y="1248"/>
                <a:ext cx="1296" cy="2591"/>
              </a:xfrm>
              <a:prstGeom prst="rect">
                <a:avLst/>
              </a:prstGeom>
              <a:solidFill>
                <a:schemeClr val="accent1">
                  <a:alpha val="74901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63" name="Rectangle 9"/>
              <p:cNvSpPr>
                <a:spLocks noChangeArrowheads="1"/>
              </p:cNvSpPr>
              <p:nvPr/>
            </p:nvSpPr>
            <p:spPr bwMode="auto">
              <a:xfrm>
                <a:off x="528" y="1248"/>
                <a:ext cx="2592" cy="1296"/>
              </a:xfrm>
              <a:prstGeom prst="rect">
                <a:avLst/>
              </a:prstGeom>
              <a:solidFill>
                <a:schemeClr val="accent1">
                  <a:alpha val="74901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4759" name="Text Box 11"/>
            <p:cNvSpPr txBox="1">
              <a:spLocks noChangeArrowheads="1"/>
            </p:cNvSpPr>
            <p:nvPr/>
          </p:nvSpPr>
          <p:spPr bwMode="auto">
            <a:xfrm>
              <a:off x="710" y="3870"/>
              <a:ext cx="245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runs                       down</a:t>
              </a:r>
            </a:p>
          </p:txBody>
        </p:sp>
        <p:sp>
          <p:nvSpPr>
            <p:cNvPr id="74760" name="Text Box 12"/>
            <p:cNvSpPr txBox="1">
              <a:spLocks noChangeArrowheads="1"/>
            </p:cNvSpPr>
            <p:nvPr/>
          </p:nvSpPr>
          <p:spPr bwMode="auto">
            <a:xfrm>
              <a:off x="336" y="2640"/>
              <a:ext cx="1372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NNS	0.0023</a:t>
              </a:r>
            </a:p>
            <a:p>
              <a:pPr algn="ctr" eaLnBrk="1" hangingPunct="1"/>
              <a:r>
                <a:rPr lang="en-US"/>
                <a:t>VB	0.001</a:t>
              </a:r>
            </a:p>
          </p:txBody>
        </p:sp>
        <p:sp>
          <p:nvSpPr>
            <p:cNvPr id="74761" name="Text Box 13"/>
            <p:cNvSpPr txBox="1">
              <a:spLocks noChangeArrowheads="1"/>
            </p:cNvSpPr>
            <p:nvPr/>
          </p:nvSpPr>
          <p:spPr bwMode="auto">
            <a:xfrm>
              <a:off x="2160" y="2448"/>
              <a:ext cx="1372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dirty="0"/>
                <a:t>PP	0.2</a:t>
              </a:r>
            </a:p>
            <a:p>
              <a:pPr algn="ctr" eaLnBrk="1" hangingPunct="1"/>
              <a:r>
                <a:rPr lang="en-US" dirty="0"/>
                <a:t>IN	0.0014</a:t>
              </a:r>
            </a:p>
            <a:p>
              <a:pPr algn="ctr" eaLnBrk="1" hangingPunct="1"/>
              <a:r>
                <a:rPr lang="en-US" dirty="0"/>
                <a:t>NNS	0.0001</a:t>
              </a:r>
            </a:p>
          </p:txBody>
        </p:sp>
      </p:grp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5041900" y="1676400"/>
            <a:ext cx="38989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/>
              <a:t>PP </a:t>
            </a:r>
            <a:r>
              <a:rPr lang="en-US">
                <a:latin typeface="HiraMinProN-W3" charset="0"/>
              </a:rPr>
              <a:t>→</a:t>
            </a:r>
            <a:r>
              <a:rPr lang="en-US"/>
              <a:t> IN		0.002</a:t>
            </a:r>
          </a:p>
          <a:p>
            <a:pPr algn="l" eaLnBrk="1" hangingPunct="1"/>
            <a:r>
              <a:rPr lang="en-US"/>
              <a:t>NP </a:t>
            </a:r>
            <a:r>
              <a:rPr lang="en-US">
                <a:latin typeface="HiraMinProN-W3" charset="0"/>
              </a:rPr>
              <a:t>→</a:t>
            </a:r>
            <a:r>
              <a:rPr lang="en-US"/>
              <a:t> NNS NNS	0.01</a:t>
            </a:r>
          </a:p>
          <a:p>
            <a:pPr algn="l" eaLnBrk="1" hangingPunct="1"/>
            <a:r>
              <a:rPr lang="en-US"/>
              <a:t>NP </a:t>
            </a:r>
            <a:r>
              <a:rPr lang="en-US">
                <a:latin typeface="HiraMinProN-W3" charset="0"/>
              </a:rPr>
              <a:t>→</a:t>
            </a:r>
            <a:r>
              <a:rPr lang="en-US"/>
              <a:t> NNS NP	0.005</a:t>
            </a:r>
          </a:p>
          <a:p>
            <a:pPr algn="l" eaLnBrk="1" hangingPunct="1"/>
            <a:r>
              <a:rPr lang="en-US"/>
              <a:t>NP </a:t>
            </a:r>
            <a:r>
              <a:rPr lang="en-US">
                <a:latin typeface="HiraMinProN-W3" charset="0"/>
              </a:rPr>
              <a:t>→</a:t>
            </a:r>
            <a:r>
              <a:rPr lang="en-US"/>
              <a:t> NNS PP	0.01</a:t>
            </a:r>
          </a:p>
          <a:p>
            <a:pPr algn="l" eaLnBrk="1" hangingPunct="1"/>
            <a:r>
              <a:rPr lang="en-US"/>
              <a:t>VP </a:t>
            </a:r>
            <a:r>
              <a:rPr lang="en-US">
                <a:latin typeface="HiraMinProN-W3" charset="0"/>
              </a:rPr>
              <a:t>→</a:t>
            </a:r>
            <a:r>
              <a:rPr lang="en-US"/>
              <a:t> VB PP		0.045</a:t>
            </a:r>
          </a:p>
          <a:p>
            <a:pPr algn="l" eaLnBrk="1" hangingPunct="1"/>
            <a:r>
              <a:rPr lang="en-US"/>
              <a:t>VP </a:t>
            </a:r>
            <a:r>
              <a:rPr lang="en-US">
                <a:latin typeface="HiraMinProN-W3" charset="0"/>
              </a:rPr>
              <a:t>→</a:t>
            </a:r>
            <a:r>
              <a:rPr lang="en-US"/>
              <a:t> VB NP		0.015</a:t>
            </a:r>
          </a:p>
        </p:txBody>
      </p:sp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2101850" y="2819400"/>
            <a:ext cx="19367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??	??</a:t>
            </a:r>
          </a:p>
          <a:p>
            <a:pPr eaLnBrk="1" hangingPunct="1"/>
            <a:r>
              <a:rPr lang="en-US" dirty="0"/>
              <a:t>??	??</a:t>
            </a:r>
          </a:p>
        </p:txBody>
      </p:sp>
      <p:sp>
        <p:nvSpPr>
          <p:cNvPr id="74757" name="TextBox 15"/>
          <p:cNvSpPr txBox="1">
            <a:spLocks noChangeArrowheads="1"/>
          </p:cNvSpPr>
          <p:nvPr/>
        </p:nvSpPr>
        <p:spPr bwMode="auto">
          <a:xfrm>
            <a:off x="6375400" y="4699000"/>
            <a:ext cx="24003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/>
              <a:t>What constituents (with what probability can you make?</a:t>
            </a:r>
          </a:p>
        </p:txBody>
      </p:sp>
    </p:spTree>
    <p:extLst>
      <p:ext uri="{BB962C8B-B14F-4D97-AF65-F5344CB8AC3E}">
        <p14:creationId xmlns:p14="http://schemas.microsoft.com/office/powerpoint/2010/main" val="337988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8" grpId="0"/>
      <p:bldP spid="616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Lucida Sans" charset="0"/>
                <a:ea typeface="ＭＳ Ｐゴシック" charset="0"/>
                <a:cs typeface="ＭＳ Ｐゴシック" charset="0"/>
              </a:rPr>
              <a:t>Quiz Question!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533400" y="2667000"/>
            <a:ext cx="5073650" cy="4114800"/>
            <a:chOff x="336" y="1584"/>
            <a:chExt cx="3196" cy="2592"/>
          </a:xfrm>
        </p:grpSpPr>
        <p:grpSp>
          <p:nvGrpSpPr>
            <p:cNvPr id="3" name="Group 10"/>
            <p:cNvGrpSpPr>
              <a:grpSpLocks/>
            </p:cNvGrpSpPr>
            <p:nvPr/>
          </p:nvGrpSpPr>
          <p:grpSpPr bwMode="auto">
            <a:xfrm rot="2700000">
              <a:off x="577" y="1584"/>
              <a:ext cx="2592" cy="2591"/>
              <a:chOff x="528" y="1248"/>
              <a:chExt cx="2592" cy="2591"/>
            </a:xfrm>
          </p:grpSpPr>
          <p:sp>
            <p:nvSpPr>
              <p:cNvPr id="74762" name="Rectangle 7"/>
              <p:cNvSpPr>
                <a:spLocks noChangeArrowheads="1"/>
              </p:cNvSpPr>
              <p:nvPr/>
            </p:nvSpPr>
            <p:spPr bwMode="auto">
              <a:xfrm>
                <a:off x="528" y="1248"/>
                <a:ext cx="1296" cy="2591"/>
              </a:xfrm>
              <a:prstGeom prst="rect">
                <a:avLst/>
              </a:prstGeom>
              <a:solidFill>
                <a:schemeClr val="accent1">
                  <a:alpha val="74901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63" name="Rectangle 9"/>
              <p:cNvSpPr>
                <a:spLocks noChangeArrowheads="1"/>
              </p:cNvSpPr>
              <p:nvPr/>
            </p:nvSpPr>
            <p:spPr bwMode="auto">
              <a:xfrm>
                <a:off x="528" y="1248"/>
                <a:ext cx="2592" cy="1296"/>
              </a:xfrm>
              <a:prstGeom prst="rect">
                <a:avLst/>
              </a:prstGeom>
              <a:solidFill>
                <a:schemeClr val="accent1">
                  <a:alpha val="74901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4759" name="Text Box 11"/>
            <p:cNvSpPr txBox="1">
              <a:spLocks noChangeArrowheads="1"/>
            </p:cNvSpPr>
            <p:nvPr/>
          </p:nvSpPr>
          <p:spPr bwMode="auto">
            <a:xfrm>
              <a:off x="710" y="3870"/>
              <a:ext cx="245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runs                       down</a:t>
              </a:r>
            </a:p>
          </p:txBody>
        </p:sp>
        <p:sp>
          <p:nvSpPr>
            <p:cNvPr id="74760" name="Text Box 12"/>
            <p:cNvSpPr txBox="1">
              <a:spLocks noChangeArrowheads="1"/>
            </p:cNvSpPr>
            <p:nvPr/>
          </p:nvSpPr>
          <p:spPr bwMode="auto">
            <a:xfrm>
              <a:off x="336" y="2640"/>
              <a:ext cx="1372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NNS	0.0023</a:t>
              </a:r>
            </a:p>
            <a:p>
              <a:pPr algn="ctr" eaLnBrk="1" hangingPunct="1"/>
              <a:r>
                <a:rPr lang="en-US"/>
                <a:t>VB	0.001</a:t>
              </a:r>
            </a:p>
          </p:txBody>
        </p:sp>
        <p:sp>
          <p:nvSpPr>
            <p:cNvPr id="74761" name="Text Box 13"/>
            <p:cNvSpPr txBox="1">
              <a:spLocks noChangeArrowheads="1"/>
            </p:cNvSpPr>
            <p:nvPr/>
          </p:nvSpPr>
          <p:spPr bwMode="auto">
            <a:xfrm>
              <a:off x="2160" y="2448"/>
              <a:ext cx="1372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dirty="0"/>
                <a:t>PP	0.2</a:t>
              </a:r>
            </a:p>
            <a:p>
              <a:pPr algn="ctr" eaLnBrk="1" hangingPunct="1"/>
              <a:r>
                <a:rPr lang="en-US" dirty="0"/>
                <a:t>IN	0.0014</a:t>
              </a:r>
            </a:p>
            <a:p>
              <a:pPr algn="ctr" eaLnBrk="1" hangingPunct="1"/>
              <a:r>
                <a:rPr lang="en-US" dirty="0"/>
                <a:t>NNS	0.0001</a:t>
              </a:r>
            </a:p>
          </p:txBody>
        </p:sp>
      </p:grp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5041900" y="1676400"/>
            <a:ext cx="38989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dirty="0"/>
              <a:t>PP </a:t>
            </a:r>
            <a:r>
              <a:rPr lang="en-US" dirty="0">
                <a:latin typeface="HiraMinProN-W3" charset="0"/>
              </a:rPr>
              <a:t>→</a:t>
            </a:r>
            <a:r>
              <a:rPr lang="en-US" dirty="0"/>
              <a:t> IN		0.002</a:t>
            </a:r>
          </a:p>
          <a:p>
            <a:pPr algn="l" eaLnBrk="1" hangingPunct="1"/>
            <a:r>
              <a:rPr lang="en-US" dirty="0"/>
              <a:t>NP </a:t>
            </a:r>
            <a:r>
              <a:rPr lang="en-US" dirty="0">
                <a:latin typeface="HiraMinProN-W3" charset="0"/>
              </a:rPr>
              <a:t>→</a:t>
            </a:r>
            <a:r>
              <a:rPr lang="en-US" dirty="0"/>
              <a:t> NNS </a:t>
            </a:r>
            <a:r>
              <a:rPr lang="en-US" dirty="0" err="1"/>
              <a:t>NNS</a:t>
            </a:r>
            <a:r>
              <a:rPr lang="en-US" dirty="0"/>
              <a:t>	0.01</a:t>
            </a:r>
          </a:p>
          <a:p>
            <a:pPr algn="l" eaLnBrk="1" hangingPunct="1"/>
            <a:r>
              <a:rPr lang="en-US" dirty="0"/>
              <a:t>NP </a:t>
            </a:r>
            <a:r>
              <a:rPr lang="en-US" dirty="0">
                <a:latin typeface="HiraMinProN-W3" charset="0"/>
              </a:rPr>
              <a:t>→</a:t>
            </a:r>
            <a:r>
              <a:rPr lang="en-US" dirty="0"/>
              <a:t> NNS NP	0.005</a:t>
            </a:r>
          </a:p>
          <a:p>
            <a:pPr algn="l" eaLnBrk="1" hangingPunct="1"/>
            <a:r>
              <a:rPr lang="en-US" dirty="0"/>
              <a:t>NP </a:t>
            </a:r>
            <a:r>
              <a:rPr lang="en-US" dirty="0">
                <a:latin typeface="HiraMinProN-W3" charset="0"/>
              </a:rPr>
              <a:t>→</a:t>
            </a:r>
            <a:r>
              <a:rPr lang="en-US" dirty="0"/>
              <a:t> NNS PP	0.01</a:t>
            </a:r>
          </a:p>
          <a:p>
            <a:pPr algn="l" eaLnBrk="1" hangingPunct="1"/>
            <a:r>
              <a:rPr lang="en-US" dirty="0"/>
              <a:t>VP </a:t>
            </a:r>
            <a:r>
              <a:rPr lang="en-US" dirty="0">
                <a:latin typeface="HiraMinProN-W3" charset="0"/>
              </a:rPr>
              <a:t>→</a:t>
            </a:r>
            <a:r>
              <a:rPr lang="en-US" dirty="0"/>
              <a:t> VB PP		0.045</a:t>
            </a:r>
          </a:p>
          <a:p>
            <a:pPr algn="l" eaLnBrk="1" hangingPunct="1"/>
            <a:r>
              <a:rPr lang="en-US" dirty="0"/>
              <a:t>VP </a:t>
            </a:r>
            <a:r>
              <a:rPr lang="en-US" dirty="0">
                <a:latin typeface="HiraMinProN-W3" charset="0"/>
              </a:rPr>
              <a:t>→</a:t>
            </a:r>
            <a:r>
              <a:rPr lang="en-US" dirty="0"/>
              <a:t> VB NP		0.015</a:t>
            </a:r>
          </a:p>
        </p:txBody>
      </p:sp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1828800" y="2590800"/>
            <a:ext cx="346075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NP-&gt;NNS PP	??</a:t>
            </a:r>
          </a:p>
          <a:p>
            <a:pPr eaLnBrk="1" hangingPunct="1"/>
            <a:r>
              <a:rPr lang="en-US" dirty="0"/>
              <a:t>NP-&gt;NNS </a:t>
            </a:r>
            <a:r>
              <a:rPr lang="en-US" dirty="0" err="1"/>
              <a:t>NNS</a:t>
            </a:r>
            <a:r>
              <a:rPr lang="en-US" dirty="0"/>
              <a:t>??</a:t>
            </a:r>
          </a:p>
          <a:p>
            <a:pPr eaLnBrk="1" hangingPunct="1"/>
            <a:r>
              <a:rPr lang="en-US" dirty="0"/>
              <a:t>VP-&gt;VB PP ??</a:t>
            </a:r>
          </a:p>
          <a:p>
            <a:pPr eaLnBrk="1" hangingPunct="1"/>
            <a:endParaRPr lang="en-US" dirty="0"/>
          </a:p>
        </p:txBody>
      </p:sp>
      <p:sp>
        <p:nvSpPr>
          <p:cNvPr id="74757" name="TextBox 15"/>
          <p:cNvSpPr txBox="1">
            <a:spLocks noChangeArrowheads="1"/>
          </p:cNvSpPr>
          <p:nvPr/>
        </p:nvSpPr>
        <p:spPr bwMode="auto">
          <a:xfrm>
            <a:off x="6375400" y="4699000"/>
            <a:ext cx="24003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/>
              <a:t>What constituents (with what probability can you make?</a:t>
            </a:r>
          </a:p>
        </p:txBody>
      </p:sp>
    </p:spTree>
    <p:extLst>
      <p:ext uri="{BB962C8B-B14F-4D97-AF65-F5344CB8AC3E}">
        <p14:creationId xmlns:p14="http://schemas.microsoft.com/office/powerpoint/2010/main" val="337988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8" grpId="0"/>
      <p:bldP spid="616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grammar:</a:t>
            </a:r>
            <a:br>
              <a:rPr lang="en-US" dirty="0"/>
            </a:br>
            <a:r>
              <a:rPr lang="en-US" dirty="0"/>
              <a:t>Binary, no epsilons,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S </a:t>
            </a:r>
            <a:r>
              <a:rPr lang="en-US" sz="2000" dirty="0">
                <a:sym typeface="Symbol" charset="0"/>
              </a:rPr>
              <a:t></a:t>
            </a:r>
            <a:r>
              <a:rPr lang="en-US" sz="2000" dirty="0"/>
              <a:t> NP VP	0.9</a:t>
            </a:r>
          </a:p>
          <a:p>
            <a:pPr marL="0" indent="0">
              <a:buNone/>
            </a:pPr>
            <a:r>
              <a:rPr lang="en-US" sz="2000" dirty="0"/>
              <a:t>S </a:t>
            </a:r>
            <a:r>
              <a:rPr lang="en-US" sz="2000" dirty="0">
                <a:sym typeface="Symbol" charset="0"/>
              </a:rPr>
              <a:t></a:t>
            </a:r>
            <a:r>
              <a:rPr lang="en-US" sz="2000" dirty="0"/>
              <a:t> VP		0.1</a:t>
            </a:r>
          </a:p>
          <a:p>
            <a:pPr marL="0" indent="0">
              <a:buNone/>
            </a:pPr>
            <a:r>
              <a:rPr lang="en-US" sz="2000" dirty="0"/>
              <a:t>VP </a:t>
            </a:r>
            <a:r>
              <a:rPr lang="en-US" sz="2000" dirty="0">
                <a:sym typeface="Symbol" charset="0"/>
              </a:rPr>
              <a:t></a:t>
            </a:r>
            <a:r>
              <a:rPr lang="en-US" sz="2000" dirty="0"/>
              <a:t> V NP	0.5</a:t>
            </a:r>
          </a:p>
          <a:p>
            <a:pPr marL="0" indent="0">
              <a:buNone/>
            </a:pPr>
            <a:r>
              <a:rPr lang="en-US" sz="2000" dirty="0"/>
              <a:t>VP </a:t>
            </a:r>
            <a:r>
              <a:rPr lang="en-US" sz="2000" dirty="0">
                <a:sym typeface="Symbol" charset="0"/>
              </a:rPr>
              <a:t></a:t>
            </a:r>
            <a:r>
              <a:rPr lang="en-US" sz="2000" dirty="0"/>
              <a:t> V		0.1</a:t>
            </a:r>
          </a:p>
          <a:p>
            <a:pPr marL="0" indent="0">
              <a:buNone/>
            </a:pPr>
            <a:r>
              <a:rPr lang="en-US" sz="2000" dirty="0"/>
              <a:t>VP </a:t>
            </a:r>
            <a:r>
              <a:rPr lang="en-US" sz="2000" dirty="0">
                <a:sym typeface="Symbol" charset="0"/>
              </a:rPr>
              <a:t></a:t>
            </a:r>
            <a:r>
              <a:rPr lang="en-US" sz="2000" dirty="0"/>
              <a:t> V @VP_V	0.3</a:t>
            </a:r>
          </a:p>
          <a:p>
            <a:pPr marL="0" indent="0">
              <a:buNone/>
            </a:pPr>
            <a:r>
              <a:rPr lang="en-US" sz="2000" dirty="0"/>
              <a:t>VP </a:t>
            </a:r>
            <a:r>
              <a:rPr lang="en-US" sz="2000" dirty="0">
                <a:sym typeface="Symbol" charset="0"/>
              </a:rPr>
              <a:t></a:t>
            </a:r>
            <a:r>
              <a:rPr lang="en-US" sz="2000" dirty="0"/>
              <a:t> V PP	0.1</a:t>
            </a:r>
          </a:p>
          <a:p>
            <a:pPr marL="0" indent="0">
              <a:buNone/>
            </a:pPr>
            <a:r>
              <a:rPr lang="en-US" sz="2000" dirty="0"/>
              <a:t>@VP_V </a:t>
            </a:r>
            <a:r>
              <a:rPr lang="en-US" sz="2000" dirty="0">
                <a:sym typeface="Symbol" charset="0"/>
              </a:rPr>
              <a:t></a:t>
            </a:r>
            <a:r>
              <a:rPr lang="en-US" sz="2000" dirty="0"/>
              <a:t> NP PP	1.0</a:t>
            </a:r>
          </a:p>
          <a:p>
            <a:pPr marL="0" indent="0">
              <a:buNone/>
            </a:pPr>
            <a:r>
              <a:rPr lang="en-US" sz="2000" dirty="0"/>
              <a:t>NP </a:t>
            </a:r>
            <a:r>
              <a:rPr lang="en-US" sz="2000" dirty="0">
                <a:sym typeface="Symbol" charset="0"/>
              </a:rPr>
              <a:t></a:t>
            </a:r>
            <a:r>
              <a:rPr lang="en-US" sz="2000" dirty="0"/>
              <a:t> NP NP	0.1</a:t>
            </a:r>
          </a:p>
          <a:p>
            <a:pPr marL="0" indent="0">
              <a:buNone/>
            </a:pPr>
            <a:r>
              <a:rPr lang="en-US" sz="2000" dirty="0"/>
              <a:t>NP </a:t>
            </a:r>
            <a:r>
              <a:rPr lang="en-US" sz="2000" dirty="0">
                <a:sym typeface="Symbol" charset="0"/>
              </a:rPr>
              <a:t></a:t>
            </a:r>
            <a:r>
              <a:rPr lang="en-US" sz="2000" dirty="0"/>
              <a:t> NP PP	0.2</a:t>
            </a:r>
          </a:p>
          <a:p>
            <a:pPr marL="0" indent="0">
              <a:buNone/>
            </a:pPr>
            <a:r>
              <a:rPr lang="en-US" sz="2000" dirty="0"/>
              <a:t>NP </a:t>
            </a:r>
            <a:r>
              <a:rPr lang="en-US" sz="2000" dirty="0">
                <a:sym typeface="Symbol" charset="0"/>
              </a:rPr>
              <a:t></a:t>
            </a:r>
            <a:r>
              <a:rPr lang="en-US" sz="2000" dirty="0"/>
              <a:t> N		0.7</a:t>
            </a:r>
          </a:p>
          <a:p>
            <a:pPr marL="0" indent="0">
              <a:buNone/>
            </a:pPr>
            <a:r>
              <a:rPr lang="en-US" sz="2000" dirty="0"/>
              <a:t>PP </a:t>
            </a:r>
            <a:r>
              <a:rPr lang="en-US" sz="2000" dirty="0">
                <a:sym typeface="Symbol" charset="0"/>
              </a:rPr>
              <a:t></a:t>
            </a:r>
            <a:r>
              <a:rPr lang="en-US" sz="2000" dirty="0"/>
              <a:t> P NP	1.0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5059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 </a:t>
            </a:r>
            <a:r>
              <a:rPr lang="en-US" dirty="0">
                <a:sym typeface="Symbol" charset="0"/>
              </a:rPr>
              <a:t></a:t>
            </a:r>
            <a:r>
              <a:rPr lang="en-US" dirty="0"/>
              <a:t> </a:t>
            </a:r>
            <a:r>
              <a:rPr lang="en-US" i="1" dirty="0"/>
              <a:t>people	</a:t>
            </a:r>
            <a:r>
              <a:rPr lang="en-US" dirty="0"/>
              <a:t>0.5 </a:t>
            </a:r>
          </a:p>
          <a:p>
            <a:pPr marL="0" indent="0">
              <a:buNone/>
            </a:pPr>
            <a:r>
              <a:rPr lang="en-US" dirty="0"/>
              <a:t>N </a:t>
            </a:r>
            <a:r>
              <a:rPr lang="en-US" dirty="0">
                <a:sym typeface="Symbol" charset="0"/>
              </a:rPr>
              <a:t></a:t>
            </a:r>
            <a:r>
              <a:rPr lang="en-US" dirty="0"/>
              <a:t> </a:t>
            </a:r>
            <a:r>
              <a:rPr lang="en-US" i="1" dirty="0"/>
              <a:t>fish </a:t>
            </a:r>
            <a:r>
              <a:rPr lang="en-US" dirty="0"/>
              <a:t> 	0.2</a:t>
            </a:r>
          </a:p>
          <a:p>
            <a:pPr marL="0" indent="0">
              <a:buNone/>
            </a:pPr>
            <a:r>
              <a:rPr lang="en-US" dirty="0"/>
              <a:t>N </a:t>
            </a:r>
            <a:r>
              <a:rPr lang="en-US" dirty="0">
                <a:sym typeface="Symbol" charset="0"/>
              </a:rPr>
              <a:t></a:t>
            </a:r>
            <a:r>
              <a:rPr lang="en-US" dirty="0"/>
              <a:t> </a:t>
            </a:r>
            <a:r>
              <a:rPr lang="en-US" i="1" dirty="0"/>
              <a:t>tanks</a:t>
            </a:r>
            <a:r>
              <a:rPr lang="en-US" dirty="0"/>
              <a:t> 	0.2</a:t>
            </a:r>
          </a:p>
          <a:p>
            <a:pPr marL="0" indent="0">
              <a:buNone/>
            </a:pPr>
            <a:r>
              <a:rPr lang="en-US" dirty="0"/>
              <a:t>N </a:t>
            </a:r>
            <a:r>
              <a:rPr lang="en-US" dirty="0">
                <a:sym typeface="Symbol" charset="0"/>
              </a:rPr>
              <a:t></a:t>
            </a:r>
            <a:r>
              <a:rPr lang="en-US" dirty="0"/>
              <a:t> </a:t>
            </a:r>
            <a:r>
              <a:rPr lang="en-US" i="1" dirty="0"/>
              <a:t>rods</a:t>
            </a:r>
            <a:r>
              <a:rPr lang="en-US" dirty="0"/>
              <a:t> 	0.1</a:t>
            </a:r>
          </a:p>
          <a:p>
            <a:pPr marL="0" indent="0">
              <a:buNone/>
            </a:pPr>
            <a:r>
              <a:rPr lang="en-US" dirty="0"/>
              <a:t>V </a:t>
            </a:r>
            <a:r>
              <a:rPr lang="en-US" dirty="0">
                <a:sym typeface="Symbol" charset="0"/>
              </a:rPr>
              <a:t></a:t>
            </a:r>
            <a:r>
              <a:rPr lang="en-US" dirty="0"/>
              <a:t> </a:t>
            </a:r>
            <a:r>
              <a:rPr lang="en-US" i="1" dirty="0"/>
              <a:t>people</a:t>
            </a:r>
            <a:r>
              <a:rPr lang="en-US" dirty="0"/>
              <a:t> 	0.1</a:t>
            </a:r>
          </a:p>
          <a:p>
            <a:pPr marL="0" indent="0">
              <a:buNone/>
            </a:pPr>
            <a:r>
              <a:rPr lang="en-US" dirty="0"/>
              <a:t>V </a:t>
            </a:r>
            <a:r>
              <a:rPr lang="en-US" dirty="0">
                <a:sym typeface="Symbol" charset="0"/>
              </a:rPr>
              <a:t></a:t>
            </a:r>
            <a:r>
              <a:rPr lang="en-US" dirty="0"/>
              <a:t> </a:t>
            </a:r>
            <a:r>
              <a:rPr lang="en-US" i="1" dirty="0"/>
              <a:t>fish</a:t>
            </a:r>
            <a:r>
              <a:rPr lang="en-US" dirty="0"/>
              <a:t>   	0.6</a:t>
            </a:r>
          </a:p>
          <a:p>
            <a:pPr marL="0" indent="0">
              <a:buNone/>
            </a:pPr>
            <a:r>
              <a:rPr lang="en-US" dirty="0"/>
              <a:t>V </a:t>
            </a:r>
            <a:r>
              <a:rPr lang="en-US" dirty="0">
                <a:sym typeface="Symbol" charset="0"/>
              </a:rPr>
              <a:t></a:t>
            </a:r>
            <a:r>
              <a:rPr lang="en-US" dirty="0"/>
              <a:t> </a:t>
            </a:r>
            <a:r>
              <a:rPr lang="en-US" i="1" dirty="0"/>
              <a:t>tanks</a:t>
            </a:r>
            <a:r>
              <a:rPr lang="en-US" dirty="0"/>
              <a:t>  	0.3</a:t>
            </a:r>
          </a:p>
          <a:p>
            <a:pPr marL="0" indent="0">
              <a:buNone/>
            </a:pPr>
            <a:r>
              <a:rPr lang="en-US" dirty="0"/>
              <a:t>P </a:t>
            </a:r>
            <a:r>
              <a:rPr lang="en-US" dirty="0">
                <a:sym typeface="Symbol" charset="0"/>
              </a:rPr>
              <a:t></a:t>
            </a:r>
            <a:r>
              <a:rPr lang="en-US" dirty="0"/>
              <a:t> </a:t>
            </a:r>
            <a:r>
              <a:rPr lang="en-US" i="1" dirty="0"/>
              <a:t>with</a:t>
            </a:r>
            <a:r>
              <a:rPr lang="en-US" dirty="0"/>
              <a:t> 	1.0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1093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514601" y="609600"/>
            <a:ext cx="6477000" cy="5791200"/>
            <a:chOff x="2064649" y="609600"/>
            <a:chExt cx="4004086" cy="4481513"/>
          </a:xfrm>
        </p:grpSpPr>
        <p:sp>
          <p:nvSpPr>
            <p:cNvPr id="52226" name="Text Box 2"/>
            <p:cNvSpPr txBox="1">
              <a:spLocks noChangeArrowheads="1"/>
            </p:cNvSpPr>
            <p:nvPr/>
          </p:nvSpPr>
          <p:spPr bwMode="auto">
            <a:xfrm>
              <a:off x="2286000" y="966788"/>
              <a:ext cx="931863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endParaRPr kumimoji="1" lang="en-US" altLang="zh-TW" sz="180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endParaRPr kumimoji="1" lang="en-US" altLang="zh-TW" sz="180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r>
                <a:rPr kumimoji="1" lang="en-US" altLang="zh-TW" sz="1800">
                  <a:latin typeface="+mn-lt"/>
                  <a:ea typeface="新細明體" charset="0"/>
                  <a:cs typeface="新細明體" charset="0"/>
                </a:rPr>
                <a:t>score[0][1]</a:t>
              </a:r>
            </a:p>
            <a:p>
              <a:pPr algn="l" eaLnBrk="1" hangingPunct="1"/>
              <a:endParaRPr kumimoji="1" lang="en-US" altLang="zh-TW" sz="180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27" name="Text Box 3"/>
            <p:cNvSpPr txBox="1">
              <a:spLocks noChangeArrowheads="1"/>
            </p:cNvSpPr>
            <p:nvPr/>
          </p:nvSpPr>
          <p:spPr bwMode="auto">
            <a:xfrm>
              <a:off x="3217863" y="1982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endParaRPr kumimoji="1" lang="en-US" altLang="zh-TW" sz="180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endParaRPr kumimoji="1" lang="en-US" altLang="zh-TW" sz="180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r>
                <a:rPr kumimoji="1" lang="en-US" altLang="zh-TW" sz="1800">
                  <a:latin typeface="+mn-lt"/>
                  <a:ea typeface="新細明體" charset="0"/>
                  <a:cs typeface="新細明體" charset="0"/>
                </a:rPr>
                <a:t>score[1][2]</a:t>
              </a:r>
            </a:p>
            <a:p>
              <a:pPr algn="l" eaLnBrk="1" hangingPunct="1"/>
              <a:endParaRPr kumimoji="1" lang="en-US" altLang="zh-TW" sz="180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28" name="Text Box 4"/>
            <p:cNvSpPr txBox="1">
              <a:spLocks noChangeArrowheads="1"/>
            </p:cNvSpPr>
            <p:nvPr/>
          </p:nvSpPr>
          <p:spPr bwMode="auto">
            <a:xfrm>
              <a:off x="4149725" y="2998788"/>
              <a:ext cx="931863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endParaRPr kumimoji="1" lang="en-US" altLang="zh-TW" sz="180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endParaRPr kumimoji="1" lang="en-US" altLang="zh-TW" sz="180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r>
                <a:rPr kumimoji="1" lang="en-US" altLang="zh-TW" sz="1800">
                  <a:latin typeface="+mn-lt"/>
                  <a:ea typeface="新細明體" charset="0"/>
                  <a:cs typeface="新細明體" charset="0"/>
                </a:rPr>
                <a:t>score[2][3]</a:t>
              </a:r>
            </a:p>
            <a:p>
              <a:pPr algn="l" eaLnBrk="1" hangingPunct="1"/>
              <a:endParaRPr kumimoji="1" lang="en-US" altLang="zh-TW" sz="180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29" name="Text Box 5"/>
            <p:cNvSpPr txBox="1">
              <a:spLocks noChangeArrowheads="1"/>
            </p:cNvSpPr>
            <p:nvPr/>
          </p:nvSpPr>
          <p:spPr bwMode="auto">
            <a:xfrm>
              <a:off x="5081588" y="4014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endParaRPr kumimoji="1" lang="en-US" altLang="zh-TW" sz="180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endParaRPr kumimoji="1" lang="en-US" altLang="zh-TW" sz="180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r>
                <a:rPr kumimoji="1" lang="en-US" altLang="zh-TW" sz="1800">
                  <a:latin typeface="+mn-lt"/>
                  <a:ea typeface="新細明體" charset="0"/>
                  <a:cs typeface="新細明體" charset="0"/>
                </a:rPr>
                <a:t>score[3][4]</a:t>
              </a:r>
            </a:p>
            <a:p>
              <a:pPr algn="l" eaLnBrk="1" hangingPunct="1"/>
              <a:endParaRPr kumimoji="1" lang="en-US" altLang="zh-TW" sz="180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1" name="Text Box 7"/>
            <p:cNvSpPr txBox="1">
              <a:spLocks noChangeArrowheads="1"/>
            </p:cNvSpPr>
            <p:nvPr/>
          </p:nvSpPr>
          <p:spPr bwMode="auto">
            <a:xfrm>
              <a:off x="3217863" y="966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endParaRPr kumimoji="1" lang="en-US" altLang="zh-TW" sz="180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endParaRPr kumimoji="1" lang="en-US" altLang="zh-TW" sz="180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r>
                <a:rPr kumimoji="1" lang="en-US" altLang="zh-TW" sz="1800">
                  <a:latin typeface="+mn-lt"/>
                  <a:ea typeface="新細明體" charset="0"/>
                  <a:cs typeface="新細明體" charset="0"/>
                </a:rPr>
                <a:t>score[0][2]</a:t>
              </a:r>
            </a:p>
            <a:p>
              <a:pPr algn="l" eaLnBrk="1" hangingPunct="1"/>
              <a:endParaRPr kumimoji="1" lang="en-US" altLang="zh-TW" sz="180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2" name="Text Box 8"/>
            <p:cNvSpPr txBox="1">
              <a:spLocks noChangeArrowheads="1"/>
            </p:cNvSpPr>
            <p:nvPr/>
          </p:nvSpPr>
          <p:spPr bwMode="auto">
            <a:xfrm>
              <a:off x="4149725" y="1982788"/>
              <a:ext cx="931863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endParaRPr kumimoji="1" lang="en-US" altLang="zh-TW" sz="180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endParaRPr kumimoji="1" lang="en-US" altLang="zh-TW" sz="180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r>
                <a:rPr kumimoji="1" lang="en-US" altLang="zh-TW" sz="1800">
                  <a:latin typeface="+mn-lt"/>
                  <a:ea typeface="新細明體" charset="0"/>
                  <a:cs typeface="新細明體" charset="0"/>
                </a:rPr>
                <a:t>score[1][3]</a:t>
              </a:r>
            </a:p>
            <a:p>
              <a:pPr algn="l" eaLnBrk="1" hangingPunct="1"/>
              <a:endParaRPr kumimoji="1" lang="en-US" altLang="zh-TW" sz="180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3" name="Text Box 9"/>
            <p:cNvSpPr txBox="1">
              <a:spLocks noChangeArrowheads="1"/>
            </p:cNvSpPr>
            <p:nvPr/>
          </p:nvSpPr>
          <p:spPr bwMode="auto">
            <a:xfrm>
              <a:off x="5081588" y="2998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r>
                <a:rPr kumimoji="1" lang="en-US" altLang="zh-TW" sz="1800" dirty="0">
                  <a:latin typeface="+mn-lt"/>
                  <a:ea typeface="新細明體" charset="0"/>
                  <a:cs typeface="新細明體" charset="0"/>
                </a:rPr>
                <a:t>score[2][4]</a:t>
              </a: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5" name="Text Box 11"/>
            <p:cNvSpPr txBox="1">
              <a:spLocks noChangeArrowheads="1"/>
            </p:cNvSpPr>
            <p:nvPr/>
          </p:nvSpPr>
          <p:spPr bwMode="auto">
            <a:xfrm>
              <a:off x="4149725" y="966788"/>
              <a:ext cx="931863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endParaRPr kumimoji="1" lang="en-US" altLang="zh-TW" sz="180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endParaRPr kumimoji="1" lang="en-US" altLang="zh-TW" sz="180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r>
                <a:rPr kumimoji="1" lang="en-US" altLang="zh-TW" sz="1800">
                  <a:latin typeface="+mn-lt"/>
                  <a:ea typeface="新細明體" charset="0"/>
                  <a:cs typeface="新細明體" charset="0"/>
                </a:rPr>
                <a:t>score[0][3]</a:t>
              </a:r>
            </a:p>
            <a:p>
              <a:pPr algn="l" eaLnBrk="1" hangingPunct="1"/>
              <a:endParaRPr kumimoji="1" lang="en-US" altLang="zh-TW" sz="180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6" name="Text Box 12"/>
            <p:cNvSpPr txBox="1">
              <a:spLocks noChangeArrowheads="1"/>
            </p:cNvSpPr>
            <p:nvPr/>
          </p:nvSpPr>
          <p:spPr bwMode="auto">
            <a:xfrm>
              <a:off x="5081588" y="1982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endParaRPr kumimoji="1" lang="en-US" altLang="zh-TW" sz="180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endParaRPr kumimoji="1" lang="en-US" altLang="zh-TW" sz="180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r>
                <a:rPr kumimoji="1" lang="en-US" altLang="zh-TW" sz="1800">
                  <a:latin typeface="+mn-lt"/>
                  <a:ea typeface="新細明體" charset="0"/>
                  <a:cs typeface="新細明體" charset="0"/>
                </a:rPr>
                <a:t>score[1][4]</a:t>
              </a:r>
            </a:p>
            <a:p>
              <a:pPr algn="l" eaLnBrk="1" hangingPunct="1"/>
              <a:endParaRPr kumimoji="1" lang="en-US" altLang="zh-TW" sz="180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8" name="Text Box 14"/>
            <p:cNvSpPr txBox="1">
              <a:spLocks noChangeArrowheads="1"/>
            </p:cNvSpPr>
            <p:nvPr/>
          </p:nvSpPr>
          <p:spPr bwMode="auto">
            <a:xfrm>
              <a:off x="5081588" y="966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endParaRPr kumimoji="1" lang="en-US" altLang="zh-TW" sz="180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endParaRPr kumimoji="1" lang="en-US" altLang="zh-TW" sz="180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r>
                <a:rPr kumimoji="1" lang="en-US" altLang="zh-TW" sz="1800">
                  <a:latin typeface="+mn-lt"/>
                  <a:ea typeface="新細明體" charset="0"/>
                  <a:cs typeface="新細明體" charset="0"/>
                </a:rPr>
                <a:t>score[0][4]</a:t>
              </a:r>
            </a:p>
            <a:p>
              <a:pPr algn="l" eaLnBrk="1" hangingPunct="1"/>
              <a:endParaRPr kumimoji="1" lang="en-US" altLang="zh-TW" sz="180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41" name="Text Box 17"/>
            <p:cNvSpPr txBox="1">
              <a:spLocks noChangeArrowheads="1"/>
            </p:cNvSpPr>
            <p:nvPr/>
          </p:nvSpPr>
          <p:spPr bwMode="auto">
            <a:xfrm>
              <a:off x="2064649" y="762000"/>
              <a:ext cx="33337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0</a:t>
              </a:r>
            </a:p>
          </p:txBody>
        </p:sp>
        <p:sp>
          <p:nvSpPr>
            <p:cNvPr id="52242" name="Text Box 18"/>
            <p:cNvSpPr txBox="1">
              <a:spLocks noChangeArrowheads="1"/>
            </p:cNvSpPr>
            <p:nvPr/>
          </p:nvSpPr>
          <p:spPr bwMode="auto">
            <a:xfrm>
              <a:off x="2064649" y="17526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1</a:t>
              </a:r>
            </a:p>
          </p:txBody>
        </p:sp>
        <p:sp>
          <p:nvSpPr>
            <p:cNvPr id="52243" name="Text Box 19"/>
            <p:cNvSpPr txBox="1">
              <a:spLocks noChangeArrowheads="1"/>
            </p:cNvSpPr>
            <p:nvPr/>
          </p:nvSpPr>
          <p:spPr bwMode="auto">
            <a:xfrm>
              <a:off x="2064649" y="27432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2</a:t>
              </a:r>
            </a:p>
          </p:txBody>
        </p:sp>
        <p:sp>
          <p:nvSpPr>
            <p:cNvPr id="52244" name="Text Box 20"/>
            <p:cNvSpPr txBox="1">
              <a:spLocks noChangeArrowheads="1"/>
            </p:cNvSpPr>
            <p:nvPr/>
          </p:nvSpPr>
          <p:spPr bwMode="auto">
            <a:xfrm>
              <a:off x="2064649" y="38100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3</a:t>
              </a:r>
            </a:p>
          </p:txBody>
        </p:sp>
        <p:sp>
          <p:nvSpPr>
            <p:cNvPr id="52245" name="Text Box 21"/>
            <p:cNvSpPr txBox="1">
              <a:spLocks noChangeArrowheads="1"/>
            </p:cNvSpPr>
            <p:nvPr/>
          </p:nvSpPr>
          <p:spPr bwMode="auto">
            <a:xfrm>
              <a:off x="2064649" y="48006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4</a:t>
              </a:r>
            </a:p>
          </p:txBody>
        </p:sp>
        <p:sp>
          <p:nvSpPr>
            <p:cNvPr id="52247" name="Text Box 23"/>
            <p:cNvSpPr txBox="1">
              <a:spLocks noChangeArrowheads="1"/>
            </p:cNvSpPr>
            <p:nvPr/>
          </p:nvSpPr>
          <p:spPr bwMode="auto">
            <a:xfrm>
              <a:off x="3043238" y="609600"/>
              <a:ext cx="331787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1</a:t>
              </a:r>
            </a:p>
          </p:txBody>
        </p:sp>
        <p:sp>
          <p:nvSpPr>
            <p:cNvPr id="52248" name="Text Box 24"/>
            <p:cNvSpPr txBox="1">
              <a:spLocks noChangeArrowheads="1"/>
            </p:cNvSpPr>
            <p:nvPr/>
          </p:nvSpPr>
          <p:spPr bwMode="auto">
            <a:xfrm>
              <a:off x="3990975" y="6096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2</a:t>
              </a:r>
            </a:p>
          </p:txBody>
        </p:sp>
        <p:sp>
          <p:nvSpPr>
            <p:cNvPr id="52249" name="Text Box 25"/>
            <p:cNvSpPr txBox="1">
              <a:spLocks noChangeArrowheads="1"/>
            </p:cNvSpPr>
            <p:nvPr/>
          </p:nvSpPr>
          <p:spPr bwMode="auto">
            <a:xfrm>
              <a:off x="4894263" y="609600"/>
              <a:ext cx="33337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3</a:t>
              </a:r>
            </a:p>
          </p:txBody>
        </p:sp>
        <p:sp>
          <p:nvSpPr>
            <p:cNvPr id="52250" name="Text Box 26"/>
            <p:cNvSpPr txBox="1">
              <a:spLocks noChangeArrowheads="1"/>
            </p:cNvSpPr>
            <p:nvPr/>
          </p:nvSpPr>
          <p:spPr bwMode="auto">
            <a:xfrm>
              <a:off x="5893939" y="609600"/>
              <a:ext cx="174796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4</a:t>
              </a:r>
            </a:p>
          </p:txBody>
        </p:sp>
        <p:sp>
          <p:nvSpPr>
            <p:cNvPr id="52252" name="Text Box 28"/>
            <p:cNvSpPr txBox="1">
              <a:spLocks noChangeArrowheads="1"/>
            </p:cNvSpPr>
            <p:nvPr/>
          </p:nvSpPr>
          <p:spPr bwMode="auto">
            <a:xfrm>
              <a:off x="2595563" y="631825"/>
              <a:ext cx="298171" cy="28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5211" tIns="27606" rIns="55211" bIns="2760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fish</a:t>
              </a:r>
            </a:p>
          </p:txBody>
        </p:sp>
        <p:sp>
          <p:nvSpPr>
            <p:cNvPr id="52253" name="Text Box 29"/>
            <p:cNvSpPr txBox="1">
              <a:spLocks noChangeArrowheads="1"/>
            </p:cNvSpPr>
            <p:nvPr/>
          </p:nvSpPr>
          <p:spPr bwMode="auto">
            <a:xfrm>
              <a:off x="3462338" y="622300"/>
              <a:ext cx="513321" cy="28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5211" tIns="27606" rIns="55211" bIns="2760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people</a:t>
              </a:r>
            </a:p>
          </p:txBody>
        </p:sp>
        <p:sp>
          <p:nvSpPr>
            <p:cNvPr id="52254" name="Text Box 30"/>
            <p:cNvSpPr txBox="1">
              <a:spLocks noChangeArrowheads="1"/>
            </p:cNvSpPr>
            <p:nvPr/>
          </p:nvSpPr>
          <p:spPr bwMode="auto">
            <a:xfrm>
              <a:off x="4398963" y="622300"/>
              <a:ext cx="298171" cy="28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5211" tIns="27606" rIns="55211" bIns="2760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fish</a:t>
              </a:r>
            </a:p>
          </p:txBody>
        </p:sp>
        <p:sp>
          <p:nvSpPr>
            <p:cNvPr id="52255" name="Text Box 31"/>
            <p:cNvSpPr txBox="1">
              <a:spLocks noChangeArrowheads="1"/>
            </p:cNvSpPr>
            <p:nvPr/>
          </p:nvSpPr>
          <p:spPr bwMode="auto">
            <a:xfrm>
              <a:off x="5330825" y="622300"/>
              <a:ext cx="411978" cy="28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5211" tIns="27606" rIns="55211" bIns="2760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tanks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81486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514601" y="609600"/>
            <a:ext cx="6477000" cy="5791200"/>
            <a:chOff x="2064649" y="609600"/>
            <a:chExt cx="4004086" cy="4481513"/>
          </a:xfrm>
        </p:grpSpPr>
        <p:sp>
          <p:nvSpPr>
            <p:cNvPr id="52226" name="Text Box 2"/>
            <p:cNvSpPr txBox="1">
              <a:spLocks noChangeArrowheads="1"/>
            </p:cNvSpPr>
            <p:nvPr/>
          </p:nvSpPr>
          <p:spPr bwMode="auto">
            <a:xfrm>
              <a:off x="2286000" y="966788"/>
              <a:ext cx="931863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27" name="Text Box 3"/>
            <p:cNvSpPr txBox="1">
              <a:spLocks noChangeArrowheads="1"/>
            </p:cNvSpPr>
            <p:nvPr/>
          </p:nvSpPr>
          <p:spPr bwMode="auto">
            <a:xfrm>
              <a:off x="3217863" y="1982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28" name="Text Box 4"/>
            <p:cNvSpPr txBox="1">
              <a:spLocks noChangeArrowheads="1"/>
            </p:cNvSpPr>
            <p:nvPr/>
          </p:nvSpPr>
          <p:spPr bwMode="auto">
            <a:xfrm>
              <a:off x="4149725" y="2998788"/>
              <a:ext cx="931863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29" name="Text Box 5"/>
            <p:cNvSpPr txBox="1">
              <a:spLocks noChangeArrowheads="1"/>
            </p:cNvSpPr>
            <p:nvPr/>
          </p:nvSpPr>
          <p:spPr bwMode="auto">
            <a:xfrm>
              <a:off x="5081588" y="4014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1" name="Text Box 7"/>
            <p:cNvSpPr txBox="1">
              <a:spLocks noChangeArrowheads="1"/>
            </p:cNvSpPr>
            <p:nvPr/>
          </p:nvSpPr>
          <p:spPr bwMode="auto">
            <a:xfrm>
              <a:off x="3217863" y="966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2" name="Text Box 8"/>
            <p:cNvSpPr txBox="1">
              <a:spLocks noChangeArrowheads="1"/>
            </p:cNvSpPr>
            <p:nvPr/>
          </p:nvSpPr>
          <p:spPr bwMode="auto">
            <a:xfrm>
              <a:off x="4149725" y="1982788"/>
              <a:ext cx="931863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3" name="Text Box 9"/>
            <p:cNvSpPr txBox="1">
              <a:spLocks noChangeArrowheads="1"/>
            </p:cNvSpPr>
            <p:nvPr/>
          </p:nvSpPr>
          <p:spPr bwMode="auto">
            <a:xfrm>
              <a:off x="5081588" y="2998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5" name="Text Box 11"/>
            <p:cNvSpPr txBox="1">
              <a:spLocks noChangeArrowheads="1"/>
            </p:cNvSpPr>
            <p:nvPr/>
          </p:nvSpPr>
          <p:spPr bwMode="auto">
            <a:xfrm>
              <a:off x="4149725" y="966788"/>
              <a:ext cx="931863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6" name="Text Box 12"/>
            <p:cNvSpPr txBox="1">
              <a:spLocks noChangeArrowheads="1"/>
            </p:cNvSpPr>
            <p:nvPr/>
          </p:nvSpPr>
          <p:spPr bwMode="auto">
            <a:xfrm>
              <a:off x="5081588" y="1982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8" name="Text Box 14"/>
            <p:cNvSpPr txBox="1">
              <a:spLocks noChangeArrowheads="1"/>
            </p:cNvSpPr>
            <p:nvPr/>
          </p:nvSpPr>
          <p:spPr bwMode="auto">
            <a:xfrm>
              <a:off x="5081588" y="966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41" name="Text Box 17"/>
            <p:cNvSpPr txBox="1">
              <a:spLocks noChangeArrowheads="1"/>
            </p:cNvSpPr>
            <p:nvPr/>
          </p:nvSpPr>
          <p:spPr bwMode="auto">
            <a:xfrm>
              <a:off x="2064649" y="762000"/>
              <a:ext cx="33337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0</a:t>
              </a:r>
            </a:p>
          </p:txBody>
        </p:sp>
        <p:sp>
          <p:nvSpPr>
            <p:cNvPr id="52242" name="Text Box 18"/>
            <p:cNvSpPr txBox="1">
              <a:spLocks noChangeArrowheads="1"/>
            </p:cNvSpPr>
            <p:nvPr/>
          </p:nvSpPr>
          <p:spPr bwMode="auto">
            <a:xfrm>
              <a:off x="2064649" y="17526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1</a:t>
              </a:r>
            </a:p>
          </p:txBody>
        </p:sp>
        <p:sp>
          <p:nvSpPr>
            <p:cNvPr id="52243" name="Text Box 19"/>
            <p:cNvSpPr txBox="1">
              <a:spLocks noChangeArrowheads="1"/>
            </p:cNvSpPr>
            <p:nvPr/>
          </p:nvSpPr>
          <p:spPr bwMode="auto">
            <a:xfrm>
              <a:off x="2064649" y="27432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2</a:t>
              </a:r>
            </a:p>
          </p:txBody>
        </p:sp>
        <p:sp>
          <p:nvSpPr>
            <p:cNvPr id="52244" name="Text Box 20"/>
            <p:cNvSpPr txBox="1">
              <a:spLocks noChangeArrowheads="1"/>
            </p:cNvSpPr>
            <p:nvPr/>
          </p:nvSpPr>
          <p:spPr bwMode="auto">
            <a:xfrm>
              <a:off x="2064649" y="38100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3</a:t>
              </a:r>
            </a:p>
          </p:txBody>
        </p:sp>
        <p:sp>
          <p:nvSpPr>
            <p:cNvPr id="52245" name="Text Box 21"/>
            <p:cNvSpPr txBox="1">
              <a:spLocks noChangeArrowheads="1"/>
            </p:cNvSpPr>
            <p:nvPr/>
          </p:nvSpPr>
          <p:spPr bwMode="auto">
            <a:xfrm>
              <a:off x="2064649" y="48006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4</a:t>
              </a:r>
            </a:p>
          </p:txBody>
        </p:sp>
        <p:sp>
          <p:nvSpPr>
            <p:cNvPr id="52247" name="Text Box 23"/>
            <p:cNvSpPr txBox="1">
              <a:spLocks noChangeArrowheads="1"/>
            </p:cNvSpPr>
            <p:nvPr/>
          </p:nvSpPr>
          <p:spPr bwMode="auto">
            <a:xfrm>
              <a:off x="3043238" y="609600"/>
              <a:ext cx="331787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1</a:t>
              </a:r>
            </a:p>
          </p:txBody>
        </p:sp>
        <p:sp>
          <p:nvSpPr>
            <p:cNvPr id="52248" name="Text Box 24"/>
            <p:cNvSpPr txBox="1">
              <a:spLocks noChangeArrowheads="1"/>
            </p:cNvSpPr>
            <p:nvPr/>
          </p:nvSpPr>
          <p:spPr bwMode="auto">
            <a:xfrm>
              <a:off x="3990975" y="6096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2</a:t>
              </a:r>
            </a:p>
          </p:txBody>
        </p:sp>
        <p:sp>
          <p:nvSpPr>
            <p:cNvPr id="52249" name="Text Box 25"/>
            <p:cNvSpPr txBox="1">
              <a:spLocks noChangeArrowheads="1"/>
            </p:cNvSpPr>
            <p:nvPr/>
          </p:nvSpPr>
          <p:spPr bwMode="auto">
            <a:xfrm>
              <a:off x="4894263" y="609600"/>
              <a:ext cx="33337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3</a:t>
              </a:r>
            </a:p>
          </p:txBody>
        </p:sp>
        <p:sp>
          <p:nvSpPr>
            <p:cNvPr id="52250" name="Text Box 26"/>
            <p:cNvSpPr txBox="1">
              <a:spLocks noChangeArrowheads="1"/>
            </p:cNvSpPr>
            <p:nvPr/>
          </p:nvSpPr>
          <p:spPr bwMode="auto">
            <a:xfrm>
              <a:off x="5893939" y="609600"/>
              <a:ext cx="174796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4</a:t>
              </a:r>
            </a:p>
          </p:txBody>
        </p:sp>
        <p:sp>
          <p:nvSpPr>
            <p:cNvPr id="52252" name="Text Box 28"/>
            <p:cNvSpPr txBox="1">
              <a:spLocks noChangeArrowheads="1"/>
            </p:cNvSpPr>
            <p:nvPr/>
          </p:nvSpPr>
          <p:spPr bwMode="auto">
            <a:xfrm>
              <a:off x="2595563" y="631825"/>
              <a:ext cx="298171" cy="28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5211" tIns="27606" rIns="55211" bIns="2760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fish</a:t>
              </a:r>
            </a:p>
          </p:txBody>
        </p:sp>
        <p:sp>
          <p:nvSpPr>
            <p:cNvPr id="52253" name="Text Box 29"/>
            <p:cNvSpPr txBox="1">
              <a:spLocks noChangeArrowheads="1"/>
            </p:cNvSpPr>
            <p:nvPr/>
          </p:nvSpPr>
          <p:spPr bwMode="auto">
            <a:xfrm>
              <a:off x="3462338" y="622300"/>
              <a:ext cx="513321" cy="28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5211" tIns="27606" rIns="55211" bIns="2760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people</a:t>
              </a:r>
            </a:p>
          </p:txBody>
        </p:sp>
        <p:sp>
          <p:nvSpPr>
            <p:cNvPr id="52254" name="Text Box 30"/>
            <p:cNvSpPr txBox="1">
              <a:spLocks noChangeArrowheads="1"/>
            </p:cNvSpPr>
            <p:nvPr/>
          </p:nvSpPr>
          <p:spPr bwMode="auto">
            <a:xfrm>
              <a:off x="4398963" y="622300"/>
              <a:ext cx="298171" cy="28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5211" tIns="27606" rIns="55211" bIns="2760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fish</a:t>
              </a:r>
            </a:p>
          </p:txBody>
        </p:sp>
        <p:sp>
          <p:nvSpPr>
            <p:cNvPr id="52255" name="Text Box 31"/>
            <p:cNvSpPr txBox="1">
              <a:spLocks noChangeArrowheads="1"/>
            </p:cNvSpPr>
            <p:nvPr/>
          </p:nvSpPr>
          <p:spPr bwMode="auto">
            <a:xfrm>
              <a:off x="5330825" y="622300"/>
              <a:ext cx="411978" cy="28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5211" tIns="27606" rIns="55211" bIns="2760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tanks</a:t>
              </a:r>
            </a:p>
          </p:txBody>
        </p:sp>
      </p:grpSp>
      <p:sp>
        <p:nvSpPr>
          <p:cNvPr id="34" name="Rectangle 3"/>
          <p:cNvSpPr txBox="1">
            <a:spLocks noChangeArrowheads="1"/>
          </p:cNvSpPr>
          <p:nvPr/>
        </p:nvSpPr>
        <p:spPr>
          <a:xfrm>
            <a:off x="76200" y="838200"/>
            <a:ext cx="2438400" cy="5943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1600" dirty="0"/>
              <a:t>S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NP VP		0.9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S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VP		0.1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VP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V NP		0.5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VP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V		0.1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VP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V @VP_V	0.3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VP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V PP		0.1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@VP_V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NP PP	1.0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NP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NP NP	0.1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NP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NP PP	0.2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NP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N		0.7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PP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P NP		1.0</a:t>
            </a:r>
          </a:p>
          <a:p>
            <a:pPr marL="0" indent="0">
              <a:buFont typeface="Times" charset="0"/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N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people	</a:t>
            </a:r>
            <a:r>
              <a:rPr lang="en-US" sz="1600" dirty="0"/>
              <a:t>0.5 </a:t>
            </a:r>
          </a:p>
          <a:p>
            <a:pPr marL="0" indent="0">
              <a:buNone/>
            </a:pPr>
            <a:r>
              <a:rPr lang="en-US" sz="1600" dirty="0"/>
              <a:t>N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fish </a:t>
            </a:r>
            <a:r>
              <a:rPr lang="en-US" sz="1600" dirty="0"/>
              <a:t> 		0.2</a:t>
            </a:r>
          </a:p>
          <a:p>
            <a:pPr marL="0" indent="0">
              <a:buNone/>
            </a:pPr>
            <a:r>
              <a:rPr lang="en-US" sz="1600" dirty="0"/>
              <a:t>N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tanks</a:t>
            </a:r>
            <a:r>
              <a:rPr lang="en-US" sz="1600" dirty="0"/>
              <a:t> 		0.2</a:t>
            </a:r>
          </a:p>
          <a:p>
            <a:pPr marL="0" indent="0">
              <a:buNone/>
            </a:pPr>
            <a:r>
              <a:rPr lang="en-US" sz="1600" dirty="0"/>
              <a:t>N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rods</a:t>
            </a:r>
            <a:r>
              <a:rPr lang="en-US" sz="1600" dirty="0"/>
              <a:t> 		0.1</a:t>
            </a:r>
          </a:p>
          <a:p>
            <a:pPr marL="0" indent="0">
              <a:buNone/>
            </a:pPr>
            <a:r>
              <a:rPr lang="en-US" sz="1600" dirty="0"/>
              <a:t>V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people</a:t>
            </a:r>
            <a:r>
              <a:rPr lang="en-US" sz="1600" dirty="0"/>
              <a:t> 	0.1</a:t>
            </a:r>
          </a:p>
          <a:p>
            <a:pPr marL="0" indent="0">
              <a:buNone/>
            </a:pPr>
            <a:r>
              <a:rPr lang="en-US" sz="1600" dirty="0"/>
              <a:t>V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fish</a:t>
            </a:r>
            <a:r>
              <a:rPr lang="en-US" sz="1600" dirty="0"/>
              <a:t>   		0.6</a:t>
            </a:r>
          </a:p>
          <a:p>
            <a:pPr marL="0" indent="0">
              <a:buNone/>
            </a:pPr>
            <a:r>
              <a:rPr lang="en-US" sz="1600" dirty="0"/>
              <a:t>V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tanks</a:t>
            </a:r>
            <a:r>
              <a:rPr lang="en-US" sz="1600" dirty="0"/>
              <a:t>  	0.3</a:t>
            </a:r>
          </a:p>
          <a:p>
            <a:pPr marL="0" indent="0">
              <a:buNone/>
            </a:pPr>
            <a:r>
              <a:rPr lang="en-US" sz="1600" dirty="0"/>
              <a:t>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with</a:t>
            </a:r>
            <a:r>
              <a:rPr lang="en-US" sz="1600" dirty="0"/>
              <a:t> 		1.0</a:t>
            </a:r>
          </a:p>
        </p:txBody>
      </p:sp>
      <p:sp>
        <p:nvSpPr>
          <p:cNvPr id="35" name="Text Box 33"/>
          <p:cNvSpPr txBox="1">
            <a:spLocks noChangeArrowheads="1"/>
          </p:cNvSpPr>
          <p:nvPr/>
        </p:nvSpPr>
        <p:spPr bwMode="auto">
          <a:xfrm>
            <a:off x="2590800" y="5105400"/>
            <a:ext cx="3139674" cy="917519"/>
          </a:xfrm>
          <a:prstGeom prst="rect">
            <a:avLst/>
          </a:prstGeom>
          <a:solidFill>
            <a:srgbClr val="FFFFCC"/>
          </a:solidFill>
          <a:ln w="9525">
            <a:solidFill>
              <a:srgbClr val="FF9966"/>
            </a:solidFill>
            <a:prstDash val="lgDash"/>
            <a:miter lim="800000"/>
            <a:headEnd/>
            <a:tailEnd/>
          </a:ln>
        </p:spPr>
        <p:txBody>
          <a:bodyPr wrap="none" lIns="55205" tIns="27603" rIns="55205" bIns="27603">
            <a:spAutoFit/>
          </a:bodyPr>
          <a:lstStyle>
            <a:lvl1pPr defTabSz="5524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5524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5524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5524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5524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defTabSz="552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defTabSz="552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defTabSz="552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defTabSz="552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kumimoji="1" lang="en-US" altLang="zh-TW" sz="1400" dirty="0">
                <a:latin typeface="Arial" charset="0"/>
                <a:ea typeface="新細明體" charset="0"/>
                <a:cs typeface="新細明體" charset="0"/>
              </a:rPr>
              <a:t> for </a:t>
            </a:r>
            <a:r>
              <a:rPr kumimoji="1" lang="en-US" altLang="zh-TW" sz="1400" dirty="0" err="1">
                <a:latin typeface="Arial" charset="0"/>
                <a:ea typeface="新細明體" charset="0"/>
                <a:cs typeface="新細明體" charset="0"/>
              </a:rPr>
              <a:t>i</a:t>
            </a:r>
            <a:r>
              <a:rPr kumimoji="1" lang="en-US" altLang="zh-TW" sz="1400" dirty="0">
                <a:latin typeface="Arial" charset="0"/>
                <a:ea typeface="新細明體" charset="0"/>
                <a:cs typeface="新細明體" charset="0"/>
              </a:rPr>
              <a:t>=0; </a:t>
            </a:r>
            <a:r>
              <a:rPr kumimoji="1" lang="en-US" altLang="zh-TW" sz="1400" dirty="0" err="1">
                <a:latin typeface="Arial" charset="0"/>
                <a:ea typeface="新細明體" charset="0"/>
                <a:cs typeface="新細明體" charset="0"/>
              </a:rPr>
              <a:t>i</a:t>
            </a:r>
            <a:r>
              <a:rPr kumimoji="1" lang="en-US" altLang="zh-TW" sz="1400" dirty="0">
                <a:latin typeface="Arial" charset="0"/>
                <a:ea typeface="新細明體" charset="0"/>
                <a:cs typeface="新細明體" charset="0"/>
              </a:rPr>
              <a:t>&lt;#(words); </a:t>
            </a:r>
            <a:r>
              <a:rPr kumimoji="1" lang="en-US" altLang="zh-TW" sz="1400" dirty="0" err="1">
                <a:latin typeface="Arial" charset="0"/>
                <a:ea typeface="新細明體" charset="0"/>
                <a:cs typeface="新細明體" charset="0"/>
              </a:rPr>
              <a:t>i</a:t>
            </a:r>
            <a:r>
              <a:rPr kumimoji="1" lang="en-US" altLang="zh-TW" sz="1400" dirty="0">
                <a:latin typeface="Arial" charset="0"/>
                <a:ea typeface="新細明體" charset="0"/>
                <a:cs typeface="新細明體" charset="0"/>
              </a:rPr>
              <a:t>++</a:t>
            </a:r>
          </a:p>
          <a:p>
            <a:pPr algn="l" eaLnBrk="1" hangingPunct="1"/>
            <a:r>
              <a:rPr kumimoji="1" lang="en-US" altLang="zh-TW" sz="1400" dirty="0">
                <a:latin typeface="Arial" charset="0"/>
                <a:ea typeface="新細明體" charset="0"/>
                <a:cs typeface="新細明體" charset="0"/>
              </a:rPr>
              <a:t>    for A in </a:t>
            </a:r>
            <a:r>
              <a:rPr kumimoji="1" lang="en-US" altLang="zh-TW" sz="1400" dirty="0" err="1">
                <a:latin typeface="Arial" charset="0"/>
                <a:ea typeface="新細明體" charset="0"/>
                <a:cs typeface="新細明體" charset="0"/>
              </a:rPr>
              <a:t>nonterms</a:t>
            </a:r>
            <a:endParaRPr kumimoji="1" lang="en-US" altLang="zh-TW" sz="1400" dirty="0">
              <a:latin typeface="Arial" charset="0"/>
              <a:ea typeface="新細明體" charset="0"/>
              <a:cs typeface="新細明體" charset="0"/>
            </a:endParaRPr>
          </a:p>
          <a:p>
            <a:pPr algn="l" eaLnBrk="1" hangingPunct="1"/>
            <a:r>
              <a:rPr kumimoji="1" lang="en-US" altLang="zh-TW" sz="1400" dirty="0">
                <a:latin typeface="Arial" charset="0"/>
                <a:ea typeface="新細明體" charset="0"/>
                <a:cs typeface="新細明體" charset="0"/>
              </a:rPr>
              <a:t>      if A -&gt; words[</a:t>
            </a:r>
            <a:r>
              <a:rPr kumimoji="1" lang="en-US" altLang="zh-TW" sz="1400" dirty="0" err="1">
                <a:latin typeface="Arial" charset="0"/>
                <a:ea typeface="新細明體" charset="0"/>
                <a:cs typeface="新細明體" charset="0"/>
              </a:rPr>
              <a:t>i</a:t>
            </a:r>
            <a:r>
              <a:rPr kumimoji="1" lang="en-US" altLang="zh-TW" sz="1400" dirty="0">
                <a:latin typeface="Arial" charset="0"/>
                <a:ea typeface="新細明體" charset="0"/>
                <a:cs typeface="新細明體" charset="0"/>
              </a:rPr>
              <a:t>] in grammar</a:t>
            </a:r>
          </a:p>
          <a:p>
            <a:pPr algn="l" eaLnBrk="1" hangingPunct="1"/>
            <a:r>
              <a:rPr kumimoji="1" lang="en-US" altLang="zh-TW" sz="1400" dirty="0">
                <a:latin typeface="Arial" charset="0"/>
                <a:ea typeface="新細明體" charset="0"/>
                <a:cs typeface="新細明體" charset="0"/>
              </a:rPr>
              <a:t>        score[</a:t>
            </a:r>
            <a:r>
              <a:rPr kumimoji="1" lang="en-US" altLang="zh-TW" sz="1400" dirty="0" err="1">
                <a:latin typeface="Arial" charset="0"/>
                <a:ea typeface="新細明體" charset="0"/>
                <a:cs typeface="新細明體" charset="0"/>
              </a:rPr>
              <a:t>i</a:t>
            </a:r>
            <a:r>
              <a:rPr kumimoji="1" lang="en-US" altLang="zh-TW" sz="1400" dirty="0">
                <a:latin typeface="Arial" charset="0"/>
                <a:ea typeface="新細明體" charset="0"/>
                <a:cs typeface="新細明體" charset="0"/>
              </a:rPr>
              <a:t>][i+1][A] = P(A -&gt; words[</a:t>
            </a:r>
            <a:r>
              <a:rPr kumimoji="1" lang="en-US" altLang="zh-TW" sz="1400" dirty="0" err="1">
                <a:latin typeface="Arial" charset="0"/>
                <a:ea typeface="新細明體" charset="0"/>
                <a:cs typeface="新細明體" charset="0"/>
              </a:rPr>
              <a:t>i</a:t>
            </a:r>
            <a:r>
              <a:rPr kumimoji="1" lang="en-US" altLang="zh-TW" sz="1400" dirty="0">
                <a:latin typeface="Arial" charset="0"/>
                <a:ea typeface="新細明體" charset="0"/>
                <a:cs typeface="新細明體" charset="0"/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1889705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514601" y="609600"/>
            <a:ext cx="6477000" cy="5791200"/>
            <a:chOff x="2064649" y="609600"/>
            <a:chExt cx="4004086" cy="4481513"/>
          </a:xfrm>
        </p:grpSpPr>
        <p:sp>
          <p:nvSpPr>
            <p:cNvPr id="52226" name="Text Box 2"/>
            <p:cNvSpPr txBox="1">
              <a:spLocks noChangeArrowheads="1"/>
            </p:cNvSpPr>
            <p:nvPr/>
          </p:nvSpPr>
          <p:spPr bwMode="auto">
            <a:xfrm>
              <a:off x="2286000" y="966788"/>
              <a:ext cx="931863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 </a:t>
              </a:r>
              <a:r>
                <a:rPr lang="en-US" sz="1600" dirty="0"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fish 0.2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 </a:t>
              </a:r>
              <a:r>
                <a:rPr lang="en-US" sz="1600" dirty="0"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fish 0.6</a:t>
              </a:r>
            </a:p>
            <a:p>
              <a:pPr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27" name="Text Box 3"/>
            <p:cNvSpPr txBox="1">
              <a:spLocks noChangeArrowheads="1"/>
            </p:cNvSpPr>
            <p:nvPr/>
          </p:nvSpPr>
          <p:spPr bwMode="auto">
            <a:xfrm>
              <a:off x="3217863" y="1982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 </a:t>
              </a:r>
              <a:r>
                <a:rPr lang="en-US" sz="1600" dirty="0">
                  <a:latin typeface="+mn-lt"/>
                  <a:sym typeface="Symbol" charset="0"/>
                </a:rPr>
                <a:t> 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people 0.5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 </a:t>
              </a:r>
              <a:r>
                <a:rPr lang="en-US" sz="1600" dirty="0">
                  <a:latin typeface="+mn-lt"/>
                  <a:sym typeface="Symbol" charset="0"/>
                </a:rPr>
                <a:t> </a:t>
              </a:r>
              <a:r>
                <a:rPr kumimoji="1" lang="en-US" sz="1600" dirty="0">
                  <a:latin typeface="+mn-lt"/>
                  <a:ea typeface="新細明體" charset="0"/>
                  <a:cs typeface="新細明體" charset="0"/>
                  <a:sym typeface="Symbol" charset="0"/>
                </a:rPr>
                <a:t>people 0.1</a:t>
              </a:r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28" name="Text Box 4"/>
            <p:cNvSpPr txBox="1">
              <a:spLocks noChangeArrowheads="1"/>
            </p:cNvSpPr>
            <p:nvPr/>
          </p:nvSpPr>
          <p:spPr bwMode="auto">
            <a:xfrm>
              <a:off x="4149725" y="2998788"/>
              <a:ext cx="931863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fish 0.2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fish 0.6</a:t>
              </a: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29" name="Text Box 5"/>
            <p:cNvSpPr txBox="1">
              <a:spLocks noChangeArrowheads="1"/>
            </p:cNvSpPr>
            <p:nvPr/>
          </p:nvSpPr>
          <p:spPr bwMode="auto">
            <a:xfrm>
              <a:off x="5081588" y="4014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tanks 0.2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tanks 0.1</a:t>
              </a: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1" name="Text Box 7"/>
            <p:cNvSpPr txBox="1">
              <a:spLocks noChangeArrowheads="1"/>
            </p:cNvSpPr>
            <p:nvPr/>
          </p:nvSpPr>
          <p:spPr bwMode="auto">
            <a:xfrm>
              <a:off x="3217863" y="966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2" name="Text Box 8"/>
            <p:cNvSpPr txBox="1">
              <a:spLocks noChangeArrowheads="1"/>
            </p:cNvSpPr>
            <p:nvPr/>
          </p:nvSpPr>
          <p:spPr bwMode="auto">
            <a:xfrm>
              <a:off x="4149725" y="1982788"/>
              <a:ext cx="931863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3" name="Text Box 9"/>
            <p:cNvSpPr txBox="1">
              <a:spLocks noChangeArrowheads="1"/>
            </p:cNvSpPr>
            <p:nvPr/>
          </p:nvSpPr>
          <p:spPr bwMode="auto">
            <a:xfrm>
              <a:off x="5081588" y="2998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5" name="Text Box 11"/>
            <p:cNvSpPr txBox="1">
              <a:spLocks noChangeArrowheads="1"/>
            </p:cNvSpPr>
            <p:nvPr/>
          </p:nvSpPr>
          <p:spPr bwMode="auto">
            <a:xfrm>
              <a:off x="4149725" y="966788"/>
              <a:ext cx="931863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6" name="Text Box 12"/>
            <p:cNvSpPr txBox="1">
              <a:spLocks noChangeArrowheads="1"/>
            </p:cNvSpPr>
            <p:nvPr/>
          </p:nvSpPr>
          <p:spPr bwMode="auto">
            <a:xfrm>
              <a:off x="5081588" y="1982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8" name="Text Box 14"/>
            <p:cNvSpPr txBox="1">
              <a:spLocks noChangeArrowheads="1"/>
            </p:cNvSpPr>
            <p:nvPr/>
          </p:nvSpPr>
          <p:spPr bwMode="auto">
            <a:xfrm>
              <a:off x="5081588" y="966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41" name="Text Box 17"/>
            <p:cNvSpPr txBox="1">
              <a:spLocks noChangeArrowheads="1"/>
            </p:cNvSpPr>
            <p:nvPr/>
          </p:nvSpPr>
          <p:spPr bwMode="auto">
            <a:xfrm>
              <a:off x="2064649" y="762000"/>
              <a:ext cx="33337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0</a:t>
              </a:r>
            </a:p>
          </p:txBody>
        </p:sp>
        <p:sp>
          <p:nvSpPr>
            <p:cNvPr id="52242" name="Text Box 18"/>
            <p:cNvSpPr txBox="1">
              <a:spLocks noChangeArrowheads="1"/>
            </p:cNvSpPr>
            <p:nvPr/>
          </p:nvSpPr>
          <p:spPr bwMode="auto">
            <a:xfrm>
              <a:off x="2064649" y="17526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1</a:t>
              </a:r>
            </a:p>
          </p:txBody>
        </p:sp>
        <p:sp>
          <p:nvSpPr>
            <p:cNvPr id="52243" name="Text Box 19"/>
            <p:cNvSpPr txBox="1">
              <a:spLocks noChangeArrowheads="1"/>
            </p:cNvSpPr>
            <p:nvPr/>
          </p:nvSpPr>
          <p:spPr bwMode="auto">
            <a:xfrm>
              <a:off x="2064649" y="27432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2</a:t>
              </a:r>
            </a:p>
          </p:txBody>
        </p:sp>
        <p:sp>
          <p:nvSpPr>
            <p:cNvPr id="52244" name="Text Box 20"/>
            <p:cNvSpPr txBox="1">
              <a:spLocks noChangeArrowheads="1"/>
            </p:cNvSpPr>
            <p:nvPr/>
          </p:nvSpPr>
          <p:spPr bwMode="auto">
            <a:xfrm>
              <a:off x="2064649" y="38100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3</a:t>
              </a:r>
            </a:p>
          </p:txBody>
        </p:sp>
        <p:sp>
          <p:nvSpPr>
            <p:cNvPr id="52245" name="Text Box 21"/>
            <p:cNvSpPr txBox="1">
              <a:spLocks noChangeArrowheads="1"/>
            </p:cNvSpPr>
            <p:nvPr/>
          </p:nvSpPr>
          <p:spPr bwMode="auto">
            <a:xfrm>
              <a:off x="2064649" y="48006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4</a:t>
              </a:r>
            </a:p>
          </p:txBody>
        </p:sp>
        <p:sp>
          <p:nvSpPr>
            <p:cNvPr id="52247" name="Text Box 23"/>
            <p:cNvSpPr txBox="1">
              <a:spLocks noChangeArrowheads="1"/>
            </p:cNvSpPr>
            <p:nvPr/>
          </p:nvSpPr>
          <p:spPr bwMode="auto">
            <a:xfrm>
              <a:off x="3043238" y="609600"/>
              <a:ext cx="331787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1</a:t>
              </a:r>
            </a:p>
          </p:txBody>
        </p:sp>
        <p:sp>
          <p:nvSpPr>
            <p:cNvPr id="52248" name="Text Box 24"/>
            <p:cNvSpPr txBox="1">
              <a:spLocks noChangeArrowheads="1"/>
            </p:cNvSpPr>
            <p:nvPr/>
          </p:nvSpPr>
          <p:spPr bwMode="auto">
            <a:xfrm>
              <a:off x="3990975" y="6096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2</a:t>
              </a:r>
            </a:p>
          </p:txBody>
        </p:sp>
        <p:sp>
          <p:nvSpPr>
            <p:cNvPr id="52249" name="Text Box 25"/>
            <p:cNvSpPr txBox="1">
              <a:spLocks noChangeArrowheads="1"/>
            </p:cNvSpPr>
            <p:nvPr/>
          </p:nvSpPr>
          <p:spPr bwMode="auto">
            <a:xfrm>
              <a:off x="4894263" y="609600"/>
              <a:ext cx="33337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3</a:t>
              </a:r>
            </a:p>
          </p:txBody>
        </p:sp>
        <p:sp>
          <p:nvSpPr>
            <p:cNvPr id="52250" name="Text Box 26"/>
            <p:cNvSpPr txBox="1">
              <a:spLocks noChangeArrowheads="1"/>
            </p:cNvSpPr>
            <p:nvPr/>
          </p:nvSpPr>
          <p:spPr bwMode="auto">
            <a:xfrm>
              <a:off x="5893939" y="609600"/>
              <a:ext cx="174796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4</a:t>
              </a:r>
            </a:p>
          </p:txBody>
        </p:sp>
        <p:sp>
          <p:nvSpPr>
            <p:cNvPr id="52252" name="Text Box 28"/>
            <p:cNvSpPr txBox="1">
              <a:spLocks noChangeArrowheads="1"/>
            </p:cNvSpPr>
            <p:nvPr/>
          </p:nvSpPr>
          <p:spPr bwMode="auto">
            <a:xfrm>
              <a:off x="2595563" y="631825"/>
              <a:ext cx="298171" cy="28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5211" tIns="27606" rIns="55211" bIns="2760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fish</a:t>
              </a:r>
            </a:p>
          </p:txBody>
        </p:sp>
        <p:sp>
          <p:nvSpPr>
            <p:cNvPr id="52253" name="Text Box 29"/>
            <p:cNvSpPr txBox="1">
              <a:spLocks noChangeArrowheads="1"/>
            </p:cNvSpPr>
            <p:nvPr/>
          </p:nvSpPr>
          <p:spPr bwMode="auto">
            <a:xfrm>
              <a:off x="3462338" y="622300"/>
              <a:ext cx="513321" cy="28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5211" tIns="27606" rIns="55211" bIns="2760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people</a:t>
              </a:r>
            </a:p>
          </p:txBody>
        </p:sp>
        <p:sp>
          <p:nvSpPr>
            <p:cNvPr id="52254" name="Text Box 30"/>
            <p:cNvSpPr txBox="1">
              <a:spLocks noChangeArrowheads="1"/>
            </p:cNvSpPr>
            <p:nvPr/>
          </p:nvSpPr>
          <p:spPr bwMode="auto">
            <a:xfrm>
              <a:off x="4398963" y="622300"/>
              <a:ext cx="298171" cy="28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5211" tIns="27606" rIns="55211" bIns="2760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fish</a:t>
              </a:r>
            </a:p>
          </p:txBody>
        </p:sp>
        <p:sp>
          <p:nvSpPr>
            <p:cNvPr id="52255" name="Text Box 31"/>
            <p:cNvSpPr txBox="1">
              <a:spLocks noChangeArrowheads="1"/>
            </p:cNvSpPr>
            <p:nvPr/>
          </p:nvSpPr>
          <p:spPr bwMode="auto">
            <a:xfrm>
              <a:off x="5330825" y="622300"/>
              <a:ext cx="411978" cy="28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5211" tIns="27606" rIns="55211" bIns="2760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tanks</a:t>
              </a:r>
            </a:p>
          </p:txBody>
        </p:sp>
      </p:grpSp>
      <p:sp>
        <p:nvSpPr>
          <p:cNvPr id="34" name="Rectangle 3"/>
          <p:cNvSpPr txBox="1">
            <a:spLocks noChangeArrowheads="1"/>
          </p:cNvSpPr>
          <p:nvPr/>
        </p:nvSpPr>
        <p:spPr>
          <a:xfrm>
            <a:off x="76200" y="838200"/>
            <a:ext cx="2438400" cy="5943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1600" dirty="0"/>
              <a:t>S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NP VP		0.9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S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VP		0.1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VP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V NP		0.5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VP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V		0.1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VP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V @VP_V	0.3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VP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V PP		0.1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@VP_V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NP PP	1.0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NP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NP NP	0.1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NP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NP PP	0.2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NP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N		0.7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PP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P NP		1.0</a:t>
            </a:r>
          </a:p>
          <a:p>
            <a:pPr marL="0" indent="0">
              <a:buFont typeface="Times" charset="0"/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N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people	</a:t>
            </a:r>
            <a:r>
              <a:rPr lang="en-US" sz="1600" dirty="0"/>
              <a:t>0.5 </a:t>
            </a:r>
          </a:p>
          <a:p>
            <a:pPr marL="0" indent="0">
              <a:buNone/>
            </a:pPr>
            <a:r>
              <a:rPr lang="en-US" sz="1600" dirty="0"/>
              <a:t>N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fish </a:t>
            </a:r>
            <a:r>
              <a:rPr lang="en-US" sz="1600" dirty="0"/>
              <a:t> 		0.2</a:t>
            </a:r>
          </a:p>
          <a:p>
            <a:pPr marL="0" indent="0">
              <a:buNone/>
            </a:pPr>
            <a:r>
              <a:rPr lang="en-US" sz="1600" dirty="0"/>
              <a:t>N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tanks</a:t>
            </a:r>
            <a:r>
              <a:rPr lang="en-US" sz="1600" dirty="0"/>
              <a:t> 		0.2</a:t>
            </a:r>
          </a:p>
          <a:p>
            <a:pPr marL="0" indent="0">
              <a:buNone/>
            </a:pPr>
            <a:r>
              <a:rPr lang="en-US" sz="1600" dirty="0"/>
              <a:t>N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rods</a:t>
            </a:r>
            <a:r>
              <a:rPr lang="en-US" sz="1600" dirty="0"/>
              <a:t> 		0.1</a:t>
            </a:r>
          </a:p>
          <a:p>
            <a:pPr marL="0" indent="0">
              <a:buNone/>
            </a:pPr>
            <a:r>
              <a:rPr lang="en-US" sz="1600" dirty="0"/>
              <a:t>V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people</a:t>
            </a:r>
            <a:r>
              <a:rPr lang="en-US" sz="1600" dirty="0"/>
              <a:t> 	0.1</a:t>
            </a:r>
          </a:p>
          <a:p>
            <a:pPr marL="0" indent="0">
              <a:buNone/>
            </a:pPr>
            <a:r>
              <a:rPr lang="en-US" sz="1600" dirty="0"/>
              <a:t>V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fish</a:t>
            </a:r>
            <a:r>
              <a:rPr lang="en-US" sz="1600" dirty="0"/>
              <a:t>   		0.6</a:t>
            </a:r>
          </a:p>
          <a:p>
            <a:pPr marL="0" indent="0">
              <a:buNone/>
            </a:pPr>
            <a:r>
              <a:rPr lang="en-US" sz="1600" dirty="0"/>
              <a:t>V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tanks</a:t>
            </a:r>
            <a:r>
              <a:rPr lang="en-US" sz="1600" dirty="0"/>
              <a:t>  	0.3</a:t>
            </a:r>
          </a:p>
          <a:p>
            <a:pPr marL="0" indent="0">
              <a:buNone/>
            </a:pPr>
            <a:r>
              <a:rPr lang="en-US" sz="1600" dirty="0"/>
              <a:t>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with</a:t>
            </a:r>
            <a:r>
              <a:rPr lang="en-US" sz="1600" dirty="0"/>
              <a:t> 		1.0</a:t>
            </a:r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2514600" y="4687888"/>
            <a:ext cx="3266198" cy="2087070"/>
          </a:xfrm>
          <a:prstGeom prst="rect">
            <a:avLst/>
          </a:prstGeom>
          <a:solidFill>
            <a:srgbClr val="FFFFCC"/>
          </a:solidFill>
          <a:ln w="9525">
            <a:solidFill>
              <a:srgbClr val="FF9966"/>
            </a:solidFill>
            <a:prstDash val="lgDash"/>
            <a:miter lim="800000"/>
            <a:headEnd/>
            <a:tailEnd/>
          </a:ln>
        </p:spPr>
        <p:txBody>
          <a:bodyPr wrap="none" lIns="55205" tIns="27603" rIns="55205" bIns="27603">
            <a:spAutoFit/>
          </a:bodyPr>
          <a:lstStyle>
            <a:lvl1pPr defTabSz="5524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5524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5524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5524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5524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defTabSz="552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defTabSz="552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defTabSz="552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defTabSz="552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kumimoji="1" lang="en-US" altLang="zh-TW" sz="1200" dirty="0">
                <a:latin typeface="Arial" charset="0"/>
                <a:ea typeface="新細明體" charset="0"/>
                <a:cs typeface="新細明體" charset="0"/>
              </a:rPr>
              <a:t>// </a:t>
            </a:r>
            <a:r>
              <a:rPr kumimoji="1" lang="en-US" altLang="zh-TW" sz="1200" dirty="0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handle </a:t>
            </a:r>
            <a:r>
              <a:rPr kumimoji="1" lang="en-US" altLang="zh-TW" sz="1200" dirty="0" err="1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unaries</a:t>
            </a:r>
            <a:endParaRPr kumimoji="1" lang="en-US" altLang="zh-TW" sz="1200" dirty="0">
              <a:solidFill>
                <a:srgbClr val="000000"/>
              </a:solidFill>
              <a:latin typeface="Arial" charset="0"/>
              <a:ea typeface="新細明體" charset="0"/>
              <a:cs typeface="新細明體" charset="0"/>
            </a:endParaRPr>
          </a:p>
          <a:p>
            <a:pPr eaLnBrk="1" hangingPunct="1"/>
            <a:r>
              <a:rPr kumimoji="1" lang="en-US" altLang="zh-TW" sz="1200" dirty="0" err="1">
                <a:latin typeface="Arial"/>
                <a:ea typeface="新細明體" charset="0"/>
                <a:cs typeface="Arial"/>
              </a:rPr>
              <a:t>boolean</a:t>
            </a:r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added = true</a:t>
            </a:r>
          </a:p>
          <a:p>
            <a:pPr eaLnBrk="1" hangingPunct="1"/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   while added </a:t>
            </a:r>
          </a:p>
          <a:p>
            <a:pPr eaLnBrk="1" hangingPunct="1"/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     added = false</a:t>
            </a:r>
          </a:p>
          <a:p>
            <a:pPr eaLnBrk="1" hangingPunct="1"/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     for A, B in </a:t>
            </a:r>
            <a:r>
              <a:rPr kumimoji="1" lang="en-US" altLang="zh-TW" sz="1200" dirty="0" err="1">
                <a:latin typeface="Arial"/>
                <a:ea typeface="新細明體" charset="0"/>
                <a:cs typeface="Arial"/>
              </a:rPr>
              <a:t>nonterms</a:t>
            </a:r>
            <a:endParaRPr kumimoji="1" lang="en-US" altLang="zh-TW" sz="1200" dirty="0">
              <a:latin typeface="Arial"/>
              <a:ea typeface="新細明體" charset="0"/>
              <a:cs typeface="Arial"/>
            </a:endParaRPr>
          </a:p>
          <a:p>
            <a:pPr eaLnBrk="1" hangingPunct="1"/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       if score[</a:t>
            </a:r>
            <a:r>
              <a:rPr kumimoji="1" lang="en-US" altLang="zh-TW" sz="1200" dirty="0" err="1">
                <a:latin typeface="Arial"/>
                <a:ea typeface="新細明體" charset="0"/>
                <a:cs typeface="Arial"/>
              </a:rPr>
              <a:t>i</a:t>
            </a:r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][i+1][B] &gt; 0 &amp;&amp; A-&gt;B in grammar</a:t>
            </a:r>
          </a:p>
          <a:p>
            <a:pPr eaLnBrk="1" hangingPunct="1"/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         </a:t>
            </a:r>
            <a:r>
              <a:rPr kumimoji="1" lang="en-US" altLang="zh-TW" sz="1200" dirty="0" err="1">
                <a:latin typeface="Arial"/>
                <a:ea typeface="新細明體" charset="0"/>
                <a:cs typeface="Arial"/>
              </a:rPr>
              <a:t>prob</a:t>
            </a:r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= P(A-&gt;B)*score[</a:t>
            </a:r>
            <a:r>
              <a:rPr kumimoji="1" lang="en-US" altLang="zh-TW" sz="1200" dirty="0" err="1">
                <a:latin typeface="Arial"/>
                <a:ea typeface="新細明體" charset="0"/>
                <a:cs typeface="Arial"/>
              </a:rPr>
              <a:t>i</a:t>
            </a:r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][i+1][B]</a:t>
            </a:r>
          </a:p>
          <a:p>
            <a:pPr eaLnBrk="1" hangingPunct="1"/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         if(</a:t>
            </a:r>
            <a:r>
              <a:rPr kumimoji="1" lang="en-US" altLang="zh-TW" sz="1200" dirty="0" err="1">
                <a:latin typeface="Arial"/>
                <a:ea typeface="新細明體" charset="0"/>
                <a:cs typeface="Arial"/>
              </a:rPr>
              <a:t>prob</a:t>
            </a:r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&gt; score[</a:t>
            </a:r>
            <a:r>
              <a:rPr kumimoji="1" lang="en-US" altLang="zh-TW" sz="1200" dirty="0" err="1">
                <a:latin typeface="Arial"/>
                <a:ea typeface="新細明體" charset="0"/>
                <a:cs typeface="Arial"/>
              </a:rPr>
              <a:t>i</a:t>
            </a:r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][i+1][A])</a:t>
            </a:r>
          </a:p>
          <a:p>
            <a:pPr eaLnBrk="1" hangingPunct="1"/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           score[</a:t>
            </a:r>
            <a:r>
              <a:rPr kumimoji="1" lang="en-US" altLang="zh-TW" sz="1200" dirty="0" err="1">
                <a:latin typeface="Arial"/>
                <a:ea typeface="新細明體" charset="0"/>
                <a:cs typeface="Arial"/>
              </a:rPr>
              <a:t>i</a:t>
            </a:r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][i+1][A] = </a:t>
            </a:r>
            <a:r>
              <a:rPr kumimoji="1" lang="en-US" altLang="zh-TW" sz="1200" dirty="0" err="1">
                <a:latin typeface="Arial"/>
                <a:ea typeface="新細明體" charset="0"/>
                <a:cs typeface="Arial"/>
              </a:rPr>
              <a:t>prob</a:t>
            </a:r>
            <a:endParaRPr kumimoji="1" lang="en-US" altLang="zh-TW" sz="1200" dirty="0">
              <a:latin typeface="Arial"/>
              <a:ea typeface="新細明體" charset="0"/>
              <a:cs typeface="Arial"/>
            </a:endParaRPr>
          </a:p>
          <a:p>
            <a:pPr eaLnBrk="1" hangingPunct="1"/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           back[</a:t>
            </a:r>
            <a:r>
              <a:rPr kumimoji="1" lang="en-US" altLang="zh-TW" sz="1200" dirty="0" err="1">
                <a:latin typeface="Arial"/>
                <a:ea typeface="新細明體" charset="0"/>
                <a:cs typeface="Arial"/>
              </a:rPr>
              <a:t>i</a:t>
            </a:r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][i+1][A] = B</a:t>
            </a:r>
          </a:p>
          <a:p>
            <a:pPr eaLnBrk="1" hangingPunct="1"/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           added = true</a:t>
            </a:r>
          </a:p>
        </p:txBody>
      </p:sp>
    </p:spTree>
    <p:extLst>
      <p:ext uri="{BB962C8B-B14F-4D97-AF65-F5344CB8AC3E}">
        <p14:creationId xmlns:p14="http://schemas.microsoft.com/office/powerpoint/2010/main" val="23228193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514601" y="609600"/>
            <a:ext cx="6477000" cy="5791200"/>
            <a:chOff x="2064649" y="609600"/>
            <a:chExt cx="4004086" cy="4481513"/>
          </a:xfrm>
        </p:grpSpPr>
        <p:sp>
          <p:nvSpPr>
            <p:cNvPr id="52226" name="Text Box 2"/>
            <p:cNvSpPr txBox="1">
              <a:spLocks noChangeArrowheads="1"/>
            </p:cNvSpPr>
            <p:nvPr/>
          </p:nvSpPr>
          <p:spPr bwMode="auto">
            <a:xfrm>
              <a:off x="2286000" y="966788"/>
              <a:ext cx="931863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fish 0.2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fish 0.6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N 0.14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 0.06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VP 0.006</a:t>
              </a: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27" name="Text Box 3"/>
            <p:cNvSpPr txBox="1">
              <a:spLocks noChangeArrowheads="1"/>
            </p:cNvSpPr>
            <p:nvPr/>
          </p:nvSpPr>
          <p:spPr bwMode="auto">
            <a:xfrm>
              <a:off x="3217863" y="1982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 </a:t>
              </a:r>
              <a:r>
                <a:rPr lang="en-US" sz="1600" dirty="0">
                  <a:latin typeface="+mn-lt"/>
                  <a:sym typeface="Symbol" charset="0"/>
                </a:rPr>
                <a:t> 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people 0.5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 </a:t>
              </a:r>
              <a:r>
                <a:rPr lang="en-US" sz="1600" dirty="0">
                  <a:latin typeface="+mn-lt"/>
                  <a:sym typeface="Symbol" charset="0"/>
                </a:rPr>
                <a:t> </a:t>
              </a:r>
              <a:r>
                <a:rPr kumimoji="1" lang="en-US" sz="1600" dirty="0">
                  <a:latin typeface="+mn-lt"/>
                  <a:ea typeface="新細明體" charset="0"/>
                  <a:cs typeface="新細明體" charset="0"/>
                  <a:sym typeface="Symbol" charset="0"/>
                </a:rPr>
                <a:t>people 0.1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N 0.35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 0.01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VP 0.001</a:t>
              </a: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28" name="Text Box 4"/>
            <p:cNvSpPr txBox="1">
              <a:spLocks noChangeArrowheads="1"/>
            </p:cNvSpPr>
            <p:nvPr/>
          </p:nvSpPr>
          <p:spPr bwMode="auto">
            <a:xfrm>
              <a:off x="4149725" y="2998788"/>
              <a:ext cx="931863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fish 0.2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fish 0.6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N 0.14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 0.06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VP 0.006</a:t>
              </a: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29" name="Text Box 5"/>
            <p:cNvSpPr txBox="1">
              <a:spLocks noChangeArrowheads="1"/>
            </p:cNvSpPr>
            <p:nvPr/>
          </p:nvSpPr>
          <p:spPr bwMode="auto">
            <a:xfrm>
              <a:off x="5081588" y="4014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tanks 0.2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tanks 0.1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N 0.14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 0.03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VP 0.003</a:t>
              </a: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1" name="Text Box 7"/>
            <p:cNvSpPr txBox="1">
              <a:spLocks noChangeArrowheads="1"/>
            </p:cNvSpPr>
            <p:nvPr/>
          </p:nvSpPr>
          <p:spPr bwMode="auto">
            <a:xfrm>
              <a:off x="3217863" y="966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2" name="Text Box 8"/>
            <p:cNvSpPr txBox="1">
              <a:spLocks noChangeArrowheads="1"/>
            </p:cNvSpPr>
            <p:nvPr/>
          </p:nvSpPr>
          <p:spPr bwMode="auto">
            <a:xfrm>
              <a:off x="4149725" y="1982788"/>
              <a:ext cx="931863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3" name="Text Box 9"/>
            <p:cNvSpPr txBox="1">
              <a:spLocks noChangeArrowheads="1"/>
            </p:cNvSpPr>
            <p:nvPr/>
          </p:nvSpPr>
          <p:spPr bwMode="auto">
            <a:xfrm>
              <a:off x="5081588" y="2998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5" name="Text Box 11"/>
            <p:cNvSpPr txBox="1">
              <a:spLocks noChangeArrowheads="1"/>
            </p:cNvSpPr>
            <p:nvPr/>
          </p:nvSpPr>
          <p:spPr bwMode="auto">
            <a:xfrm>
              <a:off x="4149725" y="966788"/>
              <a:ext cx="931863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6" name="Text Box 12"/>
            <p:cNvSpPr txBox="1">
              <a:spLocks noChangeArrowheads="1"/>
            </p:cNvSpPr>
            <p:nvPr/>
          </p:nvSpPr>
          <p:spPr bwMode="auto">
            <a:xfrm>
              <a:off x="5081588" y="1982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8" name="Text Box 14"/>
            <p:cNvSpPr txBox="1">
              <a:spLocks noChangeArrowheads="1"/>
            </p:cNvSpPr>
            <p:nvPr/>
          </p:nvSpPr>
          <p:spPr bwMode="auto">
            <a:xfrm>
              <a:off x="5081588" y="966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41" name="Text Box 17"/>
            <p:cNvSpPr txBox="1">
              <a:spLocks noChangeArrowheads="1"/>
            </p:cNvSpPr>
            <p:nvPr/>
          </p:nvSpPr>
          <p:spPr bwMode="auto">
            <a:xfrm>
              <a:off x="2064649" y="762000"/>
              <a:ext cx="33337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0</a:t>
              </a:r>
            </a:p>
          </p:txBody>
        </p:sp>
        <p:sp>
          <p:nvSpPr>
            <p:cNvPr id="52242" name="Text Box 18"/>
            <p:cNvSpPr txBox="1">
              <a:spLocks noChangeArrowheads="1"/>
            </p:cNvSpPr>
            <p:nvPr/>
          </p:nvSpPr>
          <p:spPr bwMode="auto">
            <a:xfrm>
              <a:off x="2064649" y="17526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1</a:t>
              </a:r>
            </a:p>
          </p:txBody>
        </p:sp>
        <p:sp>
          <p:nvSpPr>
            <p:cNvPr id="52243" name="Text Box 19"/>
            <p:cNvSpPr txBox="1">
              <a:spLocks noChangeArrowheads="1"/>
            </p:cNvSpPr>
            <p:nvPr/>
          </p:nvSpPr>
          <p:spPr bwMode="auto">
            <a:xfrm>
              <a:off x="2064649" y="27432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2</a:t>
              </a:r>
            </a:p>
          </p:txBody>
        </p:sp>
        <p:sp>
          <p:nvSpPr>
            <p:cNvPr id="52244" name="Text Box 20"/>
            <p:cNvSpPr txBox="1">
              <a:spLocks noChangeArrowheads="1"/>
            </p:cNvSpPr>
            <p:nvPr/>
          </p:nvSpPr>
          <p:spPr bwMode="auto">
            <a:xfrm>
              <a:off x="2064649" y="38100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3</a:t>
              </a:r>
            </a:p>
          </p:txBody>
        </p:sp>
        <p:sp>
          <p:nvSpPr>
            <p:cNvPr id="52245" name="Text Box 21"/>
            <p:cNvSpPr txBox="1">
              <a:spLocks noChangeArrowheads="1"/>
            </p:cNvSpPr>
            <p:nvPr/>
          </p:nvSpPr>
          <p:spPr bwMode="auto">
            <a:xfrm>
              <a:off x="2064649" y="48006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4</a:t>
              </a:r>
            </a:p>
          </p:txBody>
        </p:sp>
        <p:sp>
          <p:nvSpPr>
            <p:cNvPr id="52247" name="Text Box 23"/>
            <p:cNvSpPr txBox="1">
              <a:spLocks noChangeArrowheads="1"/>
            </p:cNvSpPr>
            <p:nvPr/>
          </p:nvSpPr>
          <p:spPr bwMode="auto">
            <a:xfrm>
              <a:off x="3043238" y="609600"/>
              <a:ext cx="331787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1</a:t>
              </a:r>
            </a:p>
          </p:txBody>
        </p:sp>
        <p:sp>
          <p:nvSpPr>
            <p:cNvPr id="52248" name="Text Box 24"/>
            <p:cNvSpPr txBox="1">
              <a:spLocks noChangeArrowheads="1"/>
            </p:cNvSpPr>
            <p:nvPr/>
          </p:nvSpPr>
          <p:spPr bwMode="auto">
            <a:xfrm>
              <a:off x="3990975" y="6096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2</a:t>
              </a:r>
            </a:p>
          </p:txBody>
        </p:sp>
        <p:sp>
          <p:nvSpPr>
            <p:cNvPr id="52249" name="Text Box 25"/>
            <p:cNvSpPr txBox="1">
              <a:spLocks noChangeArrowheads="1"/>
            </p:cNvSpPr>
            <p:nvPr/>
          </p:nvSpPr>
          <p:spPr bwMode="auto">
            <a:xfrm>
              <a:off x="4894263" y="609600"/>
              <a:ext cx="33337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3</a:t>
              </a:r>
            </a:p>
          </p:txBody>
        </p:sp>
        <p:sp>
          <p:nvSpPr>
            <p:cNvPr id="52250" name="Text Box 26"/>
            <p:cNvSpPr txBox="1">
              <a:spLocks noChangeArrowheads="1"/>
            </p:cNvSpPr>
            <p:nvPr/>
          </p:nvSpPr>
          <p:spPr bwMode="auto">
            <a:xfrm>
              <a:off x="5893939" y="609600"/>
              <a:ext cx="174796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4</a:t>
              </a:r>
            </a:p>
          </p:txBody>
        </p:sp>
        <p:sp>
          <p:nvSpPr>
            <p:cNvPr id="52252" name="Text Box 28"/>
            <p:cNvSpPr txBox="1">
              <a:spLocks noChangeArrowheads="1"/>
            </p:cNvSpPr>
            <p:nvPr/>
          </p:nvSpPr>
          <p:spPr bwMode="auto">
            <a:xfrm>
              <a:off x="2595563" y="631825"/>
              <a:ext cx="298171" cy="28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5211" tIns="27606" rIns="55211" bIns="2760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fish</a:t>
              </a:r>
            </a:p>
          </p:txBody>
        </p:sp>
        <p:sp>
          <p:nvSpPr>
            <p:cNvPr id="52253" name="Text Box 29"/>
            <p:cNvSpPr txBox="1">
              <a:spLocks noChangeArrowheads="1"/>
            </p:cNvSpPr>
            <p:nvPr/>
          </p:nvSpPr>
          <p:spPr bwMode="auto">
            <a:xfrm>
              <a:off x="3462338" y="622300"/>
              <a:ext cx="513321" cy="28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5211" tIns="27606" rIns="55211" bIns="2760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people</a:t>
              </a:r>
            </a:p>
          </p:txBody>
        </p:sp>
        <p:sp>
          <p:nvSpPr>
            <p:cNvPr id="52254" name="Text Box 30"/>
            <p:cNvSpPr txBox="1">
              <a:spLocks noChangeArrowheads="1"/>
            </p:cNvSpPr>
            <p:nvPr/>
          </p:nvSpPr>
          <p:spPr bwMode="auto">
            <a:xfrm>
              <a:off x="4398963" y="622300"/>
              <a:ext cx="298171" cy="28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5211" tIns="27606" rIns="55211" bIns="2760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fish</a:t>
              </a:r>
            </a:p>
          </p:txBody>
        </p:sp>
        <p:sp>
          <p:nvSpPr>
            <p:cNvPr id="52255" name="Text Box 31"/>
            <p:cNvSpPr txBox="1">
              <a:spLocks noChangeArrowheads="1"/>
            </p:cNvSpPr>
            <p:nvPr/>
          </p:nvSpPr>
          <p:spPr bwMode="auto">
            <a:xfrm>
              <a:off x="5330825" y="622300"/>
              <a:ext cx="411978" cy="28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5211" tIns="27606" rIns="55211" bIns="2760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tanks</a:t>
              </a:r>
            </a:p>
          </p:txBody>
        </p:sp>
      </p:grpSp>
      <p:sp>
        <p:nvSpPr>
          <p:cNvPr id="34" name="Rectangle 3"/>
          <p:cNvSpPr txBox="1">
            <a:spLocks noChangeArrowheads="1"/>
          </p:cNvSpPr>
          <p:nvPr/>
        </p:nvSpPr>
        <p:spPr>
          <a:xfrm>
            <a:off x="76200" y="838200"/>
            <a:ext cx="2438400" cy="5943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1600" dirty="0"/>
              <a:t>S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NP VP		0.9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S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VP		0.1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VP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V NP		0.5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VP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V		0.1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VP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V @VP_V	0.3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VP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V PP		0.1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@VP_V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NP PP	1.0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NP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NP NP	0.1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NP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NP PP	0.2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NP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N		0.7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PP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P NP		1.0</a:t>
            </a:r>
          </a:p>
          <a:p>
            <a:pPr marL="0" indent="0">
              <a:buFont typeface="Times" charset="0"/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N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people	</a:t>
            </a:r>
            <a:r>
              <a:rPr lang="en-US" sz="1600" dirty="0"/>
              <a:t>0.5 </a:t>
            </a:r>
          </a:p>
          <a:p>
            <a:pPr marL="0" indent="0">
              <a:buNone/>
            </a:pPr>
            <a:r>
              <a:rPr lang="en-US" sz="1600" dirty="0"/>
              <a:t>N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fish </a:t>
            </a:r>
            <a:r>
              <a:rPr lang="en-US" sz="1600" dirty="0"/>
              <a:t> 		0.2</a:t>
            </a:r>
          </a:p>
          <a:p>
            <a:pPr marL="0" indent="0">
              <a:buNone/>
            </a:pPr>
            <a:r>
              <a:rPr lang="en-US" sz="1600" dirty="0"/>
              <a:t>N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tanks</a:t>
            </a:r>
            <a:r>
              <a:rPr lang="en-US" sz="1600" dirty="0"/>
              <a:t> 		0.2</a:t>
            </a:r>
          </a:p>
          <a:p>
            <a:pPr marL="0" indent="0">
              <a:buNone/>
            </a:pPr>
            <a:r>
              <a:rPr lang="en-US" sz="1600" dirty="0"/>
              <a:t>N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rods</a:t>
            </a:r>
            <a:r>
              <a:rPr lang="en-US" sz="1600" dirty="0"/>
              <a:t> 		0.1</a:t>
            </a:r>
          </a:p>
          <a:p>
            <a:pPr marL="0" indent="0">
              <a:buNone/>
            </a:pPr>
            <a:r>
              <a:rPr lang="en-US" sz="1600" dirty="0"/>
              <a:t>V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people</a:t>
            </a:r>
            <a:r>
              <a:rPr lang="en-US" sz="1600" dirty="0"/>
              <a:t> 	0.1</a:t>
            </a:r>
          </a:p>
          <a:p>
            <a:pPr marL="0" indent="0">
              <a:buNone/>
            </a:pPr>
            <a:r>
              <a:rPr lang="en-US" sz="1600" dirty="0"/>
              <a:t>V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fish</a:t>
            </a:r>
            <a:r>
              <a:rPr lang="en-US" sz="1600" dirty="0"/>
              <a:t>   		0.6</a:t>
            </a:r>
          </a:p>
          <a:p>
            <a:pPr marL="0" indent="0">
              <a:buNone/>
            </a:pPr>
            <a:r>
              <a:rPr lang="en-US" sz="1600" dirty="0"/>
              <a:t>V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tanks</a:t>
            </a:r>
            <a:r>
              <a:rPr lang="en-US" sz="1600" dirty="0"/>
              <a:t>  	0.3</a:t>
            </a:r>
          </a:p>
          <a:p>
            <a:pPr marL="0" indent="0">
              <a:buNone/>
            </a:pPr>
            <a:r>
              <a:rPr lang="en-US" sz="1600" dirty="0"/>
              <a:t>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with</a:t>
            </a:r>
            <a:r>
              <a:rPr lang="en-US" sz="1600" dirty="0"/>
              <a:t> 		1.0</a:t>
            </a:r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2514600" y="5225391"/>
            <a:ext cx="3951857" cy="794409"/>
          </a:xfrm>
          <a:prstGeom prst="rect">
            <a:avLst/>
          </a:prstGeom>
          <a:solidFill>
            <a:srgbClr val="FFFFCC"/>
          </a:solidFill>
          <a:ln w="9525">
            <a:solidFill>
              <a:srgbClr val="FF9966"/>
            </a:solidFill>
            <a:prstDash val="lgDash"/>
            <a:miter lim="800000"/>
            <a:headEnd/>
            <a:tailEnd/>
          </a:ln>
        </p:spPr>
        <p:txBody>
          <a:bodyPr wrap="none" lIns="55205" tIns="27603" rIns="55205" bIns="27603">
            <a:spAutoFit/>
          </a:bodyPr>
          <a:lstStyle>
            <a:lvl1pPr defTabSz="5524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5524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5524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5524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5524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defTabSz="552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defTabSz="552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defTabSz="552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defTabSz="552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r>
              <a:rPr kumimoji="1" lang="en-US" altLang="zh-TW" sz="1200" dirty="0" err="1">
                <a:latin typeface="Arial"/>
                <a:ea typeface="新細明體" charset="0"/>
                <a:cs typeface="Arial"/>
              </a:rPr>
              <a:t>prob</a:t>
            </a:r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=score[begin][split][B]*score[split][end][C]*P(A-&gt;BC)</a:t>
            </a:r>
          </a:p>
          <a:p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if (</a:t>
            </a:r>
            <a:r>
              <a:rPr kumimoji="1" lang="en-US" altLang="zh-TW" sz="1200" dirty="0" err="1">
                <a:latin typeface="Arial"/>
                <a:ea typeface="新細明體" charset="0"/>
                <a:cs typeface="Arial"/>
              </a:rPr>
              <a:t>prob</a:t>
            </a:r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&gt; score[begin][end][A])</a:t>
            </a:r>
          </a:p>
          <a:p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   score[begin]end][A] = </a:t>
            </a:r>
            <a:r>
              <a:rPr kumimoji="1" lang="en-US" altLang="zh-TW" sz="1200" dirty="0" err="1">
                <a:latin typeface="Arial"/>
                <a:ea typeface="新細明體" charset="0"/>
                <a:cs typeface="Arial"/>
              </a:rPr>
              <a:t>prob</a:t>
            </a:r>
            <a:endParaRPr kumimoji="1" lang="en-US" altLang="zh-TW" sz="1200" dirty="0">
              <a:latin typeface="Arial"/>
              <a:ea typeface="新細明體" charset="0"/>
              <a:cs typeface="Arial"/>
            </a:endParaRPr>
          </a:p>
          <a:p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   back[begin][end][A] = new Triple(</a:t>
            </a:r>
            <a:r>
              <a:rPr kumimoji="1" lang="en-US" altLang="zh-TW" sz="1200" dirty="0" err="1">
                <a:latin typeface="Arial"/>
                <a:ea typeface="新細明體" charset="0"/>
                <a:cs typeface="Arial"/>
              </a:rPr>
              <a:t>split,B,C</a:t>
            </a:r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607874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514601" y="609600"/>
            <a:ext cx="6477000" cy="5791200"/>
            <a:chOff x="2064649" y="609600"/>
            <a:chExt cx="4004086" cy="4481513"/>
          </a:xfrm>
        </p:grpSpPr>
        <p:sp>
          <p:nvSpPr>
            <p:cNvPr id="52226" name="Text Box 2"/>
            <p:cNvSpPr txBox="1">
              <a:spLocks noChangeArrowheads="1"/>
            </p:cNvSpPr>
            <p:nvPr/>
          </p:nvSpPr>
          <p:spPr bwMode="auto">
            <a:xfrm>
              <a:off x="2286000" y="966788"/>
              <a:ext cx="931863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fish 0.2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fish 0.6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N 0.14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 0.06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VP 0.006</a:t>
              </a: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27" name="Text Box 3"/>
            <p:cNvSpPr txBox="1">
              <a:spLocks noChangeArrowheads="1"/>
            </p:cNvSpPr>
            <p:nvPr/>
          </p:nvSpPr>
          <p:spPr bwMode="auto">
            <a:xfrm>
              <a:off x="3217863" y="1982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 </a:t>
              </a:r>
              <a:r>
                <a:rPr lang="en-US" sz="1600" dirty="0">
                  <a:latin typeface="+mn-lt"/>
                  <a:sym typeface="Symbol" charset="0"/>
                </a:rPr>
                <a:t> 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people 0.5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 </a:t>
              </a:r>
              <a:r>
                <a:rPr lang="en-US" sz="1600" dirty="0">
                  <a:latin typeface="+mn-lt"/>
                  <a:sym typeface="Symbol" charset="0"/>
                </a:rPr>
                <a:t> </a:t>
              </a:r>
              <a:r>
                <a:rPr kumimoji="1" lang="en-US" sz="1600" dirty="0">
                  <a:latin typeface="+mn-lt"/>
                  <a:ea typeface="新細明體" charset="0"/>
                  <a:cs typeface="新細明體" charset="0"/>
                  <a:sym typeface="Symbol" charset="0"/>
                </a:rPr>
                <a:t>people 0.1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N 0.35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 0.01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VP 0.001</a:t>
              </a: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28" name="Text Box 4"/>
            <p:cNvSpPr txBox="1">
              <a:spLocks noChangeArrowheads="1"/>
            </p:cNvSpPr>
            <p:nvPr/>
          </p:nvSpPr>
          <p:spPr bwMode="auto">
            <a:xfrm>
              <a:off x="4149725" y="2998788"/>
              <a:ext cx="931863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fish 0.2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fish 0.6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N 0.14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 0.06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VP 0.006</a:t>
              </a: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29" name="Text Box 5"/>
            <p:cNvSpPr txBox="1">
              <a:spLocks noChangeArrowheads="1"/>
            </p:cNvSpPr>
            <p:nvPr/>
          </p:nvSpPr>
          <p:spPr bwMode="auto">
            <a:xfrm>
              <a:off x="5081588" y="4014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tanks 0.2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tanks 0.1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N 0.14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 0.03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VP 0.003</a:t>
              </a: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1" name="Text Box 7"/>
            <p:cNvSpPr txBox="1">
              <a:spLocks noChangeArrowheads="1"/>
            </p:cNvSpPr>
            <p:nvPr/>
          </p:nvSpPr>
          <p:spPr bwMode="auto">
            <a:xfrm>
              <a:off x="3217863" y="966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NP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0.0049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V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0.105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NP VP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0.00126</a:t>
              </a:r>
            </a:p>
            <a:p>
              <a:pPr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2" name="Text Box 8"/>
            <p:cNvSpPr txBox="1">
              <a:spLocks noChangeArrowheads="1"/>
            </p:cNvSpPr>
            <p:nvPr/>
          </p:nvSpPr>
          <p:spPr bwMode="auto">
            <a:xfrm>
              <a:off x="4149725" y="1982788"/>
              <a:ext cx="931863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NP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0.0049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V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0.007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NP VP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0.0189</a:t>
              </a:r>
            </a:p>
          </p:txBody>
        </p:sp>
        <p:sp>
          <p:nvSpPr>
            <p:cNvPr id="52233" name="Text Box 9"/>
            <p:cNvSpPr txBox="1">
              <a:spLocks noChangeArrowheads="1"/>
            </p:cNvSpPr>
            <p:nvPr/>
          </p:nvSpPr>
          <p:spPr bwMode="auto">
            <a:xfrm>
              <a:off x="5081588" y="2998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NP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0.00196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V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0.042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NP VP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0.00378</a:t>
              </a:r>
            </a:p>
            <a:p>
              <a:pPr eaLnBrk="1" hangingPunct="1"/>
              <a:endParaRPr kumimoji="1" lang="en-US" altLang="zh-TW" sz="14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5" name="Text Box 11"/>
            <p:cNvSpPr txBox="1">
              <a:spLocks noChangeArrowheads="1"/>
            </p:cNvSpPr>
            <p:nvPr/>
          </p:nvSpPr>
          <p:spPr bwMode="auto">
            <a:xfrm>
              <a:off x="4149725" y="966788"/>
              <a:ext cx="931863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6" name="Text Box 12"/>
            <p:cNvSpPr txBox="1">
              <a:spLocks noChangeArrowheads="1"/>
            </p:cNvSpPr>
            <p:nvPr/>
          </p:nvSpPr>
          <p:spPr bwMode="auto">
            <a:xfrm>
              <a:off x="5081588" y="1982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8" name="Text Box 14"/>
            <p:cNvSpPr txBox="1">
              <a:spLocks noChangeArrowheads="1"/>
            </p:cNvSpPr>
            <p:nvPr/>
          </p:nvSpPr>
          <p:spPr bwMode="auto">
            <a:xfrm>
              <a:off x="5081588" y="966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41" name="Text Box 17"/>
            <p:cNvSpPr txBox="1">
              <a:spLocks noChangeArrowheads="1"/>
            </p:cNvSpPr>
            <p:nvPr/>
          </p:nvSpPr>
          <p:spPr bwMode="auto">
            <a:xfrm>
              <a:off x="2064649" y="762000"/>
              <a:ext cx="33337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0</a:t>
              </a:r>
            </a:p>
          </p:txBody>
        </p:sp>
        <p:sp>
          <p:nvSpPr>
            <p:cNvPr id="52242" name="Text Box 18"/>
            <p:cNvSpPr txBox="1">
              <a:spLocks noChangeArrowheads="1"/>
            </p:cNvSpPr>
            <p:nvPr/>
          </p:nvSpPr>
          <p:spPr bwMode="auto">
            <a:xfrm>
              <a:off x="2064649" y="17526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1</a:t>
              </a:r>
            </a:p>
          </p:txBody>
        </p:sp>
        <p:sp>
          <p:nvSpPr>
            <p:cNvPr id="52243" name="Text Box 19"/>
            <p:cNvSpPr txBox="1">
              <a:spLocks noChangeArrowheads="1"/>
            </p:cNvSpPr>
            <p:nvPr/>
          </p:nvSpPr>
          <p:spPr bwMode="auto">
            <a:xfrm>
              <a:off x="2064649" y="27432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2</a:t>
              </a:r>
            </a:p>
          </p:txBody>
        </p:sp>
        <p:sp>
          <p:nvSpPr>
            <p:cNvPr id="52244" name="Text Box 20"/>
            <p:cNvSpPr txBox="1">
              <a:spLocks noChangeArrowheads="1"/>
            </p:cNvSpPr>
            <p:nvPr/>
          </p:nvSpPr>
          <p:spPr bwMode="auto">
            <a:xfrm>
              <a:off x="2064649" y="38100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3</a:t>
              </a:r>
            </a:p>
          </p:txBody>
        </p:sp>
        <p:sp>
          <p:nvSpPr>
            <p:cNvPr id="52245" name="Text Box 21"/>
            <p:cNvSpPr txBox="1">
              <a:spLocks noChangeArrowheads="1"/>
            </p:cNvSpPr>
            <p:nvPr/>
          </p:nvSpPr>
          <p:spPr bwMode="auto">
            <a:xfrm>
              <a:off x="2064649" y="48006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4</a:t>
              </a:r>
            </a:p>
          </p:txBody>
        </p:sp>
        <p:sp>
          <p:nvSpPr>
            <p:cNvPr id="52247" name="Text Box 23"/>
            <p:cNvSpPr txBox="1">
              <a:spLocks noChangeArrowheads="1"/>
            </p:cNvSpPr>
            <p:nvPr/>
          </p:nvSpPr>
          <p:spPr bwMode="auto">
            <a:xfrm>
              <a:off x="3043238" y="609600"/>
              <a:ext cx="331787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1</a:t>
              </a:r>
            </a:p>
          </p:txBody>
        </p:sp>
        <p:sp>
          <p:nvSpPr>
            <p:cNvPr id="52248" name="Text Box 24"/>
            <p:cNvSpPr txBox="1">
              <a:spLocks noChangeArrowheads="1"/>
            </p:cNvSpPr>
            <p:nvPr/>
          </p:nvSpPr>
          <p:spPr bwMode="auto">
            <a:xfrm>
              <a:off x="3990975" y="6096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2</a:t>
              </a:r>
            </a:p>
          </p:txBody>
        </p:sp>
        <p:sp>
          <p:nvSpPr>
            <p:cNvPr id="52249" name="Text Box 25"/>
            <p:cNvSpPr txBox="1">
              <a:spLocks noChangeArrowheads="1"/>
            </p:cNvSpPr>
            <p:nvPr/>
          </p:nvSpPr>
          <p:spPr bwMode="auto">
            <a:xfrm>
              <a:off x="4894263" y="609600"/>
              <a:ext cx="33337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3</a:t>
              </a:r>
            </a:p>
          </p:txBody>
        </p:sp>
        <p:sp>
          <p:nvSpPr>
            <p:cNvPr id="52250" name="Text Box 26"/>
            <p:cNvSpPr txBox="1">
              <a:spLocks noChangeArrowheads="1"/>
            </p:cNvSpPr>
            <p:nvPr/>
          </p:nvSpPr>
          <p:spPr bwMode="auto">
            <a:xfrm>
              <a:off x="5893939" y="609600"/>
              <a:ext cx="174796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4</a:t>
              </a:r>
            </a:p>
          </p:txBody>
        </p:sp>
        <p:sp>
          <p:nvSpPr>
            <p:cNvPr id="52252" name="Text Box 28"/>
            <p:cNvSpPr txBox="1">
              <a:spLocks noChangeArrowheads="1"/>
            </p:cNvSpPr>
            <p:nvPr/>
          </p:nvSpPr>
          <p:spPr bwMode="auto">
            <a:xfrm>
              <a:off x="2595563" y="631825"/>
              <a:ext cx="298171" cy="28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5211" tIns="27606" rIns="55211" bIns="2760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fish</a:t>
              </a:r>
            </a:p>
          </p:txBody>
        </p:sp>
        <p:sp>
          <p:nvSpPr>
            <p:cNvPr id="52253" name="Text Box 29"/>
            <p:cNvSpPr txBox="1">
              <a:spLocks noChangeArrowheads="1"/>
            </p:cNvSpPr>
            <p:nvPr/>
          </p:nvSpPr>
          <p:spPr bwMode="auto">
            <a:xfrm>
              <a:off x="3462338" y="622300"/>
              <a:ext cx="513321" cy="28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5211" tIns="27606" rIns="55211" bIns="2760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people</a:t>
              </a:r>
            </a:p>
          </p:txBody>
        </p:sp>
        <p:sp>
          <p:nvSpPr>
            <p:cNvPr id="52254" name="Text Box 30"/>
            <p:cNvSpPr txBox="1">
              <a:spLocks noChangeArrowheads="1"/>
            </p:cNvSpPr>
            <p:nvPr/>
          </p:nvSpPr>
          <p:spPr bwMode="auto">
            <a:xfrm>
              <a:off x="4398963" y="622300"/>
              <a:ext cx="298171" cy="28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5211" tIns="27606" rIns="55211" bIns="2760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fish</a:t>
              </a:r>
            </a:p>
          </p:txBody>
        </p:sp>
        <p:sp>
          <p:nvSpPr>
            <p:cNvPr id="52255" name="Text Box 31"/>
            <p:cNvSpPr txBox="1">
              <a:spLocks noChangeArrowheads="1"/>
            </p:cNvSpPr>
            <p:nvPr/>
          </p:nvSpPr>
          <p:spPr bwMode="auto">
            <a:xfrm>
              <a:off x="5330825" y="622300"/>
              <a:ext cx="411978" cy="28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5211" tIns="27606" rIns="55211" bIns="2760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tanks</a:t>
              </a:r>
            </a:p>
          </p:txBody>
        </p:sp>
      </p:grpSp>
      <p:sp>
        <p:nvSpPr>
          <p:cNvPr id="34" name="Rectangle 3"/>
          <p:cNvSpPr txBox="1">
            <a:spLocks noChangeArrowheads="1"/>
          </p:cNvSpPr>
          <p:nvPr/>
        </p:nvSpPr>
        <p:spPr>
          <a:xfrm>
            <a:off x="76200" y="838200"/>
            <a:ext cx="2438400" cy="5943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1600" dirty="0"/>
              <a:t>S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NP VP		0.9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S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VP		0.1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VP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V NP		0.5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VP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V		0.1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VP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V @VP_V	0.3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VP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V PP		0.1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@VP_V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NP PP	1.0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NP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NP NP	0.1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NP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NP PP	0.2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NP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N		0.7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PP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P NP		1.0</a:t>
            </a:r>
          </a:p>
          <a:p>
            <a:pPr marL="0" indent="0">
              <a:buFont typeface="Times" charset="0"/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N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people	</a:t>
            </a:r>
            <a:r>
              <a:rPr lang="en-US" sz="1600" dirty="0"/>
              <a:t>0.5 </a:t>
            </a:r>
          </a:p>
          <a:p>
            <a:pPr marL="0" indent="0">
              <a:buNone/>
            </a:pPr>
            <a:r>
              <a:rPr lang="en-US" sz="1600" dirty="0"/>
              <a:t>N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fish </a:t>
            </a:r>
            <a:r>
              <a:rPr lang="en-US" sz="1600" dirty="0"/>
              <a:t> 		0.2</a:t>
            </a:r>
          </a:p>
          <a:p>
            <a:pPr marL="0" indent="0">
              <a:buNone/>
            </a:pPr>
            <a:r>
              <a:rPr lang="en-US" sz="1600" dirty="0"/>
              <a:t>N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tanks</a:t>
            </a:r>
            <a:r>
              <a:rPr lang="en-US" sz="1600" dirty="0"/>
              <a:t> 		0.2</a:t>
            </a:r>
          </a:p>
          <a:p>
            <a:pPr marL="0" indent="0">
              <a:buNone/>
            </a:pPr>
            <a:r>
              <a:rPr lang="en-US" sz="1600" dirty="0"/>
              <a:t>N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rods</a:t>
            </a:r>
            <a:r>
              <a:rPr lang="en-US" sz="1600" dirty="0"/>
              <a:t> 		0.1</a:t>
            </a:r>
          </a:p>
          <a:p>
            <a:pPr marL="0" indent="0">
              <a:buNone/>
            </a:pPr>
            <a:r>
              <a:rPr lang="en-US" sz="1600" dirty="0"/>
              <a:t>V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people</a:t>
            </a:r>
            <a:r>
              <a:rPr lang="en-US" sz="1600" dirty="0"/>
              <a:t> 	0.1</a:t>
            </a:r>
          </a:p>
          <a:p>
            <a:pPr marL="0" indent="0">
              <a:buNone/>
            </a:pPr>
            <a:r>
              <a:rPr lang="en-US" sz="1600" dirty="0"/>
              <a:t>V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fish</a:t>
            </a:r>
            <a:r>
              <a:rPr lang="en-US" sz="1600" dirty="0"/>
              <a:t>   		0.6</a:t>
            </a:r>
          </a:p>
          <a:p>
            <a:pPr marL="0" indent="0">
              <a:buNone/>
            </a:pPr>
            <a:r>
              <a:rPr lang="en-US" sz="1600" dirty="0"/>
              <a:t>V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tanks</a:t>
            </a:r>
            <a:r>
              <a:rPr lang="en-US" sz="1600" dirty="0"/>
              <a:t>  	0.3</a:t>
            </a:r>
          </a:p>
          <a:p>
            <a:pPr marL="0" indent="0">
              <a:buNone/>
            </a:pPr>
            <a:r>
              <a:rPr lang="en-US" sz="1600" dirty="0"/>
              <a:t>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with</a:t>
            </a:r>
            <a:r>
              <a:rPr lang="en-US" sz="1600" dirty="0"/>
              <a:t> 		1.0</a:t>
            </a:r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2971800" y="4495800"/>
            <a:ext cx="2788829" cy="1902404"/>
          </a:xfrm>
          <a:prstGeom prst="rect">
            <a:avLst/>
          </a:prstGeom>
          <a:solidFill>
            <a:srgbClr val="FFFFCC"/>
          </a:solidFill>
          <a:ln w="9525">
            <a:solidFill>
              <a:srgbClr val="FF9966"/>
            </a:solidFill>
            <a:prstDash val="lgDash"/>
            <a:miter lim="800000"/>
            <a:headEnd/>
            <a:tailEnd/>
          </a:ln>
        </p:spPr>
        <p:txBody>
          <a:bodyPr wrap="none" lIns="55205" tIns="27603" rIns="55205" bIns="27603">
            <a:spAutoFit/>
          </a:bodyPr>
          <a:lstStyle>
            <a:lvl1pPr defTabSz="5524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5524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5524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5524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5524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defTabSz="552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defTabSz="552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defTabSz="552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defTabSz="552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//handle </a:t>
            </a:r>
            <a:r>
              <a:rPr kumimoji="1" lang="en-US" altLang="zh-TW" sz="1200" dirty="0" err="1">
                <a:latin typeface="Arial"/>
                <a:ea typeface="新細明體" charset="0"/>
                <a:cs typeface="Arial"/>
              </a:rPr>
              <a:t>unaries</a:t>
            </a:r>
            <a:endParaRPr kumimoji="1" lang="en-US" altLang="zh-TW" sz="1200" dirty="0">
              <a:latin typeface="Arial"/>
              <a:ea typeface="新細明體" charset="0"/>
              <a:cs typeface="Arial"/>
            </a:endParaRPr>
          </a:p>
          <a:p>
            <a:r>
              <a:rPr kumimoji="1" lang="en-US" altLang="zh-TW" sz="1200" dirty="0" err="1">
                <a:latin typeface="Arial"/>
                <a:ea typeface="新細明體" charset="0"/>
                <a:cs typeface="Arial"/>
              </a:rPr>
              <a:t>boolean</a:t>
            </a:r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added = true</a:t>
            </a:r>
          </a:p>
          <a:p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while added</a:t>
            </a:r>
          </a:p>
          <a:p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 added = false</a:t>
            </a:r>
          </a:p>
          <a:p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 for A, B in </a:t>
            </a:r>
            <a:r>
              <a:rPr kumimoji="1" lang="en-US" altLang="zh-TW" sz="1200" dirty="0" err="1">
                <a:latin typeface="Arial"/>
                <a:ea typeface="新細明體" charset="0"/>
                <a:cs typeface="Arial"/>
              </a:rPr>
              <a:t>nonterms</a:t>
            </a:r>
            <a:endParaRPr kumimoji="1" lang="en-US" altLang="zh-TW" sz="1200" dirty="0">
              <a:latin typeface="Arial"/>
              <a:ea typeface="新細明體" charset="0"/>
              <a:cs typeface="Arial"/>
            </a:endParaRPr>
          </a:p>
          <a:p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   </a:t>
            </a:r>
            <a:r>
              <a:rPr kumimoji="1" lang="en-US" altLang="zh-TW" sz="1200" dirty="0" err="1">
                <a:latin typeface="Arial"/>
                <a:ea typeface="新細明體" charset="0"/>
                <a:cs typeface="Arial"/>
              </a:rPr>
              <a:t>prob</a:t>
            </a:r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= P(A-&gt;B)*score[begin][end][B];</a:t>
            </a:r>
          </a:p>
          <a:p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   if </a:t>
            </a:r>
            <a:r>
              <a:rPr kumimoji="1" lang="en-US" altLang="zh-TW" sz="1200" dirty="0" err="1">
                <a:latin typeface="Arial"/>
                <a:ea typeface="新細明體" charset="0"/>
                <a:cs typeface="Arial"/>
              </a:rPr>
              <a:t>prob</a:t>
            </a:r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&gt; score[begin][end][A]</a:t>
            </a:r>
          </a:p>
          <a:p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     score[begin][end][A] = </a:t>
            </a:r>
            <a:r>
              <a:rPr kumimoji="1" lang="en-US" altLang="zh-TW" sz="1200" dirty="0" err="1">
                <a:latin typeface="Arial"/>
                <a:ea typeface="新細明體" charset="0"/>
                <a:cs typeface="Arial"/>
              </a:rPr>
              <a:t>prob</a:t>
            </a:r>
            <a:endParaRPr kumimoji="1" lang="en-US" altLang="zh-TW" sz="1200" dirty="0">
              <a:latin typeface="Arial"/>
              <a:ea typeface="新細明體" charset="0"/>
              <a:cs typeface="Arial"/>
            </a:endParaRPr>
          </a:p>
          <a:p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     back[begin][end][A] = B</a:t>
            </a:r>
          </a:p>
          <a:p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     added = true</a:t>
            </a:r>
          </a:p>
        </p:txBody>
      </p:sp>
    </p:spTree>
    <p:extLst>
      <p:ext uri="{BB962C8B-B14F-4D97-AF65-F5344CB8AC3E}">
        <p14:creationId xmlns:p14="http://schemas.microsoft.com/office/powerpoint/2010/main" val="37366516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514601" y="609600"/>
            <a:ext cx="6477000" cy="5791200"/>
            <a:chOff x="2064649" y="609600"/>
            <a:chExt cx="4004086" cy="4481513"/>
          </a:xfrm>
        </p:grpSpPr>
        <p:sp>
          <p:nvSpPr>
            <p:cNvPr id="52226" name="Text Box 2"/>
            <p:cNvSpPr txBox="1">
              <a:spLocks noChangeArrowheads="1"/>
            </p:cNvSpPr>
            <p:nvPr/>
          </p:nvSpPr>
          <p:spPr bwMode="auto">
            <a:xfrm>
              <a:off x="2286000" y="966788"/>
              <a:ext cx="931863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fish 0.2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fish 0.6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N 0.14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 0.06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VP 0.006</a:t>
              </a: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27" name="Text Box 3"/>
            <p:cNvSpPr txBox="1">
              <a:spLocks noChangeArrowheads="1"/>
            </p:cNvSpPr>
            <p:nvPr/>
          </p:nvSpPr>
          <p:spPr bwMode="auto">
            <a:xfrm>
              <a:off x="3217863" y="1982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 </a:t>
              </a:r>
              <a:r>
                <a:rPr lang="en-US" sz="1600" dirty="0">
                  <a:latin typeface="+mn-lt"/>
                  <a:sym typeface="Symbol" charset="0"/>
                </a:rPr>
                <a:t> 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people 0.5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 </a:t>
              </a:r>
              <a:r>
                <a:rPr lang="en-US" sz="1600" dirty="0">
                  <a:latin typeface="+mn-lt"/>
                  <a:sym typeface="Symbol" charset="0"/>
                </a:rPr>
                <a:t> </a:t>
              </a:r>
              <a:r>
                <a:rPr kumimoji="1" lang="en-US" sz="1600" dirty="0">
                  <a:latin typeface="+mn-lt"/>
                  <a:ea typeface="新細明體" charset="0"/>
                  <a:cs typeface="新細明體" charset="0"/>
                  <a:sym typeface="Symbol" charset="0"/>
                </a:rPr>
                <a:t>people 0.1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N 0.35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 0.01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VP 0.001</a:t>
              </a: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28" name="Text Box 4"/>
            <p:cNvSpPr txBox="1">
              <a:spLocks noChangeArrowheads="1"/>
            </p:cNvSpPr>
            <p:nvPr/>
          </p:nvSpPr>
          <p:spPr bwMode="auto">
            <a:xfrm>
              <a:off x="4149725" y="2998788"/>
              <a:ext cx="931863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fish 0.2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fish 0.6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N 0.14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 0.06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VP 0.006</a:t>
              </a: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29" name="Text Box 5"/>
            <p:cNvSpPr txBox="1">
              <a:spLocks noChangeArrowheads="1"/>
            </p:cNvSpPr>
            <p:nvPr/>
          </p:nvSpPr>
          <p:spPr bwMode="auto">
            <a:xfrm>
              <a:off x="5081588" y="4014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tanks 0.2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tanks 0.1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N 0.14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 0.03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VP 0.003</a:t>
              </a: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1" name="Text Box 7"/>
            <p:cNvSpPr txBox="1">
              <a:spLocks noChangeArrowheads="1"/>
            </p:cNvSpPr>
            <p:nvPr/>
          </p:nvSpPr>
          <p:spPr bwMode="auto">
            <a:xfrm>
              <a:off x="3217863" y="966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NP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0.0049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V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0.105</a:t>
              </a:r>
            </a:p>
            <a:p>
              <a:pPr eaLnBrk="1" hangingPunct="1"/>
              <a:r>
                <a:rPr kumimoji="1" lang="en-US" altLang="zh-TW" sz="1400" dirty="0">
                  <a:solidFill>
                    <a:schemeClr val="accent1"/>
                  </a:solidFill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400" dirty="0">
                  <a:solidFill>
                    <a:schemeClr val="accent1"/>
                  </a:solidFill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solidFill>
                    <a:schemeClr val="accent1"/>
                  </a:solidFill>
                  <a:latin typeface="+mn-lt"/>
                  <a:ea typeface="新細明體" charset="0"/>
                  <a:cs typeface="新細明體" charset="0"/>
                </a:rPr>
                <a:t> VP</a:t>
              </a:r>
            </a:p>
            <a:p>
              <a:pPr eaLnBrk="1" hangingPunct="1"/>
              <a:r>
                <a:rPr kumimoji="1" lang="en-US" altLang="zh-TW" sz="1400" dirty="0">
                  <a:solidFill>
                    <a:schemeClr val="accent1"/>
                  </a:solidFill>
                  <a:latin typeface="+mn-lt"/>
                  <a:ea typeface="新細明體" charset="0"/>
                  <a:cs typeface="新細明體" charset="0"/>
                </a:rPr>
                <a:t>              0.0105</a:t>
              </a:r>
            </a:p>
            <a:p>
              <a:pPr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2" name="Text Box 8"/>
            <p:cNvSpPr txBox="1">
              <a:spLocks noChangeArrowheads="1"/>
            </p:cNvSpPr>
            <p:nvPr/>
          </p:nvSpPr>
          <p:spPr bwMode="auto">
            <a:xfrm>
              <a:off x="4149725" y="1982788"/>
              <a:ext cx="931863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NP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0.0049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V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0.007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NP VP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0.0189</a:t>
              </a:r>
            </a:p>
          </p:txBody>
        </p:sp>
        <p:sp>
          <p:nvSpPr>
            <p:cNvPr id="52233" name="Text Box 9"/>
            <p:cNvSpPr txBox="1">
              <a:spLocks noChangeArrowheads="1"/>
            </p:cNvSpPr>
            <p:nvPr/>
          </p:nvSpPr>
          <p:spPr bwMode="auto">
            <a:xfrm>
              <a:off x="5081588" y="2998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NP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0.00196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V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0.042</a:t>
              </a:r>
            </a:p>
            <a:p>
              <a:pPr eaLnBrk="1" hangingPunct="1"/>
              <a:r>
                <a:rPr kumimoji="1" lang="en-US" altLang="zh-TW" sz="1400" dirty="0">
                  <a:solidFill>
                    <a:srgbClr val="A4001D"/>
                  </a:solidFill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400" dirty="0">
                  <a:solidFill>
                    <a:srgbClr val="A4001D"/>
                  </a:solidFill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solidFill>
                    <a:srgbClr val="A4001D"/>
                  </a:solidFill>
                  <a:latin typeface="+mn-lt"/>
                  <a:ea typeface="新細明體" charset="0"/>
                  <a:cs typeface="新細明體" charset="0"/>
                </a:rPr>
                <a:t> VP</a:t>
              </a:r>
            </a:p>
            <a:p>
              <a:pPr eaLnBrk="1" hangingPunct="1"/>
              <a:r>
                <a:rPr kumimoji="1" lang="en-US" altLang="zh-TW" sz="1400" dirty="0">
                  <a:solidFill>
                    <a:srgbClr val="A4001D"/>
                  </a:solidFill>
                  <a:latin typeface="+mn-lt"/>
                  <a:ea typeface="新細明體" charset="0"/>
                  <a:cs typeface="新細明體" charset="0"/>
                </a:rPr>
                <a:t>              0.0042</a:t>
              </a:r>
            </a:p>
            <a:p>
              <a:pPr eaLnBrk="1" hangingPunct="1"/>
              <a:endParaRPr kumimoji="1" lang="en-US" altLang="zh-TW" sz="14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5" name="Text Box 11"/>
            <p:cNvSpPr txBox="1">
              <a:spLocks noChangeArrowheads="1"/>
            </p:cNvSpPr>
            <p:nvPr/>
          </p:nvSpPr>
          <p:spPr bwMode="auto">
            <a:xfrm>
              <a:off x="4149725" y="966788"/>
              <a:ext cx="931863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6" name="Text Box 12"/>
            <p:cNvSpPr txBox="1">
              <a:spLocks noChangeArrowheads="1"/>
            </p:cNvSpPr>
            <p:nvPr/>
          </p:nvSpPr>
          <p:spPr bwMode="auto">
            <a:xfrm>
              <a:off x="5081588" y="1982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8" name="Text Box 14"/>
            <p:cNvSpPr txBox="1">
              <a:spLocks noChangeArrowheads="1"/>
            </p:cNvSpPr>
            <p:nvPr/>
          </p:nvSpPr>
          <p:spPr bwMode="auto">
            <a:xfrm>
              <a:off x="5081588" y="966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41" name="Text Box 17"/>
            <p:cNvSpPr txBox="1">
              <a:spLocks noChangeArrowheads="1"/>
            </p:cNvSpPr>
            <p:nvPr/>
          </p:nvSpPr>
          <p:spPr bwMode="auto">
            <a:xfrm>
              <a:off x="2064649" y="762000"/>
              <a:ext cx="33337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0</a:t>
              </a:r>
            </a:p>
          </p:txBody>
        </p:sp>
        <p:sp>
          <p:nvSpPr>
            <p:cNvPr id="52242" name="Text Box 18"/>
            <p:cNvSpPr txBox="1">
              <a:spLocks noChangeArrowheads="1"/>
            </p:cNvSpPr>
            <p:nvPr/>
          </p:nvSpPr>
          <p:spPr bwMode="auto">
            <a:xfrm>
              <a:off x="2064649" y="17526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1</a:t>
              </a:r>
            </a:p>
          </p:txBody>
        </p:sp>
        <p:sp>
          <p:nvSpPr>
            <p:cNvPr id="52243" name="Text Box 19"/>
            <p:cNvSpPr txBox="1">
              <a:spLocks noChangeArrowheads="1"/>
            </p:cNvSpPr>
            <p:nvPr/>
          </p:nvSpPr>
          <p:spPr bwMode="auto">
            <a:xfrm>
              <a:off x="2064649" y="27432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2</a:t>
              </a:r>
            </a:p>
          </p:txBody>
        </p:sp>
        <p:sp>
          <p:nvSpPr>
            <p:cNvPr id="52244" name="Text Box 20"/>
            <p:cNvSpPr txBox="1">
              <a:spLocks noChangeArrowheads="1"/>
            </p:cNvSpPr>
            <p:nvPr/>
          </p:nvSpPr>
          <p:spPr bwMode="auto">
            <a:xfrm>
              <a:off x="2064649" y="38100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3</a:t>
              </a:r>
            </a:p>
          </p:txBody>
        </p:sp>
        <p:sp>
          <p:nvSpPr>
            <p:cNvPr id="52245" name="Text Box 21"/>
            <p:cNvSpPr txBox="1">
              <a:spLocks noChangeArrowheads="1"/>
            </p:cNvSpPr>
            <p:nvPr/>
          </p:nvSpPr>
          <p:spPr bwMode="auto">
            <a:xfrm>
              <a:off x="2064649" y="48006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4</a:t>
              </a:r>
            </a:p>
          </p:txBody>
        </p:sp>
        <p:sp>
          <p:nvSpPr>
            <p:cNvPr id="52247" name="Text Box 23"/>
            <p:cNvSpPr txBox="1">
              <a:spLocks noChangeArrowheads="1"/>
            </p:cNvSpPr>
            <p:nvPr/>
          </p:nvSpPr>
          <p:spPr bwMode="auto">
            <a:xfrm>
              <a:off x="3043238" y="609600"/>
              <a:ext cx="331787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1</a:t>
              </a:r>
            </a:p>
          </p:txBody>
        </p:sp>
        <p:sp>
          <p:nvSpPr>
            <p:cNvPr id="52248" name="Text Box 24"/>
            <p:cNvSpPr txBox="1">
              <a:spLocks noChangeArrowheads="1"/>
            </p:cNvSpPr>
            <p:nvPr/>
          </p:nvSpPr>
          <p:spPr bwMode="auto">
            <a:xfrm>
              <a:off x="3990975" y="6096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2</a:t>
              </a:r>
            </a:p>
          </p:txBody>
        </p:sp>
        <p:sp>
          <p:nvSpPr>
            <p:cNvPr id="52249" name="Text Box 25"/>
            <p:cNvSpPr txBox="1">
              <a:spLocks noChangeArrowheads="1"/>
            </p:cNvSpPr>
            <p:nvPr/>
          </p:nvSpPr>
          <p:spPr bwMode="auto">
            <a:xfrm>
              <a:off x="4894263" y="609600"/>
              <a:ext cx="33337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3</a:t>
              </a:r>
            </a:p>
          </p:txBody>
        </p:sp>
        <p:sp>
          <p:nvSpPr>
            <p:cNvPr id="52250" name="Text Box 26"/>
            <p:cNvSpPr txBox="1">
              <a:spLocks noChangeArrowheads="1"/>
            </p:cNvSpPr>
            <p:nvPr/>
          </p:nvSpPr>
          <p:spPr bwMode="auto">
            <a:xfrm>
              <a:off x="5893939" y="609600"/>
              <a:ext cx="174796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4</a:t>
              </a:r>
            </a:p>
          </p:txBody>
        </p:sp>
        <p:sp>
          <p:nvSpPr>
            <p:cNvPr id="52252" name="Text Box 28"/>
            <p:cNvSpPr txBox="1">
              <a:spLocks noChangeArrowheads="1"/>
            </p:cNvSpPr>
            <p:nvPr/>
          </p:nvSpPr>
          <p:spPr bwMode="auto">
            <a:xfrm>
              <a:off x="2595563" y="631825"/>
              <a:ext cx="298171" cy="28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5211" tIns="27606" rIns="55211" bIns="2760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fish</a:t>
              </a:r>
            </a:p>
          </p:txBody>
        </p:sp>
        <p:sp>
          <p:nvSpPr>
            <p:cNvPr id="52253" name="Text Box 29"/>
            <p:cNvSpPr txBox="1">
              <a:spLocks noChangeArrowheads="1"/>
            </p:cNvSpPr>
            <p:nvPr/>
          </p:nvSpPr>
          <p:spPr bwMode="auto">
            <a:xfrm>
              <a:off x="3462338" y="622300"/>
              <a:ext cx="513321" cy="28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5211" tIns="27606" rIns="55211" bIns="2760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people</a:t>
              </a:r>
            </a:p>
          </p:txBody>
        </p:sp>
        <p:sp>
          <p:nvSpPr>
            <p:cNvPr id="52254" name="Text Box 30"/>
            <p:cNvSpPr txBox="1">
              <a:spLocks noChangeArrowheads="1"/>
            </p:cNvSpPr>
            <p:nvPr/>
          </p:nvSpPr>
          <p:spPr bwMode="auto">
            <a:xfrm>
              <a:off x="4398963" y="622300"/>
              <a:ext cx="298171" cy="28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5211" tIns="27606" rIns="55211" bIns="2760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fish</a:t>
              </a:r>
            </a:p>
          </p:txBody>
        </p:sp>
        <p:sp>
          <p:nvSpPr>
            <p:cNvPr id="52255" name="Text Box 31"/>
            <p:cNvSpPr txBox="1">
              <a:spLocks noChangeArrowheads="1"/>
            </p:cNvSpPr>
            <p:nvPr/>
          </p:nvSpPr>
          <p:spPr bwMode="auto">
            <a:xfrm>
              <a:off x="5330825" y="622300"/>
              <a:ext cx="411978" cy="28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5211" tIns="27606" rIns="55211" bIns="2760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tanks</a:t>
              </a:r>
            </a:p>
          </p:txBody>
        </p:sp>
      </p:grpSp>
      <p:sp>
        <p:nvSpPr>
          <p:cNvPr id="34" name="Rectangle 3"/>
          <p:cNvSpPr txBox="1">
            <a:spLocks noChangeArrowheads="1"/>
          </p:cNvSpPr>
          <p:nvPr/>
        </p:nvSpPr>
        <p:spPr>
          <a:xfrm>
            <a:off x="76200" y="838200"/>
            <a:ext cx="2438400" cy="5943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1600" dirty="0"/>
              <a:t>S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NP VP		0.9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S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VP		0.1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VP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V NP		0.5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VP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V		0.1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VP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V @VP_V	0.3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VP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V PP		0.1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@VP_V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NP PP	1.0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NP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NP NP	0.1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NP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NP PP	0.2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NP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N		0.7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PP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P NP		1.0</a:t>
            </a:r>
          </a:p>
          <a:p>
            <a:pPr marL="0" indent="0">
              <a:buFont typeface="Times" charset="0"/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N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people	</a:t>
            </a:r>
            <a:r>
              <a:rPr lang="en-US" sz="1600" dirty="0"/>
              <a:t>0.5 </a:t>
            </a:r>
          </a:p>
          <a:p>
            <a:pPr marL="0" indent="0">
              <a:buNone/>
            </a:pPr>
            <a:r>
              <a:rPr lang="en-US" sz="1600" dirty="0"/>
              <a:t>N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fish </a:t>
            </a:r>
            <a:r>
              <a:rPr lang="en-US" sz="1600" dirty="0"/>
              <a:t> 		0.2</a:t>
            </a:r>
          </a:p>
          <a:p>
            <a:pPr marL="0" indent="0">
              <a:buNone/>
            </a:pPr>
            <a:r>
              <a:rPr lang="en-US" sz="1600" dirty="0"/>
              <a:t>N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tanks</a:t>
            </a:r>
            <a:r>
              <a:rPr lang="en-US" sz="1600" dirty="0"/>
              <a:t> 		0.2</a:t>
            </a:r>
          </a:p>
          <a:p>
            <a:pPr marL="0" indent="0">
              <a:buNone/>
            </a:pPr>
            <a:r>
              <a:rPr lang="en-US" sz="1600" dirty="0"/>
              <a:t>N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rods</a:t>
            </a:r>
            <a:r>
              <a:rPr lang="en-US" sz="1600" dirty="0"/>
              <a:t> 		0.1</a:t>
            </a:r>
          </a:p>
          <a:p>
            <a:pPr marL="0" indent="0">
              <a:buNone/>
            </a:pPr>
            <a:r>
              <a:rPr lang="en-US" sz="1600" dirty="0"/>
              <a:t>V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people</a:t>
            </a:r>
            <a:r>
              <a:rPr lang="en-US" sz="1600" dirty="0"/>
              <a:t> 	0.1</a:t>
            </a:r>
          </a:p>
          <a:p>
            <a:pPr marL="0" indent="0">
              <a:buNone/>
            </a:pPr>
            <a:r>
              <a:rPr lang="en-US" sz="1600" dirty="0"/>
              <a:t>V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fish</a:t>
            </a:r>
            <a:r>
              <a:rPr lang="en-US" sz="1600" dirty="0"/>
              <a:t>   		0.6</a:t>
            </a:r>
          </a:p>
          <a:p>
            <a:pPr marL="0" indent="0">
              <a:buNone/>
            </a:pPr>
            <a:r>
              <a:rPr lang="en-US" sz="1600" dirty="0"/>
              <a:t>V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tanks</a:t>
            </a:r>
            <a:r>
              <a:rPr lang="en-US" sz="1600" dirty="0"/>
              <a:t>  	0.3</a:t>
            </a:r>
          </a:p>
          <a:p>
            <a:pPr marL="0" indent="0">
              <a:buNone/>
            </a:pPr>
            <a:r>
              <a:rPr lang="en-US" sz="1600" dirty="0"/>
              <a:t>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with</a:t>
            </a:r>
            <a:r>
              <a:rPr lang="en-US" sz="1600" dirty="0"/>
              <a:t> 		1.0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2971800" y="5237059"/>
            <a:ext cx="4208388" cy="1163741"/>
          </a:xfrm>
          <a:prstGeom prst="rect">
            <a:avLst/>
          </a:prstGeom>
          <a:solidFill>
            <a:srgbClr val="FFFFCC"/>
          </a:solidFill>
          <a:ln w="9525">
            <a:solidFill>
              <a:srgbClr val="FF9966"/>
            </a:solidFill>
            <a:prstDash val="lgDash"/>
            <a:miter lim="800000"/>
            <a:headEnd/>
            <a:tailEnd/>
          </a:ln>
        </p:spPr>
        <p:txBody>
          <a:bodyPr wrap="none" lIns="55205" tIns="27603" rIns="55205" bIns="27603">
            <a:spAutoFit/>
          </a:bodyPr>
          <a:lstStyle>
            <a:lvl1pPr defTabSz="5524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5524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5524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5524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5524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defTabSz="552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defTabSz="552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defTabSz="552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defTabSz="552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for split = begin+1 to end-1</a:t>
            </a:r>
          </a:p>
          <a:p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  for A,B,C in </a:t>
            </a:r>
            <a:r>
              <a:rPr kumimoji="1" lang="en-US" altLang="zh-TW" sz="1200" dirty="0" err="1">
                <a:latin typeface="Arial"/>
                <a:ea typeface="新細明體" charset="0"/>
                <a:cs typeface="Arial"/>
              </a:rPr>
              <a:t>nonterms</a:t>
            </a:r>
            <a:endParaRPr kumimoji="1" lang="en-US" altLang="zh-TW" sz="1200" dirty="0">
              <a:latin typeface="Arial"/>
              <a:ea typeface="新細明體" charset="0"/>
              <a:cs typeface="Arial"/>
            </a:endParaRPr>
          </a:p>
          <a:p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     </a:t>
            </a:r>
            <a:r>
              <a:rPr kumimoji="1" lang="en-US" altLang="zh-TW" sz="1200" dirty="0" err="1">
                <a:latin typeface="Arial"/>
                <a:ea typeface="新細明體" charset="0"/>
                <a:cs typeface="Arial"/>
              </a:rPr>
              <a:t>prob</a:t>
            </a:r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=score[begin][split][B]*score[split][end][C]*P(A-&gt;BC)</a:t>
            </a:r>
          </a:p>
          <a:p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     if </a:t>
            </a:r>
            <a:r>
              <a:rPr kumimoji="1" lang="en-US" altLang="zh-TW" sz="1200" dirty="0" err="1">
                <a:latin typeface="Arial"/>
                <a:ea typeface="新細明體" charset="0"/>
                <a:cs typeface="Arial"/>
              </a:rPr>
              <a:t>prob</a:t>
            </a:r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&gt; score[begin][end][A]</a:t>
            </a:r>
          </a:p>
          <a:p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        score[begin]end][A] = </a:t>
            </a:r>
            <a:r>
              <a:rPr kumimoji="1" lang="en-US" altLang="zh-TW" sz="1200" dirty="0" err="1">
                <a:latin typeface="Arial"/>
                <a:ea typeface="新細明體" charset="0"/>
                <a:cs typeface="Arial"/>
              </a:rPr>
              <a:t>prob</a:t>
            </a:r>
            <a:endParaRPr kumimoji="1" lang="en-US" altLang="zh-TW" sz="1200" dirty="0">
              <a:latin typeface="Arial"/>
              <a:ea typeface="新細明體" charset="0"/>
              <a:cs typeface="Arial"/>
            </a:endParaRPr>
          </a:p>
          <a:p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        back[begin][end][A] = new Triple(</a:t>
            </a:r>
            <a:r>
              <a:rPr kumimoji="1" lang="en-US" altLang="zh-TW" sz="1200" dirty="0" err="1">
                <a:latin typeface="Arial"/>
                <a:ea typeface="新細明體" charset="0"/>
                <a:cs typeface="Arial"/>
              </a:rPr>
              <a:t>split,B,C</a:t>
            </a:r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053054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514601" y="609600"/>
            <a:ext cx="6477000" cy="5791200"/>
            <a:chOff x="2064649" y="609600"/>
            <a:chExt cx="4004086" cy="4481513"/>
          </a:xfrm>
        </p:grpSpPr>
        <p:sp>
          <p:nvSpPr>
            <p:cNvPr id="52226" name="Text Box 2"/>
            <p:cNvSpPr txBox="1">
              <a:spLocks noChangeArrowheads="1"/>
            </p:cNvSpPr>
            <p:nvPr/>
          </p:nvSpPr>
          <p:spPr bwMode="auto">
            <a:xfrm>
              <a:off x="2286000" y="966788"/>
              <a:ext cx="931863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fish 0.2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fish 0.6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N 0.14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 0.06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VP 0.006</a:t>
              </a: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27" name="Text Box 3"/>
            <p:cNvSpPr txBox="1">
              <a:spLocks noChangeArrowheads="1"/>
            </p:cNvSpPr>
            <p:nvPr/>
          </p:nvSpPr>
          <p:spPr bwMode="auto">
            <a:xfrm>
              <a:off x="3217863" y="1982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 </a:t>
              </a:r>
              <a:r>
                <a:rPr lang="en-US" sz="1600" dirty="0">
                  <a:latin typeface="+mn-lt"/>
                  <a:sym typeface="Symbol" charset="0"/>
                </a:rPr>
                <a:t> 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people 0.5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 </a:t>
              </a:r>
              <a:r>
                <a:rPr lang="en-US" sz="1600" dirty="0">
                  <a:latin typeface="+mn-lt"/>
                  <a:sym typeface="Symbol" charset="0"/>
                </a:rPr>
                <a:t> </a:t>
              </a:r>
              <a:r>
                <a:rPr kumimoji="1" lang="en-US" sz="1600" dirty="0">
                  <a:latin typeface="+mn-lt"/>
                  <a:ea typeface="新細明體" charset="0"/>
                  <a:cs typeface="新細明體" charset="0"/>
                  <a:sym typeface="Symbol" charset="0"/>
                </a:rPr>
                <a:t>people 0.1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N 0.35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 0.01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VP 0.001</a:t>
              </a: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28" name="Text Box 4"/>
            <p:cNvSpPr txBox="1">
              <a:spLocks noChangeArrowheads="1"/>
            </p:cNvSpPr>
            <p:nvPr/>
          </p:nvSpPr>
          <p:spPr bwMode="auto">
            <a:xfrm>
              <a:off x="4149725" y="2998788"/>
              <a:ext cx="931863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fish 0.2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fish 0.6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N 0.14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 0.06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VP 0.006</a:t>
              </a: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29" name="Text Box 5"/>
            <p:cNvSpPr txBox="1">
              <a:spLocks noChangeArrowheads="1"/>
            </p:cNvSpPr>
            <p:nvPr/>
          </p:nvSpPr>
          <p:spPr bwMode="auto">
            <a:xfrm>
              <a:off x="5081588" y="4014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tanks 0.2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tanks 0.1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N 0.14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 0.03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VP 0.003</a:t>
              </a: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1" name="Text Box 7"/>
            <p:cNvSpPr txBox="1">
              <a:spLocks noChangeArrowheads="1"/>
            </p:cNvSpPr>
            <p:nvPr/>
          </p:nvSpPr>
          <p:spPr bwMode="auto">
            <a:xfrm>
              <a:off x="3217863" y="966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NP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0.0049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V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0.105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VP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0.0105</a:t>
              </a:r>
            </a:p>
            <a:p>
              <a:pPr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2" name="Text Box 8"/>
            <p:cNvSpPr txBox="1">
              <a:spLocks noChangeArrowheads="1"/>
            </p:cNvSpPr>
            <p:nvPr/>
          </p:nvSpPr>
          <p:spPr bwMode="auto">
            <a:xfrm>
              <a:off x="4149725" y="1982788"/>
              <a:ext cx="931863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NP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0.0049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V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0.007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NP VP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0.0189</a:t>
              </a:r>
            </a:p>
          </p:txBody>
        </p:sp>
        <p:sp>
          <p:nvSpPr>
            <p:cNvPr id="52233" name="Text Box 9"/>
            <p:cNvSpPr txBox="1">
              <a:spLocks noChangeArrowheads="1"/>
            </p:cNvSpPr>
            <p:nvPr/>
          </p:nvSpPr>
          <p:spPr bwMode="auto">
            <a:xfrm>
              <a:off x="5081588" y="2998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NP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0.00196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V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0.042</a:t>
              </a:r>
            </a:p>
            <a:p>
              <a:pPr eaLnBrk="1" hangingPunct="1"/>
              <a:r>
                <a:rPr kumimoji="1" lang="en-US" altLang="zh-TW" sz="1400" dirty="0">
                  <a:solidFill>
                    <a:srgbClr val="000000"/>
                  </a:solidFill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400" dirty="0">
                  <a:solidFill>
                    <a:srgbClr val="000000"/>
                  </a:solidFill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solidFill>
                    <a:srgbClr val="000000"/>
                  </a:solidFill>
                  <a:latin typeface="+mn-lt"/>
                  <a:ea typeface="新細明體" charset="0"/>
                  <a:cs typeface="新細明體" charset="0"/>
                </a:rPr>
                <a:t> VP</a:t>
              </a:r>
            </a:p>
            <a:p>
              <a:pPr eaLnBrk="1" hangingPunct="1"/>
              <a:r>
                <a:rPr kumimoji="1" lang="en-US" altLang="zh-TW" sz="1400" dirty="0">
                  <a:solidFill>
                    <a:srgbClr val="000000"/>
                  </a:solidFill>
                  <a:latin typeface="+mn-lt"/>
                  <a:ea typeface="新細明體" charset="0"/>
                  <a:cs typeface="新細明體" charset="0"/>
                </a:rPr>
                <a:t>              0.0042</a:t>
              </a:r>
            </a:p>
            <a:p>
              <a:pPr eaLnBrk="1" hangingPunct="1"/>
              <a:endParaRPr kumimoji="1" lang="en-US" altLang="zh-TW" sz="14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5" name="Text Box 11"/>
            <p:cNvSpPr txBox="1">
              <a:spLocks noChangeArrowheads="1"/>
            </p:cNvSpPr>
            <p:nvPr/>
          </p:nvSpPr>
          <p:spPr bwMode="auto">
            <a:xfrm>
              <a:off x="4149725" y="966788"/>
              <a:ext cx="931863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NP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0.0000686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V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0.00147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NP VP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0.000882</a:t>
              </a:r>
            </a:p>
          </p:txBody>
        </p:sp>
        <p:sp>
          <p:nvSpPr>
            <p:cNvPr id="52236" name="Text Box 12"/>
            <p:cNvSpPr txBox="1">
              <a:spLocks noChangeArrowheads="1"/>
            </p:cNvSpPr>
            <p:nvPr/>
          </p:nvSpPr>
          <p:spPr bwMode="auto">
            <a:xfrm>
              <a:off x="5081588" y="1982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8" name="Text Box 14"/>
            <p:cNvSpPr txBox="1">
              <a:spLocks noChangeArrowheads="1"/>
            </p:cNvSpPr>
            <p:nvPr/>
          </p:nvSpPr>
          <p:spPr bwMode="auto">
            <a:xfrm>
              <a:off x="5081588" y="966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41" name="Text Box 17"/>
            <p:cNvSpPr txBox="1">
              <a:spLocks noChangeArrowheads="1"/>
            </p:cNvSpPr>
            <p:nvPr/>
          </p:nvSpPr>
          <p:spPr bwMode="auto">
            <a:xfrm>
              <a:off x="2064649" y="762000"/>
              <a:ext cx="33337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0</a:t>
              </a:r>
            </a:p>
          </p:txBody>
        </p:sp>
        <p:sp>
          <p:nvSpPr>
            <p:cNvPr id="52242" name="Text Box 18"/>
            <p:cNvSpPr txBox="1">
              <a:spLocks noChangeArrowheads="1"/>
            </p:cNvSpPr>
            <p:nvPr/>
          </p:nvSpPr>
          <p:spPr bwMode="auto">
            <a:xfrm>
              <a:off x="2064649" y="17526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1</a:t>
              </a:r>
            </a:p>
          </p:txBody>
        </p:sp>
        <p:sp>
          <p:nvSpPr>
            <p:cNvPr id="52243" name="Text Box 19"/>
            <p:cNvSpPr txBox="1">
              <a:spLocks noChangeArrowheads="1"/>
            </p:cNvSpPr>
            <p:nvPr/>
          </p:nvSpPr>
          <p:spPr bwMode="auto">
            <a:xfrm>
              <a:off x="2064649" y="27432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2</a:t>
              </a:r>
            </a:p>
          </p:txBody>
        </p:sp>
        <p:sp>
          <p:nvSpPr>
            <p:cNvPr id="52244" name="Text Box 20"/>
            <p:cNvSpPr txBox="1">
              <a:spLocks noChangeArrowheads="1"/>
            </p:cNvSpPr>
            <p:nvPr/>
          </p:nvSpPr>
          <p:spPr bwMode="auto">
            <a:xfrm>
              <a:off x="2064649" y="38100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3</a:t>
              </a:r>
            </a:p>
          </p:txBody>
        </p:sp>
        <p:sp>
          <p:nvSpPr>
            <p:cNvPr id="52245" name="Text Box 21"/>
            <p:cNvSpPr txBox="1">
              <a:spLocks noChangeArrowheads="1"/>
            </p:cNvSpPr>
            <p:nvPr/>
          </p:nvSpPr>
          <p:spPr bwMode="auto">
            <a:xfrm>
              <a:off x="2064649" y="48006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4</a:t>
              </a:r>
            </a:p>
          </p:txBody>
        </p:sp>
        <p:sp>
          <p:nvSpPr>
            <p:cNvPr id="52247" name="Text Box 23"/>
            <p:cNvSpPr txBox="1">
              <a:spLocks noChangeArrowheads="1"/>
            </p:cNvSpPr>
            <p:nvPr/>
          </p:nvSpPr>
          <p:spPr bwMode="auto">
            <a:xfrm>
              <a:off x="3043238" y="609600"/>
              <a:ext cx="331787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1</a:t>
              </a:r>
            </a:p>
          </p:txBody>
        </p:sp>
        <p:sp>
          <p:nvSpPr>
            <p:cNvPr id="52248" name="Text Box 24"/>
            <p:cNvSpPr txBox="1">
              <a:spLocks noChangeArrowheads="1"/>
            </p:cNvSpPr>
            <p:nvPr/>
          </p:nvSpPr>
          <p:spPr bwMode="auto">
            <a:xfrm>
              <a:off x="3990975" y="6096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2</a:t>
              </a:r>
            </a:p>
          </p:txBody>
        </p:sp>
        <p:sp>
          <p:nvSpPr>
            <p:cNvPr id="52249" name="Text Box 25"/>
            <p:cNvSpPr txBox="1">
              <a:spLocks noChangeArrowheads="1"/>
            </p:cNvSpPr>
            <p:nvPr/>
          </p:nvSpPr>
          <p:spPr bwMode="auto">
            <a:xfrm>
              <a:off x="4894263" y="609600"/>
              <a:ext cx="33337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3</a:t>
              </a:r>
            </a:p>
          </p:txBody>
        </p:sp>
        <p:sp>
          <p:nvSpPr>
            <p:cNvPr id="52250" name="Text Box 26"/>
            <p:cNvSpPr txBox="1">
              <a:spLocks noChangeArrowheads="1"/>
            </p:cNvSpPr>
            <p:nvPr/>
          </p:nvSpPr>
          <p:spPr bwMode="auto">
            <a:xfrm>
              <a:off x="5893939" y="609600"/>
              <a:ext cx="174796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4</a:t>
              </a:r>
            </a:p>
          </p:txBody>
        </p:sp>
        <p:sp>
          <p:nvSpPr>
            <p:cNvPr id="52252" name="Text Box 28"/>
            <p:cNvSpPr txBox="1">
              <a:spLocks noChangeArrowheads="1"/>
            </p:cNvSpPr>
            <p:nvPr/>
          </p:nvSpPr>
          <p:spPr bwMode="auto">
            <a:xfrm>
              <a:off x="2595563" y="631825"/>
              <a:ext cx="298171" cy="28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5211" tIns="27606" rIns="55211" bIns="2760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fish</a:t>
              </a:r>
            </a:p>
          </p:txBody>
        </p:sp>
        <p:sp>
          <p:nvSpPr>
            <p:cNvPr id="52253" name="Text Box 29"/>
            <p:cNvSpPr txBox="1">
              <a:spLocks noChangeArrowheads="1"/>
            </p:cNvSpPr>
            <p:nvPr/>
          </p:nvSpPr>
          <p:spPr bwMode="auto">
            <a:xfrm>
              <a:off x="3462338" y="622300"/>
              <a:ext cx="513321" cy="28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5211" tIns="27606" rIns="55211" bIns="2760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people</a:t>
              </a:r>
            </a:p>
          </p:txBody>
        </p:sp>
        <p:sp>
          <p:nvSpPr>
            <p:cNvPr id="52254" name="Text Box 30"/>
            <p:cNvSpPr txBox="1">
              <a:spLocks noChangeArrowheads="1"/>
            </p:cNvSpPr>
            <p:nvPr/>
          </p:nvSpPr>
          <p:spPr bwMode="auto">
            <a:xfrm>
              <a:off x="4398963" y="622300"/>
              <a:ext cx="298171" cy="28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5211" tIns="27606" rIns="55211" bIns="2760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fish</a:t>
              </a:r>
            </a:p>
          </p:txBody>
        </p:sp>
        <p:sp>
          <p:nvSpPr>
            <p:cNvPr id="52255" name="Text Box 31"/>
            <p:cNvSpPr txBox="1">
              <a:spLocks noChangeArrowheads="1"/>
            </p:cNvSpPr>
            <p:nvPr/>
          </p:nvSpPr>
          <p:spPr bwMode="auto">
            <a:xfrm>
              <a:off x="5330825" y="622300"/>
              <a:ext cx="411978" cy="28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5211" tIns="27606" rIns="55211" bIns="2760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tanks</a:t>
              </a:r>
            </a:p>
          </p:txBody>
        </p:sp>
      </p:grpSp>
      <p:sp>
        <p:nvSpPr>
          <p:cNvPr id="34" name="Rectangle 3"/>
          <p:cNvSpPr txBox="1">
            <a:spLocks noChangeArrowheads="1"/>
          </p:cNvSpPr>
          <p:nvPr/>
        </p:nvSpPr>
        <p:spPr>
          <a:xfrm>
            <a:off x="76200" y="838200"/>
            <a:ext cx="2438400" cy="5943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1600" dirty="0"/>
              <a:t>S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NP VP		0.9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S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VP		0.1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VP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V NP		0.5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VP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V		0.1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VP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V @VP_V	0.3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VP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V PP		0.1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@VP_V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NP PP	1.0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NP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NP NP	0.1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NP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NP PP	0.2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NP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N		0.7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PP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P NP		1.0</a:t>
            </a:r>
          </a:p>
          <a:p>
            <a:pPr marL="0" indent="0">
              <a:buFont typeface="Times" charset="0"/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N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people	</a:t>
            </a:r>
            <a:r>
              <a:rPr lang="en-US" sz="1600" dirty="0"/>
              <a:t>0.5 </a:t>
            </a:r>
          </a:p>
          <a:p>
            <a:pPr marL="0" indent="0">
              <a:buNone/>
            </a:pPr>
            <a:r>
              <a:rPr lang="en-US" sz="1600" dirty="0"/>
              <a:t>N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fish </a:t>
            </a:r>
            <a:r>
              <a:rPr lang="en-US" sz="1600" dirty="0"/>
              <a:t> 		0.2</a:t>
            </a:r>
          </a:p>
          <a:p>
            <a:pPr marL="0" indent="0">
              <a:buNone/>
            </a:pPr>
            <a:r>
              <a:rPr lang="en-US" sz="1600" dirty="0"/>
              <a:t>N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tanks</a:t>
            </a:r>
            <a:r>
              <a:rPr lang="en-US" sz="1600" dirty="0"/>
              <a:t> 		0.2</a:t>
            </a:r>
          </a:p>
          <a:p>
            <a:pPr marL="0" indent="0">
              <a:buNone/>
            </a:pPr>
            <a:r>
              <a:rPr lang="en-US" sz="1600" dirty="0"/>
              <a:t>N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rods</a:t>
            </a:r>
            <a:r>
              <a:rPr lang="en-US" sz="1600" dirty="0"/>
              <a:t> 		0.1</a:t>
            </a:r>
          </a:p>
          <a:p>
            <a:pPr marL="0" indent="0">
              <a:buNone/>
            </a:pPr>
            <a:r>
              <a:rPr lang="en-US" sz="1600" dirty="0"/>
              <a:t>V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people</a:t>
            </a:r>
            <a:r>
              <a:rPr lang="en-US" sz="1600" dirty="0"/>
              <a:t> 	0.1</a:t>
            </a:r>
          </a:p>
          <a:p>
            <a:pPr marL="0" indent="0">
              <a:buNone/>
            </a:pPr>
            <a:r>
              <a:rPr lang="en-US" sz="1600" dirty="0"/>
              <a:t>V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fish</a:t>
            </a:r>
            <a:r>
              <a:rPr lang="en-US" sz="1600" dirty="0"/>
              <a:t>   		0.6</a:t>
            </a:r>
          </a:p>
          <a:p>
            <a:pPr marL="0" indent="0">
              <a:buNone/>
            </a:pPr>
            <a:r>
              <a:rPr lang="en-US" sz="1600" dirty="0"/>
              <a:t>V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tanks</a:t>
            </a:r>
            <a:r>
              <a:rPr lang="en-US" sz="1600" dirty="0"/>
              <a:t>  	0.3</a:t>
            </a:r>
          </a:p>
          <a:p>
            <a:pPr marL="0" indent="0">
              <a:buNone/>
            </a:pPr>
            <a:r>
              <a:rPr lang="en-US" sz="1600" dirty="0"/>
              <a:t>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with</a:t>
            </a:r>
            <a:r>
              <a:rPr lang="en-US" sz="1600" dirty="0"/>
              <a:t> 		1.0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2971800" y="5237059"/>
            <a:ext cx="4208388" cy="1163741"/>
          </a:xfrm>
          <a:prstGeom prst="rect">
            <a:avLst/>
          </a:prstGeom>
          <a:solidFill>
            <a:srgbClr val="FFFFCC"/>
          </a:solidFill>
          <a:ln w="9525">
            <a:solidFill>
              <a:srgbClr val="FF9966"/>
            </a:solidFill>
            <a:prstDash val="lgDash"/>
            <a:miter lim="800000"/>
            <a:headEnd/>
            <a:tailEnd/>
          </a:ln>
        </p:spPr>
        <p:txBody>
          <a:bodyPr wrap="none" lIns="55205" tIns="27603" rIns="55205" bIns="27603">
            <a:spAutoFit/>
          </a:bodyPr>
          <a:lstStyle>
            <a:lvl1pPr defTabSz="5524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5524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5524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5524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5524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defTabSz="552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defTabSz="552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defTabSz="552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defTabSz="552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for split = begin+1 to end-1</a:t>
            </a:r>
          </a:p>
          <a:p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  for A,B,C in </a:t>
            </a:r>
            <a:r>
              <a:rPr kumimoji="1" lang="en-US" altLang="zh-TW" sz="1200" dirty="0" err="1">
                <a:latin typeface="Arial"/>
                <a:ea typeface="新細明體" charset="0"/>
                <a:cs typeface="Arial"/>
              </a:rPr>
              <a:t>nonterms</a:t>
            </a:r>
            <a:endParaRPr kumimoji="1" lang="en-US" altLang="zh-TW" sz="1200" dirty="0">
              <a:latin typeface="Arial"/>
              <a:ea typeface="新細明體" charset="0"/>
              <a:cs typeface="Arial"/>
            </a:endParaRPr>
          </a:p>
          <a:p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     </a:t>
            </a:r>
            <a:r>
              <a:rPr kumimoji="1" lang="en-US" altLang="zh-TW" sz="1200" dirty="0" err="1">
                <a:latin typeface="Arial"/>
                <a:ea typeface="新細明體" charset="0"/>
                <a:cs typeface="Arial"/>
              </a:rPr>
              <a:t>prob</a:t>
            </a:r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=score[begin][split][B]*score[split][end][C]*P(A-&gt;BC)</a:t>
            </a:r>
          </a:p>
          <a:p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     if </a:t>
            </a:r>
            <a:r>
              <a:rPr kumimoji="1" lang="en-US" altLang="zh-TW" sz="1200" dirty="0" err="1">
                <a:latin typeface="Arial"/>
                <a:ea typeface="新細明體" charset="0"/>
                <a:cs typeface="Arial"/>
              </a:rPr>
              <a:t>prob</a:t>
            </a:r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&gt; score[begin][end][A]</a:t>
            </a:r>
          </a:p>
          <a:p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        score[begin]end][A] = </a:t>
            </a:r>
            <a:r>
              <a:rPr kumimoji="1" lang="en-US" altLang="zh-TW" sz="1200" dirty="0" err="1">
                <a:latin typeface="Arial"/>
                <a:ea typeface="新細明體" charset="0"/>
                <a:cs typeface="Arial"/>
              </a:rPr>
              <a:t>prob</a:t>
            </a:r>
            <a:endParaRPr kumimoji="1" lang="en-US" altLang="zh-TW" sz="1200" dirty="0">
              <a:latin typeface="Arial"/>
              <a:ea typeface="新細明體" charset="0"/>
              <a:cs typeface="Arial"/>
            </a:endParaRPr>
          </a:p>
          <a:p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        back[begin][end][A] = new Triple(</a:t>
            </a:r>
            <a:r>
              <a:rPr kumimoji="1" lang="en-US" altLang="zh-TW" sz="1200" dirty="0" err="1">
                <a:latin typeface="Arial"/>
                <a:ea typeface="新細明體" charset="0"/>
                <a:cs typeface="Arial"/>
              </a:rPr>
              <a:t>split,B,C</a:t>
            </a:r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15590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Hypothesis-driven </a:t>
            </a:r>
          </a:p>
          <a:p>
            <a:pPr lvl="1"/>
            <a:r>
              <a:rPr lang="en-US" dirty="0"/>
              <a:t> At each stage, parser hypothesizes a structure, and tests whether data (next word in sentence) fits the hypothesis </a:t>
            </a:r>
          </a:p>
          <a:p>
            <a:r>
              <a:rPr lang="en-US" dirty="0"/>
              <a:t> Looks at goal first (S) and then sees which rules can be applied </a:t>
            </a:r>
          </a:p>
          <a:p>
            <a:pPr lvl="1"/>
            <a:r>
              <a:rPr lang="en-US" dirty="0"/>
              <a:t>Typically progresses from top-to-bottom, left-to-right</a:t>
            </a:r>
          </a:p>
          <a:p>
            <a:pPr lvl="1"/>
            <a:r>
              <a:rPr lang="en-US" dirty="0"/>
              <a:t>Non-deterministic (can be rewritten in more than one way)</a:t>
            </a:r>
          </a:p>
          <a:p>
            <a:r>
              <a:rPr lang="en-US" dirty="0"/>
              <a:t>When rules derive lexical elements (words), check with the input to see if the right sentence is being derived</a:t>
            </a:r>
          </a:p>
          <a:p>
            <a:r>
              <a:rPr lang="en-US" dirty="0"/>
              <a:t>An algorithm may include a backtracking mechanism </a:t>
            </a:r>
          </a:p>
          <a:p>
            <a:pPr lvl="1"/>
            <a:r>
              <a:rPr lang="en-US" dirty="0"/>
              <a:t>When it is determined that the wrong rule has been used, it backs up and tries another rule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514601" y="609600"/>
            <a:ext cx="6477000" cy="5791200"/>
            <a:chOff x="2064649" y="609600"/>
            <a:chExt cx="4004086" cy="4481513"/>
          </a:xfrm>
        </p:grpSpPr>
        <p:sp>
          <p:nvSpPr>
            <p:cNvPr id="52226" name="Text Box 2"/>
            <p:cNvSpPr txBox="1">
              <a:spLocks noChangeArrowheads="1"/>
            </p:cNvSpPr>
            <p:nvPr/>
          </p:nvSpPr>
          <p:spPr bwMode="auto">
            <a:xfrm>
              <a:off x="2286000" y="966788"/>
              <a:ext cx="931863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fish 0.2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fish 0.6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N 0.14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 0.06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VP 0.006</a:t>
              </a: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27" name="Text Box 3"/>
            <p:cNvSpPr txBox="1">
              <a:spLocks noChangeArrowheads="1"/>
            </p:cNvSpPr>
            <p:nvPr/>
          </p:nvSpPr>
          <p:spPr bwMode="auto">
            <a:xfrm>
              <a:off x="3217863" y="1982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 </a:t>
              </a:r>
              <a:r>
                <a:rPr lang="en-US" sz="1600" dirty="0">
                  <a:latin typeface="+mn-lt"/>
                  <a:sym typeface="Symbol" charset="0"/>
                </a:rPr>
                <a:t> 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people 0.5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 </a:t>
              </a:r>
              <a:r>
                <a:rPr lang="en-US" sz="1600" dirty="0">
                  <a:latin typeface="+mn-lt"/>
                  <a:sym typeface="Symbol" charset="0"/>
                </a:rPr>
                <a:t> </a:t>
              </a:r>
              <a:r>
                <a:rPr kumimoji="1" lang="en-US" sz="1600" dirty="0">
                  <a:latin typeface="+mn-lt"/>
                  <a:ea typeface="新細明體" charset="0"/>
                  <a:cs typeface="新細明體" charset="0"/>
                  <a:sym typeface="Symbol" charset="0"/>
                </a:rPr>
                <a:t>people 0.1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N 0.35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 0.01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VP 0.001</a:t>
              </a: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28" name="Text Box 4"/>
            <p:cNvSpPr txBox="1">
              <a:spLocks noChangeArrowheads="1"/>
            </p:cNvSpPr>
            <p:nvPr/>
          </p:nvSpPr>
          <p:spPr bwMode="auto">
            <a:xfrm>
              <a:off x="4149725" y="2998788"/>
              <a:ext cx="931863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fish 0.2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fish 0.6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N 0.14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 0.06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VP 0.006</a:t>
              </a: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29" name="Text Box 5"/>
            <p:cNvSpPr txBox="1">
              <a:spLocks noChangeArrowheads="1"/>
            </p:cNvSpPr>
            <p:nvPr/>
          </p:nvSpPr>
          <p:spPr bwMode="auto">
            <a:xfrm>
              <a:off x="5081588" y="4014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tanks 0.2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tanks 0.1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N 0.14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 0.03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VP 0.003</a:t>
              </a: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1" name="Text Box 7"/>
            <p:cNvSpPr txBox="1">
              <a:spLocks noChangeArrowheads="1"/>
            </p:cNvSpPr>
            <p:nvPr/>
          </p:nvSpPr>
          <p:spPr bwMode="auto">
            <a:xfrm>
              <a:off x="3217863" y="966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NP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0.0049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V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0.105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VP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0.0105</a:t>
              </a:r>
            </a:p>
            <a:p>
              <a:pPr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2" name="Text Box 8"/>
            <p:cNvSpPr txBox="1">
              <a:spLocks noChangeArrowheads="1"/>
            </p:cNvSpPr>
            <p:nvPr/>
          </p:nvSpPr>
          <p:spPr bwMode="auto">
            <a:xfrm>
              <a:off x="4149725" y="1982788"/>
              <a:ext cx="931863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NP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0.0049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V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0.007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NP VP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0.0189</a:t>
              </a:r>
            </a:p>
          </p:txBody>
        </p:sp>
        <p:sp>
          <p:nvSpPr>
            <p:cNvPr id="52233" name="Text Box 9"/>
            <p:cNvSpPr txBox="1">
              <a:spLocks noChangeArrowheads="1"/>
            </p:cNvSpPr>
            <p:nvPr/>
          </p:nvSpPr>
          <p:spPr bwMode="auto">
            <a:xfrm>
              <a:off x="5081588" y="2998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NP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0.00196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V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0.042</a:t>
              </a:r>
            </a:p>
            <a:p>
              <a:pPr eaLnBrk="1" hangingPunct="1"/>
              <a:r>
                <a:rPr kumimoji="1" lang="en-US" altLang="zh-TW" sz="1400" dirty="0">
                  <a:solidFill>
                    <a:srgbClr val="000000"/>
                  </a:solidFill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400" dirty="0">
                  <a:solidFill>
                    <a:srgbClr val="000000"/>
                  </a:solidFill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solidFill>
                    <a:srgbClr val="000000"/>
                  </a:solidFill>
                  <a:latin typeface="+mn-lt"/>
                  <a:ea typeface="新細明體" charset="0"/>
                  <a:cs typeface="新細明體" charset="0"/>
                </a:rPr>
                <a:t> VP</a:t>
              </a:r>
            </a:p>
            <a:p>
              <a:pPr eaLnBrk="1" hangingPunct="1"/>
              <a:r>
                <a:rPr kumimoji="1" lang="en-US" altLang="zh-TW" sz="1400" dirty="0">
                  <a:solidFill>
                    <a:srgbClr val="000000"/>
                  </a:solidFill>
                  <a:latin typeface="+mn-lt"/>
                  <a:ea typeface="新細明體" charset="0"/>
                  <a:cs typeface="新細明體" charset="0"/>
                </a:rPr>
                <a:t>              0.0042</a:t>
              </a:r>
            </a:p>
            <a:p>
              <a:pPr eaLnBrk="1" hangingPunct="1"/>
              <a:endParaRPr kumimoji="1" lang="en-US" altLang="zh-TW" sz="14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5" name="Text Box 11"/>
            <p:cNvSpPr txBox="1">
              <a:spLocks noChangeArrowheads="1"/>
            </p:cNvSpPr>
            <p:nvPr/>
          </p:nvSpPr>
          <p:spPr bwMode="auto">
            <a:xfrm>
              <a:off x="4149725" y="966788"/>
              <a:ext cx="931863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NP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0.0000686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V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0.00147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NP VP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0.000882</a:t>
              </a:r>
            </a:p>
          </p:txBody>
        </p:sp>
        <p:sp>
          <p:nvSpPr>
            <p:cNvPr id="52236" name="Text Box 12"/>
            <p:cNvSpPr txBox="1">
              <a:spLocks noChangeArrowheads="1"/>
            </p:cNvSpPr>
            <p:nvPr/>
          </p:nvSpPr>
          <p:spPr bwMode="auto">
            <a:xfrm>
              <a:off x="5081588" y="1982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NP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0.0000686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V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0.000098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NP VP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0.01323</a:t>
              </a:r>
            </a:p>
            <a:p>
              <a:pPr algn="l" eaLnBrk="1" hangingPunct="1"/>
              <a:endParaRPr kumimoji="1" lang="en-US" altLang="zh-TW" sz="14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4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4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8" name="Text Box 14"/>
            <p:cNvSpPr txBox="1">
              <a:spLocks noChangeArrowheads="1"/>
            </p:cNvSpPr>
            <p:nvPr/>
          </p:nvSpPr>
          <p:spPr bwMode="auto">
            <a:xfrm>
              <a:off x="5081588" y="966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41" name="Text Box 17"/>
            <p:cNvSpPr txBox="1">
              <a:spLocks noChangeArrowheads="1"/>
            </p:cNvSpPr>
            <p:nvPr/>
          </p:nvSpPr>
          <p:spPr bwMode="auto">
            <a:xfrm>
              <a:off x="2064649" y="762000"/>
              <a:ext cx="33337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0</a:t>
              </a:r>
            </a:p>
          </p:txBody>
        </p:sp>
        <p:sp>
          <p:nvSpPr>
            <p:cNvPr id="52242" name="Text Box 18"/>
            <p:cNvSpPr txBox="1">
              <a:spLocks noChangeArrowheads="1"/>
            </p:cNvSpPr>
            <p:nvPr/>
          </p:nvSpPr>
          <p:spPr bwMode="auto">
            <a:xfrm>
              <a:off x="2064649" y="17526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1</a:t>
              </a:r>
            </a:p>
          </p:txBody>
        </p:sp>
        <p:sp>
          <p:nvSpPr>
            <p:cNvPr id="52243" name="Text Box 19"/>
            <p:cNvSpPr txBox="1">
              <a:spLocks noChangeArrowheads="1"/>
            </p:cNvSpPr>
            <p:nvPr/>
          </p:nvSpPr>
          <p:spPr bwMode="auto">
            <a:xfrm>
              <a:off x="2064649" y="27432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2</a:t>
              </a:r>
            </a:p>
          </p:txBody>
        </p:sp>
        <p:sp>
          <p:nvSpPr>
            <p:cNvPr id="52244" name="Text Box 20"/>
            <p:cNvSpPr txBox="1">
              <a:spLocks noChangeArrowheads="1"/>
            </p:cNvSpPr>
            <p:nvPr/>
          </p:nvSpPr>
          <p:spPr bwMode="auto">
            <a:xfrm>
              <a:off x="2064649" y="38100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3</a:t>
              </a:r>
            </a:p>
          </p:txBody>
        </p:sp>
        <p:sp>
          <p:nvSpPr>
            <p:cNvPr id="52245" name="Text Box 21"/>
            <p:cNvSpPr txBox="1">
              <a:spLocks noChangeArrowheads="1"/>
            </p:cNvSpPr>
            <p:nvPr/>
          </p:nvSpPr>
          <p:spPr bwMode="auto">
            <a:xfrm>
              <a:off x="2064649" y="48006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4</a:t>
              </a:r>
            </a:p>
          </p:txBody>
        </p:sp>
        <p:sp>
          <p:nvSpPr>
            <p:cNvPr id="52247" name="Text Box 23"/>
            <p:cNvSpPr txBox="1">
              <a:spLocks noChangeArrowheads="1"/>
            </p:cNvSpPr>
            <p:nvPr/>
          </p:nvSpPr>
          <p:spPr bwMode="auto">
            <a:xfrm>
              <a:off x="3043238" y="609600"/>
              <a:ext cx="331787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1</a:t>
              </a:r>
            </a:p>
          </p:txBody>
        </p:sp>
        <p:sp>
          <p:nvSpPr>
            <p:cNvPr id="52248" name="Text Box 24"/>
            <p:cNvSpPr txBox="1">
              <a:spLocks noChangeArrowheads="1"/>
            </p:cNvSpPr>
            <p:nvPr/>
          </p:nvSpPr>
          <p:spPr bwMode="auto">
            <a:xfrm>
              <a:off x="3990975" y="6096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2</a:t>
              </a:r>
            </a:p>
          </p:txBody>
        </p:sp>
        <p:sp>
          <p:nvSpPr>
            <p:cNvPr id="52249" name="Text Box 25"/>
            <p:cNvSpPr txBox="1">
              <a:spLocks noChangeArrowheads="1"/>
            </p:cNvSpPr>
            <p:nvPr/>
          </p:nvSpPr>
          <p:spPr bwMode="auto">
            <a:xfrm>
              <a:off x="4894263" y="609600"/>
              <a:ext cx="33337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3</a:t>
              </a:r>
            </a:p>
          </p:txBody>
        </p:sp>
        <p:sp>
          <p:nvSpPr>
            <p:cNvPr id="52250" name="Text Box 26"/>
            <p:cNvSpPr txBox="1">
              <a:spLocks noChangeArrowheads="1"/>
            </p:cNvSpPr>
            <p:nvPr/>
          </p:nvSpPr>
          <p:spPr bwMode="auto">
            <a:xfrm>
              <a:off x="5893939" y="609600"/>
              <a:ext cx="174796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4</a:t>
              </a:r>
            </a:p>
          </p:txBody>
        </p:sp>
        <p:sp>
          <p:nvSpPr>
            <p:cNvPr id="52252" name="Text Box 28"/>
            <p:cNvSpPr txBox="1">
              <a:spLocks noChangeArrowheads="1"/>
            </p:cNvSpPr>
            <p:nvPr/>
          </p:nvSpPr>
          <p:spPr bwMode="auto">
            <a:xfrm>
              <a:off x="2595563" y="631825"/>
              <a:ext cx="298171" cy="28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5211" tIns="27606" rIns="55211" bIns="2760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fish</a:t>
              </a:r>
            </a:p>
          </p:txBody>
        </p:sp>
        <p:sp>
          <p:nvSpPr>
            <p:cNvPr id="52253" name="Text Box 29"/>
            <p:cNvSpPr txBox="1">
              <a:spLocks noChangeArrowheads="1"/>
            </p:cNvSpPr>
            <p:nvPr/>
          </p:nvSpPr>
          <p:spPr bwMode="auto">
            <a:xfrm>
              <a:off x="3462338" y="622300"/>
              <a:ext cx="513321" cy="28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5211" tIns="27606" rIns="55211" bIns="2760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people</a:t>
              </a:r>
            </a:p>
          </p:txBody>
        </p:sp>
        <p:sp>
          <p:nvSpPr>
            <p:cNvPr id="52254" name="Text Box 30"/>
            <p:cNvSpPr txBox="1">
              <a:spLocks noChangeArrowheads="1"/>
            </p:cNvSpPr>
            <p:nvPr/>
          </p:nvSpPr>
          <p:spPr bwMode="auto">
            <a:xfrm>
              <a:off x="4398963" y="622300"/>
              <a:ext cx="298171" cy="28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5211" tIns="27606" rIns="55211" bIns="2760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fish</a:t>
              </a:r>
            </a:p>
          </p:txBody>
        </p:sp>
        <p:sp>
          <p:nvSpPr>
            <p:cNvPr id="52255" name="Text Box 31"/>
            <p:cNvSpPr txBox="1">
              <a:spLocks noChangeArrowheads="1"/>
            </p:cNvSpPr>
            <p:nvPr/>
          </p:nvSpPr>
          <p:spPr bwMode="auto">
            <a:xfrm>
              <a:off x="5330825" y="622300"/>
              <a:ext cx="411978" cy="28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5211" tIns="27606" rIns="55211" bIns="2760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tanks</a:t>
              </a:r>
            </a:p>
          </p:txBody>
        </p:sp>
      </p:grpSp>
      <p:sp>
        <p:nvSpPr>
          <p:cNvPr id="34" name="Rectangle 3"/>
          <p:cNvSpPr txBox="1">
            <a:spLocks noChangeArrowheads="1"/>
          </p:cNvSpPr>
          <p:nvPr/>
        </p:nvSpPr>
        <p:spPr>
          <a:xfrm>
            <a:off x="76200" y="838200"/>
            <a:ext cx="2438400" cy="5943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1600" dirty="0"/>
              <a:t>S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NP VP		0.9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S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VP		0.1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VP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V NP		0.5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VP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V		0.1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VP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V @VP_V	0.3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VP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V PP		0.1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@VP_V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NP PP	1.0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NP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NP NP	0.1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NP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NP PP	0.2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NP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N		0.7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PP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P NP		1.0</a:t>
            </a:r>
          </a:p>
          <a:p>
            <a:pPr marL="0" indent="0">
              <a:buFont typeface="Times" charset="0"/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N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people	</a:t>
            </a:r>
            <a:r>
              <a:rPr lang="en-US" sz="1600" dirty="0"/>
              <a:t>0.5 </a:t>
            </a:r>
          </a:p>
          <a:p>
            <a:pPr marL="0" indent="0">
              <a:buNone/>
            </a:pPr>
            <a:r>
              <a:rPr lang="en-US" sz="1600" dirty="0"/>
              <a:t>N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fish </a:t>
            </a:r>
            <a:r>
              <a:rPr lang="en-US" sz="1600" dirty="0"/>
              <a:t> 		0.2</a:t>
            </a:r>
          </a:p>
          <a:p>
            <a:pPr marL="0" indent="0">
              <a:buNone/>
            </a:pPr>
            <a:r>
              <a:rPr lang="en-US" sz="1600" dirty="0"/>
              <a:t>N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tanks</a:t>
            </a:r>
            <a:r>
              <a:rPr lang="en-US" sz="1600" dirty="0"/>
              <a:t> 		0.2</a:t>
            </a:r>
          </a:p>
          <a:p>
            <a:pPr marL="0" indent="0">
              <a:buNone/>
            </a:pPr>
            <a:r>
              <a:rPr lang="en-US" sz="1600" dirty="0"/>
              <a:t>N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rods</a:t>
            </a:r>
            <a:r>
              <a:rPr lang="en-US" sz="1600" dirty="0"/>
              <a:t> 		0.1</a:t>
            </a:r>
          </a:p>
          <a:p>
            <a:pPr marL="0" indent="0">
              <a:buNone/>
            </a:pPr>
            <a:r>
              <a:rPr lang="en-US" sz="1600" dirty="0"/>
              <a:t>V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people</a:t>
            </a:r>
            <a:r>
              <a:rPr lang="en-US" sz="1600" dirty="0"/>
              <a:t> 	0.1</a:t>
            </a:r>
          </a:p>
          <a:p>
            <a:pPr marL="0" indent="0">
              <a:buNone/>
            </a:pPr>
            <a:r>
              <a:rPr lang="en-US" sz="1600" dirty="0"/>
              <a:t>V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fish</a:t>
            </a:r>
            <a:r>
              <a:rPr lang="en-US" sz="1600" dirty="0"/>
              <a:t>   		0.6</a:t>
            </a:r>
          </a:p>
          <a:p>
            <a:pPr marL="0" indent="0">
              <a:buNone/>
            </a:pPr>
            <a:r>
              <a:rPr lang="en-US" sz="1600" dirty="0"/>
              <a:t>V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tanks</a:t>
            </a:r>
            <a:r>
              <a:rPr lang="en-US" sz="1600" dirty="0"/>
              <a:t>  	0.3</a:t>
            </a:r>
          </a:p>
          <a:p>
            <a:pPr marL="0" indent="0">
              <a:buNone/>
            </a:pPr>
            <a:r>
              <a:rPr lang="en-US" sz="1600" dirty="0"/>
              <a:t>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with</a:t>
            </a:r>
            <a:r>
              <a:rPr lang="en-US" sz="1600" dirty="0"/>
              <a:t> 		1.0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2971800" y="5237059"/>
            <a:ext cx="4208388" cy="1163741"/>
          </a:xfrm>
          <a:prstGeom prst="rect">
            <a:avLst/>
          </a:prstGeom>
          <a:solidFill>
            <a:srgbClr val="FFFFCC"/>
          </a:solidFill>
          <a:ln w="9525">
            <a:solidFill>
              <a:srgbClr val="FF9966"/>
            </a:solidFill>
            <a:prstDash val="lgDash"/>
            <a:miter lim="800000"/>
            <a:headEnd/>
            <a:tailEnd/>
          </a:ln>
        </p:spPr>
        <p:txBody>
          <a:bodyPr wrap="none" lIns="55205" tIns="27603" rIns="55205" bIns="27603">
            <a:spAutoFit/>
          </a:bodyPr>
          <a:lstStyle>
            <a:lvl1pPr defTabSz="5524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5524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5524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5524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5524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defTabSz="552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defTabSz="552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defTabSz="552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defTabSz="552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for split = begin+1 to end-1</a:t>
            </a:r>
          </a:p>
          <a:p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  for A,B,C in </a:t>
            </a:r>
            <a:r>
              <a:rPr kumimoji="1" lang="en-US" altLang="zh-TW" sz="1200" dirty="0" err="1">
                <a:latin typeface="Arial"/>
                <a:ea typeface="新細明體" charset="0"/>
                <a:cs typeface="Arial"/>
              </a:rPr>
              <a:t>nonterms</a:t>
            </a:r>
            <a:endParaRPr kumimoji="1" lang="en-US" altLang="zh-TW" sz="1200" dirty="0">
              <a:latin typeface="Arial"/>
              <a:ea typeface="新細明體" charset="0"/>
              <a:cs typeface="Arial"/>
            </a:endParaRPr>
          </a:p>
          <a:p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     </a:t>
            </a:r>
            <a:r>
              <a:rPr kumimoji="1" lang="en-US" altLang="zh-TW" sz="1200" dirty="0" err="1">
                <a:latin typeface="Arial"/>
                <a:ea typeface="新細明體" charset="0"/>
                <a:cs typeface="Arial"/>
              </a:rPr>
              <a:t>prob</a:t>
            </a:r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=score[begin][split][B]*score[split][end][C]*P(A-&gt;BC)</a:t>
            </a:r>
          </a:p>
          <a:p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     if </a:t>
            </a:r>
            <a:r>
              <a:rPr kumimoji="1" lang="en-US" altLang="zh-TW" sz="1200" dirty="0" err="1">
                <a:latin typeface="Arial"/>
                <a:ea typeface="新細明體" charset="0"/>
                <a:cs typeface="Arial"/>
              </a:rPr>
              <a:t>prob</a:t>
            </a:r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&gt; score[begin][end][A]</a:t>
            </a:r>
          </a:p>
          <a:p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        score[begin]end][A] = </a:t>
            </a:r>
            <a:r>
              <a:rPr kumimoji="1" lang="en-US" altLang="zh-TW" sz="1200" dirty="0" err="1">
                <a:latin typeface="Arial"/>
                <a:ea typeface="新細明體" charset="0"/>
                <a:cs typeface="Arial"/>
              </a:rPr>
              <a:t>prob</a:t>
            </a:r>
            <a:endParaRPr kumimoji="1" lang="en-US" altLang="zh-TW" sz="1200" dirty="0">
              <a:latin typeface="Arial"/>
              <a:ea typeface="新細明體" charset="0"/>
              <a:cs typeface="Arial"/>
            </a:endParaRPr>
          </a:p>
          <a:p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         back[begin][end][A] = new Triple(</a:t>
            </a:r>
            <a:r>
              <a:rPr kumimoji="1" lang="en-US" altLang="zh-TW" sz="1200" dirty="0" err="1">
                <a:latin typeface="Arial"/>
                <a:ea typeface="新細明體" charset="0"/>
                <a:cs typeface="Arial"/>
              </a:rPr>
              <a:t>split,B,C</a:t>
            </a:r>
            <a:r>
              <a:rPr kumimoji="1" lang="en-US" altLang="zh-TW" sz="1200" dirty="0">
                <a:latin typeface="Arial"/>
                <a:ea typeface="新細明體" charset="0"/>
                <a:cs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274159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514601" y="0"/>
            <a:ext cx="6477000" cy="6400800"/>
            <a:chOff x="2064649" y="609600"/>
            <a:chExt cx="4004086" cy="4481513"/>
          </a:xfrm>
        </p:grpSpPr>
        <p:sp>
          <p:nvSpPr>
            <p:cNvPr id="52226" name="Text Box 2"/>
            <p:cNvSpPr txBox="1">
              <a:spLocks noChangeArrowheads="1"/>
            </p:cNvSpPr>
            <p:nvPr/>
          </p:nvSpPr>
          <p:spPr bwMode="auto">
            <a:xfrm>
              <a:off x="2286000" y="876357"/>
              <a:ext cx="931863" cy="1106431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fish 0.2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fish 0.6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N 0.14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 0.06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VP 0.006</a:t>
              </a: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27" name="Text Box 3"/>
            <p:cNvSpPr txBox="1">
              <a:spLocks noChangeArrowheads="1"/>
            </p:cNvSpPr>
            <p:nvPr/>
          </p:nvSpPr>
          <p:spPr bwMode="auto">
            <a:xfrm>
              <a:off x="3217863" y="1982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 </a:t>
              </a:r>
              <a:r>
                <a:rPr lang="en-US" sz="1600" dirty="0">
                  <a:latin typeface="+mn-lt"/>
                  <a:sym typeface="Symbol" charset="0"/>
                </a:rPr>
                <a:t> 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people 0.5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 </a:t>
              </a:r>
              <a:r>
                <a:rPr lang="en-US" sz="1600" dirty="0">
                  <a:latin typeface="+mn-lt"/>
                  <a:sym typeface="Symbol" charset="0"/>
                </a:rPr>
                <a:t> </a:t>
              </a:r>
              <a:r>
                <a:rPr kumimoji="1" lang="en-US" sz="1600" dirty="0">
                  <a:latin typeface="+mn-lt"/>
                  <a:ea typeface="新細明體" charset="0"/>
                  <a:cs typeface="新細明體" charset="0"/>
                  <a:sym typeface="Symbol" charset="0"/>
                </a:rPr>
                <a:t>people 0.1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N 0.35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 0.01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VP 0.001</a:t>
              </a: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28" name="Text Box 4"/>
            <p:cNvSpPr txBox="1">
              <a:spLocks noChangeArrowheads="1"/>
            </p:cNvSpPr>
            <p:nvPr/>
          </p:nvSpPr>
          <p:spPr bwMode="auto">
            <a:xfrm>
              <a:off x="4149725" y="2998788"/>
              <a:ext cx="931863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fish 0.2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fish 0.6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N 0.14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 0.06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VP 0.006</a:t>
              </a: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29" name="Text Box 5"/>
            <p:cNvSpPr txBox="1">
              <a:spLocks noChangeArrowheads="1"/>
            </p:cNvSpPr>
            <p:nvPr/>
          </p:nvSpPr>
          <p:spPr bwMode="auto">
            <a:xfrm>
              <a:off x="5081588" y="4014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tanks 0.2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tanks 0.1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N 0.14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 0.03</a:t>
              </a:r>
            </a:p>
            <a:p>
              <a:pPr eaLnBrk="1" hangingPunct="1"/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6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600" dirty="0">
                  <a:latin typeface="+mn-lt"/>
                  <a:ea typeface="新細明體" charset="0"/>
                  <a:cs typeface="新細明體" charset="0"/>
                </a:rPr>
                <a:t> VP 0.003</a:t>
              </a: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  <a:p>
              <a:pPr eaLnBrk="1" hangingPunct="1"/>
              <a:endParaRPr kumimoji="1" lang="en-US" altLang="zh-TW" sz="16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1" name="Text Box 7"/>
            <p:cNvSpPr txBox="1">
              <a:spLocks noChangeArrowheads="1"/>
            </p:cNvSpPr>
            <p:nvPr/>
          </p:nvSpPr>
          <p:spPr bwMode="auto">
            <a:xfrm>
              <a:off x="3217863" y="876357"/>
              <a:ext cx="931862" cy="1106431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NP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0.0049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V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0.105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VP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0.0105</a:t>
              </a:r>
            </a:p>
            <a:p>
              <a:pPr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ctr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8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2" name="Text Box 8"/>
            <p:cNvSpPr txBox="1">
              <a:spLocks noChangeArrowheads="1"/>
            </p:cNvSpPr>
            <p:nvPr/>
          </p:nvSpPr>
          <p:spPr bwMode="auto">
            <a:xfrm>
              <a:off x="4149725" y="1982788"/>
              <a:ext cx="931863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NP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0.0049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V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0.007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NP VP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0.0189</a:t>
              </a:r>
            </a:p>
          </p:txBody>
        </p:sp>
        <p:sp>
          <p:nvSpPr>
            <p:cNvPr id="52233" name="Text Box 9"/>
            <p:cNvSpPr txBox="1">
              <a:spLocks noChangeArrowheads="1"/>
            </p:cNvSpPr>
            <p:nvPr/>
          </p:nvSpPr>
          <p:spPr bwMode="auto">
            <a:xfrm>
              <a:off x="5081588" y="2998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NP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0.00196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V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0.042</a:t>
              </a:r>
            </a:p>
            <a:p>
              <a:pPr eaLnBrk="1" hangingPunct="1"/>
              <a:r>
                <a:rPr kumimoji="1" lang="en-US" altLang="zh-TW" sz="1400" dirty="0">
                  <a:solidFill>
                    <a:srgbClr val="000000"/>
                  </a:solidFill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400" dirty="0">
                  <a:solidFill>
                    <a:srgbClr val="000000"/>
                  </a:solidFill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solidFill>
                    <a:srgbClr val="000000"/>
                  </a:solidFill>
                  <a:latin typeface="+mn-lt"/>
                  <a:ea typeface="新細明體" charset="0"/>
                  <a:cs typeface="新細明體" charset="0"/>
                </a:rPr>
                <a:t> VP</a:t>
              </a:r>
            </a:p>
            <a:p>
              <a:pPr eaLnBrk="1" hangingPunct="1"/>
              <a:r>
                <a:rPr kumimoji="1" lang="en-US" altLang="zh-TW" sz="1400" dirty="0">
                  <a:solidFill>
                    <a:srgbClr val="000000"/>
                  </a:solidFill>
                  <a:latin typeface="+mn-lt"/>
                  <a:ea typeface="新細明體" charset="0"/>
                  <a:cs typeface="新細明體" charset="0"/>
                </a:rPr>
                <a:t>              0.0042</a:t>
              </a:r>
            </a:p>
            <a:p>
              <a:pPr eaLnBrk="1" hangingPunct="1"/>
              <a:endParaRPr kumimoji="1" lang="en-US" altLang="zh-TW" sz="14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5" name="Text Box 11"/>
            <p:cNvSpPr txBox="1">
              <a:spLocks noChangeArrowheads="1"/>
            </p:cNvSpPr>
            <p:nvPr/>
          </p:nvSpPr>
          <p:spPr bwMode="auto">
            <a:xfrm>
              <a:off x="4149725" y="876357"/>
              <a:ext cx="931863" cy="1106431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NP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0.0000686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V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0.00147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NP VP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0.000882</a:t>
              </a:r>
            </a:p>
          </p:txBody>
        </p:sp>
        <p:sp>
          <p:nvSpPr>
            <p:cNvPr id="52236" name="Text Box 12"/>
            <p:cNvSpPr txBox="1">
              <a:spLocks noChangeArrowheads="1"/>
            </p:cNvSpPr>
            <p:nvPr/>
          </p:nvSpPr>
          <p:spPr bwMode="auto">
            <a:xfrm>
              <a:off x="5081588" y="1982788"/>
              <a:ext cx="931862" cy="1016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NP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0.0000686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V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0.000098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NP VP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    0.01323</a:t>
              </a:r>
            </a:p>
            <a:p>
              <a:pPr algn="l" eaLnBrk="1" hangingPunct="1"/>
              <a:endParaRPr kumimoji="1" lang="en-US" altLang="zh-TW" sz="14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400" dirty="0">
                <a:latin typeface="+mn-lt"/>
                <a:ea typeface="新細明體" charset="0"/>
                <a:cs typeface="新細明體" charset="0"/>
              </a:endParaRPr>
            </a:p>
            <a:p>
              <a:pPr algn="l" eaLnBrk="1" hangingPunct="1"/>
              <a:endParaRPr kumimoji="1" lang="en-US" altLang="zh-TW" sz="14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38" name="Text Box 14"/>
            <p:cNvSpPr txBox="1">
              <a:spLocks noChangeArrowheads="1"/>
            </p:cNvSpPr>
            <p:nvPr/>
          </p:nvSpPr>
          <p:spPr bwMode="auto">
            <a:xfrm>
              <a:off x="5081588" y="876357"/>
              <a:ext cx="931862" cy="1106431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NP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NP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0.0000009604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VP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V NP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0.00002058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S </a:t>
              </a:r>
              <a:r>
                <a:rPr lang="en-US" sz="1400" dirty="0">
                  <a:latin typeface="+mn-lt"/>
                  <a:sym typeface="Symbol" charset="0"/>
                </a:rPr>
                <a:t></a:t>
              </a:r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NP VP</a:t>
              </a:r>
            </a:p>
            <a:p>
              <a:pPr eaLnBrk="1" hangingPunct="1"/>
              <a:r>
                <a:rPr kumimoji="1" lang="en-US" altLang="zh-TW" sz="1400" dirty="0">
                  <a:latin typeface="+mn-lt"/>
                  <a:ea typeface="新細明體" charset="0"/>
                  <a:cs typeface="新細明體" charset="0"/>
                </a:rPr>
                <a:t>          0.00018522</a:t>
              </a:r>
            </a:p>
            <a:p>
              <a:pPr algn="l" eaLnBrk="1" hangingPunct="1"/>
              <a:endParaRPr kumimoji="1" lang="en-US" altLang="zh-TW" sz="1400" dirty="0">
                <a:latin typeface="+mn-lt"/>
                <a:ea typeface="新細明體" charset="0"/>
                <a:cs typeface="新細明體" charset="0"/>
              </a:endParaRPr>
            </a:p>
          </p:txBody>
        </p:sp>
        <p:sp>
          <p:nvSpPr>
            <p:cNvPr id="52241" name="Text Box 17"/>
            <p:cNvSpPr txBox="1">
              <a:spLocks noChangeArrowheads="1"/>
            </p:cNvSpPr>
            <p:nvPr/>
          </p:nvSpPr>
          <p:spPr bwMode="auto">
            <a:xfrm>
              <a:off x="2064649" y="762000"/>
              <a:ext cx="33337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0</a:t>
              </a:r>
            </a:p>
          </p:txBody>
        </p:sp>
        <p:sp>
          <p:nvSpPr>
            <p:cNvPr id="52242" name="Text Box 18"/>
            <p:cNvSpPr txBox="1">
              <a:spLocks noChangeArrowheads="1"/>
            </p:cNvSpPr>
            <p:nvPr/>
          </p:nvSpPr>
          <p:spPr bwMode="auto">
            <a:xfrm>
              <a:off x="2064649" y="17526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1</a:t>
              </a:r>
            </a:p>
          </p:txBody>
        </p:sp>
        <p:sp>
          <p:nvSpPr>
            <p:cNvPr id="52243" name="Text Box 19"/>
            <p:cNvSpPr txBox="1">
              <a:spLocks noChangeArrowheads="1"/>
            </p:cNvSpPr>
            <p:nvPr/>
          </p:nvSpPr>
          <p:spPr bwMode="auto">
            <a:xfrm>
              <a:off x="2064649" y="27432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2</a:t>
              </a:r>
            </a:p>
          </p:txBody>
        </p:sp>
        <p:sp>
          <p:nvSpPr>
            <p:cNvPr id="52244" name="Text Box 20"/>
            <p:cNvSpPr txBox="1">
              <a:spLocks noChangeArrowheads="1"/>
            </p:cNvSpPr>
            <p:nvPr/>
          </p:nvSpPr>
          <p:spPr bwMode="auto">
            <a:xfrm>
              <a:off x="2064649" y="38100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3</a:t>
              </a:r>
            </a:p>
          </p:txBody>
        </p:sp>
        <p:sp>
          <p:nvSpPr>
            <p:cNvPr id="52245" name="Text Box 21"/>
            <p:cNvSpPr txBox="1">
              <a:spLocks noChangeArrowheads="1"/>
            </p:cNvSpPr>
            <p:nvPr/>
          </p:nvSpPr>
          <p:spPr bwMode="auto">
            <a:xfrm>
              <a:off x="2064649" y="48006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4</a:t>
              </a:r>
            </a:p>
          </p:txBody>
        </p:sp>
        <p:sp>
          <p:nvSpPr>
            <p:cNvPr id="52247" name="Text Box 23"/>
            <p:cNvSpPr txBox="1">
              <a:spLocks noChangeArrowheads="1"/>
            </p:cNvSpPr>
            <p:nvPr/>
          </p:nvSpPr>
          <p:spPr bwMode="auto">
            <a:xfrm>
              <a:off x="3043238" y="609600"/>
              <a:ext cx="331787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1</a:t>
              </a:r>
            </a:p>
          </p:txBody>
        </p:sp>
        <p:sp>
          <p:nvSpPr>
            <p:cNvPr id="52248" name="Text Box 24"/>
            <p:cNvSpPr txBox="1">
              <a:spLocks noChangeArrowheads="1"/>
            </p:cNvSpPr>
            <p:nvPr/>
          </p:nvSpPr>
          <p:spPr bwMode="auto">
            <a:xfrm>
              <a:off x="3990975" y="609600"/>
              <a:ext cx="333375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2</a:t>
              </a:r>
            </a:p>
          </p:txBody>
        </p:sp>
        <p:sp>
          <p:nvSpPr>
            <p:cNvPr id="52249" name="Text Box 25"/>
            <p:cNvSpPr txBox="1">
              <a:spLocks noChangeArrowheads="1"/>
            </p:cNvSpPr>
            <p:nvPr/>
          </p:nvSpPr>
          <p:spPr bwMode="auto">
            <a:xfrm>
              <a:off x="4894263" y="609600"/>
              <a:ext cx="33337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3</a:t>
              </a:r>
            </a:p>
          </p:txBody>
        </p:sp>
        <p:sp>
          <p:nvSpPr>
            <p:cNvPr id="52250" name="Text Box 26"/>
            <p:cNvSpPr txBox="1">
              <a:spLocks noChangeArrowheads="1"/>
            </p:cNvSpPr>
            <p:nvPr/>
          </p:nvSpPr>
          <p:spPr bwMode="auto">
            <a:xfrm>
              <a:off x="5893939" y="609600"/>
              <a:ext cx="174796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205" tIns="27603" rIns="55205" bIns="27603"/>
            <a:lstStyle>
              <a:lvl1pPr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defTabSz="5524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defTabSz="5524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4</a:t>
              </a:r>
            </a:p>
          </p:txBody>
        </p:sp>
        <p:sp>
          <p:nvSpPr>
            <p:cNvPr id="52252" name="Text Box 28"/>
            <p:cNvSpPr txBox="1">
              <a:spLocks noChangeArrowheads="1"/>
            </p:cNvSpPr>
            <p:nvPr/>
          </p:nvSpPr>
          <p:spPr bwMode="auto">
            <a:xfrm>
              <a:off x="2595563" y="631825"/>
              <a:ext cx="298171" cy="28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5211" tIns="27606" rIns="55211" bIns="2760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fish</a:t>
              </a:r>
            </a:p>
          </p:txBody>
        </p:sp>
        <p:sp>
          <p:nvSpPr>
            <p:cNvPr id="52253" name="Text Box 29"/>
            <p:cNvSpPr txBox="1">
              <a:spLocks noChangeArrowheads="1"/>
            </p:cNvSpPr>
            <p:nvPr/>
          </p:nvSpPr>
          <p:spPr bwMode="auto">
            <a:xfrm>
              <a:off x="3462338" y="622300"/>
              <a:ext cx="513321" cy="28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5211" tIns="27606" rIns="55211" bIns="2760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people</a:t>
              </a:r>
            </a:p>
          </p:txBody>
        </p:sp>
        <p:sp>
          <p:nvSpPr>
            <p:cNvPr id="52254" name="Text Box 30"/>
            <p:cNvSpPr txBox="1">
              <a:spLocks noChangeArrowheads="1"/>
            </p:cNvSpPr>
            <p:nvPr/>
          </p:nvSpPr>
          <p:spPr bwMode="auto">
            <a:xfrm>
              <a:off x="4398963" y="622300"/>
              <a:ext cx="298171" cy="28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5211" tIns="27606" rIns="55211" bIns="2760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fish</a:t>
              </a:r>
            </a:p>
          </p:txBody>
        </p:sp>
        <p:sp>
          <p:nvSpPr>
            <p:cNvPr id="52255" name="Text Box 31"/>
            <p:cNvSpPr txBox="1">
              <a:spLocks noChangeArrowheads="1"/>
            </p:cNvSpPr>
            <p:nvPr/>
          </p:nvSpPr>
          <p:spPr bwMode="auto">
            <a:xfrm>
              <a:off x="5330825" y="622300"/>
              <a:ext cx="411978" cy="28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5211" tIns="27606" rIns="55211" bIns="27606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2000" dirty="0">
                  <a:latin typeface="+mn-lt"/>
                  <a:ea typeface="新細明體" charset="0"/>
                  <a:cs typeface="新細明體" charset="0"/>
                </a:rPr>
                <a:t>tanks</a:t>
              </a:r>
            </a:p>
          </p:txBody>
        </p:sp>
      </p:grpSp>
      <p:sp>
        <p:nvSpPr>
          <p:cNvPr id="34" name="Rectangle 3"/>
          <p:cNvSpPr txBox="1">
            <a:spLocks noChangeArrowheads="1"/>
          </p:cNvSpPr>
          <p:nvPr/>
        </p:nvSpPr>
        <p:spPr>
          <a:xfrm>
            <a:off x="76200" y="838200"/>
            <a:ext cx="2438400" cy="5943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1600" dirty="0"/>
              <a:t>S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NP VP		0.9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S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VP		0.1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VP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V NP		0.5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VP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V		0.1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VP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V @VP_V	0.3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VP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V PP		0.1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@VP_V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NP PP	1.0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NP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NP NP	0.1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NP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NP PP	0.2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NP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N		0.7</a:t>
            </a:r>
          </a:p>
          <a:p>
            <a:pPr marL="0" indent="0">
              <a:buFont typeface="Times" charset="0"/>
              <a:buNone/>
            </a:pPr>
            <a:r>
              <a:rPr lang="en-US" sz="1600" dirty="0"/>
              <a:t>PP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P NP		1.0</a:t>
            </a:r>
          </a:p>
          <a:p>
            <a:pPr marL="0" indent="0">
              <a:buFont typeface="Times" charset="0"/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N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people	</a:t>
            </a:r>
            <a:r>
              <a:rPr lang="en-US" sz="1600" dirty="0"/>
              <a:t>0.5 </a:t>
            </a:r>
          </a:p>
          <a:p>
            <a:pPr marL="0" indent="0">
              <a:buNone/>
            </a:pPr>
            <a:r>
              <a:rPr lang="en-US" sz="1600" dirty="0"/>
              <a:t>N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fish </a:t>
            </a:r>
            <a:r>
              <a:rPr lang="en-US" sz="1600" dirty="0"/>
              <a:t> 		0.2</a:t>
            </a:r>
          </a:p>
          <a:p>
            <a:pPr marL="0" indent="0">
              <a:buNone/>
            </a:pPr>
            <a:r>
              <a:rPr lang="en-US" sz="1600" dirty="0"/>
              <a:t>N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tanks</a:t>
            </a:r>
            <a:r>
              <a:rPr lang="en-US" sz="1600" dirty="0"/>
              <a:t> 		0.2</a:t>
            </a:r>
          </a:p>
          <a:p>
            <a:pPr marL="0" indent="0">
              <a:buNone/>
            </a:pPr>
            <a:r>
              <a:rPr lang="en-US" sz="1600" dirty="0"/>
              <a:t>N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rods</a:t>
            </a:r>
            <a:r>
              <a:rPr lang="en-US" sz="1600" dirty="0"/>
              <a:t> 		0.1</a:t>
            </a:r>
          </a:p>
          <a:p>
            <a:pPr marL="0" indent="0">
              <a:buNone/>
            </a:pPr>
            <a:r>
              <a:rPr lang="en-US" sz="1600" dirty="0"/>
              <a:t>V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people</a:t>
            </a:r>
            <a:r>
              <a:rPr lang="en-US" sz="1600" dirty="0"/>
              <a:t> 	0.1</a:t>
            </a:r>
          </a:p>
          <a:p>
            <a:pPr marL="0" indent="0">
              <a:buNone/>
            </a:pPr>
            <a:r>
              <a:rPr lang="en-US" sz="1600" dirty="0"/>
              <a:t>V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fish</a:t>
            </a:r>
            <a:r>
              <a:rPr lang="en-US" sz="1600" dirty="0"/>
              <a:t>   		0.6</a:t>
            </a:r>
          </a:p>
          <a:p>
            <a:pPr marL="0" indent="0">
              <a:buNone/>
            </a:pPr>
            <a:r>
              <a:rPr lang="en-US" sz="1600" dirty="0"/>
              <a:t>V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tanks</a:t>
            </a:r>
            <a:r>
              <a:rPr lang="en-US" sz="1600" dirty="0"/>
              <a:t>  	0.3</a:t>
            </a:r>
          </a:p>
          <a:p>
            <a:pPr marL="0" indent="0">
              <a:buNone/>
            </a:pPr>
            <a:r>
              <a:rPr lang="en-US" sz="1600" dirty="0"/>
              <a:t>P </a:t>
            </a:r>
            <a:r>
              <a:rPr lang="en-US" sz="1600" dirty="0">
                <a:sym typeface="Symbol" charset="0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with</a:t>
            </a:r>
            <a:r>
              <a:rPr lang="en-US" sz="1600" dirty="0"/>
              <a:t> 		1.0</a:t>
            </a: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3276600" y="6400800"/>
            <a:ext cx="3698875" cy="239713"/>
          </a:xfrm>
          <a:prstGeom prst="rect">
            <a:avLst/>
          </a:prstGeom>
          <a:solidFill>
            <a:srgbClr val="FFFFCC"/>
          </a:solidFill>
          <a:ln w="9525">
            <a:solidFill>
              <a:srgbClr val="FF9966"/>
            </a:solidFill>
            <a:prstDash val="lgDash"/>
            <a:miter lim="800000"/>
            <a:headEnd/>
            <a:tailEnd/>
          </a:ln>
        </p:spPr>
        <p:txBody>
          <a:bodyPr wrap="none" lIns="55205" tIns="27603" rIns="55205" bIns="27603">
            <a:spAutoFit/>
          </a:bodyPr>
          <a:lstStyle/>
          <a:p>
            <a:pPr algn="l" defTabSz="552450">
              <a:defRPr/>
            </a:pPr>
            <a:r>
              <a:rPr kumimoji="1" lang="en-US" altLang="zh-TW" sz="1200" dirty="0">
                <a:solidFill>
                  <a:srgbClr val="000000"/>
                </a:solidFill>
                <a:latin typeface="+mn-lt"/>
                <a:ea typeface="新細明體" charset="-120"/>
                <a:cs typeface="新細明體" charset="-120"/>
              </a:rPr>
              <a:t>Call </a:t>
            </a:r>
            <a:r>
              <a:rPr kumimoji="1" lang="en-US" altLang="zh-TW" sz="1200" dirty="0" err="1">
                <a:solidFill>
                  <a:srgbClr val="000000"/>
                </a:solidFill>
                <a:latin typeface="+mn-lt"/>
                <a:ea typeface="新細明體" charset="-120"/>
                <a:cs typeface="新細明體" charset="-120"/>
              </a:rPr>
              <a:t>buildTree(score</a:t>
            </a:r>
            <a:r>
              <a:rPr kumimoji="1" lang="en-US" altLang="zh-TW" sz="1200" dirty="0">
                <a:solidFill>
                  <a:srgbClr val="000000"/>
                </a:solidFill>
                <a:latin typeface="+mn-lt"/>
                <a:ea typeface="新細明體" charset="-120"/>
                <a:cs typeface="新細明體" charset="-120"/>
              </a:rPr>
              <a:t>, back) to get the best parse</a:t>
            </a:r>
          </a:p>
        </p:txBody>
      </p:sp>
    </p:spTree>
    <p:extLst>
      <p:ext uri="{BB962C8B-B14F-4D97-AF65-F5344CB8AC3E}">
        <p14:creationId xmlns:p14="http://schemas.microsoft.com/office/powerpoint/2010/main" val="21108838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constituency parsing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24000"/>
            <a:ext cx="6553200" cy="24914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4089350"/>
            <a:ext cx="7620000" cy="2692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1447800"/>
            <a:ext cx="8458200" cy="2988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0" y="4038600"/>
            <a:ext cx="8610600" cy="30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1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constituency parsing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b="1" dirty="0"/>
              <a:t>Gold standard </a:t>
            </a:r>
            <a:r>
              <a:rPr lang="en-US" b="1" dirty="0"/>
              <a:t>brackets</a:t>
            </a:r>
            <a:r>
              <a:rPr lang="sv-SE" b="1" dirty="0"/>
              <a:t>: </a:t>
            </a:r>
          </a:p>
          <a:p>
            <a:pPr marL="0" indent="0">
              <a:buNone/>
            </a:pPr>
            <a:r>
              <a:rPr lang="sv-SE" sz="2000" b="1" dirty="0"/>
              <a:t>S-(0:11),</a:t>
            </a:r>
            <a:r>
              <a:rPr lang="sv-SE" sz="2000" dirty="0"/>
              <a:t> </a:t>
            </a:r>
            <a:r>
              <a:rPr lang="sv-SE" sz="2000" b="1" dirty="0"/>
              <a:t>NP-(0:2)</a:t>
            </a:r>
            <a:r>
              <a:rPr lang="sv-SE" sz="2000" dirty="0"/>
              <a:t>, VP-(2:9), VP-(3:9), </a:t>
            </a:r>
            <a:r>
              <a:rPr lang="sv-SE" sz="2000" b="1" dirty="0"/>
              <a:t>NP-(4:6)</a:t>
            </a:r>
            <a:r>
              <a:rPr lang="sv-SE" sz="2000" dirty="0"/>
              <a:t>, PP-(6-9), NP-(7,9), NP-(9:10)</a:t>
            </a:r>
          </a:p>
          <a:p>
            <a:pPr marL="0" indent="0">
              <a:buNone/>
            </a:pPr>
            <a:r>
              <a:rPr lang="en-US" b="1" dirty="0"/>
              <a:t>Candidate brackets: </a:t>
            </a:r>
          </a:p>
          <a:p>
            <a:pPr marL="0" indent="0">
              <a:buNone/>
            </a:pPr>
            <a:r>
              <a:rPr lang="en-US" sz="2000" b="1" dirty="0"/>
              <a:t>S-(0:11)</a:t>
            </a:r>
            <a:r>
              <a:rPr lang="en-US" sz="2000" dirty="0"/>
              <a:t>, </a:t>
            </a:r>
            <a:r>
              <a:rPr lang="en-US" sz="2000" b="1" dirty="0"/>
              <a:t>NP-(0:2)</a:t>
            </a:r>
            <a:r>
              <a:rPr lang="en-US" sz="2000" dirty="0"/>
              <a:t>, VP-(2:10), VP-(3:10), </a:t>
            </a:r>
            <a:r>
              <a:rPr lang="en-US" sz="2000" b="1" dirty="0"/>
              <a:t>NP-(4:6)</a:t>
            </a:r>
            <a:r>
              <a:rPr lang="en-US" sz="2000" dirty="0"/>
              <a:t>, PP-(6-10), NP-(7,10)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Labeled Precision 	3/7 = 42.9%</a:t>
            </a:r>
          </a:p>
          <a:p>
            <a:pPr marL="0" indent="0">
              <a:buNone/>
            </a:pPr>
            <a:r>
              <a:rPr lang="en-US" sz="2000" dirty="0"/>
              <a:t>Labeled Recall 		3/8 = 37.5%</a:t>
            </a:r>
          </a:p>
          <a:p>
            <a:pPr marL="0" indent="0">
              <a:buNone/>
            </a:pPr>
            <a:r>
              <a:rPr lang="it-IT" sz="2000" dirty="0"/>
              <a:t>LP/LR F1			           40.0%</a:t>
            </a:r>
          </a:p>
          <a:p>
            <a:pPr marL="0" indent="0">
              <a:buNone/>
            </a:pPr>
            <a:r>
              <a:rPr lang="en-US" sz="2000" dirty="0"/>
              <a:t>Tagging Accuracy	          </a:t>
            </a:r>
            <a:r>
              <a:rPr lang="it-IT" sz="2000" dirty="0"/>
              <a:t>11/11 = 100.0%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601395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Lucida Sans" charset="0"/>
                <a:ea typeface="ＭＳ Ｐゴシック" charset="0"/>
                <a:cs typeface="ＭＳ Ｐゴシック" charset="0"/>
              </a:rPr>
              <a:t>How good are PCFGs?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en-US" dirty="0">
                <a:latin typeface="Lucida Sans" charset="0"/>
                <a:ea typeface="ＭＳ Ｐゴシック" charset="0"/>
                <a:cs typeface="ＭＳ Ｐゴシック" charset="0"/>
              </a:rPr>
              <a:t>Penn WSJ parsing accuracy: about 73% LP/LR F1</a:t>
            </a:r>
          </a:p>
          <a:p>
            <a:pPr eaLnBrk="1" hangingPunct="1"/>
            <a:r>
              <a:rPr lang="en-US" dirty="0">
                <a:latin typeface="Lucida Sans" charset="0"/>
                <a:ea typeface="ＭＳ Ｐゴシック" charset="0"/>
                <a:cs typeface="ＭＳ Ｐゴシック" charset="0"/>
              </a:rPr>
              <a:t>Robust </a:t>
            </a:r>
          </a:p>
          <a:p>
            <a:pPr lvl="1"/>
            <a:r>
              <a:rPr lang="en-US" dirty="0">
                <a:latin typeface="Lucida Sans" charset="0"/>
                <a:ea typeface="ＭＳ Ｐゴシック" charset="0"/>
                <a:cs typeface="ＭＳ Ｐゴシック" charset="0"/>
              </a:rPr>
              <a:t>Usually admit everything, but with low probability</a:t>
            </a:r>
          </a:p>
          <a:p>
            <a:pPr eaLnBrk="1" hangingPunct="1"/>
            <a:r>
              <a:rPr lang="en-US" dirty="0">
                <a:latin typeface="Lucida Sans" charset="0"/>
                <a:ea typeface="ＭＳ Ｐゴシック" charset="0"/>
                <a:cs typeface="ＭＳ Ｐゴシック" charset="0"/>
              </a:rPr>
              <a:t>Partial solution for grammar ambiguity </a:t>
            </a:r>
          </a:p>
          <a:p>
            <a:pPr lvl="1"/>
            <a:r>
              <a:rPr lang="en-US" dirty="0">
                <a:latin typeface="Lucida Sans" charset="0"/>
                <a:ea typeface="ＭＳ Ｐゴシック" charset="0"/>
                <a:cs typeface="ＭＳ Ｐゴシック" charset="0"/>
              </a:rPr>
              <a:t>A PCFG gives some idea of the plausibility of a parse</a:t>
            </a:r>
          </a:p>
          <a:p>
            <a:pPr lvl="1"/>
            <a:r>
              <a:rPr lang="en-US" dirty="0">
                <a:latin typeface="Lucida Sans" charset="0"/>
                <a:ea typeface="ＭＳ Ｐゴシック" charset="0"/>
                <a:cs typeface="ＭＳ Ｐゴシック" charset="0"/>
              </a:rPr>
              <a:t>But not so good because the independence assumptions are too strong</a:t>
            </a:r>
          </a:p>
          <a:p>
            <a:pPr eaLnBrk="1" hangingPunct="1"/>
            <a:r>
              <a:rPr lang="en-US" dirty="0">
                <a:latin typeface="Lucida Sans" charset="0"/>
                <a:ea typeface="ＭＳ Ｐゴシック" charset="0"/>
                <a:cs typeface="ＭＳ Ｐゴシック" charset="0"/>
              </a:rPr>
              <a:t>Give a probabilistic language model </a:t>
            </a:r>
          </a:p>
          <a:p>
            <a:pPr lvl="1" eaLnBrk="1" hangingPunct="1"/>
            <a:r>
              <a:rPr lang="en-US" dirty="0">
                <a:latin typeface="Lucida Sans" charset="0"/>
                <a:ea typeface="ＭＳ Ｐゴシック" charset="0"/>
              </a:rPr>
              <a:t>But in the simple case it performs worse than a trigram model</a:t>
            </a:r>
          </a:p>
          <a:p>
            <a:pPr eaLnBrk="1" hangingPunct="1"/>
            <a:r>
              <a:rPr lang="en-US" dirty="0">
                <a:latin typeface="Lucida Sans" charset="0"/>
                <a:ea typeface="ＭＳ Ｐゴシック" charset="0"/>
                <a:cs typeface="ＭＳ Ｐゴシック" charset="0"/>
              </a:rPr>
              <a:t>The problem seems to be that PCFGs lack the lexicalization of a trigram model</a:t>
            </a:r>
          </a:p>
        </p:txBody>
      </p:sp>
    </p:spTree>
    <p:extLst>
      <p:ext uri="{BB962C8B-B14F-4D97-AF65-F5344CB8AC3E}">
        <p14:creationId xmlns:p14="http://schemas.microsoft.com/office/powerpoint/2010/main" val="3866947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dirty="0"/>
              <a:t>Example Grammar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US" dirty="0"/>
              <a:t>The flight grammar from the text: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7570" t="16667" r="16837" b="17708"/>
          <a:stretch>
            <a:fillRect/>
          </a:stretch>
        </p:blipFill>
        <p:spPr bwMode="auto">
          <a:xfrm>
            <a:off x="304800" y="1752600"/>
            <a:ext cx="8534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Derivation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Derivation for “Book that flight”</a:t>
            </a:r>
          </a:p>
          <a:p>
            <a:r>
              <a:rPr lang="en-US" dirty="0"/>
              <a:t>The Start symbol </a:t>
            </a:r>
          </a:p>
          <a:p>
            <a:pPr algn="ctr">
              <a:buNone/>
            </a:pPr>
            <a:r>
              <a:rPr lang="en-US" dirty="0"/>
              <a:t>S</a:t>
            </a:r>
          </a:p>
          <a:p>
            <a:r>
              <a:rPr lang="en-US" dirty="0"/>
              <a:t>Can derive 3 rules as follows: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25183" t="42708" r="25037" b="40625"/>
          <a:stretch>
            <a:fillRect/>
          </a:stretch>
        </p:blipFill>
        <p:spPr bwMode="auto">
          <a:xfrm>
            <a:off x="1143000" y="4267200"/>
            <a:ext cx="6477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dirty="0"/>
              <a:t>Example Derivation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r>
              <a:rPr lang="en-US" dirty="0"/>
              <a:t>Derivation for “Book that flight”</a:t>
            </a:r>
          </a:p>
          <a:p>
            <a:pPr lvl="1"/>
            <a:r>
              <a:rPr lang="en-US" dirty="0"/>
              <a:t>The Start symbol </a:t>
            </a:r>
          </a:p>
          <a:p>
            <a:pPr algn="ctr">
              <a:buNone/>
            </a:pPr>
            <a:r>
              <a:rPr lang="en-US" dirty="0"/>
              <a:t>S</a:t>
            </a:r>
          </a:p>
          <a:p>
            <a:pPr lvl="1"/>
            <a:r>
              <a:rPr lang="en-US" dirty="0"/>
              <a:t>Can derive 3 rules as follows: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Each non-terminal can derive additional rules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25183" t="42708" r="25037" b="40625"/>
          <a:stretch>
            <a:fillRect/>
          </a:stretch>
        </p:blipFill>
        <p:spPr bwMode="auto">
          <a:xfrm>
            <a:off x="1143000" y="3048000"/>
            <a:ext cx="6477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 l="15813" t="64583" r="18009" b="13542"/>
          <a:stretch>
            <a:fillRect/>
          </a:stretch>
        </p:blipFill>
        <p:spPr bwMode="auto">
          <a:xfrm>
            <a:off x="457200" y="4953000"/>
            <a:ext cx="8610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dirty="0"/>
              <a:t>Example Derivation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096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Derivation for “Book that flight”</a:t>
            </a:r>
          </a:p>
          <a:p>
            <a:pPr lvl="1"/>
            <a:r>
              <a:rPr lang="en-US" dirty="0"/>
              <a:t>The Start symbol </a:t>
            </a:r>
          </a:p>
          <a:p>
            <a:pPr algn="ctr">
              <a:buNone/>
            </a:pPr>
            <a:r>
              <a:rPr lang="en-US" dirty="0"/>
              <a:t>S</a:t>
            </a:r>
          </a:p>
          <a:p>
            <a:pPr lvl="1"/>
            <a:r>
              <a:rPr lang="en-US" dirty="0"/>
              <a:t>Can derive 3 rules as follows: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Each non-terminal can derive additional rules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Only the last two trees can derive the word “book” as first in the input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25183" t="42708" r="25037" b="40625"/>
          <a:stretch>
            <a:fillRect/>
          </a:stretch>
        </p:blipFill>
        <p:spPr bwMode="auto">
          <a:xfrm>
            <a:off x="1143000" y="2362200"/>
            <a:ext cx="6477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 l="15813" t="64583" r="18009" b="13542"/>
          <a:stretch>
            <a:fillRect/>
          </a:stretch>
        </p:blipFill>
        <p:spPr bwMode="auto">
          <a:xfrm>
            <a:off x="457200" y="3733800"/>
            <a:ext cx="8610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8978</TotalTime>
  <Words>5654</Words>
  <Application>Microsoft Office PowerPoint</Application>
  <PresentationFormat>On-screen Show (4:3)</PresentationFormat>
  <Paragraphs>1150</Paragraphs>
  <Slides>54</Slides>
  <Notes>25</Notes>
  <HiddenSlides>3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3" baseType="lpstr">
      <vt:lpstr>Arial</vt:lpstr>
      <vt:lpstr>Calibri</vt:lpstr>
      <vt:lpstr>Courier New</vt:lpstr>
      <vt:lpstr>HiraMinProN-W3</vt:lpstr>
      <vt:lpstr>Lucida Sans</vt:lpstr>
      <vt:lpstr>Lucida Sans Typewriter</vt:lpstr>
      <vt:lpstr>Times</vt:lpstr>
      <vt:lpstr>Times New Roman</vt:lpstr>
      <vt:lpstr>Office Theme</vt:lpstr>
      <vt:lpstr>Natural Language Processing</vt:lpstr>
      <vt:lpstr>Levels of Representation</vt:lpstr>
      <vt:lpstr>Overview of Last Lecture</vt:lpstr>
      <vt:lpstr>Parsing</vt:lpstr>
      <vt:lpstr>Top-down Parser</vt:lpstr>
      <vt:lpstr>Example Grammar </vt:lpstr>
      <vt:lpstr>Example Derivation</vt:lpstr>
      <vt:lpstr>Example Derivation</vt:lpstr>
      <vt:lpstr>Example Derivation</vt:lpstr>
      <vt:lpstr>Bottom-up Parser</vt:lpstr>
      <vt:lpstr>Bottom-up Derivation</vt:lpstr>
      <vt:lpstr>Bottom-up Derivation</vt:lpstr>
      <vt:lpstr>Bottom-up Parsing</vt:lpstr>
      <vt:lpstr>Parsing Issues</vt:lpstr>
      <vt:lpstr>Working with Parsing</vt:lpstr>
      <vt:lpstr>Structural Ambiguity </vt:lpstr>
      <vt:lpstr>Treebank</vt:lpstr>
      <vt:lpstr>PowerPoint Presentation</vt:lpstr>
      <vt:lpstr>Getting Grammar from a treebank</vt:lpstr>
      <vt:lpstr>Treebank Grammars</vt:lpstr>
      <vt:lpstr>Grammars are ambiguous</vt:lpstr>
      <vt:lpstr>Computing P(τ | S)</vt:lpstr>
      <vt:lpstr>Computing P(τ)</vt:lpstr>
      <vt:lpstr>Probabilistic Context-Free Grammars</vt:lpstr>
      <vt:lpstr>Computing P(τ) with a PCFG</vt:lpstr>
      <vt:lpstr>PowerPoint Presentation</vt:lpstr>
      <vt:lpstr>Context-Free Grammars in Chomsky Normal Form</vt:lpstr>
      <vt:lpstr>Convert CFGs to CNF</vt:lpstr>
      <vt:lpstr>CFG to CNF</vt:lpstr>
      <vt:lpstr>CFG to CNF</vt:lpstr>
      <vt:lpstr>Chart Parsers</vt:lpstr>
      <vt:lpstr>CKY Parsing</vt:lpstr>
      <vt:lpstr>Constituency Parsing</vt:lpstr>
      <vt:lpstr>Cocke-Kasami-Younger (CKY)  Constituency Parsing</vt:lpstr>
      <vt:lpstr>Viterbi (Max) Scores</vt:lpstr>
      <vt:lpstr>Viterbi (Max) Scores</vt:lpstr>
      <vt:lpstr>Extended CKY parsing</vt:lpstr>
      <vt:lpstr>The CKY algorithm (1960/1965)  … extended to unaries</vt:lpstr>
      <vt:lpstr>The CKY algorithm (1960/1965)  … extended to unaries</vt:lpstr>
      <vt:lpstr>Quiz Question!</vt:lpstr>
      <vt:lpstr>Quiz Question!</vt:lpstr>
      <vt:lpstr>The grammar: Binary, no epsilons,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Evaluating constituency parsing</vt:lpstr>
      <vt:lpstr>Evaluating constituency parsing</vt:lpstr>
      <vt:lpstr>How good are PCFGs?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</dc:title>
  <dc:creator>cle-144-nb</dc:creator>
  <cp:lastModifiedBy>Farah Adeeba</cp:lastModifiedBy>
  <cp:revision>340</cp:revision>
  <dcterms:created xsi:type="dcterms:W3CDTF">2020-07-30T10:13:03Z</dcterms:created>
  <dcterms:modified xsi:type="dcterms:W3CDTF">2022-04-08T04:36:36Z</dcterms:modified>
</cp:coreProperties>
</file>