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104A9-CECF-4964-A5DE-7BADB52C95BD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E362D-9B8C-449E-A974-881E79A0D4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21B976-2952-894B-84FF-39A0BAF6E1B0}" type="slidenum">
              <a:rPr lang="en-US"/>
              <a:pPr/>
              <a:t>24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425583-8D82-384E-B1CF-89B6A5C46972}" type="slidenum">
              <a:rPr lang="en-US"/>
              <a:pPr/>
              <a:t>30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33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425583-8D82-384E-B1CF-89B6A5C46972}" type="slidenum">
              <a:rPr lang="en-US"/>
              <a:pPr/>
              <a:t>34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1427E3-2CE7-DF4C-909C-74A3A9482931}" type="slidenum">
              <a:rPr lang="en-US"/>
              <a:pPr/>
              <a:t>35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70F98A-9BE9-9949-BB63-D58A4B7217F4}" type="slidenum">
              <a:rPr lang="en-US"/>
              <a:pPr/>
              <a:t>36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425583-8D82-384E-B1CF-89B6A5C46972}" type="slidenum">
              <a:rPr lang="en-US"/>
              <a:pPr/>
              <a:t>37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44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C8F228-47A9-EA47-92CC-A6272FA8C734}" type="slidenum">
              <a:rPr lang="en-US"/>
              <a:pPr/>
              <a:t>3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C8F228-47A9-EA47-92CC-A6272FA8C734}" type="slidenum">
              <a:rPr lang="en-US"/>
              <a:pPr/>
              <a:t>7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425583-8D82-384E-B1CF-89B6A5C46972}" type="slidenum">
              <a:rPr lang="en-US"/>
              <a:pPr/>
              <a:t>12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16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425583-8D82-384E-B1CF-89B6A5C46972}" type="slidenum">
              <a:rPr lang="en-US"/>
              <a:pPr/>
              <a:t>17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0D5E96-B54A-6041-B07E-6C3027C838D6}" type="slidenum">
              <a:rPr lang="en-US"/>
              <a:pPr/>
              <a:t>18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0D5E96-B54A-6041-B07E-6C3027C838D6}" type="slidenum">
              <a:rPr lang="en-US"/>
              <a:pPr/>
              <a:t>19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21B976-2952-894B-84FF-39A0BAF6E1B0}" type="slidenum">
              <a:rPr lang="en-US"/>
              <a:pPr/>
              <a:t>23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5539-8C9C-4188-B1DD-2A30B057336F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27495-6B3F-4435-8765-88A2C3F4D2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5539-8C9C-4188-B1DD-2A30B057336F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27495-6B3F-4435-8765-88A2C3F4D2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5539-8C9C-4188-B1DD-2A30B057336F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27495-6B3F-4435-8765-88A2C3F4D2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5539-8C9C-4188-B1DD-2A30B057336F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27495-6B3F-4435-8765-88A2C3F4D2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5539-8C9C-4188-B1DD-2A30B057336F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27495-6B3F-4435-8765-88A2C3F4D2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5539-8C9C-4188-B1DD-2A30B057336F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27495-6B3F-4435-8765-88A2C3F4D2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5539-8C9C-4188-B1DD-2A30B057336F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27495-6B3F-4435-8765-88A2C3F4D2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5539-8C9C-4188-B1DD-2A30B057336F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27495-6B3F-4435-8765-88A2C3F4D2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5539-8C9C-4188-B1DD-2A30B057336F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27495-6B3F-4435-8765-88A2C3F4D2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5539-8C9C-4188-B1DD-2A30B057336F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27495-6B3F-4435-8765-88A2C3F4D2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45539-8C9C-4188-B1DD-2A30B057336F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27495-6B3F-4435-8765-88A2C3F4D2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45539-8C9C-4188-B1DD-2A30B057336F}" type="datetimeFigureOut">
              <a:rPr lang="en-US" smtClean="0"/>
              <a:pPr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27495-6B3F-4435-8765-88A2C3F4D2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e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Natural Language Processing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Lecture: </a:t>
            </a:r>
            <a:r>
              <a:rPr lang="en-US" dirty="0"/>
              <a:t>Question Answering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Many questions can already be answered by web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 descr="od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1" y="1701800"/>
            <a:ext cx="8013887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833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IR-based Question Answering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6683"/>
            <a:ext cx="7848600" cy="47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429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52400" y="6544487"/>
            <a:ext cx="457200" cy="304800"/>
          </a:xfrm>
          <a:prstGeom prst="rect">
            <a:avLst/>
          </a:prstGeom>
          <a:noFill/>
        </p:spPr>
        <p:txBody>
          <a:bodyPr/>
          <a:lstStyle/>
          <a:p>
            <a:fld id="{14F20C92-F6E7-2E42-B820-9D71ACB65FE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77800"/>
            <a:ext cx="7467600" cy="990600"/>
          </a:xfrm>
        </p:spPr>
        <p:txBody>
          <a:bodyPr/>
          <a:lstStyle/>
          <a:p>
            <a:r>
              <a:rPr lang="en-US" dirty="0"/>
              <a:t>IR-based Factoid QA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1701801"/>
            <a:ext cx="8935992" cy="3683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02366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IR-based Factoid QA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701800"/>
            <a:ext cx="8534400" cy="47752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/>
              <a:t>QUESTION PROCESSING</a:t>
            </a:r>
          </a:p>
          <a:p>
            <a:pPr lvl="1"/>
            <a:r>
              <a:rPr lang="en-US" dirty="0"/>
              <a:t>Detect question type, answer type, focus, relations</a:t>
            </a:r>
          </a:p>
          <a:p>
            <a:pPr lvl="1"/>
            <a:r>
              <a:rPr lang="en-US" dirty="0"/>
              <a:t>Formulate queries to send to a search engine</a:t>
            </a:r>
          </a:p>
          <a:p>
            <a:r>
              <a:rPr lang="en-US" dirty="0"/>
              <a:t>PASSAGE RETRIEVAL</a:t>
            </a:r>
          </a:p>
          <a:p>
            <a:pPr lvl="1"/>
            <a:r>
              <a:rPr lang="en-US" dirty="0"/>
              <a:t>Retrieve ranked documents</a:t>
            </a:r>
          </a:p>
          <a:p>
            <a:pPr lvl="1"/>
            <a:r>
              <a:rPr lang="en-US" dirty="0"/>
              <a:t>Break into suitable passages and </a:t>
            </a:r>
            <a:r>
              <a:rPr lang="en-US" dirty="0" err="1"/>
              <a:t>rerank</a:t>
            </a:r>
            <a:endParaRPr lang="en-US" dirty="0"/>
          </a:p>
          <a:p>
            <a:r>
              <a:rPr lang="en-US" dirty="0"/>
              <a:t>ANSWER PROCESSING</a:t>
            </a:r>
          </a:p>
          <a:p>
            <a:pPr lvl="1"/>
            <a:r>
              <a:rPr lang="en-US" dirty="0"/>
              <a:t>Extract candidate answers</a:t>
            </a:r>
          </a:p>
          <a:p>
            <a:pPr lvl="1"/>
            <a:r>
              <a:rPr lang="en-US" dirty="0"/>
              <a:t>Rank candidates </a:t>
            </a:r>
          </a:p>
          <a:p>
            <a:pPr lvl="2"/>
            <a:r>
              <a:rPr lang="en-US" sz="1800" dirty="0"/>
              <a:t>using evidence from the text and external sources</a:t>
            </a:r>
          </a:p>
        </p:txBody>
      </p:sp>
    </p:spTree>
    <p:extLst>
      <p:ext uri="{BB962C8B-B14F-4D97-AF65-F5344CB8AC3E}">
        <p14:creationId xmlns:p14="http://schemas.microsoft.com/office/powerpoint/2010/main" val="39046812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Knowledge-based approaches (</a:t>
            </a:r>
            <a:r>
              <a:rPr lang="en-US" dirty="0" err="1"/>
              <a:t>Siri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03400"/>
            <a:ext cx="8534400" cy="5054600"/>
          </a:xfrm>
        </p:spPr>
        <p:txBody>
          <a:bodyPr/>
          <a:lstStyle/>
          <a:p>
            <a:r>
              <a:rPr lang="en-US" dirty="0"/>
              <a:t>Build a semantic representation of the query</a:t>
            </a:r>
          </a:p>
          <a:p>
            <a:pPr lvl="1"/>
            <a:r>
              <a:rPr lang="en-US" dirty="0"/>
              <a:t>Times, dates, locations, entities, numeric quantities</a:t>
            </a:r>
          </a:p>
          <a:p>
            <a:r>
              <a:rPr lang="en-US" dirty="0"/>
              <a:t>Map from this semantics to query structured data  or resources</a:t>
            </a:r>
          </a:p>
          <a:p>
            <a:pPr lvl="1"/>
            <a:r>
              <a:rPr lang="en-US" dirty="0"/>
              <a:t>Geospatial databases</a:t>
            </a:r>
          </a:p>
          <a:p>
            <a:pPr lvl="1"/>
            <a:r>
              <a:rPr lang="en-US" dirty="0"/>
              <a:t>Ontologies (Wikipedia </a:t>
            </a:r>
            <a:r>
              <a:rPr lang="en-US" dirty="0" err="1"/>
              <a:t>infoboxes</a:t>
            </a:r>
            <a:r>
              <a:rPr lang="en-US" dirty="0"/>
              <a:t>, </a:t>
            </a:r>
            <a:r>
              <a:rPr lang="en-US" dirty="0" err="1"/>
              <a:t>dbPedia</a:t>
            </a:r>
            <a:r>
              <a:rPr lang="en-US" dirty="0"/>
              <a:t>, </a:t>
            </a:r>
            <a:r>
              <a:rPr lang="en-US" dirty="0" err="1"/>
              <a:t>WordNet</a:t>
            </a:r>
            <a:r>
              <a:rPr lang="en-US" dirty="0"/>
              <a:t>, </a:t>
            </a:r>
            <a:r>
              <a:rPr lang="en-US" dirty="0" err="1"/>
              <a:t>Yago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Restaurant review sources and reservation services</a:t>
            </a:r>
          </a:p>
          <a:p>
            <a:pPr lvl="1"/>
            <a:r>
              <a:rPr lang="en-US" dirty="0"/>
              <a:t>Scientific databases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28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approaches (IBM Watson)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Build a shallow semantic representation of the query</a:t>
            </a:r>
          </a:p>
          <a:p>
            <a:r>
              <a:rPr lang="en-US" dirty="0"/>
              <a:t>Generate answer candidates using IR methods</a:t>
            </a:r>
          </a:p>
          <a:p>
            <a:pPr lvl="1"/>
            <a:r>
              <a:rPr lang="en-US" dirty="0"/>
              <a:t>Augmented with ontologies and semi-structured data</a:t>
            </a:r>
          </a:p>
          <a:p>
            <a:r>
              <a:rPr lang="en-US" dirty="0"/>
              <a:t>Score each candidate using richer knowledge sources</a:t>
            </a:r>
          </a:p>
          <a:p>
            <a:pPr lvl="1"/>
            <a:r>
              <a:rPr lang="en-US" dirty="0"/>
              <a:t>Geospatial databases</a:t>
            </a:r>
          </a:p>
          <a:p>
            <a:pPr lvl="1"/>
            <a:r>
              <a:rPr lang="en-US" dirty="0"/>
              <a:t>Temporal reasoning</a:t>
            </a:r>
          </a:p>
          <a:p>
            <a:pPr lvl="1"/>
            <a:r>
              <a:rPr lang="en-US" dirty="0"/>
              <a:t>Taxonomical classification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06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Calibri (Headings)"/>
                <a:cs typeface="Calibri (Headings)"/>
              </a:rPr>
              <a:t>Question Answering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Answer Types and Query Formulation</a:t>
            </a:r>
          </a:p>
        </p:txBody>
      </p:sp>
    </p:spTree>
    <p:extLst>
      <p:ext uri="{BB962C8B-B14F-4D97-AF65-F5344CB8AC3E}">
        <p14:creationId xmlns:p14="http://schemas.microsoft.com/office/powerpoint/2010/main" val="326762421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77800"/>
            <a:ext cx="7467600" cy="990600"/>
          </a:xfrm>
        </p:spPr>
        <p:txBody>
          <a:bodyPr/>
          <a:lstStyle/>
          <a:p>
            <a:r>
              <a:rPr lang="en-US" dirty="0"/>
              <a:t>Factoid Q/A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/>
          <a:p>
            <a:fld id="{14F20C92-F6E7-2E42-B820-9D71ACB65FEF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560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1600201"/>
            <a:ext cx="8935992" cy="3683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20107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 Processing</a:t>
            </a:r>
            <a:br>
              <a:rPr lang="en-US" dirty="0"/>
            </a:br>
            <a:r>
              <a:rPr lang="en-US" dirty="0"/>
              <a:t>Things to extract from the question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803400"/>
            <a:ext cx="8839200" cy="4876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Answer Type Detection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Decide the </a:t>
            </a:r>
            <a:r>
              <a:rPr lang="en-US" b="1" dirty="0"/>
              <a:t>named entity type </a:t>
            </a:r>
            <a:r>
              <a:rPr lang="en-US" dirty="0"/>
              <a:t>(person, place) of the answer</a:t>
            </a:r>
            <a:endParaRPr lang="en-US" b="1" dirty="0"/>
          </a:p>
          <a:p>
            <a:pPr>
              <a:lnSpc>
                <a:spcPct val="90000"/>
              </a:lnSpc>
            </a:pPr>
            <a:r>
              <a:rPr lang="en-US" dirty="0"/>
              <a:t>Query Formulation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Choose </a:t>
            </a:r>
            <a:r>
              <a:rPr lang="en-US" b="1" dirty="0"/>
              <a:t>query keywords </a:t>
            </a:r>
            <a:r>
              <a:rPr lang="en-US" dirty="0"/>
              <a:t>for the IR system</a:t>
            </a:r>
          </a:p>
          <a:p>
            <a:pPr>
              <a:lnSpc>
                <a:spcPct val="90000"/>
              </a:lnSpc>
            </a:pPr>
            <a:r>
              <a:rPr lang="en-US" dirty="0"/>
              <a:t>Question Type classification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Is this a definition question, a math question, a list question?</a:t>
            </a:r>
          </a:p>
          <a:p>
            <a:pPr>
              <a:lnSpc>
                <a:spcPct val="90000"/>
              </a:lnSpc>
            </a:pPr>
            <a:r>
              <a:rPr lang="en-US" dirty="0"/>
              <a:t>Focus Detection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Find the question words that are replaced by the answer</a:t>
            </a:r>
          </a:p>
          <a:p>
            <a:pPr>
              <a:lnSpc>
                <a:spcPct val="90000"/>
              </a:lnSpc>
            </a:pPr>
            <a:r>
              <a:rPr lang="en-US" dirty="0"/>
              <a:t>Relation Extraction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Find relations between entities in the question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/>
          <a:p>
            <a:fld id="{148A8E31-5390-F747-B1DA-CC182341B44D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305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889000"/>
            <a:ext cx="7467600" cy="990600"/>
          </a:xfrm>
        </p:spPr>
        <p:txBody>
          <a:bodyPr>
            <a:normAutofit fontScale="90000"/>
          </a:bodyPr>
          <a:lstStyle/>
          <a:p>
            <a:pPr lvl="1"/>
            <a:r>
              <a:rPr lang="en-US" sz="2800" dirty="0"/>
              <a:t>Question Processing</a:t>
            </a:r>
            <a:br>
              <a:rPr lang="en-US" sz="2800" dirty="0"/>
            </a:br>
            <a:r>
              <a:rPr lang="en-US" sz="1600" dirty="0"/>
              <a:t>   </a:t>
            </a:r>
            <a:br>
              <a:rPr lang="en-US" dirty="0"/>
            </a:br>
            <a:r>
              <a:rPr lang="en-US" sz="1800" dirty="0">
                <a:solidFill>
                  <a:srgbClr val="0000FF"/>
                </a:solidFill>
              </a:rPr>
              <a:t>They’re the two states you could be reentering if you’re crossing Florida’s northern border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2108200"/>
            <a:ext cx="8839200" cy="4267200"/>
          </a:xfrm>
        </p:spPr>
        <p:txBody>
          <a:bodyPr/>
          <a:lstStyle/>
          <a:p>
            <a:r>
              <a:rPr lang="en-US" sz="2800" dirty="0"/>
              <a:t>Answer Type:  </a:t>
            </a:r>
            <a:r>
              <a:rPr lang="en-US" sz="2800" dirty="0">
                <a:solidFill>
                  <a:srgbClr val="0000FF"/>
                </a:solidFill>
              </a:rPr>
              <a:t>US state</a:t>
            </a:r>
          </a:p>
          <a:p>
            <a:r>
              <a:rPr lang="en-US" sz="2800" dirty="0"/>
              <a:t>Query:  </a:t>
            </a:r>
            <a:r>
              <a:rPr lang="en-US" sz="2800" dirty="0">
                <a:solidFill>
                  <a:srgbClr val="0000FF"/>
                </a:solidFill>
              </a:rPr>
              <a:t>two states, border, Florida, north</a:t>
            </a:r>
          </a:p>
          <a:p>
            <a:r>
              <a:rPr lang="en-US" sz="2800" dirty="0"/>
              <a:t>Focus: </a:t>
            </a:r>
            <a:r>
              <a:rPr lang="en-US" sz="2800" dirty="0">
                <a:solidFill>
                  <a:srgbClr val="0000FF"/>
                </a:solidFill>
              </a:rPr>
              <a:t>the two states</a:t>
            </a:r>
          </a:p>
          <a:p>
            <a:r>
              <a:rPr lang="en-US" sz="2800" dirty="0"/>
              <a:t>Relations:  </a:t>
            </a:r>
            <a:r>
              <a:rPr lang="en-US" sz="2800" dirty="0">
                <a:solidFill>
                  <a:srgbClr val="0000FF"/>
                </a:solidFill>
              </a:rPr>
              <a:t>borders(Florida, ?x, north)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/>
          <a:p>
            <a:fld id="{148A8E31-5390-F747-B1DA-CC182341B44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71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Calibri (Headings)"/>
                <a:cs typeface="Calibri (Headings)"/>
              </a:rPr>
              <a:t>Outline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What is Question Answering?</a:t>
            </a:r>
          </a:p>
          <a:p>
            <a:r>
              <a:rPr lang="en-US" sz="3600" dirty="0">
                <a:solidFill>
                  <a:srgbClr val="A4001D"/>
                </a:solidFill>
                <a:ea typeface="ＭＳ Ｐゴシック" charset="0"/>
                <a:cs typeface="Calibri"/>
              </a:rPr>
              <a:t>Answer Types and Query Formulation</a:t>
            </a:r>
          </a:p>
          <a:p>
            <a:r>
              <a:rPr lang="en-US" sz="3600" dirty="0">
                <a:solidFill>
                  <a:srgbClr val="A4001D"/>
                </a:solidFill>
                <a:ea typeface="ＭＳ Ｐゴシック" charset="0"/>
                <a:cs typeface="Calibri"/>
              </a:rPr>
              <a:t>Passage Retrieval and Answer Extraction</a:t>
            </a:r>
          </a:p>
          <a:p>
            <a:r>
              <a:rPr lang="en-US" sz="3600" dirty="0">
                <a:solidFill>
                  <a:srgbClr val="A4001D"/>
                </a:solidFill>
                <a:ea typeface="ＭＳ Ｐゴシック" charset="0"/>
                <a:cs typeface="Calibri"/>
              </a:rPr>
              <a:t>Using Knowledge in QA</a:t>
            </a:r>
          </a:p>
          <a:p>
            <a:endParaRPr lang="en-US" sz="3600" dirty="0">
              <a:solidFill>
                <a:srgbClr val="A4001D"/>
              </a:solidFill>
              <a:ea typeface="ＭＳ Ｐゴシック" charset="0"/>
              <a:cs typeface="Calibri"/>
            </a:endParaRPr>
          </a:p>
          <a:p>
            <a:endParaRPr lang="en-US" sz="3600" dirty="0">
              <a:solidFill>
                <a:srgbClr val="A4001D"/>
              </a:solidFill>
              <a:ea typeface="ＭＳ Ｐゴシック" charset="0"/>
              <a:cs typeface="Calibri"/>
            </a:endParaRPr>
          </a:p>
          <a:p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203848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Answer Type Detection: Named Entities</a:t>
            </a:r>
          </a:p>
        </p:txBody>
      </p:sp>
      <p:sp>
        <p:nvSpPr>
          <p:cNvPr id="524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200" i="1" dirty="0"/>
              <a:t>Who founded Virgin Airlines?</a:t>
            </a:r>
          </a:p>
          <a:p>
            <a:pPr lvl="1"/>
            <a:r>
              <a:rPr lang="en-US" sz="3000" dirty="0"/>
              <a:t> PERSON </a:t>
            </a:r>
          </a:p>
          <a:p>
            <a:r>
              <a:rPr lang="en-US" sz="3200" i="1" dirty="0"/>
              <a:t>What Canadian city has the largest population?</a:t>
            </a:r>
          </a:p>
          <a:p>
            <a:pPr lvl="1"/>
            <a:r>
              <a:rPr lang="en-US" sz="3000" i="1" dirty="0"/>
              <a:t> CITY.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194546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508000"/>
            <a:ext cx="74676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Answer Type Taxonomy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5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6 coarse classes</a:t>
            </a:r>
          </a:p>
          <a:p>
            <a:pPr lvl="1"/>
            <a:r>
              <a:rPr lang="en-US" sz="2400" dirty="0"/>
              <a:t>ABBEVIATION, ENTITY, DESCRIPTION, HUMAN, LOCATION, NUMERIC</a:t>
            </a:r>
          </a:p>
          <a:p>
            <a:r>
              <a:rPr lang="en-US" sz="2800" dirty="0"/>
              <a:t>50 finer classes</a:t>
            </a:r>
          </a:p>
          <a:p>
            <a:pPr lvl="1"/>
            <a:r>
              <a:rPr lang="en-US" sz="2400" dirty="0"/>
              <a:t>LOCATION: city, country, mountain…</a:t>
            </a:r>
          </a:p>
          <a:p>
            <a:pPr lvl="1"/>
            <a:r>
              <a:rPr lang="en-US" sz="2400" dirty="0"/>
              <a:t>HUMAN: group, individual, title, description</a:t>
            </a:r>
          </a:p>
          <a:p>
            <a:pPr lvl="1"/>
            <a:r>
              <a:rPr lang="en-US" sz="2400" dirty="0"/>
              <a:t>ENTITY: animal, body, color, currency…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E07340F9-CC27-B34B-A00C-B3580F274D94}" type="slidenum">
              <a:rPr lang="en-US"/>
              <a:pPr/>
              <a:t>21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048001" y="1295400"/>
            <a:ext cx="5943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>
                <a:latin typeface="+mn-lt"/>
              </a:rPr>
              <a:t>Xin</a:t>
            </a:r>
            <a:r>
              <a:rPr lang="it-IT" sz="1600" dirty="0">
                <a:latin typeface="+mn-lt"/>
              </a:rPr>
              <a:t> Li, Dan Roth. 2002. Learning </a:t>
            </a:r>
            <a:r>
              <a:rPr lang="it-IT" sz="1600" dirty="0" err="1">
                <a:latin typeface="+mn-lt"/>
              </a:rPr>
              <a:t>Question</a:t>
            </a:r>
            <a:r>
              <a:rPr lang="it-IT" sz="1600" dirty="0">
                <a:latin typeface="+mn-lt"/>
              </a:rPr>
              <a:t> </a:t>
            </a:r>
            <a:r>
              <a:rPr lang="it-IT" sz="1600" dirty="0" err="1">
                <a:latin typeface="+mn-lt"/>
              </a:rPr>
              <a:t>Classifiers</a:t>
            </a:r>
            <a:r>
              <a:rPr lang="it-IT" sz="1600" dirty="0">
                <a:latin typeface="+mn-lt"/>
              </a:rPr>
              <a:t>. COLING'02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2108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</p:spPr>
        <p:txBody>
          <a:bodyPr/>
          <a:lstStyle/>
          <a:p>
            <a:fld id="{932AE0EE-BE7F-164C-97AD-D4058D034480}" type="slidenum">
              <a:rPr lang="en-US"/>
              <a:pPr/>
              <a:t>22</a:t>
            </a:fld>
            <a:endParaRPr lang="en-US"/>
          </a:p>
        </p:txBody>
      </p:sp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Part of Li &amp; Roth’s Answer Type Taxonomy</a:t>
            </a:r>
            <a:endParaRPr lang="es-ES" dirty="0"/>
          </a:p>
        </p:txBody>
      </p:sp>
      <p:pic>
        <p:nvPicPr>
          <p:cNvPr id="10" name="Picture 9" descr="answertype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780093"/>
            <a:ext cx="7239000" cy="507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2142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28302" y="6553200"/>
            <a:ext cx="457200" cy="304800"/>
          </a:xfrm>
          <a:prstGeom prst="rect">
            <a:avLst/>
          </a:prstGeom>
          <a:noFill/>
        </p:spPr>
        <p:txBody>
          <a:bodyPr/>
          <a:lstStyle/>
          <a:p>
            <a:fld id="{BA2EE2C7-AF21-6C48-B594-8DA2B4529ABA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79400"/>
            <a:ext cx="5867400" cy="868363"/>
          </a:xfrm>
        </p:spPr>
        <p:txBody>
          <a:bodyPr/>
          <a:lstStyle/>
          <a:p>
            <a:r>
              <a:rPr lang="en-US" dirty="0"/>
              <a:t>Answer Types</a:t>
            </a:r>
          </a:p>
        </p:txBody>
      </p:sp>
      <p:pic>
        <p:nvPicPr>
          <p:cNvPr id="2411524" name="Picture 4" descr="answer-typ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1498600"/>
            <a:ext cx="5935980" cy="5095917"/>
          </a:xfrm>
          <a:prstGeom prst="rect">
            <a:avLst/>
          </a:prstGeom>
          <a:noFill/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9365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6200" y="6553200"/>
            <a:ext cx="457200" cy="304800"/>
          </a:xfrm>
          <a:prstGeom prst="rect">
            <a:avLst/>
          </a:prstGeom>
          <a:noFill/>
        </p:spPr>
        <p:txBody>
          <a:bodyPr/>
          <a:lstStyle/>
          <a:p>
            <a:fld id="{BA2EE2C7-AF21-6C48-B594-8DA2B4529ABA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79400"/>
            <a:ext cx="6324600" cy="868363"/>
          </a:xfrm>
        </p:spPr>
        <p:txBody>
          <a:bodyPr/>
          <a:lstStyle/>
          <a:p>
            <a:r>
              <a:rPr lang="en-US" dirty="0"/>
              <a:t>More Answer Types</a:t>
            </a:r>
          </a:p>
        </p:txBody>
      </p:sp>
      <p:pic>
        <p:nvPicPr>
          <p:cNvPr id="2411524" name="Picture 4" descr="answer-types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066800" y="1397000"/>
            <a:ext cx="6052566" cy="5177536"/>
          </a:xfrm>
          <a:prstGeom prst="rect">
            <a:avLst/>
          </a:prstGeom>
          <a:noFill/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9262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03200"/>
            <a:ext cx="7467600" cy="787400"/>
          </a:xfrm>
        </p:spPr>
        <p:txBody>
          <a:bodyPr/>
          <a:lstStyle/>
          <a:p>
            <a:r>
              <a:rPr lang="en-US" dirty="0"/>
              <a:t>Answer types in Jeopardy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930400"/>
            <a:ext cx="7696200" cy="4445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2500 answer types in 20,000 Jeopardy question sample</a:t>
            </a:r>
          </a:p>
          <a:p>
            <a:r>
              <a:rPr lang="en-US" dirty="0"/>
              <a:t>The most frequent 200 answer types cover &lt; 50% of data</a:t>
            </a:r>
          </a:p>
          <a:p>
            <a:r>
              <a:rPr lang="en-US" dirty="0"/>
              <a:t>The 40 most frequent Jeopardy answer types</a:t>
            </a:r>
          </a:p>
          <a:p>
            <a:pPr marL="114300" indent="0">
              <a:buNone/>
            </a:pPr>
            <a:r>
              <a:rPr lang="en-US" sz="2000" dirty="0"/>
              <a:t>he, country, city, man, film, state, she, author, group, here, company, president, capital, star, novel, character, woman, river, island, king, song, part, series, sport, singer, actor, play, team,  show,               actress, animal, presidential, composer, musical, nation,                   book, title, leader, game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52600" y="1295400"/>
            <a:ext cx="7391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 err="1">
                <a:latin typeface="+mn-lt"/>
              </a:rPr>
              <a:t>Ferrucci</a:t>
            </a:r>
            <a:r>
              <a:rPr lang="en-US" sz="1300" dirty="0">
                <a:latin typeface="+mn-lt"/>
              </a:rPr>
              <a:t> et al. 2010. Building Watson: An Overview of the </a:t>
            </a:r>
            <a:r>
              <a:rPr lang="en-US" sz="1300" dirty="0" err="1">
                <a:latin typeface="+mn-lt"/>
              </a:rPr>
              <a:t>DeepQA</a:t>
            </a:r>
            <a:r>
              <a:rPr lang="en-US" sz="1300" dirty="0">
                <a:latin typeface="+mn-lt"/>
              </a:rPr>
              <a:t> Project. AI Magazine. Fall 2010. 59-79.</a:t>
            </a:r>
          </a:p>
        </p:txBody>
      </p:sp>
    </p:spTree>
    <p:extLst>
      <p:ext uri="{BB962C8B-B14F-4D97-AF65-F5344CB8AC3E}">
        <p14:creationId xmlns:p14="http://schemas.microsoft.com/office/powerpoint/2010/main" val="366094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Answer Type Detection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2006600"/>
            <a:ext cx="8534400" cy="3962400"/>
          </a:xfrm>
        </p:spPr>
        <p:txBody>
          <a:bodyPr/>
          <a:lstStyle/>
          <a:p>
            <a:r>
              <a:rPr lang="en-US" sz="3200" dirty="0"/>
              <a:t>Hand-written rules</a:t>
            </a:r>
          </a:p>
          <a:p>
            <a:r>
              <a:rPr lang="en-US" sz="3200" dirty="0"/>
              <a:t>Machine Learning</a:t>
            </a:r>
          </a:p>
          <a:p>
            <a:r>
              <a:rPr lang="en-US" sz="3200" dirty="0"/>
              <a:t>Hybrids</a:t>
            </a:r>
            <a:endParaRPr lang="en-US" sz="3200" dirty="0">
              <a:solidFill>
                <a:srgbClr val="008000"/>
              </a:solidFill>
            </a:endParaRPr>
          </a:p>
          <a:p>
            <a:pPr lvl="1" eaLnBrk="1" hangingPunct="1"/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26140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Answer Type Detection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295400"/>
            <a:ext cx="8686800" cy="4876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Regular expression-based rules  can get some cases: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Who {</a:t>
            </a:r>
            <a:r>
              <a:rPr lang="en-US" dirty="0" err="1">
                <a:solidFill>
                  <a:srgbClr val="0000FF"/>
                </a:solidFill>
              </a:rPr>
              <a:t>is|was|are|were</a:t>
            </a:r>
            <a:r>
              <a:rPr lang="en-US" dirty="0">
                <a:solidFill>
                  <a:srgbClr val="0000FF"/>
                </a:solidFill>
              </a:rPr>
              <a:t>} PERSON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PERSON (YEAR – YEAR)</a:t>
            </a:r>
          </a:p>
          <a:p>
            <a:r>
              <a:rPr lang="en-US" dirty="0"/>
              <a:t>Other rules use the </a:t>
            </a:r>
            <a:r>
              <a:rPr lang="en-US" b="1" dirty="0">
                <a:solidFill>
                  <a:srgbClr val="0000FF"/>
                </a:solidFill>
              </a:rPr>
              <a:t>question headword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 (the headword of the first noun phrase after the </a:t>
            </a:r>
            <a:r>
              <a:rPr lang="en-US" dirty="0" err="1"/>
              <a:t>wh</a:t>
            </a:r>
            <a:r>
              <a:rPr lang="en-US" dirty="0"/>
              <a:t>-word)</a:t>
            </a:r>
            <a:br>
              <a:rPr lang="en-US" dirty="0"/>
            </a:br>
            <a:endParaRPr lang="en-US" dirty="0"/>
          </a:p>
          <a:p>
            <a:pPr lvl="1"/>
            <a:r>
              <a:rPr lang="en-US" sz="2400" dirty="0"/>
              <a:t>Which </a:t>
            </a:r>
            <a:r>
              <a:rPr lang="en-US" sz="2400" b="1" dirty="0">
                <a:solidFill>
                  <a:srgbClr val="0000FF"/>
                </a:solidFill>
              </a:rPr>
              <a:t>city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in China has the largest number of foreign financial companies?</a:t>
            </a:r>
          </a:p>
          <a:p>
            <a:pPr lvl="1"/>
            <a:r>
              <a:rPr lang="en-US" sz="2400" dirty="0"/>
              <a:t>What is the state </a:t>
            </a:r>
            <a:r>
              <a:rPr lang="en-US" sz="2400" b="1" dirty="0">
                <a:solidFill>
                  <a:srgbClr val="0000FF"/>
                </a:solidFill>
              </a:rPr>
              <a:t>flower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of California?</a:t>
            </a:r>
          </a:p>
          <a:p>
            <a:pPr lvl="1"/>
            <a:endParaRPr lang="en-US" dirty="0">
              <a:solidFill>
                <a:srgbClr val="008000"/>
              </a:solidFill>
            </a:endParaRPr>
          </a:p>
          <a:p>
            <a:pPr lvl="1" eaLnBrk="1" hangingPunct="1"/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2246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Answer Type Detection</a:t>
            </a:r>
          </a:p>
        </p:txBody>
      </p:sp>
      <p:sp>
        <p:nvSpPr>
          <p:cNvPr id="52429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01800"/>
            <a:ext cx="8382000" cy="4445000"/>
          </a:xfrm>
        </p:spPr>
        <p:txBody>
          <a:bodyPr/>
          <a:lstStyle/>
          <a:p>
            <a:r>
              <a:rPr lang="en-US" sz="2800" dirty="0"/>
              <a:t>Most often, we treat the problem as machine learning classification </a:t>
            </a:r>
          </a:p>
          <a:p>
            <a:pPr lvl="1"/>
            <a:r>
              <a:rPr lang="en-US" sz="2800" b="1" dirty="0"/>
              <a:t>Define </a:t>
            </a:r>
            <a:r>
              <a:rPr lang="en-US" sz="2800" dirty="0"/>
              <a:t>a taxonomy of question types</a:t>
            </a:r>
          </a:p>
          <a:p>
            <a:pPr lvl="1"/>
            <a:r>
              <a:rPr lang="en-US" sz="2800" b="1" dirty="0"/>
              <a:t>Annotate </a:t>
            </a:r>
            <a:r>
              <a:rPr lang="en-US" sz="2800" dirty="0"/>
              <a:t>training data for each question type</a:t>
            </a:r>
          </a:p>
          <a:p>
            <a:pPr lvl="1"/>
            <a:r>
              <a:rPr lang="en-US" sz="2800" b="1" dirty="0"/>
              <a:t>Train </a:t>
            </a:r>
            <a:r>
              <a:rPr lang="en-US" sz="2800" dirty="0"/>
              <a:t>classifiers for each question class               using a rich set of features.</a:t>
            </a:r>
          </a:p>
          <a:p>
            <a:pPr lvl="2"/>
            <a:r>
              <a:rPr lang="en-US" sz="2400" dirty="0"/>
              <a:t>features include those hand-written rules!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96D4CDF-956F-E242-9304-D6A65E22F39A}" type="slidenum">
              <a:rPr lang="en-US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755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Features for Answer Type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Question words and phrases</a:t>
            </a:r>
          </a:p>
          <a:p>
            <a:r>
              <a:rPr lang="en-US" sz="2800" dirty="0"/>
              <a:t>Part-of-speech tags</a:t>
            </a:r>
          </a:p>
          <a:p>
            <a:r>
              <a:rPr lang="en-US" sz="2800" dirty="0"/>
              <a:t>Parse features (headwords)</a:t>
            </a:r>
          </a:p>
          <a:p>
            <a:r>
              <a:rPr lang="en-US" sz="2800" dirty="0"/>
              <a:t>Named Entities</a:t>
            </a:r>
          </a:p>
          <a:p>
            <a:r>
              <a:rPr lang="en-US" sz="2800" dirty="0"/>
              <a:t>Semantically related words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60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6200" y="6477000"/>
            <a:ext cx="609600" cy="381000"/>
          </a:xfrm>
          <a:prstGeom prst="rect">
            <a:avLst/>
          </a:prstGeom>
          <a:noFill/>
        </p:spPr>
        <p:txBody>
          <a:bodyPr/>
          <a:lstStyle/>
          <a:p>
            <a:fld id="{D1827057-38B1-854C-9CC5-6A900D02219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-127000"/>
            <a:ext cx="7772400" cy="1143000"/>
          </a:xfrm>
        </p:spPr>
        <p:txBody>
          <a:bodyPr/>
          <a:lstStyle/>
          <a:p>
            <a:r>
              <a:rPr lang="en-US" dirty="0"/>
              <a:t>Question Answering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7" y="1704504"/>
            <a:ext cx="7682910" cy="5129043"/>
          </a:xfrm>
          <a:prstGeom prst="rect">
            <a:avLst/>
          </a:prstGeom>
        </p:spPr>
      </p:pic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916868" y="1092200"/>
            <a:ext cx="72390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One of the oldest NLP tasks (punched card systems in 1961)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80922" y="1498600"/>
            <a:ext cx="3429000" cy="10160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Simmons, Klein,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</a:rPr>
              <a:t>McConlogue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. 1964. Indexing and Dependency Logic for Answering English Questions. American Documentation 15:30, 196-204</a:t>
            </a:r>
          </a:p>
        </p:txBody>
      </p:sp>
    </p:spTree>
    <p:extLst>
      <p:ext uri="{BB962C8B-B14F-4D97-AF65-F5344CB8AC3E}">
        <p14:creationId xmlns:p14="http://schemas.microsoft.com/office/powerpoint/2010/main" val="421776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77800"/>
            <a:ext cx="7467600" cy="990600"/>
          </a:xfrm>
        </p:spPr>
        <p:txBody>
          <a:bodyPr/>
          <a:lstStyle/>
          <a:p>
            <a:r>
              <a:rPr lang="en-US" dirty="0"/>
              <a:t>Factoid Q/A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/>
          <a:p>
            <a:fld id="{14F20C92-F6E7-2E42-B820-9D71ACB65FEF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2560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1600201"/>
            <a:ext cx="8935992" cy="3683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238469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4761"/>
            <a:ext cx="7467600" cy="990600"/>
          </a:xfrm>
        </p:spPr>
        <p:txBody>
          <a:bodyPr/>
          <a:lstStyle/>
          <a:p>
            <a:r>
              <a:rPr lang="en-US" dirty="0"/>
              <a:t>Keyword Selection Algorithm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None/>
            </a:pPr>
            <a:r>
              <a:rPr lang="en-US" sz="2000" dirty="0"/>
              <a:t>1. Select all non-stop words in quotations</a:t>
            </a:r>
          </a:p>
          <a:p>
            <a:pPr marL="609600" indent="-609600">
              <a:buNone/>
            </a:pPr>
            <a:r>
              <a:rPr lang="en-US" sz="2000" dirty="0"/>
              <a:t>2. Select all NNP words in recognized named entities</a:t>
            </a:r>
          </a:p>
          <a:p>
            <a:pPr marL="609600" indent="-609600">
              <a:buNone/>
            </a:pPr>
            <a:r>
              <a:rPr lang="en-US" sz="2000" dirty="0"/>
              <a:t>3. Select all complex </a:t>
            </a:r>
            <a:r>
              <a:rPr lang="en-US" sz="2000" dirty="0" err="1"/>
              <a:t>nominals</a:t>
            </a:r>
            <a:r>
              <a:rPr lang="en-US" sz="2000" dirty="0"/>
              <a:t> with their adjectival modifiers</a:t>
            </a:r>
          </a:p>
          <a:p>
            <a:pPr marL="609600" indent="-609600">
              <a:buNone/>
            </a:pPr>
            <a:r>
              <a:rPr lang="en-US" sz="2000" dirty="0"/>
              <a:t>4. Select all other complex </a:t>
            </a:r>
            <a:r>
              <a:rPr lang="en-US" sz="2000" dirty="0" err="1"/>
              <a:t>nominals</a:t>
            </a:r>
            <a:endParaRPr lang="en-US" sz="2000" dirty="0"/>
          </a:p>
          <a:p>
            <a:pPr marL="609600" indent="-609600">
              <a:buNone/>
            </a:pPr>
            <a:r>
              <a:rPr lang="en-US" sz="2000" dirty="0"/>
              <a:t>5. Select all nouns with their adjectival modifiers</a:t>
            </a:r>
          </a:p>
          <a:p>
            <a:pPr marL="609600" indent="-609600">
              <a:buNone/>
            </a:pPr>
            <a:r>
              <a:rPr lang="en-US" sz="2000" dirty="0"/>
              <a:t>6. Select all other nouns</a:t>
            </a:r>
          </a:p>
          <a:p>
            <a:pPr marL="609600" indent="-609600">
              <a:buNone/>
            </a:pPr>
            <a:r>
              <a:rPr lang="en-US" sz="2000" dirty="0"/>
              <a:t>7. Select all verbs </a:t>
            </a:r>
            <a:endParaRPr lang="en-US" sz="2000" dirty="0">
              <a:sym typeface="Wingdings" charset="2"/>
            </a:endParaRPr>
          </a:p>
          <a:p>
            <a:pPr marL="609600" indent="-609600">
              <a:buNone/>
            </a:pPr>
            <a:r>
              <a:rPr lang="en-US" sz="2000" dirty="0">
                <a:sym typeface="Wingdings" charset="2"/>
              </a:rPr>
              <a:t>8. Select all adverbs </a:t>
            </a:r>
            <a:endParaRPr lang="en-US" sz="2000" dirty="0"/>
          </a:p>
          <a:p>
            <a:pPr marL="609600" indent="-609600">
              <a:buNone/>
            </a:pPr>
            <a:r>
              <a:rPr lang="en-US" sz="2000" dirty="0"/>
              <a:t>9. Select the QFW word (skipped in all previous steps) </a:t>
            </a:r>
            <a:endParaRPr lang="en-US" sz="2000" dirty="0">
              <a:sym typeface="Wingdings" charset="2"/>
            </a:endParaRPr>
          </a:p>
          <a:p>
            <a:pPr marL="609600" indent="-609600">
              <a:buNone/>
            </a:pPr>
            <a:r>
              <a:rPr lang="en-US" sz="2000" dirty="0">
                <a:sym typeface="Wingdings" charset="2"/>
              </a:rPr>
              <a:t>10. Select all other words </a:t>
            </a:r>
            <a:endParaRPr lang="en-US" sz="2000" dirty="0"/>
          </a:p>
          <a:p>
            <a:pPr marL="609600" indent="-609600">
              <a:buFont typeface="Wingdings" charset="2"/>
              <a:buAutoNum type="arabicPeriod"/>
            </a:pPr>
            <a:endParaRPr lang="en-US" sz="1800" dirty="0"/>
          </a:p>
          <a:p>
            <a:pPr marL="609600" indent="-609600">
              <a:buFont typeface="Wingdings" charset="2"/>
              <a:buAutoNum type="arabicPeriod"/>
            </a:pP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2514600" y="1092200"/>
            <a:ext cx="6316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Dan Moldovan, </a:t>
            </a:r>
            <a:r>
              <a:rPr lang="en-US" sz="1400" dirty="0" err="1">
                <a:latin typeface="+mn-lt"/>
              </a:rPr>
              <a:t>Sanda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Harabagiu</a:t>
            </a:r>
            <a:r>
              <a:rPr lang="en-US" sz="1400" dirty="0">
                <a:latin typeface="+mn-lt"/>
              </a:rPr>
              <a:t>, Marius </a:t>
            </a:r>
            <a:r>
              <a:rPr lang="en-US" sz="1400" dirty="0" err="1">
                <a:latin typeface="+mn-lt"/>
              </a:rPr>
              <a:t>Paca</a:t>
            </a:r>
            <a:r>
              <a:rPr lang="en-US" sz="1400" dirty="0">
                <a:latin typeface="+mn-lt"/>
              </a:rPr>
              <a:t>, </a:t>
            </a:r>
            <a:r>
              <a:rPr lang="en-US" sz="1400" dirty="0" err="1">
                <a:latin typeface="+mn-lt"/>
              </a:rPr>
              <a:t>Rada</a:t>
            </a:r>
            <a:r>
              <a:rPr lang="en-US" sz="1400" dirty="0">
                <a:latin typeface="+mn-lt"/>
              </a:rPr>
              <a:t> </a:t>
            </a:r>
            <a:r>
              <a:rPr lang="en-US" sz="1400" dirty="0" err="1">
                <a:latin typeface="+mn-lt"/>
              </a:rPr>
              <a:t>Mihalcea</a:t>
            </a:r>
            <a:r>
              <a:rPr lang="en-US" sz="1400" dirty="0">
                <a:latin typeface="+mn-lt"/>
              </a:rPr>
              <a:t>, Richard </a:t>
            </a:r>
            <a:r>
              <a:rPr lang="en-US" sz="1400" dirty="0" err="1">
                <a:latin typeface="+mn-lt"/>
              </a:rPr>
              <a:t>Goodrum</a:t>
            </a:r>
            <a:r>
              <a:rPr lang="en-US" sz="1400" dirty="0">
                <a:latin typeface="+mn-lt"/>
              </a:rPr>
              <a:t>, Roxana </a:t>
            </a:r>
            <a:r>
              <a:rPr lang="en-US" sz="1400" dirty="0" err="1">
                <a:latin typeface="+mn-lt"/>
              </a:rPr>
              <a:t>Girju</a:t>
            </a:r>
            <a:r>
              <a:rPr lang="en-US" sz="1400" dirty="0">
                <a:latin typeface="+mn-lt"/>
              </a:rPr>
              <a:t> and </a:t>
            </a:r>
            <a:r>
              <a:rPr lang="en-US" sz="1400" dirty="0" err="1">
                <a:latin typeface="+mn-lt"/>
              </a:rPr>
              <a:t>Vasile</a:t>
            </a:r>
            <a:r>
              <a:rPr lang="en-US" sz="1400" dirty="0">
                <a:latin typeface="+mn-lt"/>
              </a:rPr>
              <a:t> Rus. 1999. Proceedings of TREC-8.</a:t>
            </a:r>
          </a:p>
        </p:txBody>
      </p:sp>
    </p:spTree>
    <p:extLst>
      <p:ext uri="{BB962C8B-B14F-4D97-AF65-F5344CB8AC3E}">
        <p14:creationId xmlns:p14="http://schemas.microsoft.com/office/powerpoint/2010/main" val="30651273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79400"/>
            <a:ext cx="7467600" cy="990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 (Body)"/>
                <a:cs typeface="Calibri (Body)"/>
              </a:rPr>
              <a:t>Choosing keywords from the query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" name="Slide Number Placeholder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5E3353B5-863F-FA45-80F5-6DD9A40F5BBD}" type="slidenum">
              <a:rPr lang="en-US">
                <a:solidFill>
                  <a:srgbClr val="000000"/>
                </a:solidFill>
                <a:latin typeface="Calibri (Body)"/>
                <a:cs typeface="Calibri (Body)"/>
              </a:rPr>
              <a:pPr/>
              <a:t>32</a:t>
            </a:fld>
            <a:endParaRPr lang="en-US">
              <a:solidFill>
                <a:srgbClr val="000000"/>
              </a:solidFill>
              <a:latin typeface="Calibri (Body)"/>
              <a:cs typeface="Calibri (Body)"/>
            </a:endParaRPr>
          </a:p>
        </p:txBody>
      </p:sp>
      <p:sp>
        <p:nvSpPr>
          <p:cNvPr id="531459" name="Text Box 3"/>
          <p:cNvSpPr txBox="1">
            <a:spLocks noChangeArrowheads="1"/>
          </p:cNvSpPr>
          <p:nvPr/>
        </p:nvSpPr>
        <p:spPr bwMode="auto">
          <a:xfrm>
            <a:off x="685801" y="1828801"/>
            <a:ext cx="739016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 (Body)"/>
                <a:cs typeface="Calibri (Body)"/>
              </a:rPr>
              <a:t>Who coined the term “cyberspace” in his novel “</a:t>
            </a:r>
            <a:r>
              <a:rPr lang="en-US" sz="2000" dirty="0" err="1">
                <a:solidFill>
                  <a:srgbClr val="000000"/>
                </a:solidFill>
                <a:latin typeface="Calibri (Body)"/>
                <a:cs typeface="Calibri (Body)"/>
              </a:rPr>
              <a:t>Neuromancer</a:t>
            </a:r>
            <a:r>
              <a:rPr lang="en-US" sz="2000" dirty="0">
                <a:solidFill>
                  <a:srgbClr val="000000"/>
                </a:solidFill>
                <a:latin typeface="Calibri (Body)"/>
                <a:cs typeface="Calibri (Body)"/>
              </a:rPr>
              <a:t>”?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62000" y="1905000"/>
            <a:ext cx="4648200" cy="304800"/>
            <a:chOff x="480" y="1200"/>
            <a:chExt cx="2928" cy="192"/>
          </a:xfrm>
        </p:grpSpPr>
        <p:sp>
          <p:nvSpPr>
            <p:cNvPr id="531461" name="Line 5"/>
            <p:cNvSpPr>
              <a:spLocks noChangeShapeType="1"/>
            </p:cNvSpPr>
            <p:nvPr/>
          </p:nvSpPr>
          <p:spPr bwMode="auto">
            <a:xfrm flipV="1">
              <a:off x="480" y="1200"/>
              <a:ext cx="288" cy="192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  <a:latin typeface="Calibri (Body)"/>
                <a:cs typeface="Calibri (Body)"/>
              </a:endParaRPr>
            </a:p>
          </p:txBody>
        </p:sp>
        <p:sp>
          <p:nvSpPr>
            <p:cNvPr id="531462" name="Line 6"/>
            <p:cNvSpPr>
              <a:spLocks noChangeShapeType="1"/>
            </p:cNvSpPr>
            <p:nvPr/>
          </p:nvSpPr>
          <p:spPr bwMode="auto">
            <a:xfrm flipV="1">
              <a:off x="1344" y="1200"/>
              <a:ext cx="288" cy="192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  <a:latin typeface="Calibri (Body)"/>
                <a:cs typeface="Calibri (Body)"/>
              </a:endParaRPr>
            </a:p>
          </p:txBody>
        </p:sp>
        <p:sp>
          <p:nvSpPr>
            <p:cNvPr id="531463" name="Line 7"/>
            <p:cNvSpPr>
              <a:spLocks noChangeShapeType="1"/>
            </p:cNvSpPr>
            <p:nvPr/>
          </p:nvSpPr>
          <p:spPr bwMode="auto">
            <a:xfrm flipV="1">
              <a:off x="2880" y="1200"/>
              <a:ext cx="288" cy="192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  <a:latin typeface="Calibri (Body)"/>
                <a:cs typeface="Calibri (Body)"/>
              </a:endParaRPr>
            </a:p>
          </p:txBody>
        </p:sp>
        <p:sp>
          <p:nvSpPr>
            <p:cNvPr id="531464" name="Line 8"/>
            <p:cNvSpPr>
              <a:spLocks noChangeShapeType="1"/>
            </p:cNvSpPr>
            <p:nvPr/>
          </p:nvSpPr>
          <p:spPr bwMode="auto">
            <a:xfrm flipV="1">
              <a:off x="3120" y="1200"/>
              <a:ext cx="288" cy="192"/>
            </a:xfrm>
            <a:prstGeom prst="line">
              <a:avLst/>
            </a:prstGeom>
            <a:noFill/>
            <a:ln w="222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  <a:latin typeface="Calibri (Body)"/>
                <a:cs typeface="Calibri (Body)"/>
              </a:endParaRP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581401" y="2209800"/>
            <a:ext cx="3479800" cy="1376363"/>
            <a:chOff x="2256" y="1392"/>
            <a:chExt cx="2192" cy="867"/>
          </a:xfrm>
        </p:grpSpPr>
        <p:sp>
          <p:nvSpPr>
            <p:cNvPr id="531466" name="Line 10"/>
            <p:cNvSpPr>
              <a:spLocks noChangeShapeType="1"/>
            </p:cNvSpPr>
            <p:nvPr/>
          </p:nvSpPr>
          <p:spPr bwMode="auto">
            <a:xfrm>
              <a:off x="2400" y="139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  <a:latin typeface="Calibri (Body)"/>
                <a:cs typeface="Calibri (Body)"/>
              </a:endParaRPr>
            </a:p>
          </p:txBody>
        </p:sp>
        <p:sp>
          <p:nvSpPr>
            <p:cNvPr id="531467" name="Line 11"/>
            <p:cNvSpPr>
              <a:spLocks noChangeShapeType="1"/>
            </p:cNvSpPr>
            <p:nvPr/>
          </p:nvSpPr>
          <p:spPr bwMode="auto">
            <a:xfrm>
              <a:off x="4368" y="139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  <a:latin typeface="Calibri (Body)"/>
                <a:cs typeface="Calibri (Body)"/>
              </a:endParaRPr>
            </a:p>
          </p:txBody>
        </p:sp>
        <p:sp>
          <p:nvSpPr>
            <p:cNvPr id="531468" name="Text Box 12"/>
            <p:cNvSpPr txBox="1">
              <a:spLocks noChangeArrowheads="1"/>
            </p:cNvSpPr>
            <p:nvPr/>
          </p:nvSpPr>
          <p:spPr bwMode="auto">
            <a:xfrm>
              <a:off x="2256" y="1968"/>
              <a:ext cx="224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  <a:latin typeface="Calibri (Body)"/>
                  <a:cs typeface="Calibri (Body)"/>
                </a:rPr>
                <a:t>1</a:t>
              </a:r>
            </a:p>
          </p:txBody>
        </p:sp>
        <p:sp>
          <p:nvSpPr>
            <p:cNvPr id="531469" name="Text Box 13"/>
            <p:cNvSpPr txBox="1">
              <a:spLocks noChangeArrowheads="1"/>
            </p:cNvSpPr>
            <p:nvPr/>
          </p:nvSpPr>
          <p:spPr bwMode="auto">
            <a:xfrm>
              <a:off x="4224" y="1968"/>
              <a:ext cx="224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 dirty="0">
                  <a:solidFill>
                    <a:srgbClr val="000000"/>
                  </a:solidFill>
                  <a:latin typeface="Calibri (Body)"/>
                  <a:cs typeface="Calibri (Body)"/>
                </a:rPr>
                <a:t>1</a:t>
              </a:r>
            </a:p>
          </p:txBody>
        </p:sp>
      </p:grp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2667002" y="2209801"/>
            <a:ext cx="3208338" cy="2274888"/>
            <a:chOff x="1680" y="1392"/>
            <a:chExt cx="2021" cy="1433"/>
          </a:xfrm>
        </p:grpSpPr>
        <p:sp>
          <p:nvSpPr>
            <p:cNvPr id="531471" name="Line 15"/>
            <p:cNvSpPr>
              <a:spLocks noChangeShapeType="1"/>
            </p:cNvSpPr>
            <p:nvPr/>
          </p:nvSpPr>
          <p:spPr bwMode="auto">
            <a:xfrm>
              <a:off x="1776" y="1392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  <a:latin typeface="Calibri (Body)"/>
                <a:cs typeface="Calibri (Body)"/>
              </a:endParaRPr>
            </a:p>
          </p:txBody>
        </p:sp>
        <p:sp>
          <p:nvSpPr>
            <p:cNvPr id="531472" name="Text Box 16"/>
            <p:cNvSpPr txBox="1">
              <a:spLocks noChangeArrowheads="1"/>
            </p:cNvSpPr>
            <p:nvPr/>
          </p:nvSpPr>
          <p:spPr bwMode="auto">
            <a:xfrm>
              <a:off x="1680" y="2592"/>
              <a:ext cx="197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alibri (Body)"/>
                  <a:cs typeface="Calibri (Body)"/>
                </a:rPr>
                <a:t>4</a:t>
              </a:r>
              <a:endParaRPr lang="en-US" sz="2400" dirty="0">
                <a:solidFill>
                  <a:srgbClr val="000000"/>
                </a:solidFill>
                <a:latin typeface="Calibri (Body)"/>
                <a:cs typeface="Calibri (Body)"/>
              </a:endParaRPr>
            </a:p>
          </p:txBody>
        </p:sp>
        <p:sp>
          <p:nvSpPr>
            <p:cNvPr id="531473" name="Line 17"/>
            <p:cNvSpPr>
              <a:spLocks noChangeShapeType="1"/>
            </p:cNvSpPr>
            <p:nvPr/>
          </p:nvSpPr>
          <p:spPr bwMode="auto">
            <a:xfrm>
              <a:off x="3600" y="1392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  <a:latin typeface="Calibri (Body)"/>
                <a:cs typeface="Calibri (Body)"/>
              </a:endParaRPr>
            </a:p>
          </p:txBody>
        </p:sp>
        <p:sp>
          <p:nvSpPr>
            <p:cNvPr id="531474" name="Text Box 18"/>
            <p:cNvSpPr txBox="1">
              <a:spLocks noChangeArrowheads="1"/>
            </p:cNvSpPr>
            <p:nvPr/>
          </p:nvSpPr>
          <p:spPr bwMode="auto">
            <a:xfrm>
              <a:off x="3504" y="2592"/>
              <a:ext cx="197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alibri (Body)"/>
                  <a:cs typeface="Calibri (Body)"/>
                </a:rPr>
                <a:t>4</a:t>
              </a:r>
              <a:endParaRPr lang="en-US" sz="2400" dirty="0">
                <a:solidFill>
                  <a:srgbClr val="000000"/>
                </a:solidFill>
                <a:latin typeface="Calibri (Body)"/>
                <a:cs typeface="Calibri (Body)"/>
              </a:endParaRP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1524002" y="2209801"/>
            <a:ext cx="312738" cy="3265488"/>
            <a:chOff x="960" y="1392"/>
            <a:chExt cx="197" cy="2057"/>
          </a:xfrm>
        </p:grpSpPr>
        <p:sp>
          <p:nvSpPr>
            <p:cNvPr id="531476" name="Line 20"/>
            <p:cNvSpPr>
              <a:spLocks noChangeShapeType="1"/>
            </p:cNvSpPr>
            <p:nvPr/>
          </p:nvSpPr>
          <p:spPr bwMode="auto">
            <a:xfrm>
              <a:off x="1056" y="1392"/>
              <a:ext cx="0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>
              <a:prstTxWarp prst="textNoShape">
                <a:avLst/>
              </a:prstTxWarp>
            </a:bodyPr>
            <a:lstStyle/>
            <a:p>
              <a:endParaRPr lang="en-US" sz="2400">
                <a:solidFill>
                  <a:srgbClr val="000000"/>
                </a:solidFill>
                <a:latin typeface="Calibri (Body)"/>
                <a:cs typeface="Calibri (Body)"/>
              </a:endParaRPr>
            </a:p>
          </p:txBody>
        </p:sp>
        <p:sp>
          <p:nvSpPr>
            <p:cNvPr id="531477" name="Text Box 21"/>
            <p:cNvSpPr txBox="1">
              <a:spLocks noChangeArrowheads="1"/>
            </p:cNvSpPr>
            <p:nvPr/>
          </p:nvSpPr>
          <p:spPr bwMode="auto">
            <a:xfrm>
              <a:off x="960" y="3216"/>
              <a:ext cx="197" cy="23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Calibri (Body)"/>
                  <a:cs typeface="Calibri (Body)"/>
                </a:rPr>
                <a:t>7</a:t>
              </a:r>
              <a:endParaRPr lang="en-US" sz="2400" dirty="0">
                <a:solidFill>
                  <a:srgbClr val="000000"/>
                </a:solidFill>
                <a:latin typeface="Calibri (Body)"/>
                <a:cs typeface="Calibri (Body)"/>
              </a:endParaRPr>
            </a:p>
          </p:txBody>
        </p:sp>
      </p:grpSp>
      <p:sp>
        <p:nvSpPr>
          <p:cNvPr id="531478" name="Text Box 22"/>
          <p:cNvSpPr txBox="1">
            <a:spLocks noChangeArrowheads="1"/>
          </p:cNvSpPr>
          <p:nvPr/>
        </p:nvSpPr>
        <p:spPr bwMode="auto">
          <a:xfrm>
            <a:off x="381000" y="5867400"/>
            <a:ext cx="627928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 (Body)"/>
                <a:cs typeface="Calibri (Body)"/>
              </a:rPr>
              <a:t>cyberspace/1 </a:t>
            </a:r>
            <a:r>
              <a:rPr lang="en-US" sz="2000" dirty="0" err="1">
                <a:solidFill>
                  <a:srgbClr val="000000"/>
                </a:solidFill>
                <a:latin typeface="Calibri (Body)"/>
                <a:cs typeface="Calibri (Body)"/>
              </a:rPr>
              <a:t>Neuromancer</a:t>
            </a:r>
            <a:r>
              <a:rPr lang="en-US" sz="2000" dirty="0">
                <a:solidFill>
                  <a:srgbClr val="000000"/>
                </a:solidFill>
                <a:latin typeface="Calibri (Body)"/>
                <a:cs typeface="Calibri (Body)"/>
              </a:rPr>
              <a:t>/1 term/4 novel/4 coined/7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1" y="1193800"/>
            <a:ext cx="2676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Slide from Mihai Surdeanu</a:t>
            </a:r>
          </a:p>
        </p:txBody>
      </p:sp>
    </p:spTree>
    <p:extLst>
      <p:ext uri="{BB962C8B-B14F-4D97-AF65-F5344CB8AC3E}">
        <p14:creationId xmlns:p14="http://schemas.microsoft.com/office/powerpoint/2010/main" val="19919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78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Calibri (Headings)"/>
                <a:cs typeface="Calibri (Headings)"/>
              </a:rPr>
              <a:t>Question Answering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A4001D"/>
                </a:solidFill>
                <a:ea typeface="ＭＳ Ｐゴシック" charset="0"/>
                <a:cs typeface="Calibri"/>
              </a:rPr>
              <a:t>Passage Retrieval and Answer Extraction</a:t>
            </a:r>
          </a:p>
        </p:txBody>
      </p:sp>
    </p:spTree>
    <p:extLst>
      <p:ext uri="{BB962C8B-B14F-4D97-AF65-F5344CB8AC3E}">
        <p14:creationId xmlns:p14="http://schemas.microsoft.com/office/powerpoint/2010/main" val="998894468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77800"/>
            <a:ext cx="7467600" cy="990600"/>
          </a:xfrm>
        </p:spPr>
        <p:txBody>
          <a:bodyPr/>
          <a:lstStyle/>
          <a:p>
            <a:r>
              <a:rPr lang="en-US" dirty="0"/>
              <a:t>Factoid Q/A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/>
          <a:p>
            <a:fld id="{14F20C92-F6E7-2E42-B820-9D71ACB65FEF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2560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1600201"/>
            <a:ext cx="8935992" cy="3683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232763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52400" y="6477000"/>
            <a:ext cx="457200" cy="304800"/>
          </a:xfrm>
          <a:prstGeom prst="rect">
            <a:avLst/>
          </a:prstGeom>
          <a:noFill/>
        </p:spPr>
        <p:txBody>
          <a:bodyPr/>
          <a:lstStyle/>
          <a:p>
            <a:fld id="{59B5C6E1-3F52-9347-ABD6-289198E78C3C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Passage Retrieval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03400"/>
            <a:ext cx="8839200" cy="4445000"/>
          </a:xfrm>
        </p:spPr>
        <p:txBody>
          <a:bodyPr/>
          <a:lstStyle/>
          <a:p>
            <a:r>
              <a:rPr lang="en-US" sz="2800" dirty="0"/>
              <a:t>Step 1: IR engine retrieves documents using query terms</a:t>
            </a:r>
          </a:p>
          <a:p>
            <a:r>
              <a:rPr lang="en-US" sz="2800" dirty="0"/>
              <a:t>Step 2: Segment the documents into shorter units</a:t>
            </a:r>
          </a:p>
          <a:p>
            <a:pPr lvl="1"/>
            <a:r>
              <a:rPr lang="en-US" sz="2400" dirty="0"/>
              <a:t>something like paragraphs</a:t>
            </a:r>
          </a:p>
          <a:p>
            <a:r>
              <a:rPr lang="en-US" sz="2800" dirty="0"/>
              <a:t>Step 3: Passage ranking</a:t>
            </a:r>
          </a:p>
          <a:p>
            <a:pPr lvl="1"/>
            <a:r>
              <a:rPr lang="en-US" sz="2400" dirty="0"/>
              <a:t>Use answer type to help </a:t>
            </a:r>
            <a:r>
              <a:rPr lang="en-US" sz="2400" dirty="0" err="1"/>
              <a:t>rerank</a:t>
            </a:r>
            <a:r>
              <a:rPr lang="en-US" sz="2400" dirty="0"/>
              <a:t> passages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7250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7772400" cy="1143000"/>
          </a:xfrm>
        </p:spPr>
        <p:txBody>
          <a:bodyPr/>
          <a:lstStyle/>
          <a:p>
            <a:r>
              <a:rPr lang="en-US" dirty="0"/>
              <a:t>Features for Passage Ranking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108200"/>
            <a:ext cx="8077200" cy="42186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Number of Named Entities of the right type in passage</a:t>
            </a:r>
          </a:p>
          <a:p>
            <a:r>
              <a:rPr lang="en-US" dirty="0"/>
              <a:t>Number of query words in passage</a:t>
            </a:r>
          </a:p>
          <a:p>
            <a:r>
              <a:rPr lang="en-US" dirty="0"/>
              <a:t>Number of question N-grams also in passage</a:t>
            </a:r>
          </a:p>
          <a:p>
            <a:r>
              <a:rPr lang="en-US" dirty="0"/>
              <a:t>Proximity of query keywords to each other in passage</a:t>
            </a:r>
          </a:p>
          <a:p>
            <a:r>
              <a:rPr lang="en-US" dirty="0"/>
              <a:t>Longest sequence of question words</a:t>
            </a:r>
          </a:p>
          <a:p>
            <a:r>
              <a:rPr lang="en-US" dirty="0"/>
              <a:t>Rank of the document containing passage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38081" y="1310957"/>
            <a:ext cx="644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n-lt"/>
              </a:rPr>
              <a:t>Either in rule-based classifiers or with supervised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35979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77800"/>
            <a:ext cx="7467600" cy="990600"/>
          </a:xfrm>
        </p:spPr>
        <p:txBody>
          <a:bodyPr/>
          <a:lstStyle/>
          <a:p>
            <a:r>
              <a:rPr lang="en-US" dirty="0"/>
              <a:t>Factoid Q/A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</p:spPr>
        <p:txBody>
          <a:bodyPr/>
          <a:lstStyle/>
          <a:p>
            <a:fld id="{14F20C92-F6E7-2E42-B820-9D71ACB65FEF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2560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2400" y="1600201"/>
            <a:ext cx="8935992" cy="3683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97155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Answer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Run an answer-type named-entity  tagger on the passages</a:t>
            </a:r>
          </a:p>
          <a:p>
            <a:pPr lvl="1"/>
            <a:r>
              <a:rPr lang="en-US" dirty="0"/>
              <a:t>Each answer type requires a named-entity tagger that detects it</a:t>
            </a:r>
          </a:p>
          <a:p>
            <a:pPr lvl="1"/>
            <a:r>
              <a:rPr lang="en-US" dirty="0"/>
              <a:t>If answer type is CITY, tagger has to tag CITY</a:t>
            </a:r>
          </a:p>
          <a:p>
            <a:pPr lvl="2"/>
            <a:r>
              <a:rPr lang="en-US" dirty="0"/>
              <a:t>Can be full NER, simple regular expressions, or hybrid</a:t>
            </a:r>
          </a:p>
          <a:p>
            <a:r>
              <a:rPr lang="en-US" dirty="0"/>
              <a:t>Return the string with the right type: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Who is the prime minister of India </a:t>
            </a:r>
            <a:r>
              <a:rPr lang="en-US" dirty="0">
                <a:solidFill>
                  <a:srgbClr val="008000"/>
                </a:solidFill>
              </a:rPr>
              <a:t>(PERSON)</a:t>
            </a:r>
          </a:p>
          <a:p>
            <a:pPr marL="457200" lvl="1" indent="0">
              <a:buNone/>
            </a:pPr>
            <a:r>
              <a:rPr lang="en-US" sz="1600" b="1" dirty="0" err="1">
                <a:solidFill>
                  <a:srgbClr val="008000"/>
                </a:solidFill>
                <a:latin typeface="Courier"/>
                <a:cs typeface="Courier"/>
              </a:rPr>
              <a:t>Manmohan</a:t>
            </a:r>
            <a:r>
              <a:rPr lang="en-US" sz="1600" b="1" dirty="0">
                <a:solidFill>
                  <a:srgbClr val="008000"/>
                </a:solidFill>
                <a:latin typeface="Courier"/>
                <a:cs typeface="Courier"/>
              </a:rPr>
              <a:t> Singh</a:t>
            </a:r>
            <a:r>
              <a:rPr lang="en-US" sz="1600" dirty="0">
                <a:latin typeface="Courier"/>
                <a:cs typeface="Courier"/>
              </a:rPr>
              <a:t>, Prime Minister of India, had told            left leaders that the deal would not be renegotiated</a:t>
            </a:r>
            <a:r>
              <a:rPr lang="en-US" sz="1800" dirty="0">
                <a:latin typeface="Courier"/>
                <a:cs typeface="Courier"/>
              </a:rPr>
              <a:t>.</a:t>
            </a:r>
          </a:p>
          <a:p>
            <a:pPr lvl="1"/>
            <a:r>
              <a:rPr lang="en-US" dirty="0">
                <a:latin typeface="Courier"/>
                <a:cs typeface="Courier"/>
              </a:rPr>
              <a:t>How tall is Mt. Everest? 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LENGTH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</a:rPr>
              <a:t>The official height of Mount Everest is </a:t>
            </a:r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29035 feet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89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467600" cy="711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Ranking Candidate Answers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701800"/>
            <a:ext cx="8763000" cy="2540000"/>
          </a:xfrm>
        </p:spPr>
        <p:txBody>
          <a:bodyPr/>
          <a:lstStyle/>
          <a:p>
            <a:r>
              <a:rPr lang="en-US" sz="2800" dirty="0">
                <a:latin typeface="Calibri"/>
                <a:cs typeface="Calibri"/>
              </a:rPr>
              <a:t>But what if there are multiple candidate answers!</a:t>
            </a:r>
          </a:p>
          <a:p>
            <a:pPr marL="0" indent="0">
              <a:buNone/>
            </a:pPr>
            <a:r>
              <a:rPr lang="en-US" sz="900" dirty="0">
                <a:latin typeface="Calibri"/>
                <a:cs typeface="Calibri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latin typeface="Calibri"/>
                <a:cs typeface="Calibri"/>
              </a:rPr>
              <a:t> </a:t>
            </a:r>
            <a:r>
              <a:rPr kumimoji="1" lang="en-US" sz="2800" dirty="0">
                <a:solidFill>
                  <a:srgbClr val="0000FF"/>
                </a:solidFill>
                <a:latin typeface="Courier"/>
                <a:cs typeface="Courier"/>
              </a:rPr>
              <a:t>Q: Who was Queen Victoria’s second son?</a:t>
            </a:r>
            <a:endParaRPr lang="en-US" sz="28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800" dirty="0">
                <a:latin typeface="Calibri"/>
                <a:cs typeface="Calibri"/>
              </a:rPr>
              <a:t>Answer Type:  </a:t>
            </a:r>
            <a:r>
              <a:rPr lang="en-US" sz="2800" b="1" dirty="0">
                <a:solidFill>
                  <a:srgbClr val="0000FF"/>
                </a:solidFill>
                <a:latin typeface="Calibri"/>
                <a:cs typeface="Calibri"/>
              </a:rPr>
              <a:t>Person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 bwMode="auto">
          <a:xfrm>
            <a:off x="322206" y="4140200"/>
            <a:ext cx="6764395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r>
              <a:rPr lang="en-US" sz="2800" dirty="0">
                <a:latin typeface="Calibri"/>
                <a:cs typeface="Calibri"/>
              </a:rPr>
              <a:t>Passage:</a:t>
            </a:r>
          </a:p>
          <a:p>
            <a:pPr marL="114300" indent="0">
              <a:buNone/>
            </a:pPr>
            <a:r>
              <a:rPr lang="en-US" sz="2200" dirty="0">
                <a:latin typeface="Calibri"/>
                <a:cs typeface="Calibri"/>
              </a:rPr>
              <a:t>The Marie biscuit is named after Marie </a:t>
            </a:r>
            <a:r>
              <a:rPr lang="en-US" sz="2200" dirty="0" err="1">
                <a:latin typeface="Calibri"/>
                <a:cs typeface="Calibri"/>
              </a:rPr>
              <a:t>Alexandrovna</a:t>
            </a:r>
            <a:r>
              <a:rPr lang="en-US" sz="2200" dirty="0">
                <a:latin typeface="Calibri"/>
                <a:cs typeface="Calibri"/>
              </a:rPr>
              <a:t>, the daughter of Czar Alexander II of Russia and wife of Alfred, the second son of Queen Victoria and Prince Albert</a:t>
            </a:r>
          </a:p>
        </p:txBody>
      </p:sp>
    </p:spTree>
    <p:extLst>
      <p:ext uri="{BB962C8B-B14F-4D97-AF65-F5344CB8AC3E}">
        <p14:creationId xmlns:p14="http://schemas.microsoft.com/office/powerpoint/2010/main" val="3908149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Answering: IBM’s Watson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01800"/>
            <a:ext cx="8534400" cy="4445000"/>
          </a:xfrm>
        </p:spPr>
        <p:txBody>
          <a:bodyPr/>
          <a:lstStyle/>
          <a:p>
            <a:r>
              <a:rPr lang="en-US" dirty="0"/>
              <a:t>Won Jeopardy on February 16, 2011!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47809-17FD-2840-9239-CDF5B11C5F8C}" type="slidenum">
              <a:rPr lang="en-US"/>
              <a:pPr/>
              <a:t>4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381000" y="2717800"/>
            <a:ext cx="5257800" cy="2678131"/>
          </a:xfrm>
          <a:prstGeom prst="rect">
            <a:avLst/>
          </a:prstGeom>
          <a:solidFill>
            <a:srgbClr val="000099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WILLIAM WILKINSON’S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“AN ACCOUNT OF THE PRINCIPALITIES OF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WALLACHIA AND MOLDOVIA”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INSPIRED THIS AUTHOR’S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MOST FAMOUS NOVEL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39000" y="3727847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Bram Stoker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5943600" y="3632200"/>
            <a:ext cx="1143000" cy="711200"/>
          </a:xfrm>
          <a:prstGeom prst="rightArrow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948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81000"/>
            <a:ext cx="7467600" cy="711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/>
              <a:t>Ranking Candidate Answers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701800"/>
            <a:ext cx="8763000" cy="2540000"/>
          </a:xfrm>
        </p:spPr>
        <p:txBody>
          <a:bodyPr/>
          <a:lstStyle/>
          <a:p>
            <a:r>
              <a:rPr lang="en-US" sz="2800" dirty="0">
                <a:latin typeface="Calibri"/>
                <a:cs typeface="Calibri"/>
              </a:rPr>
              <a:t>But what if there are multiple candidate answers!</a:t>
            </a:r>
          </a:p>
          <a:p>
            <a:pPr marL="0" indent="0">
              <a:buNone/>
            </a:pPr>
            <a:r>
              <a:rPr lang="en-US" sz="900" dirty="0">
                <a:latin typeface="Calibri"/>
                <a:cs typeface="Calibri"/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latin typeface="Calibri"/>
                <a:cs typeface="Calibri"/>
              </a:rPr>
              <a:t> </a:t>
            </a:r>
            <a:r>
              <a:rPr kumimoji="1" lang="en-US" sz="2800" dirty="0">
                <a:solidFill>
                  <a:srgbClr val="0000FF"/>
                </a:solidFill>
                <a:latin typeface="Courier"/>
                <a:cs typeface="Courier"/>
              </a:rPr>
              <a:t>Q: Who was Queen Victoria’s second son?</a:t>
            </a:r>
            <a:endParaRPr lang="en-US" sz="2800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2800" dirty="0">
                <a:latin typeface="Calibri"/>
                <a:cs typeface="Calibri"/>
              </a:rPr>
              <a:t>Answer Type:  </a:t>
            </a:r>
            <a:r>
              <a:rPr lang="en-US" sz="2800" b="1" dirty="0">
                <a:solidFill>
                  <a:srgbClr val="0000FF"/>
                </a:solidFill>
                <a:latin typeface="Calibri"/>
                <a:cs typeface="Calibri"/>
              </a:rPr>
              <a:t>Person</a:t>
            </a:r>
          </a:p>
        </p:txBody>
      </p:sp>
      <p:sp>
        <p:nvSpPr>
          <p:cNvPr id="4" name="Content Placeholder 1"/>
          <p:cNvSpPr txBox="1">
            <a:spLocks/>
          </p:cNvSpPr>
          <p:nvPr/>
        </p:nvSpPr>
        <p:spPr bwMode="auto">
          <a:xfrm>
            <a:off x="322206" y="4140200"/>
            <a:ext cx="6764395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r>
              <a:rPr lang="en-US" sz="2800" dirty="0">
                <a:latin typeface="Calibri"/>
                <a:cs typeface="Calibri"/>
              </a:rPr>
              <a:t>Passage:</a:t>
            </a:r>
          </a:p>
          <a:p>
            <a:pPr marL="114300" indent="0">
              <a:buNone/>
            </a:pPr>
            <a:r>
              <a:rPr lang="en-US" sz="2200" dirty="0">
                <a:latin typeface="Calibri"/>
                <a:cs typeface="Calibri"/>
              </a:rPr>
              <a:t>The Marie biscuit is named after </a:t>
            </a:r>
            <a:r>
              <a:rPr lang="en-US" sz="2200" b="1" dirty="0">
                <a:solidFill>
                  <a:srgbClr val="0000FF"/>
                </a:solidFill>
                <a:latin typeface="Calibri"/>
                <a:cs typeface="Calibri"/>
              </a:rPr>
              <a:t>Marie </a:t>
            </a:r>
            <a:r>
              <a:rPr lang="en-US" sz="2200" b="1" dirty="0" err="1">
                <a:solidFill>
                  <a:srgbClr val="0000FF"/>
                </a:solidFill>
                <a:latin typeface="Calibri"/>
                <a:cs typeface="Calibri"/>
              </a:rPr>
              <a:t>Alexandrovna</a:t>
            </a:r>
            <a:r>
              <a:rPr lang="en-US" sz="2200" dirty="0">
                <a:latin typeface="Calibri"/>
                <a:cs typeface="Calibri"/>
              </a:rPr>
              <a:t>, the daughter of </a:t>
            </a:r>
            <a:r>
              <a:rPr lang="en-US" sz="2200" b="1" dirty="0">
                <a:solidFill>
                  <a:srgbClr val="0000FF"/>
                </a:solidFill>
                <a:latin typeface="Calibri"/>
                <a:cs typeface="Calibri"/>
              </a:rPr>
              <a:t>Czar Alexander II of Russia </a:t>
            </a:r>
            <a:r>
              <a:rPr lang="en-US" sz="2200" dirty="0">
                <a:latin typeface="Calibri"/>
                <a:cs typeface="Calibri"/>
              </a:rPr>
              <a:t>and wife of </a:t>
            </a:r>
            <a:r>
              <a:rPr lang="en-US" sz="2200" b="1" dirty="0">
                <a:solidFill>
                  <a:srgbClr val="0000FF"/>
                </a:solidFill>
                <a:latin typeface="Calibri"/>
                <a:cs typeface="Calibri"/>
              </a:rPr>
              <a:t>Alfred</a:t>
            </a:r>
            <a:r>
              <a:rPr lang="en-US" sz="2200" dirty="0">
                <a:latin typeface="Calibri"/>
                <a:cs typeface="Calibri"/>
              </a:rPr>
              <a:t>, the second son of </a:t>
            </a:r>
            <a:r>
              <a:rPr lang="en-US" sz="2200" b="1" dirty="0">
                <a:solidFill>
                  <a:srgbClr val="0000FF"/>
                </a:solidFill>
                <a:latin typeface="Calibri"/>
                <a:cs typeface="Calibri"/>
              </a:rPr>
              <a:t>Queen Victoria </a:t>
            </a:r>
            <a:r>
              <a:rPr lang="en-US" sz="2200" dirty="0">
                <a:latin typeface="Calibri"/>
                <a:cs typeface="Calibri"/>
              </a:rPr>
              <a:t>and </a:t>
            </a:r>
            <a:r>
              <a:rPr lang="en-US" sz="2200" b="1" dirty="0">
                <a:solidFill>
                  <a:srgbClr val="0000FF"/>
                </a:solidFill>
                <a:latin typeface="Calibri"/>
                <a:cs typeface="Calibri"/>
              </a:rPr>
              <a:t>Prince</a:t>
            </a:r>
            <a:r>
              <a:rPr lang="en-US" sz="2200" b="1" dirty="0">
                <a:latin typeface="Calibri"/>
                <a:cs typeface="Calibri"/>
              </a:rPr>
              <a:t> </a:t>
            </a:r>
            <a:r>
              <a:rPr lang="en-US" sz="2200" b="1" dirty="0">
                <a:solidFill>
                  <a:srgbClr val="0000FF"/>
                </a:solidFill>
                <a:latin typeface="Calibri"/>
                <a:cs typeface="Calibri"/>
              </a:rPr>
              <a:t>Albert</a:t>
            </a:r>
          </a:p>
        </p:txBody>
      </p:sp>
    </p:spTree>
    <p:extLst>
      <p:ext uri="{BB962C8B-B14F-4D97-AF65-F5344CB8AC3E}">
        <p14:creationId xmlns:p14="http://schemas.microsoft.com/office/powerpoint/2010/main" val="29638927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6868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Use machine learning:</a:t>
            </a:r>
            <a:br>
              <a:rPr lang="en-US" dirty="0"/>
            </a:br>
            <a:r>
              <a:rPr lang="en-US" dirty="0"/>
              <a:t>Features for ranking candidate answers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701800"/>
            <a:ext cx="8763000" cy="47752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Answer type match:  </a:t>
            </a:r>
            <a:r>
              <a:rPr lang="en-US" sz="2000" dirty="0"/>
              <a:t>Candidate contains a phrase with the correct answer type.</a:t>
            </a:r>
          </a:p>
          <a:p>
            <a:pPr marL="0" indent="0">
              <a:buNone/>
            </a:pPr>
            <a:r>
              <a:rPr lang="en-US" sz="2000" b="1" dirty="0"/>
              <a:t>Pattern match</a:t>
            </a:r>
            <a:r>
              <a:rPr lang="en-US" sz="2000" dirty="0"/>
              <a:t>: Regular expression pattern matches the candidate.</a:t>
            </a:r>
          </a:p>
          <a:p>
            <a:pPr marL="0" indent="0">
              <a:buNone/>
            </a:pPr>
            <a:r>
              <a:rPr lang="en-US" sz="2000" b="1" dirty="0"/>
              <a:t>Question keywords</a:t>
            </a:r>
            <a:r>
              <a:rPr lang="en-US" sz="2000" dirty="0"/>
              <a:t>: # of question keywords in the candidate.</a:t>
            </a:r>
          </a:p>
          <a:p>
            <a:pPr marL="0" indent="0">
              <a:buNone/>
            </a:pPr>
            <a:r>
              <a:rPr lang="en-US" sz="2000" b="1" dirty="0"/>
              <a:t>Keyword distance</a:t>
            </a:r>
            <a:r>
              <a:rPr lang="en-US" sz="2000" dirty="0"/>
              <a:t>: Distance in words between the candidate and query keywords </a:t>
            </a:r>
          </a:p>
          <a:p>
            <a:pPr marL="0" indent="0">
              <a:buNone/>
            </a:pPr>
            <a:r>
              <a:rPr lang="en-US" sz="2000" b="1" dirty="0"/>
              <a:t>Novelty factor</a:t>
            </a:r>
            <a:r>
              <a:rPr lang="en-US" sz="2000" dirty="0"/>
              <a:t>: A word in the candidate is not in the query.</a:t>
            </a:r>
          </a:p>
          <a:p>
            <a:pPr marL="0" indent="0">
              <a:buNone/>
            </a:pPr>
            <a:r>
              <a:rPr lang="en-US" sz="2000" b="1" dirty="0"/>
              <a:t>Apposition features</a:t>
            </a:r>
            <a:r>
              <a:rPr lang="en-US" sz="2000" dirty="0"/>
              <a:t>: The candidate is an appositive to question terms</a:t>
            </a:r>
          </a:p>
          <a:p>
            <a:pPr marL="0" indent="0">
              <a:buNone/>
            </a:pPr>
            <a:r>
              <a:rPr lang="en-US" sz="2000" b="1" dirty="0"/>
              <a:t>Punctuation location</a:t>
            </a:r>
            <a:r>
              <a:rPr lang="en-US" sz="2000" dirty="0"/>
              <a:t>: The candidate is immediately followed by a                  comma, period, quotation marks, semicolon, or exclamation mark.</a:t>
            </a:r>
          </a:p>
          <a:p>
            <a:pPr marL="0" indent="0">
              <a:buNone/>
            </a:pPr>
            <a:r>
              <a:rPr lang="en-US" sz="2000" b="1" dirty="0"/>
              <a:t>Sequences of question terms</a:t>
            </a:r>
            <a:r>
              <a:rPr lang="en-US" sz="2000" dirty="0"/>
              <a:t>: The length of the longest sequence                                  of question terms that occurs in the candidate answer.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06270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Candidate Answer scoring in IBM Watson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Each candidate answer gets scores from &gt;50 components</a:t>
            </a:r>
          </a:p>
          <a:p>
            <a:pPr lvl="1"/>
            <a:r>
              <a:rPr lang="en-US" dirty="0"/>
              <a:t>(from unstructured text, semi-structured text, triple stores)</a:t>
            </a:r>
          </a:p>
          <a:p>
            <a:pPr lvl="1"/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logical form (parse) match between question and candidate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passage source reliability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geospatial location</a:t>
            </a:r>
          </a:p>
          <a:p>
            <a:pPr lvl="2">
              <a:lnSpc>
                <a:spcPct val="80000"/>
              </a:lnSpc>
            </a:pPr>
            <a:r>
              <a:rPr lang="fi-FI" sz="2400" dirty="0" err="1">
                <a:solidFill>
                  <a:srgbClr val="0000FF"/>
                </a:solidFill>
                <a:cs typeface="Calibri"/>
              </a:rPr>
              <a:t>California</a:t>
            </a:r>
            <a:r>
              <a:rPr lang="fi-FI" sz="2400" dirty="0">
                <a:cs typeface="Calibri"/>
              </a:rPr>
              <a:t>  is  </a:t>
            </a:r>
            <a:r>
              <a:rPr lang="fi-FI" sz="2400" dirty="0">
                <a:solidFill>
                  <a:srgbClr val="0000FF"/>
                </a:solidFill>
                <a:cs typeface="Calibri"/>
              </a:rPr>
              <a:t>”</a:t>
            </a:r>
            <a:r>
              <a:rPr lang="fi-FI" sz="2400" dirty="0" err="1">
                <a:solidFill>
                  <a:srgbClr val="0000FF"/>
                </a:solidFill>
                <a:cs typeface="Calibri"/>
              </a:rPr>
              <a:t>southwest</a:t>
            </a:r>
            <a:r>
              <a:rPr lang="fi-FI" sz="2400" dirty="0">
                <a:solidFill>
                  <a:srgbClr val="0000FF"/>
                </a:solidFill>
                <a:cs typeface="Calibri"/>
              </a:rPr>
              <a:t> of Montana”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temporal relationships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taxonomic classification</a:t>
            </a:r>
          </a:p>
          <a:p>
            <a:pPr lvl="3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848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6200" y="6514249"/>
            <a:ext cx="457200" cy="304800"/>
          </a:xfrm>
          <a:prstGeom prst="rect">
            <a:avLst/>
          </a:prstGeom>
          <a:noFill/>
        </p:spPr>
        <p:txBody>
          <a:bodyPr/>
          <a:lstStyle/>
          <a:p>
            <a:fld id="{6293A94B-95F2-2E48-89F7-969BF792FCB3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>
          <a:xfrm>
            <a:off x="1340673" y="177800"/>
            <a:ext cx="7772400" cy="1143000"/>
          </a:xfrm>
        </p:spPr>
        <p:txBody>
          <a:bodyPr/>
          <a:lstStyle/>
          <a:p>
            <a:r>
              <a:rPr lang="en-US" dirty="0"/>
              <a:t>Common Evaluation Metrics</a:t>
            </a:r>
          </a:p>
        </p:txBody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03400"/>
            <a:ext cx="8382000" cy="4267200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800" i="1" dirty="0">
                <a:solidFill>
                  <a:srgbClr val="0000FF"/>
                </a:solidFill>
              </a:rPr>
              <a:t>Accuracy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/>
              <a:t>(does answer match gold-labeled answer?)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2800" i="1" dirty="0">
                <a:solidFill>
                  <a:srgbClr val="0000FF"/>
                </a:solidFill>
              </a:rPr>
              <a:t>Mean Reciprocal Rank</a:t>
            </a:r>
            <a:endParaRPr lang="en-US" sz="28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For each query return a ranked list of M candidate answers.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Query score is 1/Rank of the first correct answer </a:t>
            </a:r>
          </a:p>
          <a:p>
            <a:pPr lvl="2">
              <a:lnSpc>
                <a:spcPct val="90000"/>
              </a:lnSpc>
            </a:pPr>
            <a:r>
              <a:rPr lang="en-US" i="1" dirty="0"/>
              <a:t>If first answer is correct: 1 </a:t>
            </a:r>
          </a:p>
          <a:p>
            <a:pPr lvl="2">
              <a:lnSpc>
                <a:spcPct val="90000"/>
              </a:lnSpc>
            </a:pPr>
            <a:r>
              <a:rPr lang="en-US" i="1" dirty="0"/>
              <a:t>else if second answer is correct: ½</a:t>
            </a:r>
          </a:p>
          <a:p>
            <a:pPr lvl="2">
              <a:lnSpc>
                <a:spcPct val="90000"/>
              </a:lnSpc>
            </a:pPr>
            <a:r>
              <a:rPr lang="en-US" i="1" dirty="0"/>
              <a:t>else if third answer is correct:  ⅓,  etc.</a:t>
            </a:r>
          </a:p>
          <a:p>
            <a:pPr lvl="2">
              <a:lnSpc>
                <a:spcPct val="90000"/>
              </a:lnSpc>
            </a:pPr>
            <a:r>
              <a:rPr lang="en-US" i="1" dirty="0"/>
              <a:t>Score is 0 if none of the M answers are correct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Take the mean over all N queries</a:t>
            </a:r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4129331"/>
              </p:ext>
            </p:extLst>
          </p:nvPr>
        </p:nvGraphicFramePr>
        <p:xfrm>
          <a:off x="6553201" y="4038600"/>
          <a:ext cx="2244725" cy="1788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3" imgW="1096920" imgH="649080" progId="Equation.3">
                  <p:embed/>
                </p:oleObj>
              </mc:Choice>
              <mc:Fallback>
                <p:oleObj name="Equation" r:id="rId3" imgW="1096920" imgH="6490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1" y="4038600"/>
                        <a:ext cx="2244725" cy="17885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74106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Calibri (Headings)"/>
                <a:cs typeface="Calibri (Headings)"/>
              </a:rPr>
              <a:t>Question Answering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A4001D"/>
                </a:solidFill>
                <a:ea typeface="ＭＳ Ｐゴシック" charset="0"/>
                <a:cs typeface="Calibri"/>
              </a:rPr>
              <a:t>Using Knowledge in QA</a:t>
            </a:r>
          </a:p>
        </p:txBody>
      </p:sp>
    </p:spTree>
    <p:extLst>
      <p:ext uri="{BB962C8B-B14F-4D97-AF65-F5344CB8AC3E}">
        <p14:creationId xmlns:p14="http://schemas.microsoft.com/office/powerpoint/2010/main" val="74196743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82600"/>
            <a:ext cx="7467600" cy="990600"/>
          </a:xfrm>
        </p:spPr>
        <p:txBody>
          <a:bodyPr/>
          <a:lstStyle/>
          <a:p>
            <a:r>
              <a:rPr lang="en-US" dirty="0"/>
              <a:t>Relation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01800"/>
            <a:ext cx="8839200" cy="5156200"/>
          </a:xfrm>
        </p:spPr>
        <p:txBody>
          <a:bodyPr/>
          <a:lstStyle/>
          <a:p>
            <a:r>
              <a:rPr lang="en-US" sz="2800" dirty="0">
                <a:solidFill>
                  <a:srgbClr val="000000"/>
                </a:solidFill>
              </a:rPr>
              <a:t>Answers: Databases of Relations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born-in(“Emma Goldman”, “June 27 1869”)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author-of(“Cao </a:t>
            </a:r>
            <a:r>
              <a:rPr lang="en-US" sz="2400" dirty="0" err="1">
                <a:solidFill>
                  <a:srgbClr val="000000"/>
                </a:solidFill>
              </a:rPr>
              <a:t>Xue</a:t>
            </a:r>
            <a:r>
              <a:rPr lang="en-US" sz="2400" dirty="0">
                <a:solidFill>
                  <a:srgbClr val="000000"/>
                </a:solidFill>
              </a:rPr>
              <a:t> Qin”, “Dream of the Red Chamber”)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Draw from Wikipedia </a:t>
            </a:r>
            <a:r>
              <a:rPr lang="en-US" sz="2400" dirty="0" err="1">
                <a:solidFill>
                  <a:srgbClr val="000000"/>
                </a:solidFill>
              </a:rPr>
              <a:t>infoboxes</a:t>
            </a:r>
            <a:r>
              <a:rPr lang="en-US" sz="2400" dirty="0">
                <a:solidFill>
                  <a:srgbClr val="000000"/>
                </a:solidFill>
              </a:rPr>
              <a:t>, </a:t>
            </a:r>
            <a:r>
              <a:rPr lang="en-US" sz="2400" dirty="0" err="1">
                <a:solidFill>
                  <a:srgbClr val="000000"/>
                </a:solidFill>
              </a:rPr>
              <a:t>DBpedia</a:t>
            </a:r>
            <a:r>
              <a:rPr lang="en-US" sz="2400" dirty="0">
                <a:solidFill>
                  <a:srgbClr val="000000"/>
                </a:solidFill>
              </a:rPr>
              <a:t>, </a:t>
            </a:r>
            <a:r>
              <a:rPr lang="en-US" sz="2400" dirty="0" err="1">
                <a:solidFill>
                  <a:srgbClr val="000000"/>
                </a:solidFill>
              </a:rPr>
              <a:t>FreeBase</a:t>
            </a:r>
            <a:r>
              <a:rPr lang="en-US" sz="2400" dirty="0">
                <a:solidFill>
                  <a:srgbClr val="000000"/>
                </a:solidFill>
              </a:rPr>
              <a:t>, etc.</a:t>
            </a:r>
          </a:p>
          <a:p>
            <a:r>
              <a:rPr lang="en-US" sz="2800" dirty="0">
                <a:solidFill>
                  <a:srgbClr val="000000"/>
                </a:solidFill>
              </a:rPr>
              <a:t>Questions: Extracting Relations in Questions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rgbClr val="0000FF"/>
                </a:solidFill>
              </a:rPr>
              <a:t>Whose granddaughter starred in E.T.?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(acted-in ?x “E.T.”)</a:t>
            </a:r>
          </a:p>
          <a:p>
            <a:pPr marL="457200" lvl="1" indent="0">
              <a:buNone/>
            </a:pPr>
            <a:r>
              <a:rPr lang="en-US" sz="2400" dirty="0">
                <a:latin typeface="Courier"/>
                <a:cs typeface="Courier"/>
              </a:rPr>
              <a:t>  (granddaughter-of ?x ?y)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4800" y="6273800"/>
            <a:ext cx="457200" cy="457200"/>
          </a:xfrm>
        </p:spPr>
        <p:txBody>
          <a:bodyPr/>
          <a:lstStyle/>
          <a:p>
            <a:fld id="{10F35DC5-7E65-8247-99AB-4E984F8A921E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6751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>
                <a:cs typeface="Calibri"/>
              </a:rPr>
              <a:t>Temporal</a:t>
            </a:r>
            <a:r>
              <a:rPr lang="fi-FI" dirty="0">
                <a:cs typeface="Calibri"/>
              </a:rPr>
              <a:t> </a:t>
            </a:r>
            <a:r>
              <a:rPr lang="fi-FI" dirty="0" err="1">
                <a:cs typeface="Calibri"/>
              </a:rPr>
              <a:t>Reasoning</a:t>
            </a:r>
            <a:endParaRPr lang="fi-FI" dirty="0"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01800"/>
            <a:ext cx="8534400" cy="5156200"/>
          </a:xfrm>
        </p:spPr>
        <p:txBody>
          <a:bodyPr/>
          <a:lstStyle/>
          <a:p>
            <a:r>
              <a:rPr lang="fi-FI" sz="2800" dirty="0" err="1">
                <a:latin typeface="Calibri"/>
                <a:cs typeface="Calibri"/>
              </a:rPr>
              <a:t>Relation</a:t>
            </a:r>
            <a:r>
              <a:rPr lang="fi-FI" sz="2800" dirty="0">
                <a:latin typeface="Calibri"/>
                <a:cs typeface="Calibri"/>
              </a:rPr>
              <a:t> </a:t>
            </a:r>
            <a:r>
              <a:rPr lang="fi-FI" sz="2800" dirty="0" err="1">
                <a:latin typeface="Calibri"/>
                <a:cs typeface="Calibri"/>
              </a:rPr>
              <a:t>databases</a:t>
            </a:r>
            <a:endParaRPr lang="fi-FI" sz="2800" dirty="0">
              <a:latin typeface="Calibri"/>
              <a:cs typeface="Calibri"/>
            </a:endParaRPr>
          </a:p>
          <a:p>
            <a:pPr lvl="1"/>
            <a:r>
              <a:rPr lang="fi-FI" dirty="0">
                <a:latin typeface="Calibri"/>
                <a:cs typeface="Calibri"/>
              </a:rPr>
              <a:t>(and </a:t>
            </a:r>
            <a:r>
              <a:rPr lang="fi-FI" dirty="0" err="1">
                <a:latin typeface="Calibri"/>
                <a:cs typeface="Calibri"/>
              </a:rPr>
              <a:t>obituaries</a:t>
            </a:r>
            <a:r>
              <a:rPr lang="fi-FI" dirty="0">
                <a:latin typeface="Calibri"/>
                <a:cs typeface="Calibri"/>
              </a:rPr>
              <a:t>, </a:t>
            </a:r>
            <a:r>
              <a:rPr lang="fi-FI" dirty="0" err="1">
                <a:latin typeface="Calibri"/>
                <a:cs typeface="Calibri"/>
              </a:rPr>
              <a:t>biographical</a:t>
            </a:r>
            <a:r>
              <a:rPr lang="fi-FI" dirty="0">
                <a:latin typeface="Calibri"/>
                <a:cs typeface="Calibri"/>
              </a:rPr>
              <a:t> </a:t>
            </a:r>
            <a:r>
              <a:rPr lang="fi-FI" dirty="0" err="1">
                <a:latin typeface="Calibri"/>
                <a:cs typeface="Calibri"/>
              </a:rPr>
              <a:t>dictionaries</a:t>
            </a:r>
            <a:r>
              <a:rPr lang="fi-FI" dirty="0">
                <a:latin typeface="Calibri"/>
                <a:cs typeface="Calibri"/>
              </a:rPr>
              <a:t>, etc.)</a:t>
            </a:r>
          </a:p>
          <a:p>
            <a:r>
              <a:rPr lang="fi-FI" sz="2800" dirty="0">
                <a:latin typeface="Calibri"/>
                <a:cs typeface="Calibri"/>
              </a:rPr>
              <a:t>IBM Watson</a:t>
            </a:r>
          </a:p>
          <a:p>
            <a:pPr marL="457200" lvl="1" indent="0">
              <a:buNone/>
            </a:pPr>
            <a:r>
              <a:rPr lang="fi-FI" sz="2400" dirty="0">
                <a:solidFill>
                  <a:srgbClr val="0000FF"/>
                </a:solidFill>
                <a:latin typeface="Calibri"/>
                <a:cs typeface="Calibri"/>
              </a:rPr>
              <a:t>”In 1594 he </a:t>
            </a:r>
            <a:r>
              <a:rPr lang="fi-FI" sz="2400" dirty="0" err="1">
                <a:solidFill>
                  <a:srgbClr val="0000FF"/>
                </a:solidFill>
                <a:latin typeface="Calibri"/>
                <a:cs typeface="Calibri"/>
              </a:rPr>
              <a:t>took</a:t>
            </a:r>
            <a:r>
              <a:rPr lang="fi-FI" sz="2400" dirty="0">
                <a:solidFill>
                  <a:srgbClr val="0000FF"/>
                </a:solidFill>
                <a:latin typeface="Calibri"/>
                <a:cs typeface="Calibri"/>
              </a:rPr>
              <a:t> a </a:t>
            </a:r>
            <a:r>
              <a:rPr lang="fi-FI" sz="2400" dirty="0" err="1">
                <a:solidFill>
                  <a:srgbClr val="0000FF"/>
                </a:solidFill>
                <a:latin typeface="Calibri"/>
                <a:cs typeface="Calibri"/>
              </a:rPr>
              <a:t>job</a:t>
            </a:r>
            <a:r>
              <a:rPr lang="fi-FI" sz="2400" dirty="0">
                <a:solidFill>
                  <a:srgbClr val="0000FF"/>
                </a:solidFill>
                <a:latin typeface="Calibri"/>
                <a:cs typeface="Calibri"/>
              </a:rPr>
              <a:t> as a </a:t>
            </a:r>
            <a:r>
              <a:rPr lang="fi-FI" sz="2400" dirty="0" err="1">
                <a:solidFill>
                  <a:srgbClr val="0000FF"/>
                </a:solidFill>
                <a:latin typeface="Calibri"/>
                <a:cs typeface="Calibri"/>
              </a:rPr>
              <a:t>tax</a:t>
            </a:r>
            <a:r>
              <a:rPr lang="fi-FI" sz="24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fi-FI" sz="2400" dirty="0" err="1">
                <a:solidFill>
                  <a:srgbClr val="0000FF"/>
                </a:solidFill>
                <a:latin typeface="Calibri"/>
                <a:cs typeface="Calibri"/>
              </a:rPr>
              <a:t>collector</a:t>
            </a:r>
            <a:r>
              <a:rPr lang="fi-FI" sz="2400" dirty="0">
                <a:solidFill>
                  <a:srgbClr val="0000FF"/>
                </a:solidFill>
                <a:latin typeface="Calibri"/>
                <a:cs typeface="Calibri"/>
              </a:rPr>
              <a:t> in Andalusia”</a:t>
            </a:r>
          </a:p>
          <a:p>
            <a:pPr marL="457200" lvl="1" indent="0">
              <a:buNone/>
            </a:pPr>
            <a:r>
              <a:rPr lang="fi-FI" sz="2400" dirty="0" err="1">
                <a:solidFill>
                  <a:srgbClr val="000000"/>
                </a:solidFill>
                <a:latin typeface="Calibri"/>
                <a:cs typeface="Calibri"/>
              </a:rPr>
              <a:t>Candidates</a:t>
            </a:r>
            <a:r>
              <a:rPr lang="fi-FI" sz="2400" dirty="0">
                <a:solidFill>
                  <a:srgbClr val="000000"/>
                </a:solidFill>
                <a:latin typeface="Calibri"/>
                <a:cs typeface="Calibri"/>
              </a:rPr>
              <a:t>:</a:t>
            </a:r>
          </a:p>
          <a:p>
            <a:pPr lvl="2"/>
            <a:r>
              <a:rPr lang="fi-FI" sz="2400" dirty="0" err="1">
                <a:solidFill>
                  <a:srgbClr val="0000FF"/>
                </a:solidFill>
                <a:latin typeface="Calibri"/>
                <a:cs typeface="Calibri"/>
              </a:rPr>
              <a:t>Thoreau</a:t>
            </a:r>
            <a:r>
              <a:rPr lang="fi-FI" sz="24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fi-FI" sz="2400" dirty="0">
                <a:latin typeface="Calibri"/>
                <a:cs typeface="Calibri"/>
              </a:rPr>
              <a:t>is a </a:t>
            </a:r>
            <a:r>
              <a:rPr lang="fi-FI" sz="2400" dirty="0" err="1">
                <a:latin typeface="Calibri"/>
                <a:cs typeface="Calibri"/>
              </a:rPr>
              <a:t>bad</a:t>
            </a:r>
            <a:r>
              <a:rPr lang="fi-FI" sz="2400" dirty="0">
                <a:latin typeface="Calibri"/>
                <a:cs typeface="Calibri"/>
              </a:rPr>
              <a:t> </a:t>
            </a:r>
            <a:r>
              <a:rPr lang="fi-FI" sz="2400" dirty="0" err="1">
                <a:latin typeface="Calibri"/>
                <a:cs typeface="Calibri"/>
              </a:rPr>
              <a:t>answer</a:t>
            </a:r>
            <a:r>
              <a:rPr lang="fi-FI" sz="2400" dirty="0">
                <a:latin typeface="Calibri"/>
                <a:cs typeface="Calibri"/>
              </a:rPr>
              <a:t> (</a:t>
            </a:r>
            <a:r>
              <a:rPr lang="fi-FI" sz="2400" dirty="0" err="1">
                <a:latin typeface="Calibri"/>
                <a:cs typeface="Calibri"/>
              </a:rPr>
              <a:t>born</a:t>
            </a:r>
            <a:r>
              <a:rPr lang="fi-FI" sz="2400" dirty="0">
                <a:latin typeface="Calibri"/>
                <a:cs typeface="Calibri"/>
              </a:rPr>
              <a:t> in 1817)</a:t>
            </a:r>
          </a:p>
          <a:p>
            <a:pPr lvl="2"/>
            <a:r>
              <a:rPr lang="fi-FI" sz="2400" dirty="0">
                <a:solidFill>
                  <a:srgbClr val="0000FF"/>
                </a:solidFill>
                <a:latin typeface="Calibri"/>
                <a:cs typeface="Calibri"/>
              </a:rPr>
              <a:t>Cervantes</a:t>
            </a:r>
            <a:r>
              <a:rPr lang="fi-FI" sz="2400" dirty="0">
                <a:latin typeface="Calibri"/>
                <a:cs typeface="Calibri"/>
              </a:rPr>
              <a:t> is </a:t>
            </a:r>
            <a:r>
              <a:rPr lang="fi-FI" sz="2400" dirty="0" err="1">
                <a:latin typeface="Calibri"/>
                <a:cs typeface="Calibri"/>
              </a:rPr>
              <a:t>possible</a:t>
            </a:r>
            <a:r>
              <a:rPr lang="fi-FI" sz="2400" dirty="0">
                <a:latin typeface="Calibri"/>
                <a:cs typeface="Calibri"/>
              </a:rPr>
              <a:t> (</a:t>
            </a:r>
            <a:r>
              <a:rPr lang="fi-FI" sz="2400" dirty="0" err="1">
                <a:latin typeface="Calibri"/>
                <a:cs typeface="Calibri"/>
              </a:rPr>
              <a:t>was</a:t>
            </a:r>
            <a:r>
              <a:rPr lang="fi-FI" sz="2400" dirty="0">
                <a:latin typeface="Calibri"/>
                <a:cs typeface="Calibri"/>
              </a:rPr>
              <a:t> </a:t>
            </a:r>
            <a:r>
              <a:rPr lang="fi-FI" sz="2400" dirty="0" err="1">
                <a:latin typeface="Calibri"/>
                <a:cs typeface="Calibri"/>
              </a:rPr>
              <a:t>alive</a:t>
            </a:r>
            <a:r>
              <a:rPr lang="fi-FI" sz="2400" dirty="0">
                <a:latin typeface="Calibri"/>
                <a:cs typeface="Calibri"/>
              </a:rPr>
              <a:t> in 1594)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4800" y="6273800"/>
            <a:ext cx="457200" cy="457200"/>
          </a:xfrm>
        </p:spPr>
        <p:txBody>
          <a:bodyPr/>
          <a:lstStyle/>
          <a:p>
            <a:fld id="{10F35DC5-7E65-8247-99AB-4E984F8A921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9200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10600" cy="1498600"/>
          </a:xfrm>
        </p:spPr>
        <p:txBody>
          <a:bodyPr>
            <a:normAutofit fontScale="90000"/>
          </a:bodyPr>
          <a:lstStyle/>
          <a:p>
            <a:r>
              <a:rPr lang="fi-FI" dirty="0" err="1">
                <a:cs typeface="Calibri"/>
              </a:rPr>
              <a:t>Geospatial</a:t>
            </a:r>
            <a:r>
              <a:rPr lang="fi-FI" dirty="0">
                <a:cs typeface="Calibri"/>
              </a:rPr>
              <a:t> </a:t>
            </a:r>
            <a:r>
              <a:rPr lang="fi-FI" dirty="0" err="1">
                <a:cs typeface="Calibri"/>
              </a:rPr>
              <a:t>knowledge</a:t>
            </a:r>
            <a:br>
              <a:rPr lang="fi-FI" dirty="0">
                <a:cs typeface="Calibri"/>
              </a:rPr>
            </a:br>
            <a:r>
              <a:rPr lang="fi-FI" dirty="0">
                <a:cs typeface="Calibri"/>
              </a:rPr>
              <a:t>(</a:t>
            </a:r>
            <a:r>
              <a:rPr lang="fi-FI" dirty="0" err="1">
                <a:cs typeface="Calibri"/>
              </a:rPr>
              <a:t>containment</a:t>
            </a:r>
            <a:r>
              <a:rPr lang="fi-FI" dirty="0">
                <a:cs typeface="Calibri"/>
              </a:rPr>
              <a:t>, </a:t>
            </a:r>
            <a:r>
              <a:rPr lang="fi-FI" dirty="0" err="1">
                <a:cs typeface="Calibri"/>
              </a:rPr>
              <a:t>directionality</a:t>
            </a:r>
            <a:r>
              <a:rPr lang="fi-FI" dirty="0">
                <a:cs typeface="Calibri"/>
              </a:rPr>
              <a:t>, </a:t>
            </a:r>
            <a:r>
              <a:rPr lang="fi-FI" dirty="0" err="1">
                <a:cs typeface="Calibri"/>
              </a:rPr>
              <a:t>borders</a:t>
            </a:r>
            <a:r>
              <a:rPr lang="fi-FI" dirty="0">
                <a:cs typeface="Calibri"/>
              </a:rPr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01800"/>
            <a:ext cx="8534400" cy="4445000"/>
          </a:xfrm>
        </p:spPr>
        <p:txBody>
          <a:bodyPr/>
          <a:lstStyle/>
          <a:p>
            <a:r>
              <a:rPr lang="fi-FI" dirty="0">
                <a:solidFill>
                  <a:srgbClr val="0000FF"/>
                </a:solidFill>
                <a:cs typeface="Calibri"/>
              </a:rPr>
              <a:t>Beijing</a:t>
            </a:r>
            <a:r>
              <a:rPr lang="fi-FI" dirty="0">
                <a:cs typeface="Calibri"/>
              </a:rPr>
              <a:t>  is a </a:t>
            </a:r>
            <a:r>
              <a:rPr lang="fi-FI" dirty="0" err="1">
                <a:cs typeface="Calibri"/>
              </a:rPr>
              <a:t>good</a:t>
            </a:r>
            <a:r>
              <a:rPr lang="fi-FI" dirty="0">
                <a:cs typeface="Calibri"/>
              </a:rPr>
              <a:t> </a:t>
            </a:r>
            <a:r>
              <a:rPr lang="fi-FI" dirty="0" err="1">
                <a:cs typeface="Calibri"/>
              </a:rPr>
              <a:t>answer</a:t>
            </a:r>
            <a:r>
              <a:rPr lang="fi-FI" dirty="0">
                <a:cs typeface="Calibri"/>
              </a:rPr>
              <a:t> for  </a:t>
            </a:r>
            <a:r>
              <a:rPr lang="fi-FI" dirty="0">
                <a:solidFill>
                  <a:srgbClr val="0000FF"/>
                </a:solidFill>
                <a:cs typeface="Calibri"/>
              </a:rPr>
              <a:t>”Asian city”</a:t>
            </a:r>
          </a:p>
          <a:p>
            <a:r>
              <a:rPr lang="fi-FI" dirty="0" err="1">
                <a:solidFill>
                  <a:srgbClr val="0000FF"/>
                </a:solidFill>
                <a:cs typeface="Calibri"/>
              </a:rPr>
              <a:t>California</a:t>
            </a:r>
            <a:r>
              <a:rPr lang="fi-FI" dirty="0">
                <a:cs typeface="Calibri"/>
              </a:rPr>
              <a:t>  is  </a:t>
            </a:r>
            <a:r>
              <a:rPr lang="fi-FI" dirty="0">
                <a:solidFill>
                  <a:srgbClr val="0000FF"/>
                </a:solidFill>
                <a:cs typeface="Calibri"/>
              </a:rPr>
              <a:t>”</a:t>
            </a:r>
            <a:r>
              <a:rPr lang="fi-FI" dirty="0" err="1">
                <a:solidFill>
                  <a:srgbClr val="0000FF"/>
                </a:solidFill>
                <a:cs typeface="Calibri"/>
              </a:rPr>
              <a:t>southwest</a:t>
            </a:r>
            <a:r>
              <a:rPr lang="fi-FI" dirty="0">
                <a:solidFill>
                  <a:srgbClr val="0000FF"/>
                </a:solidFill>
                <a:cs typeface="Calibri"/>
              </a:rPr>
              <a:t> of Montana”</a:t>
            </a:r>
          </a:p>
          <a:p>
            <a:r>
              <a:rPr lang="en-US" dirty="0" err="1"/>
              <a:t>geonames.org</a:t>
            </a:r>
            <a:r>
              <a:rPr lang="en-US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3530601"/>
            <a:ext cx="6272989" cy="323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8739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Context and Conversation</a:t>
            </a:r>
            <a:br>
              <a:rPr lang="en-US" dirty="0"/>
            </a:br>
            <a:r>
              <a:rPr lang="en-US" dirty="0"/>
              <a:t> in Virtual Assistants like </a:t>
            </a:r>
            <a:r>
              <a:rPr lang="en-US" dirty="0" err="1"/>
              <a:t>Siri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Coreference helps resolve ambiguities</a:t>
            </a:r>
          </a:p>
          <a:p>
            <a:pPr marL="457200" lvl="1" indent="0">
              <a:buNone/>
            </a:pPr>
            <a:r>
              <a:rPr lang="en-US" sz="2400" dirty="0"/>
              <a:t>U: “Book a table at Il </a:t>
            </a:r>
            <a:r>
              <a:rPr lang="en-US" sz="2400" dirty="0" err="1"/>
              <a:t>Fornaio</a:t>
            </a:r>
            <a:r>
              <a:rPr lang="en-US" sz="2400" dirty="0"/>
              <a:t> at 7:00 with </a:t>
            </a:r>
            <a:r>
              <a:rPr lang="en-US" sz="2400" b="1" dirty="0"/>
              <a:t>my mom</a:t>
            </a:r>
            <a:r>
              <a:rPr lang="en-US" sz="2400" dirty="0"/>
              <a:t>”</a:t>
            </a:r>
          </a:p>
          <a:p>
            <a:pPr marL="457200" lvl="1" indent="0">
              <a:buNone/>
            </a:pPr>
            <a:r>
              <a:rPr lang="en-US" sz="2400" dirty="0"/>
              <a:t>U: “Also send </a:t>
            </a:r>
            <a:r>
              <a:rPr lang="en-US" sz="2400" b="1" dirty="0"/>
              <a:t>her</a:t>
            </a:r>
            <a:r>
              <a:rPr lang="en-US" sz="2400" dirty="0"/>
              <a:t> an email reminder”</a:t>
            </a:r>
          </a:p>
          <a:p>
            <a:r>
              <a:rPr lang="en-US" sz="2800" dirty="0"/>
              <a:t>Clarification questions:</a:t>
            </a:r>
          </a:p>
          <a:p>
            <a:pPr marL="457200" lvl="1" indent="0">
              <a:buNone/>
            </a:pPr>
            <a:r>
              <a:rPr lang="en-US" sz="2400" dirty="0"/>
              <a:t>U: “Chicago pizza”</a:t>
            </a:r>
          </a:p>
          <a:p>
            <a:pPr marL="457200" lvl="1" indent="0">
              <a:buNone/>
            </a:pPr>
            <a:r>
              <a:rPr lang="en-US" sz="2400" dirty="0"/>
              <a:t>S: “Did you mean pizza restaurants in Chicago                                                               or Chicago-style pizza?”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36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Apple’s </a:t>
            </a:r>
            <a:r>
              <a:rPr lang="en-US" dirty="0" err="1"/>
              <a:t>Siri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 descr="sirirain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1600200"/>
            <a:ext cx="2567092" cy="513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942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Wolfram Alpha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 descr="alph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66235"/>
            <a:ext cx="7467600" cy="619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754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52400" y="6375400"/>
            <a:ext cx="457200" cy="304800"/>
          </a:xfrm>
          <a:prstGeom prst="rect">
            <a:avLst/>
          </a:prstGeom>
          <a:noFill/>
        </p:spPr>
        <p:txBody>
          <a:bodyPr/>
          <a:lstStyle/>
          <a:p>
            <a:fld id="{D1827057-38B1-854C-9CC5-6A900D02219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77800"/>
            <a:ext cx="8998390" cy="1143000"/>
          </a:xfrm>
        </p:spPr>
        <p:txBody>
          <a:bodyPr/>
          <a:lstStyle/>
          <a:p>
            <a:r>
              <a:rPr lang="en-US" dirty="0"/>
              <a:t>Types of Questions in Modern Systems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803400"/>
            <a:ext cx="7620000" cy="5054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Factoid questions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Who wrote “The Universal Declaration of Human Rights”?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How many calories are there in two slices of apple pie?</a:t>
            </a:r>
          </a:p>
          <a:p>
            <a:pPr lvl="1"/>
            <a:r>
              <a:rPr lang="en-US" i="1" dirty="0"/>
              <a:t>What is the average age of the onset of autism?</a:t>
            </a:r>
          </a:p>
          <a:p>
            <a:pPr lvl="1"/>
            <a:r>
              <a:rPr lang="en-US" i="1" dirty="0"/>
              <a:t>Where is Apple Computer based?</a:t>
            </a:r>
          </a:p>
          <a:p>
            <a:pPr>
              <a:lnSpc>
                <a:spcPct val="90000"/>
              </a:lnSpc>
            </a:pPr>
            <a:r>
              <a:rPr lang="en-US" dirty="0"/>
              <a:t>Complex (narrative) questions: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In children with an acute febrile illness, what is the               efficacy of acetaminophen in reducing fever?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What do scholars think about Jefferson’s position on           dealing with pirates?</a:t>
            </a:r>
          </a:p>
        </p:txBody>
      </p:sp>
    </p:spTree>
    <p:extLst>
      <p:ext uri="{BB962C8B-B14F-4D97-AF65-F5344CB8AC3E}">
        <p14:creationId xmlns:p14="http://schemas.microsoft.com/office/powerpoint/2010/main" val="94981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498600"/>
          </a:xfrm>
        </p:spPr>
        <p:txBody>
          <a:bodyPr/>
          <a:lstStyle/>
          <a:p>
            <a:pPr eaLnBrk="1" hangingPunct="1"/>
            <a:r>
              <a:rPr lang="en-US" dirty="0"/>
              <a:t>Commercial systems: </a:t>
            </a:r>
            <a:br>
              <a:rPr lang="en-US" dirty="0"/>
            </a:br>
            <a:r>
              <a:rPr lang="en-US" dirty="0"/>
              <a:t>mainly factoid questions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957233781"/>
              </p:ext>
            </p:extLst>
          </p:nvPr>
        </p:nvGraphicFramePr>
        <p:xfrm>
          <a:off x="304800" y="1510454"/>
          <a:ext cx="8534400" cy="4673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Where is the Louvre Museum located?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 Paris, France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2400" dirty="0"/>
                        <a:t>What’s the abbreviation</a:t>
                      </a:r>
                      <a:r>
                        <a:rPr lang="en-US" sz="2400" baseline="0" dirty="0"/>
                        <a:t> for limited partnership?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L.P.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What</a:t>
                      </a:r>
                      <a:r>
                        <a:rPr lang="en-US" sz="2400" baseline="0" dirty="0"/>
                        <a:t> are the names of Odin’s ravens?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Huginn</a:t>
                      </a:r>
                      <a:r>
                        <a:rPr lang="en-US" sz="2400" dirty="0"/>
                        <a:t> and </a:t>
                      </a:r>
                      <a:r>
                        <a:rPr lang="en-US" sz="2400" dirty="0" err="1"/>
                        <a:t>Muninn</a:t>
                      </a:r>
                      <a:endParaRPr lang="en-US" sz="2400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What</a:t>
                      </a:r>
                      <a:r>
                        <a:rPr lang="en-US" sz="2400" baseline="0" dirty="0"/>
                        <a:t> currency is used in China?</a:t>
                      </a:r>
                      <a:endParaRPr lang="en-US" sz="2400" dirty="0"/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 </a:t>
                      </a:r>
                      <a:r>
                        <a:rPr lang="en-US" sz="2400" dirty="0" err="1"/>
                        <a:t>yuan</a:t>
                      </a:r>
                      <a:endParaRPr lang="en-US" sz="2400" dirty="0"/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What kind of nuts are used in marzipan?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almonds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What instrument does Max Roach play?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drums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2400" dirty="0"/>
                        <a:t>What is the telephone number for Stanford University?</a:t>
                      </a: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650-723-2300</a:t>
                      </a:r>
                    </a:p>
                  </a:txBody>
                  <a:tcPr marT="60960" marB="6096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0774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Paradigms for QA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IR-based approaches</a:t>
            </a:r>
          </a:p>
          <a:p>
            <a:pPr lvl="1"/>
            <a:r>
              <a:rPr lang="en-US" sz="2800" dirty="0"/>
              <a:t>TREC;  IBM Watson; Google</a:t>
            </a:r>
          </a:p>
          <a:p>
            <a:r>
              <a:rPr lang="en-US" sz="3200" dirty="0"/>
              <a:t>Knowledge-based and Hybrid approaches</a:t>
            </a:r>
          </a:p>
          <a:p>
            <a:pPr lvl="1"/>
            <a:r>
              <a:rPr lang="en-US" sz="2800" dirty="0"/>
              <a:t>IBM Watson; Apple </a:t>
            </a:r>
            <a:r>
              <a:rPr lang="en-US" sz="2800" dirty="0" err="1"/>
              <a:t>Siri</a:t>
            </a:r>
            <a:r>
              <a:rPr lang="en-US" sz="2800" dirty="0"/>
              <a:t>; Wolfram Alpha; True Knowledge </a:t>
            </a:r>
            <a:r>
              <a:rPr lang="en-US" sz="2800" dirty="0" err="1"/>
              <a:t>Evi</a:t>
            </a:r>
            <a:r>
              <a:rPr lang="en-US" sz="2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847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1479</TotalTime>
  <Words>1966</Words>
  <Application>Microsoft Office PowerPoint</Application>
  <PresentationFormat>On-screen Show (4:3)</PresentationFormat>
  <Paragraphs>318</Paragraphs>
  <Slides>48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Arial</vt:lpstr>
      <vt:lpstr>Calibri</vt:lpstr>
      <vt:lpstr>Calibri (Body)</vt:lpstr>
      <vt:lpstr>Calibri (Headings)</vt:lpstr>
      <vt:lpstr>Courier</vt:lpstr>
      <vt:lpstr>Lucida Sans</vt:lpstr>
      <vt:lpstr>Times</vt:lpstr>
      <vt:lpstr>Wingdings</vt:lpstr>
      <vt:lpstr>Office Theme</vt:lpstr>
      <vt:lpstr>Equation</vt:lpstr>
      <vt:lpstr>Natural Language Processing</vt:lpstr>
      <vt:lpstr>Outline</vt:lpstr>
      <vt:lpstr>Question Answering</vt:lpstr>
      <vt:lpstr>Question Answering: IBM’s Watson</vt:lpstr>
      <vt:lpstr>Apple’s Siri</vt:lpstr>
      <vt:lpstr>Wolfram Alpha</vt:lpstr>
      <vt:lpstr>Types of Questions in Modern Systems</vt:lpstr>
      <vt:lpstr>Commercial systems:  mainly factoid questions</vt:lpstr>
      <vt:lpstr>Paradigms for QA</vt:lpstr>
      <vt:lpstr>Many questions can already be answered by web search</vt:lpstr>
      <vt:lpstr>IR-based Question Answering</vt:lpstr>
      <vt:lpstr>IR-based Factoid QA</vt:lpstr>
      <vt:lpstr>IR-based Factoid QA</vt:lpstr>
      <vt:lpstr>Knowledge-based approaches (Siri)</vt:lpstr>
      <vt:lpstr>Hybrid approaches (IBM Watson)</vt:lpstr>
      <vt:lpstr>Question Answering</vt:lpstr>
      <vt:lpstr>Factoid Q/A</vt:lpstr>
      <vt:lpstr>Question Processing Things to extract from the question</vt:lpstr>
      <vt:lpstr>Question Processing     They’re the two states you could be reentering if you’re crossing Florida’s northern border</vt:lpstr>
      <vt:lpstr>Answer Type Detection: Named Entities</vt:lpstr>
      <vt:lpstr>Answer Type Taxonomy</vt:lpstr>
      <vt:lpstr>Part of Li &amp; Roth’s Answer Type Taxonomy</vt:lpstr>
      <vt:lpstr>Answer Types</vt:lpstr>
      <vt:lpstr>More Answer Types</vt:lpstr>
      <vt:lpstr>Answer types in Jeopardy</vt:lpstr>
      <vt:lpstr>Answer Type Detection</vt:lpstr>
      <vt:lpstr>Answer Type Detection</vt:lpstr>
      <vt:lpstr>Answer Type Detection</vt:lpstr>
      <vt:lpstr>Features for Answer Type Detection</vt:lpstr>
      <vt:lpstr>Factoid Q/A</vt:lpstr>
      <vt:lpstr>Keyword Selection Algorithm</vt:lpstr>
      <vt:lpstr>Choosing keywords from the query</vt:lpstr>
      <vt:lpstr>Question Answering</vt:lpstr>
      <vt:lpstr>Factoid Q/A</vt:lpstr>
      <vt:lpstr>Passage Retrieval</vt:lpstr>
      <vt:lpstr>Features for Passage Ranking</vt:lpstr>
      <vt:lpstr>Factoid Q/A</vt:lpstr>
      <vt:lpstr>Answer Extraction</vt:lpstr>
      <vt:lpstr>Ranking Candidate Answers</vt:lpstr>
      <vt:lpstr>Ranking Candidate Answers</vt:lpstr>
      <vt:lpstr>Use machine learning: Features for ranking candidate answers</vt:lpstr>
      <vt:lpstr>Candidate Answer scoring in IBM Watson</vt:lpstr>
      <vt:lpstr>Common Evaluation Metrics</vt:lpstr>
      <vt:lpstr>Question Answering</vt:lpstr>
      <vt:lpstr>Relation Extraction</vt:lpstr>
      <vt:lpstr>Temporal Reasoning</vt:lpstr>
      <vt:lpstr>Geospatial knowledge (containment, directionality, borders) </vt:lpstr>
      <vt:lpstr>Context and Conversation  in Virtual Assistants like Siri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</dc:title>
  <dc:creator>cle-144-nb</dc:creator>
  <cp:lastModifiedBy>Farah Adeeba</cp:lastModifiedBy>
  <cp:revision>13</cp:revision>
  <dcterms:created xsi:type="dcterms:W3CDTF">2020-09-02T13:04:31Z</dcterms:created>
  <dcterms:modified xsi:type="dcterms:W3CDTF">2022-04-06T05:57:49Z</dcterms:modified>
</cp:coreProperties>
</file>