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81591" autoAdjust="0"/>
  </p:normalViewPr>
  <p:slideViewPr>
    <p:cSldViewPr snapToGrid="0" snapToObjects="1" showGuides="1">
      <p:cViewPr>
        <p:scale>
          <a:sx n="59" d="100"/>
          <a:sy n="59" d="100"/>
        </p:scale>
        <p:origin x="392" y="-1176"/>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6" d="100"/>
          <a:sy n="86" d="100"/>
        </p:scale>
        <p:origin x="385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7/17/17</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TEXT TOO SMALL, at least 24 and titles 32</a:t>
            </a:r>
          </a:p>
          <a:p>
            <a:r>
              <a:rPr lang="en-US" dirty="0" smtClean="0"/>
              <a:t>Consistency</a:t>
            </a:r>
            <a:r>
              <a:rPr lang="en-US" baseline="0" dirty="0" smtClean="0"/>
              <a:t> with fonts: use </a:t>
            </a:r>
            <a:r>
              <a:rPr lang="en-US" baseline="0" dirty="0" err="1" smtClean="0"/>
              <a:t>calibri</a:t>
            </a:r>
            <a:r>
              <a:rPr lang="en-US" baseline="0" dirty="0" smtClean="0"/>
              <a:t> everywhere </a:t>
            </a:r>
          </a:p>
          <a:p>
            <a:r>
              <a:rPr lang="en-US" baseline="0" dirty="0" smtClean="0"/>
              <a:t>Not a Motivation but </a:t>
            </a:r>
            <a:r>
              <a:rPr lang="en-US" baseline="0" smtClean="0"/>
              <a:t>Cyber-security techniques</a:t>
            </a:r>
            <a:endParaRPr lang="en-US" baseline="0" dirty="0" smtClean="0"/>
          </a:p>
          <a:p>
            <a:r>
              <a:rPr lang="en-US" baseline="0" dirty="0" smtClean="0"/>
              <a:t>Problem formulation need to be trimmed down</a:t>
            </a:r>
          </a:p>
          <a:p>
            <a:r>
              <a:rPr lang="en-US" baseline="0" dirty="0" smtClean="0"/>
              <a:t>No need to say ”the online </a:t>
            </a:r>
            <a:r>
              <a:rPr lang="en-US" baseline="0" dirty="0" err="1" smtClean="0"/>
              <a:t>controlelr</a:t>
            </a:r>
            <a:r>
              <a:rPr lang="en-US" baseline="0" dirty="0" smtClean="0"/>
              <a:t> adaptation uses model predictive </a:t>
            </a:r>
            <a:r>
              <a:rPr lang="en-US" baseline="0" dirty="0" err="1" smtClean="0"/>
              <a:t>control..instead</a:t>
            </a:r>
            <a:r>
              <a:rPr lang="en-US" baseline="0" dirty="0" smtClean="0"/>
              <a:t> say MPC to calculate the sequence of inputs</a:t>
            </a:r>
          </a:p>
          <a:p>
            <a:pPr marL="571500" indent="-571500">
              <a:buFontTx/>
              <a:buChar char="-"/>
            </a:pPr>
            <a:r>
              <a:rPr lang="en-US" baseline="0" dirty="0" smtClean="0"/>
              <a:t>Delay is time </a:t>
            </a:r>
            <a:r>
              <a:rPr lang="en-US" baseline="0" dirty="0" err="1" smtClean="0"/>
              <a:t>carying</a:t>
            </a:r>
            <a:r>
              <a:rPr lang="en-US" baseline="0" dirty="0" smtClean="0"/>
              <a:t> and not known a priori</a:t>
            </a:r>
          </a:p>
          <a:p>
            <a:pPr marL="571500" indent="-571500">
              <a:buFontTx/>
              <a:buChar char="-"/>
            </a:pPr>
            <a:r>
              <a:rPr lang="en-US" baseline="0" dirty="0" smtClean="0"/>
              <a:t>Estimation of delay using EWMA</a:t>
            </a:r>
          </a:p>
          <a:p>
            <a:pPr marL="571500" indent="-571500">
              <a:buFontTx/>
              <a:buChar char="-"/>
            </a:pPr>
            <a:r>
              <a:rPr lang="en-US" baseline="0" dirty="0" smtClean="0"/>
              <a:t>Unsafe region sentence do not make sense ???? Add figure on the side of the equation</a:t>
            </a:r>
          </a:p>
          <a:p>
            <a:pPr marL="0" indent="0">
              <a:buFontTx/>
              <a:buNone/>
            </a:pPr>
            <a:r>
              <a:rPr lang="en-US" baseline="0" dirty="0" smtClean="0"/>
              <a:t>What’s ML?</a:t>
            </a:r>
            <a:endParaRPr lang="en-US" baseline="0" dirty="0"/>
          </a:p>
          <a:p>
            <a:pPr marL="0" indent="0">
              <a:buFontTx/>
              <a:buNone/>
            </a:pPr>
            <a:r>
              <a:rPr lang="en-US" baseline="0" dirty="0" smtClean="0"/>
              <a:t>Last column: Remove Simulations and </a:t>
            </a:r>
            <a:r>
              <a:rPr lang="en-US" baseline="0" dirty="0" err="1" smtClean="0"/>
              <a:t>Experiemnts</a:t>
            </a:r>
            <a:r>
              <a:rPr lang="en-US" baseline="0" dirty="0" smtClean="0"/>
              <a:t> and just put Simulations and then experiments</a:t>
            </a:r>
          </a:p>
          <a:p>
            <a:pPr marL="0" indent="0">
              <a:buFontTx/>
              <a:buNone/>
            </a:pPr>
            <a:r>
              <a:rPr lang="en-US" baseline="0" dirty="0" smtClean="0"/>
              <a:t>Shrink the table</a:t>
            </a:r>
            <a:r>
              <a:rPr lang="mr-IN" baseline="0" dirty="0" smtClean="0"/>
              <a:t>…</a:t>
            </a:r>
            <a:r>
              <a:rPr lang="en-US" baseline="0" dirty="0" smtClean="0"/>
              <a:t>too much space</a:t>
            </a:r>
          </a:p>
          <a:p>
            <a:pPr marL="0" indent="0">
              <a:buFontTx/>
              <a:buNone/>
            </a:pPr>
            <a:r>
              <a:rPr lang="en-US" baseline="0" dirty="0" smtClean="0"/>
              <a:t>Remove ”we” ..it’s a poster</a:t>
            </a:r>
            <a:r>
              <a:rPr lang="mr-IN" baseline="0" dirty="0" smtClean="0"/>
              <a:t>…</a:t>
            </a:r>
            <a:r>
              <a:rPr lang="en-US" baseline="0" dirty="0" smtClean="0"/>
              <a:t>go </a:t>
            </a:r>
            <a:r>
              <a:rPr lang="en-US" baseline="0" dirty="0" err="1" smtClean="0"/>
              <a:t>doirectly</a:t>
            </a:r>
            <a:r>
              <a:rPr lang="en-US" baseline="0" dirty="0" smtClean="0"/>
              <a:t> to the point</a:t>
            </a:r>
            <a:endParaRPr lang="en-US" baseline="0"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100908"/>
            <a:ext cx="1019345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608464"/>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121475"/>
            <a:ext cx="1019464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593287"/>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35787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813576"/>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10090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608464"/>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608464"/>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100908"/>
            <a:ext cx="10182022"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57188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2064325"/>
            <a:ext cx="10185796" cy="606704"/>
          </a:xfrm>
          <a:prstGeom prst="rect">
            <a:avLst/>
          </a:prstGeom>
        </p:spPr>
        <p:txBody>
          <a:bodyPr wrap="square" lIns="163258" tIns="163258" rIns="163258" bIns="163258">
            <a:spAutoFit/>
          </a:bodyPr>
          <a:lstStyle>
            <a:lvl1pPr marL="0" indent="0">
              <a:buNone/>
              <a:tabLst/>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16042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710016"/>
            <a:ext cx="1018579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100908"/>
            <a:ext cx="754261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608464"/>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0101168"/>
            <a:ext cx="754380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572980"/>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87069" y="4124191"/>
            <a:ext cx="1554003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87068" y="3608464"/>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87068" y="14640245"/>
            <a:ext cx="15540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87068" y="14147802"/>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3608464"/>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4100908"/>
            <a:ext cx="7535264"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9613130"/>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0105573"/>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17217572"/>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785535"/>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r>
                <a:rPr lang="en-US" sz="1800" dirty="0">
                  <a:solidFill>
                    <a:schemeClr val="bg1"/>
                  </a:solidFill>
                  <a:latin typeface="Trebuchet MS" pitchFamily="34" charset="0"/>
                </a:rPr>
                <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r>
                <a:rPr lang="en-US" sz="1800" b="1" baseline="0" dirty="0">
                  <a:solidFill>
                    <a:schemeClr val="bg1"/>
                  </a:solidFill>
                  <a:latin typeface="Trebuchet MS" pitchFamily="34" charset="0"/>
                </a:rPr>
                <a:t/>
              </a:r>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7" name="Rounded Rectangle 36"/>
          <p:cNvSpPr/>
          <p:nvPr userDrawn="1"/>
        </p:nvSpPr>
        <p:spPr>
          <a:xfrm>
            <a:off x="726400"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11418872"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22040397"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userDrawn="1"/>
        </p:nvGrpSpPr>
        <p:grpSpPr>
          <a:xfrm>
            <a:off x="-31125" y="-11317"/>
            <a:ext cx="32971941" cy="2959437"/>
            <a:chOff x="-14192" y="1382"/>
            <a:chExt cx="27451941" cy="4572641"/>
          </a:xfrm>
        </p:grpSpPr>
        <p:sp>
          <p:nvSpPr>
            <p:cNvPr id="5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53" name="Group 52"/>
          <p:cNvGrpSpPr/>
          <p:nvPr userDrawn="1"/>
        </p:nvGrpSpPr>
        <p:grpSpPr>
          <a:xfrm rot="10800000">
            <a:off x="-24226" y="20723581"/>
            <a:ext cx="32976898" cy="1234423"/>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r>
                <a:rPr lang="en-US" sz="1800" dirty="0">
                  <a:solidFill>
                    <a:schemeClr val="bg1"/>
                  </a:solidFill>
                  <a:latin typeface="Trebuchet MS" pitchFamily="34" charset="0"/>
                </a:rPr>
                <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r>
                <a:rPr lang="en-US" sz="1800" b="1" baseline="0" dirty="0">
                  <a:solidFill>
                    <a:schemeClr val="bg1"/>
                  </a:solidFill>
                  <a:latin typeface="Trebuchet MS" pitchFamily="34" charset="0"/>
                </a:rPr>
                <a:t/>
              </a:r>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6" name="TextBox 63"/>
          <p:cNvSpPr txBox="1"/>
          <p:nvPr userDrawn="1"/>
        </p:nvSpPr>
        <p:spPr>
          <a:xfrm>
            <a:off x="33400609" y="19630405"/>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48" name="Rounded Rectangle 47"/>
          <p:cNvSpPr/>
          <p:nvPr userDrawn="1"/>
        </p:nvSpPr>
        <p:spPr>
          <a:xfrm>
            <a:off x="726401"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24715752"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8681853" y="3562164"/>
            <a:ext cx="15581648" cy="16930015"/>
          </a:xfrm>
          <a:prstGeom prst="roundRect">
            <a:avLst>
              <a:gd name="adj" fmla="val 132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userDrawn="1"/>
        </p:nvGrpSpPr>
        <p:grpSpPr>
          <a:xfrm rot="10800000">
            <a:off x="-24226" y="20723581"/>
            <a:ext cx="32976898" cy="1234423"/>
            <a:chOff x="-14192" y="1382"/>
            <a:chExt cx="27451941" cy="4572641"/>
          </a:xfrm>
        </p:grpSpPr>
        <p:sp>
          <p:nvSpPr>
            <p:cNvPr id="5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9" name="Text Box 14"/>
          <p:cNvSpPr txBox="1">
            <a:spLocks noChangeArrowheads="1"/>
          </p:cNvSpPr>
          <p:nvPr userDrawn="1"/>
        </p:nvSpPr>
        <p:spPr bwMode="auto">
          <a:xfrm>
            <a:off x="1003118" y="21325209"/>
            <a:ext cx="3786383" cy="288335"/>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47" name="Rectangle 15"/>
          <p:cNvSpPr/>
          <p:nvPr userDrawn="1"/>
        </p:nvSpPr>
        <p:spPr>
          <a:xfrm>
            <a:off x="-31125" y="-11317"/>
            <a:ext cx="32971941" cy="2958158"/>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1359" y="4187838"/>
            <a:ext cx="4905320" cy="3432092"/>
          </a:xfrm>
        </p:spPr>
        <p:txBody>
          <a:bodyPr/>
          <a:lstStyle/>
          <a:p>
            <a:pPr marL="342900" indent="-342900">
              <a:buFont typeface="Arial" panose="020B0604020202020204" pitchFamily="34" charset="0"/>
              <a:buChar char="•"/>
            </a:pPr>
            <a:r>
              <a:rPr lang="en-US" sz="2400" dirty="0">
                <a:latin typeface="+mj-lt"/>
              </a:rPr>
              <a:t>Modern cyber-physical systems are not built with </a:t>
            </a:r>
            <a:r>
              <a:rPr lang="en-US" sz="2400" dirty="0" smtClean="0">
                <a:latin typeface="+mj-lt"/>
              </a:rPr>
              <a:t>cyber-security </a:t>
            </a:r>
            <a:r>
              <a:rPr lang="en-US" sz="2400" dirty="0">
                <a:latin typeface="+mj-lt"/>
              </a:rPr>
              <a:t>in mind.</a:t>
            </a:r>
          </a:p>
          <a:p>
            <a:pPr marL="342900" indent="-342900">
              <a:buFont typeface="Arial" panose="020B0604020202020204" pitchFamily="34" charset="0"/>
              <a:buChar char="•"/>
            </a:pPr>
            <a:r>
              <a:rPr lang="en-US" sz="2400" dirty="0">
                <a:latin typeface="+mj-lt"/>
              </a:rPr>
              <a:t>Adding </a:t>
            </a:r>
            <a:r>
              <a:rPr lang="en-US" sz="2400" dirty="0" smtClean="0">
                <a:latin typeface="+mj-lt"/>
              </a:rPr>
              <a:t>cyber-security incurs </a:t>
            </a:r>
            <a:r>
              <a:rPr lang="en-US" sz="2400" dirty="0">
                <a:latin typeface="+mj-lt"/>
              </a:rPr>
              <a:t>runtime </a:t>
            </a:r>
            <a:r>
              <a:rPr lang="en-US" sz="2400" b="1" dirty="0">
                <a:latin typeface="+mj-lt"/>
              </a:rPr>
              <a:t>overheads</a:t>
            </a:r>
            <a:r>
              <a:rPr lang="en-US" sz="2400" dirty="0">
                <a:latin typeface="+mj-lt"/>
              </a:rPr>
              <a:t> that results in </a:t>
            </a:r>
            <a:r>
              <a:rPr lang="en-US" sz="2400" b="1" dirty="0">
                <a:latin typeface="+mj-lt"/>
              </a:rPr>
              <a:t>performance degradation</a:t>
            </a:r>
            <a:r>
              <a:rPr lang="en-US" sz="2400" dirty="0">
                <a:latin typeface="+mj-lt"/>
              </a:rPr>
              <a:t> </a:t>
            </a:r>
            <a:r>
              <a:rPr lang="en-US" sz="2400" dirty="0" smtClean="0">
                <a:latin typeface="+mj-lt"/>
              </a:rPr>
              <a:t>and </a:t>
            </a:r>
            <a:r>
              <a:rPr lang="en-US" sz="2400" b="1" dirty="0" smtClean="0">
                <a:latin typeface="+mj-lt"/>
              </a:rPr>
              <a:t>safety issues</a:t>
            </a:r>
            <a:r>
              <a:rPr lang="en-US" sz="2400" dirty="0" smtClean="0">
                <a:latin typeface="+mj-lt"/>
              </a:rPr>
              <a:t>.</a:t>
            </a:r>
            <a:endParaRPr lang="en-US" sz="2400" dirty="0">
              <a:latin typeface="+mj-lt"/>
            </a:endParaRPr>
          </a:p>
          <a:p>
            <a:endParaRPr lang="en-US" sz="2400" dirty="0">
              <a:latin typeface="+mj-lt"/>
            </a:endParaRPr>
          </a:p>
        </p:txBody>
      </p:sp>
      <p:sp>
        <p:nvSpPr>
          <p:cNvPr id="3" name="Text Placeholder 2"/>
          <p:cNvSpPr>
            <a:spLocks noGrp="1"/>
          </p:cNvSpPr>
          <p:nvPr>
            <p:ph type="body" sz="quarter" idx="11"/>
          </p:nvPr>
        </p:nvSpPr>
        <p:spPr>
          <a:xfrm>
            <a:off x="691753" y="3562298"/>
            <a:ext cx="10179845" cy="624326"/>
          </a:xfrm>
        </p:spPr>
        <p:txBody>
          <a:bodyPr/>
          <a:lstStyle/>
          <a:p>
            <a:r>
              <a:rPr lang="en-US" sz="3200" u="none" dirty="0"/>
              <a:t>INTRODUCTION</a:t>
            </a:r>
          </a:p>
        </p:txBody>
      </p:sp>
      <p:sp>
        <p:nvSpPr>
          <p:cNvPr id="4" name="Text Placeholder 3"/>
          <p:cNvSpPr>
            <a:spLocks noGrp="1"/>
          </p:cNvSpPr>
          <p:nvPr>
            <p:ph type="body" sz="quarter" idx="19"/>
          </p:nvPr>
        </p:nvSpPr>
        <p:spPr>
          <a:xfrm>
            <a:off x="691754" y="9003252"/>
            <a:ext cx="10194648" cy="11409661"/>
          </a:xfrm>
        </p:spPr>
        <p:txBody>
          <a:bodyPr/>
          <a:lstStyle/>
          <a:p>
            <a:pPr marL="342900" indent="-342900">
              <a:buFont typeface="Arial" panose="020B0604020202020204" pitchFamily="34" charset="0"/>
              <a:buChar char="•"/>
            </a:pPr>
            <a:r>
              <a:rPr lang="en-US" dirty="0"/>
              <a:t>Numerous software techniques that have been developed to protect cyber systems from attacks.</a:t>
            </a:r>
          </a:p>
          <a:p>
            <a:pPr marL="342900" indent="-342900">
              <a:buFont typeface="Arial" panose="020B0604020202020204" pitchFamily="34" charset="0"/>
              <a:buChar char="•"/>
            </a:pPr>
            <a:r>
              <a:rPr lang="en-US" b="1" dirty="0"/>
              <a:t>System-level software security techniques: </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intrusion-detection systems.</a:t>
            </a:r>
          </a:p>
          <a:p>
            <a:pPr marL="1812222" lvl="2" indent="-342900"/>
            <a:r>
              <a:rPr lang="en-US" dirty="0">
                <a:latin typeface="Times New Roman" panose="02020603050405020304" pitchFamily="18" charset="0"/>
                <a:cs typeface="Times New Roman" panose="02020603050405020304" pitchFamily="18" charset="0"/>
              </a:rPr>
              <a:t> monitor the entire system for indications of compromise.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Application-level software security techniques:</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Control Flow Integrity (CFI):</a:t>
            </a:r>
          </a:p>
          <a:p>
            <a:pPr marL="1812222" lvl="2" indent="-342900"/>
            <a:r>
              <a:rPr lang="en-US" dirty="0">
                <a:latin typeface="Times New Roman" panose="02020603050405020304" pitchFamily="18" charset="0"/>
                <a:cs typeface="Times New Roman" panose="02020603050405020304" pitchFamily="18" charset="0"/>
              </a:rPr>
              <a:t>Instruments the application to enforce the intended control flow at run time.</a:t>
            </a:r>
          </a:p>
          <a:p>
            <a:pPr marL="1812222" lvl="2" indent="-342900"/>
            <a:r>
              <a:rPr lang="en-US" dirty="0">
                <a:latin typeface="Times New Roman" panose="02020603050405020304" pitchFamily="18" charset="0"/>
                <a:cs typeface="Times New Roman" panose="02020603050405020304" pitchFamily="18" charset="0"/>
              </a:rPr>
              <a:t>The overhead on an application can vary depending on the inputs it processes</a:t>
            </a:r>
            <a:r>
              <a:rPr lang="en-US" dirty="0"/>
              <a:t>.</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N-variant system (</a:t>
            </a:r>
            <a:r>
              <a:rPr lang="en-US" i="1" dirty="0" err="1">
                <a:latin typeface="Times New Roman" panose="02020603050405020304" pitchFamily="18" charset="0"/>
                <a:cs typeface="Times New Roman" panose="02020603050405020304" pitchFamily="18" charset="0"/>
              </a:rPr>
              <a:t>DoubleHelix</a:t>
            </a:r>
            <a:r>
              <a:rPr lang="en-US" dirty="0">
                <a:latin typeface="Times New Roman" panose="02020603050405020304" pitchFamily="18" charset="0"/>
                <a:cs typeface="Times New Roman" panose="02020603050405020304" pitchFamily="18" charset="0"/>
              </a:rPr>
              <a:t>):</a:t>
            </a:r>
          </a:p>
          <a:p>
            <a:pPr marL="1812222" lvl="2" indent="-342900"/>
            <a:r>
              <a:rPr lang="en-US" dirty="0">
                <a:latin typeface="Times New Roman" panose="02020603050405020304" pitchFamily="18" charset="0"/>
                <a:cs typeface="Times New Roman" panose="02020603050405020304" pitchFamily="18" charset="0"/>
              </a:rPr>
              <a:t>Employs the systematic application of artificial diversity to prevent large classes of attacks.</a:t>
            </a:r>
          </a:p>
          <a:p>
            <a:pPr marL="1812222" lvl="2" indent="-342900"/>
            <a:r>
              <a:rPr lang="en-US" dirty="0">
                <a:latin typeface="Times New Roman" panose="02020603050405020304" pitchFamily="18" charset="0"/>
                <a:cs typeface="Times New Roman" panose="02020603050405020304" pitchFamily="18" charset="0"/>
              </a:rPr>
              <a:t>Provides formal proofs that classes of attacks are not possible and can recover from an attack and continue operation.</a:t>
            </a:r>
          </a:p>
          <a:p>
            <a:pPr marL="1812222" lvl="2" indent="-342900"/>
            <a:r>
              <a:rPr lang="en-US" dirty="0">
                <a:latin typeface="Times New Roman" panose="02020603050405020304" pitchFamily="18" charset="0"/>
                <a:cs typeface="Times New Roman" panose="02020603050405020304" pitchFamily="18" charset="0"/>
              </a:rPr>
              <a:t>The performance overheads can reach up to 400%.</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5" name="Text Placeholder 4"/>
          <p:cNvSpPr>
            <a:spLocks noGrp="1"/>
          </p:cNvSpPr>
          <p:nvPr>
            <p:ph type="body" sz="quarter" idx="20"/>
          </p:nvPr>
        </p:nvSpPr>
        <p:spPr>
          <a:xfrm>
            <a:off x="710414" y="8505426"/>
            <a:ext cx="10179844" cy="531993"/>
          </a:xfrm>
        </p:spPr>
        <p:txBody>
          <a:bodyPr/>
          <a:lstStyle/>
          <a:p>
            <a:r>
              <a:rPr lang="en-US" dirty="0"/>
              <a:t>MOTIVATION</a:t>
            </a:r>
          </a:p>
        </p:txBody>
      </p:sp>
      <p:sp>
        <p:nvSpPr>
          <p:cNvPr id="6" name="Text Placeholder 5"/>
          <p:cNvSpPr>
            <a:spLocks noGrp="1"/>
          </p:cNvSpPr>
          <p:nvPr>
            <p:ph type="body" sz="quarter" idx="21"/>
          </p:nvPr>
        </p:nvSpPr>
        <p:spPr>
          <a:xfrm>
            <a:off x="11365707" y="9869008"/>
            <a:ext cx="10178651" cy="606704"/>
          </a:xfrm>
        </p:spPr>
        <p:txBody>
          <a:bodyPr/>
          <a:lstStyle/>
          <a:p>
            <a:pPr marL="285750" indent="-285750">
              <a:buFont typeface="Arial" panose="020B0604020202020204" pitchFamily="34" charset="0"/>
              <a:buChar char="•"/>
            </a:pPr>
            <a:r>
              <a:rPr lang="en-US" dirty="0"/>
              <a:t>The online controller adaptation uses Model Predictive Control (MPC)</a:t>
            </a:r>
          </a:p>
        </p:txBody>
      </p:sp>
      <p:sp>
        <p:nvSpPr>
          <p:cNvPr id="7" name="Text Placeholder 6"/>
          <p:cNvSpPr>
            <a:spLocks noGrp="1"/>
          </p:cNvSpPr>
          <p:nvPr>
            <p:ph type="body" sz="quarter" idx="22"/>
          </p:nvPr>
        </p:nvSpPr>
        <p:spPr>
          <a:xfrm>
            <a:off x="11365707" y="9208323"/>
            <a:ext cx="10178651" cy="531993"/>
          </a:xfrm>
        </p:spPr>
        <p:txBody>
          <a:bodyPr/>
          <a:lstStyle/>
          <a:p>
            <a:r>
              <a:rPr lang="en-US" dirty="0"/>
              <a:t>ONLINE CONTROLLER ADAPTATION</a:t>
            </a:r>
          </a:p>
        </p:txBody>
      </p:sp>
      <mc:AlternateContent xmlns:mc="http://schemas.openxmlformats.org/markup-compatibility/2006" xmlns:a14="http://schemas.microsoft.com/office/drawing/2010/main">
        <mc:Choice Requires="a14">
          <p:sp>
            <p:nvSpPr>
              <p:cNvPr id="8" name="Text Placeholder 7"/>
              <p:cNvSpPr>
                <a:spLocks noGrp="1"/>
              </p:cNvSpPr>
              <p:nvPr>
                <p:ph type="body" sz="quarter" idx="23"/>
              </p:nvPr>
            </p:nvSpPr>
            <p:spPr>
              <a:xfrm>
                <a:off x="11371661" y="4329508"/>
                <a:ext cx="10178651" cy="2601096"/>
              </a:xfrm>
            </p:spPr>
            <p:txBody>
              <a:bodyPr/>
              <a:lstStyle/>
              <a:p>
                <a:pPr marL="285750" indent="-285750">
                  <a:buFont typeface="Arial" panose="020B0604020202020204" pitchFamily="34" charset="0"/>
                  <a:buChar char="•"/>
                </a:pPr>
                <a:r>
                  <a:rPr lang="en-US" dirty="0"/>
                  <a:t>An autonomous vehicle (AV) is tasked to complete a mission over an obstacle populated environment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𝑂</m:t>
                    </m:r>
                  </m:oMath>
                </a14:m>
                <a:r>
                  <a:rPr lang="en-US" dirty="0"/>
                  <a:t> in which </a:t>
                </a:r>
                <a14:m>
                  <m:oMath xmlns:m="http://schemas.openxmlformats.org/officeDocument/2006/math">
                    <m:r>
                      <a:rPr lang="en-US" i="1">
                        <a:latin typeface="Cambria Math" panose="02040503050406030204" pitchFamily="18" charset="0"/>
                      </a:rPr>
                      <m:t>𝐹</m:t>
                    </m:r>
                  </m:oMath>
                </a14:m>
                <a:r>
                  <a:rPr lang="en-US" dirty="0"/>
                  <a:t> represents the obstacle-free region of the environment and vice versa </a:t>
                </a:r>
                <a14:m>
                  <m:oMath xmlns:m="http://schemas.openxmlformats.org/officeDocument/2006/math">
                    <m:r>
                      <a:rPr lang="en-US" i="1">
                        <a:latin typeface="Cambria Math" panose="02040503050406030204" pitchFamily="18" charset="0"/>
                        <a:ea typeface="Cambria Math" panose="02040503050406030204" pitchFamily="18" charset="0"/>
                      </a:rPr>
                      <m:t>𝑂</m:t>
                    </m:r>
                  </m:oMath>
                </a14:m>
                <a:r>
                  <a:rPr lang="en-US" dirty="0"/>
                  <a:t> is the region occupied by obstacles. The AV discrete dynamical model is shown below where delays, </a:t>
                </a:r>
                <a14:m>
                  <m:oMath xmlns:m="http://schemas.openxmlformats.org/officeDocument/2006/math">
                    <m:r>
                      <a:rPr lang="en-US" i="1">
                        <a:latin typeface="Cambria Math" panose="02040503050406030204" pitchFamily="18" charset="0"/>
                        <a:ea typeface="Cambria Math" panose="02040503050406030204" pitchFamily="18" charset="0"/>
                      </a:rPr>
                      <m:t>𝛿</m:t>
                    </m:r>
                  </m:oMath>
                </a14:m>
                <a:r>
                  <a:rPr lang="en-US" dirty="0"/>
                  <a:t>, are due to security mechanisms running on the controller to protect the system against malicious cyber-attacks. Given the constraints, the current state of the system </a:t>
                </a:r>
                <a14:m>
                  <m:oMath xmlns:m="http://schemas.openxmlformats.org/officeDocument/2006/math">
                    <m:r>
                      <a:rPr lang="en-US" i="1">
                        <a:latin typeface="Cambria Math" panose="02040503050406030204" pitchFamily="18" charset="0"/>
                      </a:rPr>
                      <m:t>𝑥</m:t>
                    </m:r>
                  </m:oMath>
                </a14:m>
                <a:r>
                  <a:rPr lang="en-US" dirty="0"/>
                  <a:t>, the desired input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 </m:t>
                    </m:r>
                  </m:oMath>
                </a14:m>
                <a:r>
                  <a:rPr lang="en-US" dirty="0"/>
                  <a:t>with no delay, and the maximum delay that we can expect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oMath>
                </a14:m>
                <a:r>
                  <a:rPr lang="en-US" dirty="0"/>
                  <a:t> the objective is to find a control policy </a:t>
                </a:r>
                <a14:m>
                  <m:oMath xmlns:m="http://schemas.openxmlformats.org/officeDocument/2006/math">
                    <m:r>
                      <m:rPr>
                        <m:sty m:val="p"/>
                      </m:rPr>
                      <a:rPr lang="en-US">
                        <a:latin typeface="Cambria Math" panose="02040503050406030204" pitchFamily="18" charset="0"/>
                      </a:rPr>
                      <m:t>u</m:t>
                    </m:r>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r>
                      <a:rPr lang="en-US">
                        <a:latin typeface="Cambria Math" panose="02040503050406030204" pitchFamily="18" charset="0"/>
                      </a:rPr>
                      <m:t>,</m:t>
                    </m:r>
                    <m:r>
                      <m:rPr>
                        <m:sty m:val="p"/>
                      </m:rPr>
                      <a:rPr lang="en-US">
                        <a:latin typeface="Cambria Math" panose="02040503050406030204" pitchFamily="18" charset="0"/>
                      </a:rPr>
                      <m:t>t</m:t>
                    </m:r>
                    <m:r>
                      <a:rPr lang="en-US">
                        <a:latin typeface="Cambria Math" panose="02040503050406030204" pitchFamily="18" charset="0"/>
                      </a:rPr>
                      <m:t>)</m:t>
                    </m:r>
                  </m:oMath>
                </a14:m>
                <a:r>
                  <a:rPr lang="en-US" dirty="0"/>
                  <a:t> such that </a:t>
                </a:r>
                <a14:m>
                  <m:oMath xmlns:m="http://schemas.openxmlformats.org/officeDocument/2006/math">
                    <m:r>
                      <a:rPr lang="en-US" i="1">
                        <a:latin typeface="Cambria Math" panose="02040503050406030204" pitchFamily="18" charset="0"/>
                      </a:rPr>
                      <m:t>𝑥</m:t>
                    </m:r>
                    <m:d>
                      <m:dPr>
                        <m:ctrlPr>
                          <a:rPr lang="en-US" i="1">
                            <a:latin typeface="Cambria Math" charset="0"/>
                          </a:rPr>
                        </m:ctrlPr>
                      </m:dPr>
                      <m:e>
                        <m:r>
                          <a:rPr lang="en-US" i="1">
                            <a:latin typeface="Cambria Math" panose="02040503050406030204" pitchFamily="18" charset="0"/>
                          </a:rPr>
                          <m:t>𝑡</m:t>
                        </m:r>
                      </m:e>
                    </m:d>
                    <m:r>
                      <m:rPr>
                        <m:nor/>
                      </m:rPr>
                      <a:rPr lang="en-US">
                        <a:latin typeface="Cambria Math" panose="02040503050406030204" pitchFamily="18" charset="0"/>
                      </a:rPr>
                      <m:t> </m:t>
                    </m:r>
                    <m:r>
                      <m:rPr>
                        <m:nor/>
                      </m:rPr>
                      <a:rPr lang="en-US" dirty="0"/>
                      <m:t>⊄</m:t>
                    </m:r>
                    <m:r>
                      <a:rPr lang="en-US" dirty="0">
                        <a:latin typeface="Cambria Math" panose="02040503050406030204" pitchFamily="18" charset="0"/>
                      </a:rPr>
                      <m:t> </m:t>
                    </m:r>
                    <m:r>
                      <m:rPr>
                        <m:sty m:val="p"/>
                      </m:rPr>
                      <a:rPr lang="en-US" dirty="0">
                        <a:latin typeface="Cambria Math" panose="02040503050406030204" pitchFamily="18" charset="0"/>
                      </a:rPr>
                      <m:t>O</m:t>
                    </m:r>
                    <m:r>
                      <a:rPr lang="en-US"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≥0, </m:t>
                    </m:r>
                    <m:r>
                      <a:rPr lang="en-US" i="1" dirty="0">
                        <a:latin typeface="Cambria Math" panose="02040503050406030204" pitchFamily="18" charset="0"/>
                        <a:ea typeface="Cambria Math" panose="02040503050406030204" pitchFamily="18" charset="0"/>
                      </a:rPr>
                      <m:t>𝑥</m:t>
                    </m:r>
                    <m:d>
                      <m:dPr>
                        <m:ctrlPr>
                          <a:rPr lang="en-US" i="1" dirty="0">
                            <a:latin typeface="Cambria Math"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0</m:t>
                        </m:r>
                      </m:e>
                    </m:d>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𝐹</m:t>
                    </m:r>
                    <m:r>
                      <a:rPr lang="en-US" i="1" dirty="0">
                        <a:latin typeface="Cambria Math" panose="02040503050406030204" pitchFamily="18" charset="0"/>
                        <a:ea typeface="Cambria Math" panose="02040503050406030204" pitchFamily="18" charset="0"/>
                      </a:rPr>
                      <m:t>.</m:t>
                    </m:r>
                  </m:oMath>
                </a14:m>
                <a:r>
                  <a:rPr lang="en-US" dirty="0"/>
                  <a:t> </a:t>
                </a:r>
              </a:p>
              <a:p>
                <a:endParaRPr lang="en-US" dirty="0"/>
              </a:p>
            </p:txBody>
          </p:sp>
        </mc:Choice>
        <mc:Fallback xmlns="">
          <p:sp>
            <p:nvSpPr>
              <p:cNvPr id="8" name="Text Placeholder 7"/>
              <p:cNvSpPr>
                <a:spLocks noGrp="1" noRot="1" noChangeAspect="1" noMove="1" noResize="1" noEditPoints="1" noAdjustHandles="1" noChangeArrowheads="1" noChangeShapeType="1" noTextEdit="1"/>
              </p:cNvSpPr>
              <p:nvPr>
                <p:ph type="body" sz="quarter" idx="23"/>
              </p:nvPr>
            </p:nvSpPr>
            <p:spPr>
              <a:xfrm>
                <a:off x="11371661" y="4329508"/>
                <a:ext cx="10178651" cy="2601096"/>
              </a:xfrm>
              <a:blipFill>
                <a:blip r:embed="rId3"/>
                <a:stretch>
                  <a:fillRect/>
                </a:stretch>
              </a:blipFill>
            </p:spPr>
            <p:txBody>
              <a:bodyPr/>
              <a:lstStyle/>
              <a:p>
                <a:r>
                  <a:rPr lang="en-US">
                    <a:noFill/>
                  </a:rPr>
                  <a:t> </a:t>
                </a:r>
              </a:p>
            </p:txBody>
          </p:sp>
        </mc:Fallback>
      </mc:AlternateContent>
      <p:sp>
        <p:nvSpPr>
          <p:cNvPr id="9" name="Text Placeholder 8"/>
          <p:cNvSpPr>
            <a:spLocks noGrp="1"/>
          </p:cNvSpPr>
          <p:nvPr>
            <p:ph type="body" sz="quarter" idx="24"/>
          </p:nvPr>
        </p:nvSpPr>
        <p:spPr>
          <a:xfrm>
            <a:off x="11366899" y="3608464"/>
            <a:ext cx="10184606" cy="531993"/>
          </a:xfrm>
        </p:spPr>
        <p:txBody>
          <a:bodyPr/>
          <a:lstStyle/>
          <a:p>
            <a:r>
              <a:rPr lang="en-US" dirty="0"/>
              <a:t>PROBLEM FORMULATION</a:t>
            </a:r>
          </a:p>
        </p:txBody>
      </p:sp>
      <p:sp>
        <p:nvSpPr>
          <p:cNvPr id="10" name="Text Placeholder 9"/>
          <p:cNvSpPr>
            <a:spLocks noGrp="1"/>
          </p:cNvSpPr>
          <p:nvPr>
            <p:ph type="body" sz="quarter" idx="25"/>
          </p:nvPr>
        </p:nvSpPr>
        <p:spPr>
          <a:xfrm>
            <a:off x="22046806" y="3608464"/>
            <a:ext cx="10182022" cy="531993"/>
          </a:xfrm>
        </p:spPr>
        <p:txBody>
          <a:bodyPr/>
          <a:lstStyle/>
          <a:p>
            <a:r>
              <a:rPr lang="en-US" dirty="0"/>
              <a:t>SIMULATONS AND EXPERIMENTAL RESULTS</a:t>
            </a:r>
          </a:p>
        </p:txBody>
      </p:sp>
      <p:sp>
        <p:nvSpPr>
          <p:cNvPr id="11" name="Text Placeholder 10"/>
          <p:cNvSpPr>
            <a:spLocks noGrp="1"/>
          </p:cNvSpPr>
          <p:nvPr>
            <p:ph type="body" sz="quarter" idx="26"/>
          </p:nvPr>
        </p:nvSpPr>
        <p:spPr>
          <a:xfrm>
            <a:off x="22046806" y="4100908"/>
            <a:ext cx="10182022" cy="1271501"/>
          </a:xfrm>
        </p:spPr>
        <p:txBody>
          <a:bodyPr/>
          <a:lstStyle/>
          <a:p>
            <a:r>
              <a:rPr lang="en-US" b="1" u="sng" dirty="0"/>
              <a:t>Simulations:</a:t>
            </a:r>
          </a:p>
          <a:p>
            <a:pPr marL="342900" indent="-342900">
              <a:buFont typeface="Arial" panose="020B0604020202020204" pitchFamily="34" charset="0"/>
              <a:buChar char="•"/>
            </a:pPr>
            <a:endParaRPr lang="en-US" dirty="0"/>
          </a:p>
          <a:p>
            <a:endParaRPr lang="en-US" dirty="0"/>
          </a:p>
        </p:txBody>
      </p:sp>
      <p:sp>
        <p:nvSpPr>
          <p:cNvPr id="13" name="Text Placeholder 12"/>
          <p:cNvSpPr>
            <a:spLocks noGrp="1"/>
          </p:cNvSpPr>
          <p:nvPr>
            <p:ph type="body" sz="quarter" idx="28"/>
          </p:nvPr>
        </p:nvSpPr>
        <p:spPr>
          <a:xfrm>
            <a:off x="22019807" y="10293210"/>
            <a:ext cx="10185796" cy="6534480"/>
          </a:xfrm>
        </p:spPr>
        <p:txBody>
          <a:bodyPr/>
          <a:lstStyle/>
          <a:p>
            <a:r>
              <a:rPr lang="en-US" b="1" u="sng" dirty="0"/>
              <a:t>Experiments:</a:t>
            </a:r>
            <a:endParaRPr lang="en-US" dirty="0"/>
          </a:p>
          <a:p>
            <a:pPr marL="342900" indent="-342900">
              <a:buFont typeface="+mj-lt"/>
              <a:buAutoNum type="alphaUcPeriod"/>
            </a:pPr>
            <a:r>
              <a:rPr lang="en-US" b="1" u="sng" dirty="0"/>
              <a:t>Integrating Software Level Cyber Security Techniques On A Real Autonomous Vehicle:</a:t>
            </a:r>
            <a:endParaRPr lang="en-US" u="sng" dirty="0"/>
          </a:p>
          <a:p>
            <a:pPr marL="285750" indent="-285750">
              <a:buFont typeface="Arial" panose="020B0604020202020204" pitchFamily="34" charset="0"/>
              <a:buChar char="•"/>
            </a:pPr>
            <a:r>
              <a:rPr lang="en-US" i="1" dirty="0"/>
              <a:t>Double Helix </a:t>
            </a:r>
            <a:r>
              <a:rPr lang="en-US" dirty="0"/>
              <a:t>is used to protect ROS nodes for mapping and navigation.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We recorded the performance overhead imposed by the protected controllers  measuring delays up to 30%.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algn="ctr"/>
            <a:endParaRPr lang="ar-EG" b="1" u="sng" dirty="0"/>
          </a:p>
          <a:p>
            <a:pPr marL="342900" indent="-342900">
              <a:buFont typeface="Arial" panose="020B0604020202020204" pitchFamily="34" charset="0"/>
              <a:buChar char="•"/>
            </a:pPr>
            <a:endParaRPr lang="en-US" dirty="0"/>
          </a:p>
          <a:p>
            <a:pPr marL="342900" indent="-342900">
              <a:buFont typeface="+mj-lt"/>
              <a:buAutoNum type="alphaUcPeriod" startAt="2"/>
            </a:pPr>
            <a:r>
              <a:rPr lang="en-US" b="1" u="sng" dirty="0"/>
              <a:t>Online Adaptation Control with Unknown Overhead:</a:t>
            </a:r>
          </a:p>
          <a:p>
            <a:endParaRPr lang="en-US" dirty="0"/>
          </a:p>
        </p:txBody>
      </p:sp>
      <p:sp>
        <p:nvSpPr>
          <p:cNvPr id="14" name="Text Placeholder 13"/>
          <p:cNvSpPr>
            <a:spLocks noGrp="1"/>
          </p:cNvSpPr>
          <p:nvPr>
            <p:ph type="body" sz="quarter" idx="29"/>
          </p:nvPr>
        </p:nvSpPr>
        <p:spPr>
          <a:xfrm>
            <a:off x="22023581" y="18686719"/>
            <a:ext cx="10182022" cy="531993"/>
          </a:xfrm>
        </p:spPr>
        <p:txBody>
          <a:bodyPr/>
          <a:lstStyle/>
          <a:p>
            <a:r>
              <a:rPr lang="en-US" dirty="0"/>
              <a:t>CONCLUSION AND FUTURE WORK</a:t>
            </a:r>
          </a:p>
        </p:txBody>
      </p:sp>
      <p:sp>
        <p:nvSpPr>
          <p:cNvPr id="15" name="Text Placeholder 14"/>
          <p:cNvSpPr>
            <a:spLocks noGrp="1"/>
          </p:cNvSpPr>
          <p:nvPr>
            <p:ph type="body" sz="quarter" idx="30"/>
          </p:nvPr>
        </p:nvSpPr>
        <p:spPr>
          <a:xfrm>
            <a:off x="22046807" y="19197671"/>
            <a:ext cx="10185796" cy="1271501"/>
          </a:xfrm>
        </p:spPr>
        <p:txBody>
          <a:bodyPr/>
          <a:lstStyle/>
          <a:p>
            <a:pPr marL="285750" indent="-285750">
              <a:buFont typeface="Arial" panose="020B0604020202020204" pitchFamily="34" charset="0"/>
              <a:buChar char="•"/>
            </a:pPr>
            <a:r>
              <a:rPr lang="en-US" dirty="0"/>
              <a:t>We can achieve a good performance in terms of time while maintaining safety and security constraints.</a:t>
            </a:r>
          </a:p>
          <a:p>
            <a:pPr marL="285750" indent="-285750">
              <a:buFont typeface="Arial" panose="020B0604020202020204" pitchFamily="34" charset="0"/>
              <a:buChar char="•"/>
            </a:pPr>
            <a:r>
              <a:rPr lang="en-US" dirty="0"/>
              <a:t>Extension to aerial vehicles.</a:t>
            </a:r>
          </a:p>
          <a:p>
            <a:pPr marL="285750" indent="-285750">
              <a:buFont typeface="Arial" panose="020B0604020202020204" pitchFamily="34" charset="0"/>
              <a:buChar char="•"/>
            </a:pPr>
            <a:r>
              <a:rPr lang="en-US" dirty="0"/>
              <a:t>Use ML techniques to estimate the delays and adapt the controller input accordingly.</a:t>
            </a:r>
          </a:p>
        </p:txBody>
      </p:sp>
      <p:sp>
        <p:nvSpPr>
          <p:cNvPr id="16" name="Text Placeholder 15"/>
          <p:cNvSpPr>
            <a:spLocks noGrp="1"/>
          </p:cNvSpPr>
          <p:nvPr>
            <p:ph type="body" sz="quarter" idx="150"/>
          </p:nvPr>
        </p:nvSpPr>
        <p:spPr>
          <a:xfrm>
            <a:off x="4373868" y="2143431"/>
            <a:ext cx="24162328" cy="805296"/>
          </a:xfrm>
        </p:spPr>
        <p:txBody>
          <a:bodyPr>
            <a:normAutofit fontScale="77500" lnSpcReduction="20000"/>
          </a:bodyPr>
          <a:lstStyle/>
          <a:p>
            <a:r>
              <a:rPr lang="en-US" dirty="0"/>
              <a:t>Mahmoud Elnaggar</a:t>
            </a:r>
            <a:r>
              <a:rPr lang="en-US" baseline="30000" dirty="0"/>
              <a:t>1</a:t>
            </a:r>
            <a:r>
              <a:rPr lang="en-US" dirty="0"/>
              <a:t>, Jason D. Hiser</a:t>
            </a:r>
            <a:r>
              <a:rPr lang="en-US" baseline="30000" dirty="0"/>
              <a:t>2</a:t>
            </a:r>
            <a:r>
              <a:rPr lang="en-US" dirty="0"/>
              <a:t>, Tony X. Lin</a:t>
            </a:r>
            <a:r>
              <a:rPr lang="en-US" baseline="30000" dirty="0"/>
              <a:t>3</a:t>
            </a:r>
            <a:r>
              <a:rPr lang="en-US" dirty="0"/>
              <a:t>, Anh Nguyen-Tuong</a:t>
            </a:r>
            <a:r>
              <a:rPr lang="en-US" baseline="30000" dirty="0"/>
              <a:t>2</a:t>
            </a:r>
            <a:r>
              <a:rPr lang="en-US" dirty="0"/>
              <a:t>, Michele Co</a:t>
            </a:r>
            <a:r>
              <a:rPr lang="en-US" baseline="30000" dirty="0"/>
              <a:t>2</a:t>
            </a:r>
            <a:r>
              <a:rPr lang="en-US" dirty="0"/>
              <a:t>, Jack W. Davidson</a:t>
            </a:r>
            <a:r>
              <a:rPr lang="en-US" baseline="30000" dirty="0"/>
              <a:t>2</a:t>
            </a:r>
            <a:r>
              <a:rPr lang="en-US" dirty="0"/>
              <a:t>, and Nicola Bezzo</a:t>
            </a:r>
            <a:r>
              <a:rPr lang="en-US" baseline="30000" dirty="0"/>
              <a:t>1,3</a:t>
            </a:r>
            <a:endParaRPr lang="en-US" dirty="0"/>
          </a:p>
          <a:p>
            <a:endParaRPr lang="en-US" dirty="0"/>
          </a:p>
        </p:txBody>
      </p:sp>
      <p:sp>
        <p:nvSpPr>
          <p:cNvPr id="17" name="Text Placeholder 16"/>
          <p:cNvSpPr>
            <a:spLocks noGrp="1"/>
          </p:cNvSpPr>
          <p:nvPr>
            <p:ph type="body" sz="quarter" idx="184"/>
          </p:nvPr>
        </p:nvSpPr>
        <p:spPr>
          <a:xfrm>
            <a:off x="4373868" y="2657476"/>
            <a:ext cx="24162328" cy="862062"/>
          </a:xfrm>
        </p:spPr>
        <p:txBody>
          <a:bodyPr>
            <a:normAutofit fontScale="92500" lnSpcReduction="20000"/>
          </a:bodyPr>
          <a:lstStyle/>
          <a:p>
            <a:r>
              <a:rPr lang="en-US" sz="2800" baseline="30000" dirty="0"/>
              <a:t>1</a:t>
            </a:r>
            <a:r>
              <a:rPr lang="en-US" sz="2800" dirty="0"/>
              <a:t>Department of Systems and Information Engineering, </a:t>
            </a:r>
            <a:r>
              <a:rPr lang="en-US" sz="2800" baseline="30000" dirty="0"/>
              <a:t>2</a:t>
            </a:r>
            <a:r>
              <a:rPr lang="en-US" sz="2800" dirty="0"/>
              <a:t>Department of Computer Science, </a:t>
            </a:r>
            <a:r>
              <a:rPr lang="en-US" sz="2800" baseline="30000" dirty="0"/>
              <a:t>3</a:t>
            </a:r>
            <a:r>
              <a:rPr lang="en-US" sz="2800" dirty="0"/>
              <a:t>Department of Electrical and Computer Engineering</a:t>
            </a:r>
          </a:p>
          <a:p>
            <a:r>
              <a:rPr lang="en-US" sz="2800" dirty="0"/>
              <a:t>University of Virginia</a:t>
            </a:r>
          </a:p>
          <a:p>
            <a:endParaRPr lang="en-US" sz="2800" dirty="0"/>
          </a:p>
        </p:txBody>
      </p:sp>
      <p:sp>
        <p:nvSpPr>
          <p:cNvPr id="18" name="Text Placeholder 17"/>
          <p:cNvSpPr>
            <a:spLocks noGrp="1"/>
          </p:cNvSpPr>
          <p:nvPr>
            <p:ph type="body" sz="quarter" idx="185"/>
          </p:nvPr>
        </p:nvSpPr>
        <p:spPr>
          <a:xfrm>
            <a:off x="1367432" y="442637"/>
            <a:ext cx="30175200" cy="1452388"/>
          </a:xfrm>
        </p:spPr>
        <p:txBody>
          <a:bodyPr>
            <a:normAutofit/>
          </a:bodyPr>
          <a:lstStyle/>
          <a:p>
            <a:r>
              <a:rPr lang="en-US" sz="6000" dirty="0"/>
              <a:t>Online Control Adaptation for Safe and Secure Autonomous Vehicle Operations</a:t>
            </a:r>
          </a:p>
        </p:txBody>
      </p:sp>
      <p:pic>
        <p:nvPicPr>
          <p:cNvPr id="20" name="Picture 19">
            <a:extLst>
              <a:ext uri="{FF2B5EF4-FFF2-40B4-BE49-F238E27FC236}">
                <a16:creationId xmlns:a16="http://schemas.microsoft.com/office/drawing/2014/main" xmlns="" id="{717F65D8-0077-40BE-AAC2-47E0655833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603" y="314325"/>
            <a:ext cx="1797097" cy="1831072"/>
          </a:xfrm>
          <a:prstGeom prst="rect">
            <a:avLst/>
          </a:prstGeom>
        </p:spPr>
      </p:pic>
      <p:pic>
        <p:nvPicPr>
          <p:cNvPr id="22" name="Picture 21">
            <a:extLst>
              <a:ext uri="{FF2B5EF4-FFF2-40B4-BE49-F238E27FC236}">
                <a16:creationId xmlns:a16="http://schemas.microsoft.com/office/drawing/2014/main" xmlns="" id="{AAD6EF39-D1FE-4CCE-A1D7-FBA7113678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68500" y="20011806"/>
            <a:ext cx="2831351" cy="1636023"/>
          </a:xfrm>
          <a:prstGeom prst="rect">
            <a:avLst/>
          </a:prstGeom>
        </p:spPr>
      </p:pic>
      <p:pic>
        <p:nvPicPr>
          <p:cNvPr id="24" name="Picture 23">
            <a:extLst>
              <a:ext uri="{FF2B5EF4-FFF2-40B4-BE49-F238E27FC236}">
                <a16:creationId xmlns:a16="http://schemas.microsoft.com/office/drawing/2014/main" xmlns="" id="{56311A83-4A4C-4FCE-A7A8-767635E54D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74584" y="20026579"/>
            <a:ext cx="3555545" cy="1621250"/>
          </a:xfrm>
          <a:prstGeom prst="rect">
            <a:avLst/>
          </a:prstGeom>
        </p:spPr>
      </p:pic>
      <p:pic>
        <p:nvPicPr>
          <p:cNvPr id="25" name="Picture 24">
            <a:extLst>
              <a:ext uri="{FF2B5EF4-FFF2-40B4-BE49-F238E27FC236}">
                <a16:creationId xmlns:a16="http://schemas.microsoft.com/office/drawing/2014/main" xmlns="" id="{9BD09127-F037-4488-84FA-F885E84768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7558" y="4363933"/>
            <a:ext cx="5203086" cy="2742357"/>
          </a:xfrm>
          <a:prstGeom prst="rect">
            <a:avLst/>
          </a:prstGeom>
        </p:spPr>
      </p:pic>
      <p:pic>
        <p:nvPicPr>
          <p:cNvPr id="26" name="Picture 25">
            <a:extLst>
              <a:ext uri="{FF2B5EF4-FFF2-40B4-BE49-F238E27FC236}">
                <a16:creationId xmlns:a16="http://schemas.microsoft.com/office/drawing/2014/main" xmlns="" id="{4949B0D5-6C99-4F60-9E2E-E22DDF45FDB1}"/>
              </a:ext>
            </a:extLst>
          </p:cNvPr>
          <p:cNvPicPr>
            <a:picLocks noChangeAspect="1"/>
          </p:cNvPicPr>
          <p:nvPr/>
        </p:nvPicPr>
        <p:blipFill>
          <a:blip r:embed="rId8"/>
          <a:stretch>
            <a:fillRect/>
          </a:stretch>
        </p:blipFill>
        <p:spPr>
          <a:xfrm>
            <a:off x="882656" y="10486790"/>
            <a:ext cx="4476454" cy="3229214"/>
          </a:xfrm>
          <a:prstGeom prst="rect">
            <a:avLst/>
          </a:prstGeom>
        </p:spPr>
      </p:pic>
      <p:pic>
        <p:nvPicPr>
          <p:cNvPr id="27" name="Picture 26">
            <a:extLst>
              <a:ext uri="{FF2B5EF4-FFF2-40B4-BE49-F238E27FC236}">
                <a16:creationId xmlns:a16="http://schemas.microsoft.com/office/drawing/2014/main" xmlns="" id="{C6426C3A-E0E4-456D-A82E-E1BD58476FE6}"/>
              </a:ext>
            </a:extLst>
          </p:cNvPr>
          <p:cNvPicPr>
            <a:picLocks noChangeAspect="1"/>
          </p:cNvPicPr>
          <p:nvPr/>
        </p:nvPicPr>
        <p:blipFill>
          <a:blip r:embed="rId9"/>
          <a:stretch>
            <a:fillRect/>
          </a:stretch>
        </p:blipFill>
        <p:spPr>
          <a:xfrm>
            <a:off x="5583460" y="10436555"/>
            <a:ext cx="4562866" cy="3249716"/>
          </a:xfrm>
          <a:prstGeom prst="rect">
            <a:avLst/>
          </a:prstGeom>
        </p:spPr>
      </p:pic>
      <p:pic>
        <p:nvPicPr>
          <p:cNvPr id="28" name="Picture 27">
            <a:extLst>
              <a:ext uri="{FF2B5EF4-FFF2-40B4-BE49-F238E27FC236}">
                <a16:creationId xmlns:a16="http://schemas.microsoft.com/office/drawing/2014/main" xmlns="" id="{55B6A41F-70CB-49AB-B3C9-E3C7CD0E0C23}"/>
              </a:ext>
            </a:extLst>
          </p:cNvPr>
          <p:cNvPicPr>
            <a:picLocks noChangeAspect="1"/>
          </p:cNvPicPr>
          <p:nvPr/>
        </p:nvPicPr>
        <p:blipFill>
          <a:blip r:embed="rId10"/>
          <a:stretch>
            <a:fillRect/>
          </a:stretch>
        </p:blipFill>
        <p:spPr>
          <a:xfrm>
            <a:off x="3429000" y="17007369"/>
            <a:ext cx="4691738" cy="3354374"/>
          </a:xfrm>
          <a:prstGeom prst="rect">
            <a:avLst/>
          </a:prstGeom>
        </p:spPr>
      </p:pic>
      <p:pic>
        <p:nvPicPr>
          <p:cNvPr id="29" name="Picture 28">
            <a:extLst>
              <a:ext uri="{FF2B5EF4-FFF2-40B4-BE49-F238E27FC236}">
                <a16:creationId xmlns:a16="http://schemas.microsoft.com/office/drawing/2014/main" xmlns="" id="{80CF3611-3902-4D33-8F66-997F404F1E60}"/>
              </a:ext>
            </a:extLst>
          </p:cNvPr>
          <p:cNvPicPr>
            <a:picLocks noChangeAspect="1"/>
          </p:cNvPicPr>
          <p:nvPr/>
        </p:nvPicPr>
        <p:blipFill>
          <a:blip r:embed="rId11"/>
          <a:stretch>
            <a:fillRect/>
          </a:stretch>
        </p:blipFill>
        <p:spPr>
          <a:xfrm>
            <a:off x="13919419" y="6739913"/>
            <a:ext cx="5156003" cy="903151"/>
          </a:xfrm>
          <a:prstGeom prst="rect">
            <a:avLst/>
          </a:prstGeom>
        </p:spPr>
      </p:pic>
      <p:pic>
        <p:nvPicPr>
          <p:cNvPr id="30" name="Picture 29">
            <a:extLst>
              <a:ext uri="{FF2B5EF4-FFF2-40B4-BE49-F238E27FC236}">
                <a16:creationId xmlns:a16="http://schemas.microsoft.com/office/drawing/2014/main" xmlns="" id="{EC55E314-61B4-487D-8557-51802CFBE447}"/>
              </a:ext>
            </a:extLst>
          </p:cNvPr>
          <p:cNvPicPr>
            <a:picLocks noChangeAspect="1"/>
          </p:cNvPicPr>
          <p:nvPr/>
        </p:nvPicPr>
        <p:blipFill>
          <a:blip r:embed="rId12"/>
          <a:stretch>
            <a:fillRect/>
          </a:stretch>
        </p:blipFill>
        <p:spPr>
          <a:xfrm>
            <a:off x="14687561" y="7841876"/>
            <a:ext cx="3619718" cy="1202054"/>
          </a:xfrm>
          <a:prstGeom prst="rect">
            <a:avLst/>
          </a:prstGeom>
        </p:spPr>
      </p:pic>
      <p:pic>
        <p:nvPicPr>
          <p:cNvPr id="31" name="Picture 30">
            <a:extLst>
              <a:ext uri="{FF2B5EF4-FFF2-40B4-BE49-F238E27FC236}">
                <a16:creationId xmlns:a16="http://schemas.microsoft.com/office/drawing/2014/main" xmlns="" id="{14C8858F-39EE-4575-B3DE-50227249F59F}"/>
              </a:ext>
            </a:extLst>
          </p:cNvPr>
          <p:cNvPicPr>
            <a:picLocks noChangeAspect="1"/>
          </p:cNvPicPr>
          <p:nvPr/>
        </p:nvPicPr>
        <p:blipFill>
          <a:blip r:embed="rId13"/>
          <a:stretch>
            <a:fillRect/>
          </a:stretch>
        </p:blipFill>
        <p:spPr>
          <a:xfrm>
            <a:off x="12986423" y="10495015"/>
            <a:ext cx="7021993" cy="1359298"/>
          </a:xfrm>
          <a:prstGeom prst="rect">
            <a:avLst/>
          </a:prstGeom>
        </p:spPr>
      </p:pic>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xmlns="" id="{087602F8-20BF-4F5D-B0A6-6529536E7F98}"/>
                  </a:ext>
                </a:extLst>
              </p:cNvPr>
              <p:cNvSpPr/>
              <p:nvPr/>
            </p:nvSpPr>
            <p:spPr>
              <a:xfrm>
                <a:off x="11421685" y="12167799"/>
                <a:ext cx="10007880" cy="2369880"/>
              </a:xfrm>
              <a:prstGeom prst="rect">
                <a:avLst/>
              </a:prstGeom>
            </p:spPr>
            <p:txBody>
              <a:bodyPr wrap="square">
                <a:spAutoFit/>
              </a:bodyPr>
              <a:lstStyle/>
              <a:p>
                <a:pPr marL="342900" indent="-342900">
                  <a:buFont typeface="Arial" pitchFamily="34" charset="0"/>
                  <a:buChar char="•"/>
                </a:pPr>
                <a:r>
                  <a:rPr lang="en-US" sz="1800" dirty="0">
                    <a:latin typeface="Times New Roman" panose="02020603050405020304" pitchFamily="18" charset="0"/>
                    <a:cs typeface="Times New Roman" panose="02020603050405020304" pitchFamily="18" charset="0"/>
                  </a:rPr>
                  <a:t>The delay at each time step is time varying and not known a priori before implementing the control law.</a:t>
                </a:r>
              </a:p>
              <a:p>
                <a:pPr marL="342900" indent="-342900">
                  <a:buFont typeface="Arial" pitchFamily="34" charset="0"/>
                  <a:buChar char="•"/>
                </a:pPr>
                <a:r>
                  <a:rPr lang="en-US" sz="1800" dirty="0">
                    <a:latin typeface="Times New Roman" panose="02020603050405020304" pitchFamily="18" charset="0"/>
                    <a:cs typeface="Times New Roman" panose="02020603050405020304" pitchFamily="18" charset="0"/>
                  </a:rPr>
                  <a:t>Estimate the delay at each time step using exponential weighted moving average algorithm (EWMA)</a:t>
                </a: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sz="1800" dirty="0"/>
                  <a:t>We inflate the unsafe regions to construct a set of inflated unsafe regions </a:t>
                </a:r>
                <a14:m>
                  <m:oMath xmlns:m="http://schemas.openxmlformats.org/officeDocument/2006/math">
                    <m:r>
                      <a:rPr lang="en-US" sz="1800" i="1">
                        <a:latin typeface="Cambria Math" panose="02040503050406030204" pitchFamily="18" charset="0"/>
                      </a:rPr>
                      <m:t>𝑆</m:t>
                    </m:r>
                    <m:r>
                      <a:rPr lang="en-US" sz="1800" i="1">
                        <a:latin typeface="Cambria Math" panose="02040503050406030204" pitchFamily="18" charset="0"/>
                      </a:rPr>
                      <m:t> </m:t>
                    </m:r>
                  </m:oMath>
                </a14:m>
                <a:r>
                  <a:rPr lang="en-US" sz="1800" dirty="0"/>
                  <a:t>that satisfies the following condition:</a:t>
                </a: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p:txBody>
          </p:sp>
        </mc:Choice>
        <mc:Fallback xmlns="">
          <p:sp>
            <p:nvSpPr>
              <p:cNvPr id="32" name="Rectangle 31">
                <a:extLst>
                  <a:ext uri="{FF2B5EF4-FFF2-40B4-BE49-F238E27FC236}">
                    <a16:creationId xmlns:a16="http://schemas.microsoft.com/office/drawing/2014/main" id="{087602F8-20BF-4F5D-B0A6-6529536E7F98}"/>
                  </a:ext>
                </a:extLst>
              </p:cNvPr>
              <p:cNvSpPr>
                <a:spLocks noRot="1" noChangeAspect="1" noMove="1" noResize="1" noEditPoints="1" noAdjustHandles="1" noChangeArrowheads="1" noChangeShapeType="1" noTextEdit="1"/>
              </p:cNvSpPr>
              <p:nvPr/>
            </p:nvSpPr>
            <p:spPr>
              <a:xfrm>
                <a:off x="11421685" y="12167799"/>
                <a:ext cx="10007880" cy="2369880"/>
              </a:xfrm>
              <a:prstGeom prst="rect">
                <a:avLst/>
              </a:prstGeom>
              <a:blipFill>
                <a:blip r:embed="rId14"/>
                <a:stretch>
                  <a:fillRect l="-427" t="-1285" r="-792"/>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xmlns="" id="{27EAE69E-78B4-4535-8D79-1124A7FF96DE}"/>
              </a:ext>
            </a:extLst>
          </p:cNvPr>
          <p:cNvPicPr>
            <a:picLocks noChangeAspect="1"/>
          </p:cNvPicPr>
          <p:nvPr/>
        </p:nvPicPr>
        <p:blipFill>
          <a:blip r:embed="rId15"/>
          <a:stretch>
            <a:fillRect/>
          </a:stretch>
        </p:blipFill>
        <p:spPr>
          <a:xfrm>
            <a:off x="13999764" y="13128702"/>
            <a:ext cx="4910535" cy="447306"/>
          </a:xfrm>
          <a:prstGeom prst="rect">
            <a:avLst/>
          </a:prstGeom>
        </p:spPr>
      </p:pic>
      <p:pic>
        <p:nvPicPr>
          <p:cNvPr id="34" name="Picture 33">
            <a:extLst>
              <a:ext uri="{FF2B5EF4-FFF2-40B4-BE49-F238E27FC236}">
                <a16:creationId xmlns:a16="http://schemas.microsoft.com/office/drawing/2014/main" xmlns="" id="{5353BC2E-7BE3-4C82-94E6-44C810573965}"/>
              </a:ext>
            </a:extLst>
          </p:cNvPr>
          <p:cNvPicPr>
            <a:picLocks noChangeAspect="1"/>
          </p:cNvPicPr>
          <p:nvPr/>
        </p:nvPicPr>
        <p:blipFill>
          <a:blip r:embed="rId16"/>
          <a:stretch>
            <a:fillRect/>
          </a:stretch>
        </p:blipFill>
        <p:spPr>
          <a:xfrm>
            <a:off x="13689138" y="14160143"/>
            <a:ext cx="5970892" cy="532474"/>
          </a:xfrm>
          <a:prstGeom prst="rect">
            <a:avLst/>
          </a:prstGeom>
        </p:spPr>
      </p:pic>
      <p:pic>
        <p:nvPicPr>
          <p:cNvPr id="35" name="Picture 34">
            <a:extLst>
              <a:ext uri="{FF2B5EF4-FFF2-40B4-BE49-F238E27FC236}">
                <a16:creationId xmlns:a16="http://schemas.microsoft.com/office/drawing/2014/main" xmlns="" id="{62C90F92-E6E8-4D20-B06F-C4A6FBCC76DA}"/>
              </a:ext>
            </a:extLst>
          </p:cNvPr>
          <p:cNvPicPr>
            <a:picLocks noChangeAspect="1"/>
          </p:cNvPicPr>
          <p:nvPr/>
        </p:nvPicPr>
        <p:blipFill>
          <a:blip r:embed="rId17"/>
          <a:stretch>
            <a:fillRect/>
          </a:stretch>
        </p:blipFill>
        <p:spPr>
          <a:xfrm>
            <a:off x="13856677" y="14802216"/>
            <a:ext cx="5904690" cy="331892"/>
          </a:xfrm>
          <a:prstGeom prst="rect">
            <a:avLst/>
          </a:prstGeom>
        </p:spPr>
      </p:pic>
      <p:pic>
        <p:nvPicPr>
          <p:cNvPr id="36" name="Picture 35">
            <a:extLst>
              <a:ext uri="{FF2B5EF4-FFF2-40B4-BE49-F238E27FC236}">
                <a16:creationId xmlns:a16="http://schemas.microsoft.com/office/drawing/2014/main" xmlns="" id="{950E99FE-0025-49D1-8D80-47EBAD05235E}"/>
              </a:ext>
            </a:extLst>
          </p:cNvPr>
          <p:cNvPicPr>
            <a:picLocks noChangeAspect="1"/>
          </p:cNvPicPr>
          <p:nvPr/>
        </p:nvPicPr>
        <p:blipFill>
          <a:blip r:embed="rId18"/>
          <a:stretch>
            <a:fillRect/>
          </a:stretch>
        </p:blipFill>
        <p:spPr>
          <a:xfrm>
            <a:off x="15681507" y="15307044"/>
            <a:ext cx="3228792" cy="402275"/>
          </a:xfrm>
          <a:prstGeom prst="rect">
            <a:avLst/>
          </a:prstGeom>
        </p:spPr>
      </p:pic>
      <p:pic>
        <p:nvPicPr>
          <p:cNvPr id="37" name="Picture 36">
            <a:extLst>
              <a:ext uri="{FF2B5EF4-FFF2-40B4-BE49-F238E27FC236}">
                <a16:creationId xmlns:a16="http://schemas.microsoft.com/office/drawing/2014/main" xmlns="" id="{E20F3486-1850-42EB-BBA9-A929944180C0}"/>
              </a:ext>
            </a:extLst>
          </p:cNvPr>
          <p:cNvPicPr>
            <a:picLocks noChangeAspect="1"/>
          </p:cNvPicPr>
          <p:nvPr/>
        </p:nvPicPr>
        <p:blipFill>
          <a:blip r:embed="rId19"/>
          <a:stretch>
            <a:fillRect/>
          </a:stretch>
        </p:blipFill>
        <p:spPr>
          <a:xfrm>
            <a:off x="14994554" y="15364766"/>
            <a:ext cx="658019" cy="286829"/>
          </a:xfrm>
          <a:prstGeom prst="rect">
            <a:avLst/>
          </a:prstGeom>
        </p:spPr>
      </p:pic>
      <mc:AlternateContent xmlns:mc="http://schemas.openxmlformats.org/markup-compatibility/2006" xmlns:a14="http://schemas.microsoft.com/office/drawing/2010/main">
        <mc:Choice Requires="a14">
          <p:sp>
            <p:nvSpPr>
              <p:cNvPr id="39" name="Text Placeholder 6">
                <a:extLst>
                  <a:ext uri="{FF2B5EF4-FFF2-40B4-BE49-F238E27FC236}">
                    <a16:creationId xmlns:a16="http://schemas.microsoft.com/office/drawing/2014/main" xmlns="" id="{1DAB1BE5-B30D-40D0-B8E9-B2828DE2D8DD}"/>
                  </a:ext>
                </a:extLst>
              </p:cNvPr>
              <p:cNvSpPr txBox="1">
                <a:spLocks/>
              </p:cNvSpPr>
              <p:nvPr/>
            </p:nvSpPr>
            <p:spPr>
              <a:xfrm>
                <a:off x="11440280" y="15551050"/>
                <a:ext cx="10048874" cy="3875291"/>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pPr marL="342900" indent="-342900">
                  <a:buFont typeface="Arial" panose="020B0604020202020204" pitchFamily="34" charset="0"/>
                  <a:buChar char="•"/>
                </a:pPr>
                <a:r>
                  <a:rPr lang="en-US" b="1" u="sng" dirty="0"/>
                  <a:t>Risk-based approach</a:t>
                </a:r>
                <a:r>
                  <a:rPr lang="en-US" dirty="0"/>
                  <a:t>: </a:t>
                </a: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MPC is used to compute a controller input </a:t>
                </a:r>
                <a14:m>
                  <m:oMath xmlns:m="http://schemas.openxmlformats.org/officeDocument/2006/math">
                    <m:sSub>
                      <m:sSubPr>
                        <m:ctrlPr>
                          <a:rPr lang="en-US" i="1" smtClean="0">
                            <a:latin typeface="Cambria Math" charset="0"/>
                          </a:rPr>
                        </m:ctrlPr>
                      </m:sSubPr>
                      <m:e>
                        <m:r>
                          <a:rPr lang="en-US" i="1" smtClean="0">
                            <a:latin typeface="Cambria Math" panose="02040503050406030204" pitchFamily="18" charset="0"/>
                          </a:rPr>
                          <m:t>𝑢</m:t>
                        </m:r>
                      </m:e>
                      <m:sub>
                        <m:r>
                          <a:rPr lang="en-US" i="1" smtClean="0">
                            <a:latin typeface="Cambria Math" panose="02040503050406030204" pitchFamily="18" charset="0"/>
                          </a:rPr>
                          <m:t>𝑚𝑎𝑥</m:t>
                        </m:r>
                      </m:sub>
                    </m:sSub>
                  </m:oMath>
                </a14:m>
                <a:r>
                  <a:rPr lang="en-US" dirty="0">
                    <a:latin typeface="Times New Roman" panose="02020603050405020304" pitchFamily="18" charset="0"/>
                    <a:cs typeface="Times New Roman" panose="02020603050405020304" pitchFamily="18" charset="0"/>
                  </a:rPr>
                  <a:t> considering maximum delay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oMath>
                </a14:m>
                <a:r>
                  <a:rPr lang="en-US" dirty="0">
                    <a:latin typeface="Times New Roman" panose="02020603050405020304" pitchFamily="18" charset="0"/>
                    <a:cs typeface="Times New Roman" panose="02020603050405020304" pitchFamily="18" charset="0"/>
                  </a:rPr>
                  <a:t>. </a:t>
                </a: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A risk factor </a:t>
                </a:r>
                <a14:m>
                  <m:oMath xmlns:m="http://schemas.openxmlformats.org/officeDocument/2006/math">
                    <m:r>
                      <a:rPr lang="en-US" i="1" smtClean="0">
                        <a:latin typeface="Cambria Math" panose="02040503050406030204" pitchFamily="18" charset="0"/>
                      </a:rPr>
                      <m:t>𝑟</m:t>
                    </m:r>
                    <m:r>
                      <a:rPr lang="en-US"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that indicates the accuracy of the last estimated delay.</a:t>
                </a: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Finally, the adapted controller input</a:t>
                </a:r>
                <a14:m>
                  <m:oMath xmlns:m="http://schemas.openxmlformats.org/officeDocument/2006/math">
                    <m:r>
                      <a:rPr lang="en-US" smtClean="0">
                        <a:latin typeface="Cambria Math" panose="02040503050406030204" pitchFamily="18" charset="0"/>
                      </a:rPr>
                      <m:t> </m:t>
                    </m:r>
                    <m:r>
                      <m:rPr>
                        <m:sty m:val="p"/>
                      </m:rPr>
                      <a:rPr lang="en-US">
                        <a:latin typeface="Cambria Math" panose="02040503050406030204" pitchFamily="18" charset="0"/>
                      </a:rPr>
                      <m:t>u</m:t>
                    </m:r>
                    <m:r>
                      <a:rPr lang="en-US" i="1">
                        <a:latin typeface="Cambria Math" panose="02040503050406030204" pitchFamily="18" charset="0"/>
                      </a:rPr>
                      <m:t>̂</m:t>
                    </m:r>
                    <m:r>
                      <a:rPr lang="en-US" i="1" smtClean="0">
                        <a:latin typeface="Cambria Math" panose="02040503050406030204" pitchFamily="18" charset="0"/>
                      </a:rPr>
                      <m:t>(</m:t>
                    </m:r>
                    <m:r>
                      <a:rPr lang="en-US" i="1" smtClean="0">
                        <a:latin typeface="Cambria Math" panose="02040503050406030204" pitchFamily="18" charset="0"/>
                      </a:rPr>
                      <m:t>𝑘</m:t>
                    </m:r>
                    <m:r>
                      <a:rPr lang="en-US" i="1"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is applied to the AV.</a:t>
                </a:r>
              </a:p>
              <a:p>
                <a:endParaRPr lang="en-US" dirty="0"/>
              </a:p>
              <a:p>
                <a:endParaRPr lang="en-US" dirty="0"/>
              </a:p>
              <a:p>
                <a:pPr marL="342900" indent="-342900">
                  <a:buFont typeface="Arial" pitchFamily="34" charset="0"/>
                  <a:buChar char="•"/>
                </a:pPr>
                <a:r>
                  <a:rPr lang="en-US" dirty="0"/>
                  <a:t>If the state of the AV lies inside the inflated region, the algorithm generates the conservative control input</a:t>
                </a:r>
                <a:endParaRPr lang="ar-EG" dirty="0"/>
              </a:p>
            </p:txBody>
          </p:sp>
        </mc:Choice>
        <mc:Fallback xmlns="">
          <p:sp>
            <p:nvSpPr>
              <p:cNvPr id="39" name="Text Placeholder 6">
                <a:extLst>
                  <a:ext uri="{FF2B5EF4-FFF2-40B4-BE49-F238E27FC236}">
                    <a16:creationId xmlns:a16="http://schemas.microsoft.com/office/drawing/2014/main" id="{1DAB1BE5-B30D-40D0-B8E9-B2828DE2D8DD}"/>
                  </a:ext>
                </a:extLst>
              </p:cNvPr>
              <p:cNvSpPr txBox="1">
                <a:spLocks noRot="1" noChangeAspect="1" noMove="1" noResize="1" noEditPoints="1" noAdjustHandles="1" noChangeArrowheads="1" noChangeShapeType="1" noTextEdit="1"/>
              </p:cNvSpPr>
              <p:nvPr/>
            </p:nvSpPr>
            <p:spPr>
              <a:xfrm>
                <a:off x="11440280" y="15551050"/>
                <a:ext cx="10048874" cy="3875291"/>
              </a:xfrm>
              <a:prstGeom prst="rect">
                <a:avLst/>
              </a:prstGeom>
              <a:blipFill>
                <a:blip r:embed="rId20"/>
                <a:stretch>
                  <a:fillRect/>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xmlns="" id="{5AE199B2-12A3-4DE2-B7E2-883DC5EC3A5C}"/>
              </a:ext>
            </a:extLst>
          </p:cNvPr>
          <p:cNvPicPr>
            <a:picLocks noChangeAspect="1"/>
          </p:cNvPicPr>
          <p:nvPr/>
        </p:nvPicPr>
        <p:blipFill>
          <a:blip r:embed="rId21"/>
          <a:stretch>
            <a:fillRect/>
          </a:stretch>
        </p:blipFill>
        <p:spPr>
          <a:xfrm>
            <a:off x="14594370" y="16713795"/>
            <a:ext cx="3662509" cy="910979"/>
          </a:xfrm>
          <a:prstGeom prst="rect">
            <a:avLst/>
          </a:prstGeom>
        </p:spPr>
      </p:pic>
      <p:pic>
        <p:nvPicPr>
          <p:cNvPr id="41" name="Picture 40">
            <a:extLst>
              <a:ext uri="{FF2B5EF4-FFF2-40B4-BE49-F238E27FC236}">
                <a16:creationId xmlns:a16="http://schemas.microsoft.com/office/drawing/2014/main" xmlns="" id="{4500563E-5C38-4272-8C61-D5AA5313544E}"/>
              </a:ext>
            </a:extLst>
          </p:cNvPr>
          <p:cNvPicPr>
            <a:picLocks noChangeAspect="1"/>
          </p:cNvPicPr>
          <p:nvPr/>
        </p:nvPicPr>
        <p:blipFill>
          <a:blip r:embed="rId22"/>
          <a:stretch>
            <a:fillRect/>
          </a:stretch>
        </p:blipFill>
        <p:spPr>
          <a:xfrm>
            <a:off x="13534896" y="18115835"/>
            <a:ext cx="2764955" cy="514554"/>
          </a:xfrm>
          <a:prstGeom prst="rect">
            <a:avLst/>
          </a:prstGeom>
        </p:spPr>
      </p:pic>
      <p:pic>
        <p:nvPicPr>
          <p:cNvPr id="42" name="Picture 41">
            <a:extLst>
              <a:ext uri="{FF2B5EF4-FFF2-40B4-BE49-F238E27FC236}">
                <a16:creationId xmlns:a16="http://schemas.microsoft.com/office/drawing/2014/main" xmlns="" id="{59ADD550-8769-4DB8-A1E9-7F6DD91498F8}"/>
              </a:ext>
            </a:extLst>
          </p:cNvPr>
          <p:cNvPicPr>
            <a:picLocks noChangeAspect="1"/>
          </p:cNvPicPr>
          <p:nvPr/>
        </p:nvPicPr>
        <p:blipFill>
          <a:blip r:embed="rId23"/>
          <a:stretch>
            <a:fillRect/>
          </a:stretch>
        </p:blipFill>
        <p:spPr>
          <a:xfrm>
            <a:off x="16882680" y="18175749"/>
            <a:ext cx="2516469" cy="394741"/>
          </a:xfrm>
          <a:prstGeom prst="rect">
            <a:avLst/>
          </a:prstGeom>
        </p:spPr>
      </p:pic>
      <p:pic>
        <p:nvPicPr>
          <p:cNvPr id="43" name="Picture 42">
            <a:extLst>
              <a:ext uri="{FF2B5EF4-FFF2-40B4-BE49-F238E27FC236}">
                <a16:creationId xmlns:a16="http://schemas.microsoft.com/office/drawing/2014/main" xmlns="" id="{0FC232D3-B9DC-4F4C-8D90-F59F627423F1}"/>
              </a:ext>
            </a:extLst>
          </p:cNvPr>
          <p:cNvPicPr>
            <a:picLocks noChangeAspect="1"/>
          </p:cNvPicPr>
          <p:nvPr/>
        </p:nvPicPr>
        <p:blipFill>
          <a:blip r:embed="rId24"/>
          <a:stretch>
            <a:fillRect/>
          </a:stretch>
        </p:blipFill>
        <p:spPr>
          <a:xfrm>
            <a:off x="14994554" y="19254979"/>
            <a:ext cx="3022476" cy="342848"/>
          </a:xfrm>
          <a:prstGeom prst="rect">
            <a:avLst/>
          </a:prstGeom>
        </p:spPr>
      </p:pic>
      <p:pic>
        <p:nvPicPr>
          <p:cNvPr id="44" name="Picture 43">
            <a:extLst>
              <a:ext uri="{FF2B5EF4-FFF2-40B4-BE49-F238E27FC236}">
                <a16:creationId xmlns:a16="http://schemas.microsoft.com/office/drawing/2014/main" xmlns="" id="{4D428820-8168-43B4-A9F9-145E09CF65BE}"/>
              </a:ext>
            </a:extLst>
          </p:cNvPr>
          <p:cNvPicPr>
            <a:picLocks noChangeAspect="1"/>
          </p:cNvPicPr>
          <p:nvPr/>
        </p:nvPicPr>
        <p:blipFill rotWithShape="1">
          <a:blip r:embed="rId25"/>
          <a:srcRect l="1121" r="1845"/>
          <a:stretch/>
        </p:blipFill>
        <p:spPr>
          <a:xfrm>
            <a:off x="22158929" y="6320957"/>
            <a:ext cx="9918833" cy="2359461"/>
          </a:xfrm>
          <a:prstGeom prst="rect">
            <a:avLst/>
          </a:prstGeom>
        </p:spPr>
      </p:pic>
      <p:graphicFrame>
        <p:nvGraphicFramePr>
          <p:cNvPr id="45" name="Table 44">
            <a:extLst>
              <a:ext uri="{FF2B5EF4-FFF2-40B4-BE49-F238E27FC236}">
                <a16:creationId xmlns:a16="http://schemas.microsoft.com/office/drawing/2014/main" xmlns="" id="{3C77A42E-835E-4934-8247-2D42F8A02D4F}"/>
              </a:ext>
            </a:extLst>
          </p:cNvPr>
          <p:cNvGraphicFramePr>
            <a:graphicFrameLocks noGrp="1"/>
          </p:cNvGraphicFramePr>
          <p:nvPr>
            <p:extLst>
              <p:ext uri="{D42A27DB-BD31-4B8C-83A1-F6EECF244321}">
                <p14:modId xmlns:p14="http://schemas.microsoft.com/office/powerpoint/2010/main" val="2981973662"/>
              </p:ext>
            </p:extLst>
          </p:nvPr>
        </p:nvGraphicFramePr>
        <p:xfrm>
          <a:off x="22462766" y="8734362"/>
          <a:ext cx="9216878" cy="1616604"/>
        </p:xfrm>
        <a:graphic>
          <a:graphicData uri="http://schemas.openxmlformats.org/drawingml/2006/table">
            <a:tbl>
              <a:tblPr firstRow="1" bandRow="1">
                <a:tableStyleId>{5C22544A-7EE6-4342-B048-85BDC9FD1C3A}</a:tableStyleId>
              </a:tblPr>
              <a:tblGrid>
                <a:gridCol w="4612526">
                  <a:extLst>
                    <a:ext uri="{9D8B030D-6E8A-4147-A177-3AD203B41FA5}">
                      <a16:colId xmlns:a16="http://schemas.microsoft.com/office/drawing/2014/main" xmlns="" val="1895027629"/>
                    </a:ext>
                  </a:extLst>
                </a:gridCol>
                <a:gridCol w="4604352">
                  <a:extLst>
                    <a:ext uri="{9D8B030D-6E8A-4147-A177-3AD203B41FA5}">
                      <a16:colId xmlns:a16="http://schemas.microsoft.com/office/drawing/2014/main" xmlns="" val="3660175351"/>
                    </a:ext>
                  </a:extLst>
                </a:gridCol>
              </a:tblGrid>
              <a:tr h="0">
                <a:tc>
                  <a:txBody>
                    <a:bodyPr/>
                    <a:lstStyle/>
                    <a:p>
                      <a:pPr algn="ctr"/>
                      <a:r>
                        <a:rPr lang="en-US" sz="1800" b="1" i="0" u="none" strike="noStrike" kern="1200" baseline="0" dirty="0">
                          <a:solidFill>
                            <a:schemeClr val="lt1"/>
                          </a:solidFill>
                          <a:latin typeface="+mn-lt"/>
                          <a:ea typeface="+mn-ea"/>
                          <a:cs typeface="+mn-cs"/>
                        </a:rPr>
                        <a:t>Scenario</a:t>
                      </a: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lt1"/>
                          </a:solidFill>
                          <a:latin typeface="+mn-lt"/>
                          <a:ea typeface="+mn-ea"/>
                          <a:cs typeface="+mn-cs"/>
                        </a:rPr>
                        <a:t>Task Execution Time(s)</a:t>
                      </a:r>
                    </a:p>
                    <a:p>
                      <a:pPr algn="ctr"/>
                      <a:endParaRPr lang="en-US" sz="1800" b="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70860805"/>
                  </a:ext>
                </a:extLst>
              </a:tr>
              <a:tr h="327929">
                <a:tc>
                  <a:txBody>
                    <a:bodyPr/>
                    <a:lstStyle/>
                    <a:p>
                      <a:pPr algn="ctr"/>
                      <a:r>
                        <a:rPr lang="en-US" sz="1800" b="0" i="0" u="none" strike="noStrike" kern="1200" baseline="0" dirty="0">
                          <a:solidFill>
                            <a:schemeClr val="tx1"/>
                          </a:solidFill>
                          <a:latin typeface="+mn-lt"/>
                          <a:ea typeface="+mn-ea"/>
                          <a:cs typeface="+mn-cs"/>
                        </a:rPr>
                        <a:t>No overhead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6.3</a:t>
                      </a: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62478704"/>
                  </a:ext>
                </a:extLst>
              </a:tr>
              <a:tr h="327929">
                <a:tc>
                  <a:txBody>
                    <a:bodyPr/>
                    <a:lstStyle/>
                    <a:p>
                      <a:pPr algn="ctr"/>
                      <a:r>
                        <a:rPr lang="en-US" sz="1800" b="0" i="0" u="none" strike="noStrike" kern="1200" baseline="0" dirty="0">
                          <a:solidFill>
                            <a:schemeClr val="tx1"/>
                          </a:solidFill>
                          <a:latin typeface="+mn-lt"/>
                          <a:ea typeface="+mn-ea"/>
                          <a:cs typeface="+mn-cs"/>
                        </a:rPr>
                        <a:t>Overhead + conservative controller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43.4</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0040991"/>
                  </a:ext>
                </a:extLst>
              </a:tr>
              <a:tr h="327929">
                <a:tc>
                  <a:txBody>
                    <a:bodyPr/>
                    <a:lstStyle/>
                    <a:p>
                      <a:pPr algn="ctr"/>
                      <a:r>
                        <a:rPr lang="en-US" sz="1800" b="0" i="0" u="none" strike="noStrike" kern="1200" baseline="0" dirty="0">
                          <a:solidFill>
                            <a:schemeClr val="tx1"/>
                          </a:solidFill>
                          <a:latin typeface="+mn-lt"/>
                          <a:ea typeface="+mn-ea"/>
                          <a:cs typeface="+mn-cs"/>
                        </a:rPr>
                        <a:t>Overhead + online adaptation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18.1</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84262427"/>
                  </a:ext>
                </a:extLst>
              </a:tr>
            </a:tbl>
          </a:graphicData>
        </a:graphic>
      </p:graphicFrame>
      <p:pic>
        <p:nvPicPr>
          <p:cNvPr id="46" name="Picture 45">
            <a:extLst>
              <a:ext uri="{FF2B5EF4-FFF2-40B4-BE49-F238E27FC236}">
                <a16:creationId xmlns:a16="http://schemas.microsoft.com/office/drawing/2014/main" xmlns="" id="{D9D74B86-22AD-4DBA-808A-A0F3389287F8}"/>
              </a:ext>
            </a:extLst>
          </p:cNvPr>
          <p:cNvPicPr>
            <a:picLocks noChangeAspect="1"/>
          </p:cNvPicPr>
          <p:nvPr/>
        </p:nvPicPr>
        <p:blipFill>
          <a:blip r:embed="rId26"/>
          <a:stretch>
            <a:fillRect/>
          </a:stretch>
        </p:blipFill>
        <p:spPr>
          <a:xfrm>
            <a:off x="24243682" y="11461844"/>
            <a:ext cx="5738045" cy="1495990"/>
          </a:xfrm>
          <a:prstGeom prst="rect">
            <a:avLst/>
          </a:prstGeom>
        </p:spPr>
      </p:pic>
      <p:graphicFrame>
        <p:nvGraphicFramePr>
          <p:cNvPr id="48" name="Table 47">
            <a:extLst>
              <a:ext uri="{FF2B5EF4-FFF2-40B4-BE49-F238E27FC236}">
                <a16:creationId xmlns:a16="http://schemas.microsoft.com/office/drawing/2014/main" xmlns="" id="{29B33522-A2BE-49F8-8216-6B51E25C91E7}"/>
              </a:ext>
            </a:extLst>
          </p:cNvPr>
          <p:cNvGraphicFramePr>
            <a:graphicFrameLocks noGrp="1"/>
          </p:cNvGraphicFramePr>
          <p:nvPr>
            <p:extLst>
              <p:ext uri="{D42A27DB-BD31-4B8C-83A1-F6EECF244321}">
                <p14:modId xmlns:p14="http://schemas.microsoft.com/office/powerpoint/2010/main" val="2769617897"/>
              </p:ext>
            </p:extLst>
          </p:nvPr>
        </p:nvGraphicFramePr>
        <p:xfrm>
          <a:off x="22462766" y="13986898"/>
          <a:ext cx="9216878" cy="1865173"/>
        </p:xfrm>
        <a:graphic>
          <a:graphicData uri="http://schemas.openxmlformats.org/drawingml/2006/table">
            <a:tbl>
              <a:tblPr firstRow="1" bandRow="1">
                <a:tableStyleId>{5C22544A-7EE6-4342-B048-85BDC9FD1C3A}</a:tableStyleId>
              </a:tblPr>
              <a:tblGrid>
                <a:gridCol w="3073281">
                  <a:extLst>
                    <a:ext uri="{9D8B030D-6E8A-4147-A177-3AD203B41FA5}">
                      <a16:colId xmlns:a16="http://schemas.microsoft.com/office/drawing/2014/main" xmlns="" val="1895027629"/>
                    </a:ext>
                  </a:extLst>
                </a:gridCol>
                <a:gridCol w="3073281">
                  <a:extLst>
                    <a:ext uri="{9D8B030D-6E8A-4147-A177-3AD203B41FA5}">
                      <a16:colId xmlns:a16="http://schemas.microsoft.com/office/drawing/2014/main" xmlns="" val="2482140226"/>
                    </a:ext>
                  </a:extLst>
                </a:gridCol>
                <a:gridCol w="3070316">
                  <a:extLst>
                    <a:ext uri="{9D8B030D-6E8A-4147-A177-3AD203B41FA5}">
                      <a16:colId xmlns:a16="http://schemas.microsoft.com/office/drawing/2014/main" xmlns="" val="3660175351"/>
                    </a:ext>
                  </a:extLst>
                </a:gridCol>
              </a:tblGrid>
              <a:tr h="530637">
                <a:tc>
                  <a:txBody>
                    <a:bodyPr/>
                    <a:lstStyle/>
                    <a:p>
                      <a:pPr algn="ctr"/>
                      <a:r>
                        <a:rPr lang="en-US" sz="1800" b="1" i="0" u="none" strike="noStrike" kern="1200" baseline="0" dirty="0">
                          <a:solidFill>
                            <a:schemeClr val="lt1"/>
                          </a:solidFill>
                          <a:latin typeface="+mn-lt"/>
                          <a:ea typeface="+mn-ea"/>
                          <a:cs typeface="+mn-cs"/>
                        </a:rPr>
                        <a:t>Type of overhead</a:t>
                      </a: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1" u="none" strike="noStrike" kern="1200" baseline="0" dirty="0" err="1">
                          <a:solidFill>
                            <a:schemeClr val="lt1"/>
                          </a:solidFill>
                          <a:latin typeface="+mn-lt"/>
                          <a:ea typeface="+mn-ea"/>
                          <a:cs typeface="+mn-cs"/>
                        </a:rPr>
                        <a:t>Slam_gmapping</a:t>
                      </a:r>
                      <a:endParaRPr lang="en-US" sz="1800" b="1" i="1" u="none" strike="noStrike" kern="1200" baseline="0" dirty="0">
                        <a:solidFill>
                          <a:schemeClr val="lt1"/>
                        </a:solidFill>
                        <a:latin typeface="+mn-lt"/>
                        <a:ea typeface="+mn-ea"/>
                        <a:cs typeface="+mn-cs"/>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1" i="1" u="none" strike="noStrike" kern="1200" baseline="0" dirty="0" err="1">
                          <a:solidFill>
                            <a:schemeClr val="lt1"/>
                          </a:solidFill>
                          <a:latin typeface="+mn-lt"/>
                          <a:ea typeface="+mn-ea"/>
                          <a:cs typeface="+mn-cs"/>
                        </a:rPr>
                        <a:t>Move_base</a:t>
                      </a:r>
                      <a:endParaRPr lang="en-US" sz="1800" b="1" i="1" u="none" strike="noStrike" kern="1200" baseline="0" dirty="0">
                        <a:solidFill>
                          <a:schemeClr val="lt1"/>
                        </a:solidFill>
                        <a:latin typeface="+mn-lt"/>
                        <a:ea typeface="+mn-ea"/>
                        <a:cs typeface="+mn-cs"/>
                      </a:endParaRPr>
                    </a:p>
                    <a:p>
                      <a:pPr algn="ctr"/>
                      <a:endParaRPr lang="en-US" sz="1800" b="1" i="1" dirty="0"/>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0860805"/>
                  </a:ext>
                </a:extLst>
              </a:tr>
              <a:tr h="330215">
                <a:tc>
                  <a:txBody>
                    <a:bodyPr/>
                    <a:lstStyle/>
                    <a:p>
                      <a:pPr algn="ctr"/>
                      <a:r>
                        <a:rPr lang="en-US" sz="1800" b="0" i="0" u="none" strike="noStrike" kern="1200" baseline="0" dirty="0">
                          <a:solidFill>
                            <a:schemeClr val="tx1"/>
                          </a:solidFill>
                          <a:latin typeface="+mn-lt"/>
                          <a:ea typeface="+mn-ea"/>
                          <a:cs typeface="+mn-cs"/>
                        </a:rPr>
                        <a:t>CPU load</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17.8%</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12.5%</a:t>
                      </a:r>
                    </a:p>
                    <a:p>
                      <a:pPr algn="ct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62478704"/>
                  </a:ext>
                </a:extLst>
              </a:tr>
              <a:tr h="629437">
                <a:tc>
                  <a:txBody>
                    <a:bodyPr/>
                    <a:lstStyle/>
                    <a:p>
                      <a:pPr algn="ctr"/>
                      <a:r>
                        <a:rPr lang="en-US" sz="1800" b="0" i="0" u="none" strike="noStrike" kern="1200" baseline="0" dirty="0">
                          <a:solidFill>
                            <a:schemeClr val="tx1"/>
                          </a:solidFill>
                          <a:latin typeface="+mn-lt"/>
                          <a:ea typeface="+mn-ea"/>
                          <a:cs typeface="+mn-cs"/>
                        </a:rPr>
                        <a:t>Memory consumption</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3.0%</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2.56%</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0040991"/>
                  </a:ext>
                </a:extLst>
              </a:tr>
            </a:tbl>
          </a:graphicData>
        </a:graphic>
      </p:graphicFrame>
      <p:pic>
        <p:nvPicPr>
          <p:cNvPr id="49" name="Picture 48">
            <a:extLst>
              <a:ext uri="{FF2B5EF4-FFF2-40B4-BE49-F238E27FC236}">
                <a16:creationId xmlns:a16="http://schemas.microsoft.com/office/drawing/2014/main" xmlns="" id="{AEB371CC-9E48-4C24-BD0C-90BDA67C90A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665737" y="4627243"/>
            <a:ext cx="7356131" cy="1567285"/>
          </a:xfrm>
          <a:prstGeom prst="rect">
            <a:avLst/>
          </a:prstGeom>
        </p:spPr>
      </p:pic>
      <p:pic>
        <p:nvPicPr>
          <p:cNvPr id="50" name="Picture 49">
            <a:extLst>
              <a:ext uri="{FF2B5EF4-FFF2-40B4-BE49-F238E27FC236}">
                <a16:creationId xmlns:a16="http://schemas.microsoft.com/office/drawing/2014/main" xmlns="" id="{4D5C8C28-2813-4AA0-9B4D-2DFC6F832F59}"/>
              </a:ext>
            </a:extLst>
          </p:cNvPr>
          <p:cNvPicPr>
            <a:picLocks noChangeAspect="1"/>
          </p:cNvPicPr>
          <p:nvPr/>
        </p:nvPicPr>
        <p:blipFill>
          <a:blip r:embed="rId28"/>
          <a:stretch>
            <a:fillRect/>
          </a:stretch>
        </p:blipFill>
        <p:spPr>
          <a:xfrm>
            <a:off x="22398130" y="16495739"/>
            <a:ext cx="4516048" cy="202086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1" name="Picture 50">
            <a:extLst>
              <a:ext uri="{FF2B5EF4-FFF2-40B4-BE49-F238E27FC236}">
                <a16:creationId xmlns:a16="http://schemas.microsoft.com/office/drawing/2014/main" xmlns="" id="{36696632-CE53-41F1-8701-BD136FB0BC54}"/>
              </a:ext>
            </a:extLst>
          </p:cNvPr>
          <p:cNvPicPr>
            <a:picLocks noChangeAspect="1"/>
          </p:cNvPicPr>
          <p:nvPr/>
        </p:nvPicPr>
        <p:blipFill>
          <a:blip r:embed="rId29"/>
          <a:stretch>
            <a:fillRect/>
          </a:stretch>
        </p:blipFill>
        <p:spPr>
          <a:xfrm>
            <a:off x="27294940" y="16478154"/>
            <a:ext cx="4537922" cy="208488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2" name="TextBox 11"/>
          <p:cNvSpPr txBox="1"/>
          <p:nvPr/>
        </p:nvSpPr>
        <p:spPr>
          <a:xfrm>
            <a:off x="29304341" y="421433"/>
            <a:ext cx="3961485" cy="1446550"/>
          </a:xfrm>
          <a:prstGeom prst="rect">
            <a:avLst/>
          </a:prstGeom>
          <a:noFill/>
        </p:spPr>
        <p:txBody>
          <a:bodyPr wrap="square" rtlCol="0">
            <a:spAutoFit/>
          </a:bodyPr>
          <a:lstStyle/>
          <a:p>
            <a:r>
              <a:rPr lang="en-US" sz="8800" b="1" dirty="0" smtClean="0">
                <a:latin typeface="+mj-lt"/>
                <a:cs typeface="Times New Roman" panose="02020603050405020304" pitchFamily="18" charset="0"/>
              </a:rPr>
              <a:t>AHS’17</a:t>
            </a:r>
            <a:endParaRPr lang="en-US" sz="8800" b="1" dirty="0">
              <a:latin typeface="+mj-lt"/>
              <a:cs typeface="Times New Roman" panose="02020603050405020304" pitchFamily="18" charset="0"/>
            </a:endParaRPr>
          </a:p>
        </p:txBody>
      </p:sp>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Custom 9">
      <a:dk1>
        <a:srgbClr val="2F5496"/>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1813</TotalTime>
  <Words>757</Words>
  <Application>Microsoft Macintosh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Cambria Math</vt:lpstr>
      <vt:lpstr>Mangal</vt:lpstr>
      <vt:lpstr>Times New Roman</vt:lpstr>
      <vt:lpstr>Trebuchet MS</vt:lpstr>
      <vt:lpstr>Arial</vt:lpstr>
      <vt:lpstr>Calibri</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Nicola Bezzo</cp:lastModifiedBy>
  <cp:revision>58</cp:revision>
  <dcterms:created xsi:type="dcterms:W3CDTF">2012-02-09T21:09:21Z</dcterms:created>
  <dcterms:modified xsi:type="dcterms:W3CDTF">2017-07-17T16:56:00Z</dcterms:modified>
</cp:coreProperties>
</file>