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32918400" cy="21945600"/>
  <p:notesSz cx="6858000" cy="9144000"/>
  <p:defaultText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p15:clr>
            <a:srgbClr val="A4A3A4"/>
          </p15:clr>
        </p15:guide>
        <p15:guide id="2" orient="horz" pos="192">
          <p15:clr>
            <a:srgbClr val="A4A3A4"/>
          </p15:clr>
        </p15:guide>
        <p15:guide id="3" orient="horz" pos="13440">
          <p15:clr>
            <a:srgbClr val="A4A3A4"/>
          </p15:clr>
        </p15:guide>
        <p15:guide id="4" orient="horz">
          <p15:clr>
            <a:srgbClr val="A4A3A4"/>
          </p15:clr>
        </p15:guide>
        <p15:guide id="5" pos="436">
          <p15:clr>
            <a:srgbClr val="A4A3A4"/>
          </p15:clr>
        </p15:guide>
        <p15:guide id="6" pos="203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701" autoAdjust="0"/>
  </p:normalViewPr>
  <p:slideViewPr>
    <p:cSldViewPr snapToGrid="0" snapToObjects="1" showGuides="1">
      <p:cViewPr>
        <p:scale>
          <a:sx n="30" d="100"/>
          <a:sy n="30" d="100"/>
        </p:scale>
        <p:origin x="930" y="360"/>
      </p:cViewPr>
      <p:guideLst>
        <p:guide orient="horz" pos="2212"/>
        <p:guide orient="horz" pos="192"/>
        <p:guide orient="horz" pos="1344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6" d="100"/>
          <a:sy n="86" d="100"/>
        </p:scale>
        <p:origin x="3852"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7/16/2017</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3134552" rtl="0" eaLnBrk="1" latinLnBrk="0" hangingPunct="1">
      <a:defRPr sz="4100" kern="1200">
        <a:solidFill>
          <a:schemeClr val="tx1"/>
        </a:solidFill>
        <a:latin typeface="+mn-lt"/>
        <a:ea typeface="+mn-ea"/>
        <a:cs typeface="+mn-cs"/>
      </a:defRPr>
    </a:lvl1pPr>
    <a:lvl2pPr marL="1567277" algn="l" defTabSz="3134552" rtl="0" eaLnBrk="1" latinLnBrk="0" hangingPunct="1">
      <a:defRPr sz="4100" kern="1200">
        <a:solidFill>
          <a:schemeClr val="tx1"/>
        </a:solidFill>
        <a:latin typeface="+mn-lt"/>
        <a:ea typeface="+mn-ea"/>
        <a:cs typeface="+mn-cs"/>
      </a:defRPr>
    </a:lvl2pPr>
    <a:lvl3pPr marL="3134552" algn="l" defTabSz="3134552" rtl="0" eaLnBrk="1" latinLnBrk="0" hangingPunct="1">
      <a:defRPr sz="4100" kern="1200">
        <a:solidFill>
          <a:schemeClr val="tx1"/>
        </a:solidFill>
        <a:latin typeface="+mn-lt"/>
        <a:ea typeface="+mn-ea"/>
        <a:cs typeface="+mn-cs"/>
      </a:defRPr>
    </a:lvl3pPr>
    <a:lvl4pPr marL="4701829" algn="l" defTabSz="3134552" rtl="0" eaLnBrk="1" latinLnBrk="0" hangingPunct="1">
      <a:defRPr sz="4100" kern="1200">
        <a:solidFill>
          <a:schemeClr val="tx1"/>
        </a:solidFill>
        <a:latin typeface="+mn-lt"/>
        <a:ea typeface="+mn-ea"/>
        <a:cs typeface="+mn-cs"/>
      </a:defRPr>
    </a:lvl4pPr>
    <a:lvl5pPr marL="6269105" algn="l" defTabSz="3134552" rtl="0" eaLnBrk="1" latinLnBrk="0" hangingPunct="1">
      <a:defRPr sz="4100" kern="1200">
        <a:solidFill>
          <a:schemeClr val="tx1"/>
        </a:solidFill>
        <a:latin typeface="+mn-lt"/>
        <a:ea typeface="+mn-ea"/>
        <a:cs typeface="+mn-cs"/>
      </a:defRPr>
    </a:lvl5pPr>
    <a:lvl6pPr marL="7836382" algn="l" defTabSz="3134552" rtl="0" eaLnBrk="1" latinLnBrk="0" hangingPunct="1">
      <a:defRPr sz="4100" kern="1200">
        <a:solidFill>
          <a:schemeClr val="tx1"/>
        </a:solidFill>
        <a:latin typeface="+mn-lt"/>
        <a:ea typeface="+mn-ea"/>
        <a:cs typeface="+mn-cs"/>
      </a:defRPr>
    </a:lvl6pPr>
    <a:lvl7pPr marL="9403659" algn="l" defTabSz="3134552" rtl="0" eaLnBrk="1" latinLnBrk="0" hangingPunct="1">
      <a:defRPr sz="4100" kern="1200">
        <a:solidFill>
          <a:schemeClr val="tx1"/>
        </a:solidFill>
        <a:latin typeface="+mn-lt"/>
        <a:ea typeface="+mn-ea"/>
        <a:cs typeface="+mn-cs"/>
      </a:defRPr>
    </a:lvl7pPr>
    <a:lvl8pPr marL="10970935" algn="l" defTabSz="3134552" rtl="0" eaLnBrk="1" latinLnBrk="0" hangingPunct="1">
      <a:defRPr sz="4100" kern="1200">
        <a:solidFill>
          <a:schemeClr val="tx1"/>
        </a:solidFill>
        <a:latin typeface="+mn-lt"/>
        <a:ea typeface="+mn-ea"/>
        <a:cs typeface="+mn-cs"/>
      </a:defRPr>
    </a:lvl8pPr>
    <a:lvl9pPr marL="12538212" algn="l" defTabSz="3134552"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2632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100908"/>
            <a:ext cx="1019345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3" y="3608464"/>
            <a:ext cx="10179845"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54" y="12121475"/>
            <a:ext cx="1019464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0" y="11593287"/>
            <a:ext cx="1017984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07" y="14357878"/>
            <a:ext cx="10178651"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07" y="13813576"/>
            <a:ext cx="10178651"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1" y="4100908"/>
            <a:ext cx="10178651"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6899" y="3608464"/>
            <a:ext cx="10184606"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06" y="3608464"/>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06" y="4100908"/>
            <a:ext cx="10182022"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06" y="11571882"/>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3" y="12064325"/>
            <a:ext cx="10185796" cy="606704"/>
          </a:xfrm>
          <a:prstGeom prst="rect">
            <a:avLst/>
          </a:prstGeom>
        </p:spPr>
        <p:txBody>
          <a:bodyPr wrap="square" lIns="163258" tIns="163258" rIns="163258" bIns="163258">
            <a:spAutoFit/>
          </a:bodyPr>
          <a:lstStyle>
            <a:lvl1pPr marL="0" indent="0">
              <a:buNone/>
              <a:tabLst/>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06" y="17160422"/>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17710016"/>
            <a:ext cx="10185796"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31" name="Text Placeholder 76"/>
          <p:cNvSpPr>
            <a:spLocks noGrp="1"/>
          </p:cNvSpPr>
          <p:nvPr>
            <p:ph type="body" sz="quarter" idx="150" hasCustomPrompt="1"/>
          </p:nvPr>
        </p:nvSpPr>
        <p:spPr>
          <a:xfrm>
            <a:off x="4378036" y="1750867"/>
            <a:ext cx="24162328" cy="805296"/>
          </a:xfrm>
          <a:prstGeom prst="rect">
            <a:avLst/>
          </a:prstGeom>
        </p:spPr>
        <p:txBody>
          <a:bodyPr>
            <a:noAutofit/>
          </a:bodyPr>
          <a:lstStyle>
            <a:lvl1pPr marL="0" indent="0" algn="ctr">
              <a:buFontTx/>
              <a:buNone/>
              <a:defRPr sz="4800" b="1">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2" name="Text Placeholder 76"/>
          <p:cNvSpPr>
            <a:spLocks noGrp="1"/>
          </p:cNvSpPr>
          <p:nvPr>
            <p:ph type="body" sz="quarter" idx="184" hasCustomPrompt="1"/>
          </p:nvPr>
        </p:nvSpPr>
        <p:spPr>
          <a:xfrm>
            <a:off x="4378036" y="2534074"/>
            <a:ext cx="24162328" cy="634555"/>
          </a:xfrm>
          <a:prstGeom prst="rect">
            <a:avLst/>
          </a:prstGeom>
        </p:spPr>
        <p:txBody>
          <a:bodyPr>
            <a:noAutofit/>
          </a:bodyPr>
          <a:lstStyle>
            <a:lvl1pPr marL="0" indent="0" algn="ctr">
              <a:buFontTx/>
              <a:buNone/>
              <a:defRPr sz="3600">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3"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4100908"/>
            <a:ext cx="7542610"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91756" y="3608464"/>
            <a:ext cx="7536656" cy="531993"/>
          </a:xfrm>
          <a:prstGeom prst="rect">
            <a:avLst/>
          </a:prstGeom>
          <a:noFill/>
        </p:spPr>
        <p:txBody>
          <a:bodyPr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76949" y="10101168"/>
            <a:ext cx="7543800"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91754" y="9572980"/>
            <a:ext cx="7537847"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687069" y="4124191"/>
            <a:ext cx="15540036"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687068" y="3608464"/>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8687068" y="14640245"/>
            <a:ext cx="1554003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687068" y="14147802"/>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679152" y="3608464"/>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679152" y="4100908"/>
            <a:ext cx="7535264"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4679152" y="9613130"/>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679152" y="10105573"/>
            <a:ext cx="753903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4679152" y="17217572"/>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679152" y="17785535"/>
            <a:ext cx="753903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31" name="Text Placeholder 76"/>
          <p:cNvSpPr>
            <a:spLocks noGrp="1"/>
          </p:cNvSpPr>
          <p:nvPr>
            <p:ph type="body" sz="quarter" idx="150" hasCustomPrompt="1"/>
          </p:nvPr>
        </p:nvSpPr>
        <p:spPr>
          <a:xfrm>
            <a:off x="4378036" y="1750867"/>
            <a:ext cx="24162328" cy="805296"/>
          </a:xfrm>
          <a:prstGeom prst="rect">
            <a:avLst/>
          </a:prstGeom>
        </p:spPr>
        <p:txBody>
          <a:bodyPr>
            <a:noAutofit/>
          </a:bodyPr>
          <a:lstStyle>
            <a:lvl1pPr marL="0" indent="0" algn="ctr">
              <a:buFontTx/>
              <a:buNone/>
              <a:defRPr sz="4800" b="1">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2" name="Text Placeholder 76"/>
          <p:cNvSpPr>
            <a:spLocks noGrp="1"/>
          </p:cNvSpPr>
          <p:nvPr>
            <p:ph type="body" sz="quarter" idx="184" hasCustomPrompt="1"/>
          </p:nvPr>
        </p:nvSpPr>
        <p:spPr>
          <a:xfrm>
            <a:off x="4378036" y="2534074"/>
            <a:ext cx="24162328" cy="634555"/>
          </a:xfrm>
          <a:prstGeom prst="rect">
            <a:avLst/>
          </a:prstGeom>
        </p:spPr>
        <p:txBody>
          <a:bodyPr>
            <a:noAutofit/>
          </a:bodyPr>
          <a:lstStyle>
            <a:lvl1pPr marL="0" indent="0" algn="ctr">
              <a:buFontTx/>
              <a:buNone/>
              <a:defRPr sz="3600">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3"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1" name="Group 130"/>
          <p:cNvGrpSpPr>
            <a:grpSpLocks noChangeAspect="1"/>
          </p:cNvGrpSpPr>
          <p:nvPr userDrawn="1"/>
        </p:nvGrpSpPr>
        <p:grpSpPr>
          <a:xfrm>
            <a:off x="-6886463" y="2"/>
            <a:ext cx="6608534" cy="21945598"/>
            <a:chOff x="-11220550" y="-1"/>
            <a:chExt cx="11014226" cy="27432000"/>
          </a:xfrm>
        </p:grpSpPr>
        <p:sp>
          <p:nvSpPr>
            <p:cNvPr id="132" name="Rectangle 131"/>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a:solidFill>
                  <a:schemeClr val="bg1"/>
                </a:solidFill>
                <a:latin typeface="Trebuchet MS" pitchFamily="34" charset="0"/>
              </a:endParaRPr>
            </a:p>
            <a:p>
              <a:pPr algn="ctr"/>
              <a:r>
                <a:rPr lang="en-US" sz="2800" b="1" spc="600" dirty="0">
                  <a:solidFill>
                    <a:schemeClr val="bg1"/>
                  </a:solidFill>
                  <a:latin typeface="Trebuchet MS" pitchFamily="34" charset="0"/>
                </a:rPr>
                <a:t>DESIGN</a:t>
              </a:r>
              <a:r>
                <a:rPr lang="en-US" sz="2800" b="1" spc="600" baseline="0" dirty="0">
                  <a:solidFill>
                    <a:schemeClr val="bg1"/>
                  </a:solidFill>
                  <a:latin typeface="Trebuchet MS" pitchFamily="34" charset="0"/>
                </a:rPr>
                <a:t> </a:t>
              </a:r>
              <a:r>
                <a:rPr lang="en-US" sz="2800" b="1" spc="600" dirty="0">
                  <a:solidFill>
                    <a:schemeClr val="bg1"/>
                  </a:solidFill>
                  <a:latin typeface="Trebuchet MS" pitchFamily="34" charset="0"/>
                </a:rPr>
                <a:t>GUIDE</a:t>
              </a:r>
            </a:p>
            <a:p>
              <a:pPr algn="ctr"/>
              <a:r>
                <a:rPr lang="en-US" sz="1050" b="1" dirty="0">
                  <a:latin typeface="Trebuchet MS" pitchFamily="34" charset="0"/>
                </a:rPr>
                <a:t> </a:t>
              </a:r>
            </a:p>
            <a:p>
              <a:pPr defTabSz="3765639"/>
              <a:r>
                <a:rPr lang="en-US" sz="1800" i="0" dirty="0">
                  <a:latin typeface="Trebuchet MS" pitchFamily="34" charset="0"/>
                </a:rPr>
                <a:t>This PowerPoint</a:t>
              </a:r>
              <a:r>
                <a:rPr lang="en-US" sz="1800" i="0" baseline="0" dirty="0">
                  <a:latin typeface="Trebuchet MS" pitchFamily="34" charset="0"/>
                </a:rPr>
                <a:t> </a:t>
              </a:r>
              <a:r>
                <a:rPr lang="en-US" sz="1800" i="0" dirty="0">
                  <a:latin typeface="Trebuchet MS" pitchFamily="34" charset="0"/>
                </a:rPr>
                <a:t>2007 template produces</a:t>
              </a:r>
              <a:r>
                <a:rPr lang="en-US" sz="1800" i="0" baseline="0" dirty="0">
                  <a:latin typeface="Trebuchet MS" pitchFamily="34" charset="0"/>
                </a:rPr>
                <a:t> </a:t>
              </a:r>
              <a:r>
                <a:rPr lang="en-US" sz="1800" i="0" dirty="0">
                  <a:latin typeface="Trebuchet MS" pitchFamily="34" charset="0"/>
                </a:rPr>
                <a:t>a 48”x72” presentation poster. </a:t>
              </a:r>
              <a:r>
                <a:rPr lang="en-US" sz="1800" dirty="0">
                  <a:latin typeface="Trebuchet MS" pitchFamily="34" charset="0"/>
                </a:rPr>
                <a:t>You</a:t>
              </a:r>
              <a:r>
                <a:rPr lang="en-US" sz="1800" baseline="0" dirty="0">
                  <a:latin typeface="Trebuchet MS" pitchFamily="34" charset="0"/>
                </a:rPr>
                <a:t> can u</a:t>
              </a:r>
              <a:r>
                <a:rPr lang="en-US" sz="1800" dirty="0">
                  <a:latin typeface="Trebuchet MS" pitchFamily="34" charset="0"/>
                </a:rPr>
                <a:t>se</a:t>
              </a:r>
              <a:r>
                <a:rPr lang="en-US" sz="1800" baseline="0" dirty="0">
                  <a:latin typeface="Trebuchet MS" pitchFamily="34" charset="0"/>
                </a:rPr>
                <a:t> it to create your research poster and </a:t>
              </a:r>
              <a:r>
                <a:rPr lang="en-US" sz="1800" dirty="0">
                  <a:latin typeface="Trebuchet MS" pitchFamily="34" charset="0"/>
                </a:rPr>
                <a:t>save valuable time placing titles, subtitles,</a:t>
              </a:r>
              <a:r>
                <a:rPr lang="en-US" sz="1800" baseline="0" dirty="0">
                  <a:latin typeface="Trebuchet MS" pitchFamily="34" charset="0"/>
                </a:rPr>
                <a:t> text, and graphics</a:t>
              </a:r>
              <a:r>
                <a:rPr lang="en-US" sz="1800" dirty="0">
                  <a:latin typeface="Trebuchet MS" pitchFamily="34" charset="0"/>
                </a:rPr>
                <a:t>. </a:t>
              </a:r>
            </a:p>
            <a:p>
              <a:pPr defTabSz="3765639"/>
              <a:r>
                <a:rPr lang="en-US" sz="1050" dirty="0">
                  <a:latin typeface="Trebuchet MS" pitchFamily="34" charset="0"/>
                </a:rPr>
                <a:t> </a:t>
              </a:r>
            </a:p>
            <a:p>
              <a:pPr defTabSz="4389219"/>
              <a:r>
                <a:rPr lang="en-US" sz="1800" dirty="0">
                  <a:latin typeface="Trebuchet MS" pitchFamily="34" charset="0"/>
                </a:rPr>
                <a:t>We provide a series of online answer your poster production questions. To view our template tutorials, go online to </a:t>
              </a:r>
              <a:r>
                <a:rPr lang="en-US" sz="1800" b="1" dirty="0">
                  <a:solidFill>
                    <a:srgbClr val="FFC000"/>
                  </a:solidFill>
                  <a:latin typeface="Trebuchet MS" pitchFamily="34" charset="0"/>
                </a:rPr>
                <a:t>PosterPresentations.com</a:t>
              </a:r>
              <a:r>
                <a:rPr lang="en-US" sz="1800" b="1" dirty="0">
                  <a:solidFill>
                    <a:schemeClr val="bg1"/>
                  </a:solidFill>
                  <a:latin typeface="Trebuchet MS" pitchFamily="34" charset="0"/>
                </a:rPr>
                <a:t> </a:t>
              </a:r>
              <a:r>
                <a:rPr lang="en-US" sz="1800" dirty="0">
                  <a:solidFill>
                    <a:schemeClr val="bg1"/>
                  </a:solidFill>
                  <a:latin typeface="Trebuchet MS" pitchFamily="34" charset="0"/>
                </a:rPr>
                <a:t>and click on HELP DESK.</a:t>
              </a:r>
            </a:p>
            <a:p>
              <a:pPr defTabSz="4389219"/>
              <a:r>
                <a:rPr lang="en-US" sz="1050" dirty="0">
                  <a:latin typeface="Trebuchet MS" pitchFamily="34" charset="0"/>
                </a:rPr>
                <a:t> </a:t>
              </a:r>
            </a:p>
            <a:p>
              <a:pPr defTabSz="4389219"/>
              <a:r>
                <a:rPr lang="en-US" sz="1800" dirty="0">
                  <a:solidFill>
                    <a:schemeClr val="bg1"/>
                  </a:solidFill>
                  <a:latin typeface="Trebuchet MS" pitchFamily="34" charset="0"/>
                </a:rPr>
                <a:t>When</a:t>
              </a:r>
              <a:r>
                <a:rPr lang="en-US" sz="1800" baseline="0" dirty="0">
                  <a:solidFill>
                    <a:schemeClr val="bg1"/>
                  </a:solidFill>
                  <a:latin typeface="Trebuchet MS" pitchFamily="34" charset="0"/>
                </a:rPr>
                <a:t> you are ready to</a:t>
              </a:r>
              <a:r>
                <a:rPr lang="en-US" sz="1800" dirty="0">
                  <a:solidFill>
                    <a:schemeClr val="bg1"/>
                  </a:solidFill>
                  <a:latin typeface="Trebuchet MS" pitchFamily="34" charset="0"/>
                </a:rPr>
                <a:t> </a:t>
              </a:r>
              <a:r>
                <a:rPr lang="en-US" sz="1800" baseline="0" dirty="0">
                  <a:solidFill>
                    <a:schemeClr val="bg1"/>
                  </a:solidFill>
                  <a:latin typeface="Trebuchet MS" pitchFamily="34" charset="0"/>
                </a:rPr>
                <a:t> print your poster</a:t>
              </a:r>
              <a:r>
                <a:rPr lang="en-US" sz="1800" dirty="0">
                  <a:solidFill>
                    <a:schemeClr val="bg1"/>
                  </a:solidFill>
                  <a:latin typeface="Trebuchet MS" pitchFamily="34" charset="0"/>
                </a:rPr>
                <a:t>,</a:t>
              </a:r>
              <a:r>
                <a:rPr lang="en-US" sz="1800" baseline="0" dirty="0">
                  <a:solidFill>
                    <a:schemeClr val="bg1"/>
                  </a:solidFill>
                  <a:latin typeface="Trebuchet MS" pitchFamily="34" charset="0"/>
                </a:rPr>
                <a:t> go online to </a:t>
              </a:r>
              <a:r>
                <a:rPr lang="en-US" sz="1800" b="0" dirty="0">
                  <a:solidFill>
                    <a:schemeClr val="bg1"/>
                  </a:solidFill>
                  <a:latin typeface="Trebuchet MS" pitchFamily="34" charset="0"/>
                </a:rPr>
                <a:t>PosterPresentations.com</a:t>
              </a:r>
              <a:br>
                <a:rPr lang="en-US" sz="1800" dirty="0">
                  <a:solidFill>
                    <a:schemeClr val="bg1"/>
                  </a:solidFill>
                  <a:latin typeface="Trebuchet MS" pitchFamily="34" charset="0"/>
                </a:rPr>
              </a:br>
              <a:r>
                <a:rPr lang="en-US" sz="1050" dirty="0">
                  <a:solidFill>
                    <a:schemeClr val="bg1"/>
                  </a:solidFill>
                  <a:latin typeface="Trebuchet MS" pitchFamily="34" charset="0"/>
                </a:rPr>
                <a:t> </a:t>
              </a:r>
            </a:p>
            <a:p>
              <a:pPr algn="l" defTabSz="3765639"/>
              <a:r>
                <a:rPr lang="en-US" sz="1800" b="0" dirty="0">
                  <a:solidFill>
                    <a:schemeClr val="bg1"/>
                  </a:solidFill>
                  <a:latin typeface="Trebuchet MS" pitchFamily="34" charset="0"/>
                </a:rPr>
                <a:t>Need</a:t>
              </a:r>
              <a:r>
                <a:rPr lang="en-US" sz="1800" b="0" baseline="0" dirty="0">
                  <a:solidFill>
                    <a:schemeClr val="bg1"/>
                  </a:solidFill>
                  <a:latin typeface="Trebuchet MS" pitchFamily="34" charset="0"/>
                </a:rPr>
                <a:t> assistance? Call us at </a:t>
              </a:r>
              <a:r>
                <a:rPr lang="en-US" sz="1800" b="0" dirty="0">
                  <a:solidFill>
                    <a:srgbClr val="FFC000"/>
                  </a:solidFill>
                  <a:latin typeface="Trebuchet MS" pitchFamily="34" charset="0"/>
                </a:rPr>
                <a:t>1.510.649.3001</a:t>
              </a:r>
            </a:p>
            <a:p>
              <a:pPr algn="l" defTabSz="3765639"/>
              <a:r>
                <a:rPr lang="en-US" sz="1050" b="1" dirty="0">
                  <a:solidFill>
                    <a:srgbClr val="FFFF00"/>
                  </a:solidFill>
                  <a:latin typeface="Trebuchet MS" pitchFamily="34" charset="0"/>
                </a:rPr>
                <a:t> </a:t>
              </a: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ctr"/>
              <a:endParaRPr lang="en-US" sz="1600" b="1" dirty="0">
                <a:solidFill>
                  <a:schemeClr val="bg1"/>
                </a:solidFill>
                <a:latin typeface="Trebuchet MS" pitchFamily="34" charset="0"/>
              </a:endParaRPr>
            </a:p>
            <a:p>
              <a:pPr algn="ctr"/>
              <a:r>
                <a:rPr lang="en-US" sz="2800" b="1" spc="600" dirty="0">
                  <a:solidFill>
                    <a:schemeClr val="bg1"/>
                  </a:solidFill>
                  <a:latin typeface="Trebuchet MS" pitchFamily="34" charset="0"/>
                </a:rPr>
                <a:t>QUICK START</a:t>
              </a:r>
            </a:p>
            <a:p>
              <a:pPr algn="ctr"/>
              <a:r>
                <a:rPr lang="en-US" sz="1050" b="1" baseline="0" dirty="0">
                  <a:solidFill>
                    <a:schemeClr val="bg1"/>
                  </a:solidFill>
                  <a:latin typeface="Trebuchet MS" pitchFamily="34" charset="0"/>
                </a:rPr>
                <a:t> </a:t>
              </a:r>
            </a:p>
            <a:p>
              <a:pPr algn="ctr"/>
              <a:r>
                <a:rPr lang="en-US" sz="2000" b="1" baseline="0" dirty="0">
                  <a:solidFill>
                    <a:srgbClr val="FFC000"/>
                  </a:solidFill>
                  <a:latin typeface="Trebuchet MS" pitchFamily="34" charset="0"/>
                </a:rPr>
                <a:t>Zoom in and out</a:t>
              </a:r>
            </a:p>
            <a:p>
              <a:pPr marL="1203325" indent="0" algn="l" defTabSz="850900"/>
              <a:r>
                <a:rPr lang="en-US" sz="16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Title, Authors, and Affiliations</a:t>
              </a:r>
            </a:p>
            <a:p>
              <a:pPr algn="l"/>
              <a:r>
                <a:rPr lang="en-US" sz="16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a:solidFill>
                    <a:schemeClr val="bg1">
                      <a:lumMod val="75000"/>
                    </a:schemeClr>
                  </a:solidFill>
                  <a:latin typeface="Trebuchet MS" pitchFamily="34" charset="0"/>
                </a:rPr>
                <a:t> </a:t>
              </a:r>
            </a:p>
            <a:p>
              <a:pPr algn="l"/>
              <a:r>
                <a:rPr lang="en-US" sz="1600" b="1" spc="300" baseline="0" dirty="0">
                  <a:solidFill>
                    <a:srgbClr val="FFC000"/>
                  </a:solidFill>
                  <a:latin typeface="Trebuchet MS" pitchFamily="34" charset="0"/>
                </a:rPr>
                <a:t>TIP</a:t>
              </a:r>
              <a:r>
                <a:rPr lang="en-US" sz="1600" b="1"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a:solidFill>
                  <a:schemeClr val="bg1">
                    <a:lumMod val="75000"/>
                  </a:schemeClr>
                </a:solidFill>
                <a:latin typeface="Trebuchet MS" pitchFamily="34" charset="0"/>
              </a:endParaRPr>
            </a:p>
            <a:p>
              <a:pPr algn="l"/>
              <a:endParaRPr lang="en-US" sz="1600" b="0" baseline="0" dirty="0">
                <a:solidFill>
                  <a:schemeClr val="bg1">
                    <a:lumMod val="75000"/>
                  </a:schemeClr>
                </a:solidFill>
                <a:latin typeface="Trebuchet MS" pitchFamily="34" charset="0"/>
              </a:endParaRPr>
            </a:p>
            <a:p>
              <a:pPr algn="l"/>
              <a:br>
                <a:rPr lang="en-US" sz="1800" b="1" baseline="0" dirty="0">
                  <a:solidFill>
                    <a:schemeClr val="bg1"/>
                  </a:solidFill>
                  <a:latin typeface="Trebuchet MS" pitchFamily="34" charset="0"/>
                </a:rPr>
              </a:br>
              <a:endParaRPr lang="en-US" sz="1800" b="1" dirty="0">
                <a:solidFill>
                  <a:schemeClr val="bg1"/>
                </a:solidFill>
                <a:latin typeface="Trebuchet MS" pitchFamily="34" charset="0"/>
              </a:endParaRPr>
            </a:p>
            <a:p>
              <a:pPr algn="ctr"/>
              <a:endParaRPr lang="en-US" sz="1800" b="1" dirty="0">
                <a:solidFill>
                  <a:srgbClr val="FFC000"/>
                </a:solidFill>
                <a:latin typeface="Trebuchet MS" pitchFamily="34" charset="0"/>
              </a:endParaRPr>
            </a:p>
            <a:p>
              <a:pPr algn="ctr"/>
              <a:endParaRPr lang="en-US" sz="1800" b="1" dirty="0">
                <a:solidFill>
                  <a:srgbClr val="FFC000"/>
                </a:solidFill>
                <a:latin typeface="Trebuchet MS" pitchFamily="34" charset="0"/>
              </a:endParaRPr>
            </a:p>
            <a:p>
              <a:pPr algn="ctr"/>
              <a:r>
                <a:rPr lang="en-US" sz="2000" b="1" dirty="0">
                  <a:solidFill>
                    <a:srgbClr val="FFC000"/>
                  </a:solidFill>
                  <a:latin typeface="Trebuchet MS" pitchFamily="34" charset="0"/>
                </a:rPr>
                <a:t>Adding Logos</a:t>
              </a:r>
              <a:r>
                <a:rPr lang="en-US" sz="2000" b="1" baseline="0" dirty="0">
                  <a:solidFill>
                    <a:srgbClr val="FFC000"/>
                  </a:solidFill>
                  <a:latin typeface="Trebuchet MS" pitchFamily="34" charset="0"/>
                </a:rPr>
                <a:t> / Seals</a:t>
              </a:r>
            </a:p>
            <a:p>
              <a:pPr algn="l"/>
              <a:r>
                <a:rPr lang="en-US" sz="16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a:solidFill>
                  <a:schemeClr val="bg1">
                    <a:lumMod val="75000"/>
                  </a:schemeClr>
                </a:solidFill>
                <a:latin typeface="Trebuchet MS" pitchFamily="34" charset="0"/>
              </a:endParaRPr>
            </a:p>
            <a:p>
              <a:pPr algn="l"/>
              <a:r>
                <a:rPr lang="en-US" sz="1600" b="1" spc="300" baseline="0" dirty="0">
                  <a:solidFill>
                    <a:srgbClr val="FFC000"/>
                  </a:solidFill>
                  <a:latin typeface="Trebuchet MS" pitchFamily="34" charset="0"/>
                </a:rPr>
                <a:t>TIP:</a:t>
              </a:r>
              <a:r>
                <a:rPr lang="en-US" sz="1600" b="1" spc="0"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See if your company’s logo is available on our free poster templates page.</a:t>
              </a:r>
            </a:p>
            <a:p>
              <a:pPr algn="l"/>
              <a:endParaRPr lang="en-US" sz="1600" b="0" baseline="0" dirty="0">
                <a:latin typeface="Trebuchet MS" pitchFamily="34" charset="0"/>
              </a:endParaRPr>
            </a:p>
            <a:p>
              <a:pPr algn="ctr"/>
              <a:r>
                <a:rPr lang="en-US" sz="2000" b="1" baseline="0" dirty="0">
                  <a:solidFill>
                    <a:srgbClr val="FFC000"/>
                  </a:solidFill>
                  <a:latin typeface="Trebuchet MS" pitchFamily="34" charset="0"/>
                </a:rPr>
                <a:t>Photographs / Graphics</a:t>
              </a:r>
            </a:p>
            <a:p>
              <a:pPr algn="l" defTabSz="977900"/>
              <a:r>
                <a:rPr lang="en-US" sz="16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a:solidFill>
                    <a:schemeClr val="bg1">
                      <a:lumMod val="75000"/>
                    </a:schemeClr>
                  </a:solidFill>
                  <a:latin typeface="Trebuchet MS" pitchFamily="34" charset="0"/>
                </a:rPr>
                <a:t>disproportionally.</a:t>
              </a:r>
            </a:p>
            <a:p>
              <a:pPr algn="l" defTabSz="977900"/>
              <a:endParaRPr lang="en-US" sz="1600" b="0" baseline="0" dirty="0">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r>
                <a:rPr lang="en-US" sz="2000" b="1" baseline="0" dirty="0">
                  <a:solidFill>
                    <a:srgbClr val="FFC000"/>
                  </a:solidFill>
                  <a:latin typeface="Trebuchet MS" pitchFamily="34" charset="0"/>
                </a:rPr>
                <a:t>Image Quality Check</a:t>
              </a:r>
            </a:p>
            <a:p>
              <a:pPr lvl="0" algn="l" defTabSz="977900"/>
              <a:r>
                <a:rPr lang="en-US" sz="1600" b="0" baseline="0" dirty="0">
                  <a:solidFill>
                    <a:schemeClr val="bg1">
                      <a:lumMod val="75000"/>
                    </a:schemeClr>
                  </a:solidFill>
                  <a:latin typeface="Trebuchet MS" pitchFamily="34" charset="0"/>
                </a:rPr>
                <a:t>Zoom in and look at your images at 100% magnification. If they look good they will print well. </a:t>
              </a:r>
              <a:endParaRPr lang="en-US" sz="1800" b="0" dirty="0">
                <a:latin typeface="Trebuchet MS" pitchFamily="34" charset="0"/>
              </a:endParaRPr>
            </a:p>
          </p:txBody>
        </p:sp>
        <p:cxnSp>
          <p:nvCxnSpPr>
            <p:cNvPr id="133" name="Straight Connector 132"/>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34" name="Picture 133"/>
            <p:cNvPicPr>
              <a:picLocks noChangeAspect="1"/>
            </p:cNvPicPr>
            <p:nvPr userDrawn="1"/>
          </p:nvPicPr>
          <p:blipFill>
            <a:blip r:embed="rId3"/>
            <a:stretch>
              <a:fillRect/>
            </a:stretch>
          </p:blipFill>
          <p:spPr>
            <a:xfrm>
              <a:off x="-10921163" y="8258380"/>
              <a:ext cx="1597665" cy="1001614"/>
            </a:xfrm>
            <a:prstGeom prst="rect">
              <a:avLst/>
            </a:prstGeom>
          </p:spPr>
        </p:pic>
        <p:pic>
          <p:nvPicPr>
            <p:cNvPr id="135" name="Picture 134"/>
            <p:cNvPicPr>
              <a:picLocks noChangeAspect="1"/>
            </p:cNvPicPr>
            <p:nvPr userDrawn="1"/>
          </p:nvPicPr>
          <p:blipFill>
            <a:blip r:embed="rId4"/>
            <a:stretch>
              <a:fillRect/>
            </a:stretch>
          </p:blipFill>
          <p:spPr>
            <a:xfrm>
              <a:off x="-10736023" y="12656056"/>
              <a:ext cx="9986807" cy="877998"/>
            </a:xfrm>
            <a:prstGeom prst="rect">
              <a:avLst/>
            </a:prstGeom>
          </p:spPr>
        </p:pic>
        <p:grpSp>
          <p:nvGrpSpPr>
            <p:cNvPr id="136" name="Group 135"/>
            <p:cNvGrpSpPr/>
            <p:nvPr userDrawn="1"/>
          </p:nvGrpSpPr>
          <p:grpSpPr>
            <a:xfrm>
              <a:off x="-9844889" y="20003965"/>
              <a:ext cx="7631078" cy="1987374"/>
              <a:chOff x="-4516464" y="11400895"/>
              <a:chExt cx="3516822" cy="1095700"/>
            </a:xfrm>
          </p:grpSpPr>
          <p:grpSp>
            <p:nvGrpSpPr>
              <p:cNvPr id="142" name="Group 141"/>
              <p:cNvGrpSpPr/>
              <p:nvPr userDrawn="1"/>
            </p:nvGrpSpPr>
            <p:grpSpPr>
              <a:xfrm>
                <a:off x="-2783494" y="11400931"/>
                <a:ext cx="624373" cy="894738"/>
                <a:chOff x="-3958698" y="11604666"/>
                <a:chExt cx="779266" cy="1282148"/>
              </a:xfrm>
            </p:grpSpPr>
            <p:pic>
              <p:nvPicPr>
                <p:cNvPr id="148" name="Picture 147"/>
                <p:cNvPicPr>
                  <a:picLocks noChangeAspect="1"/>
                </p:cNvPicPr>
                <p:nvPr userDrawn="1"/>
              </p:nvPicPr>
              <p:blipFill>
                <a:blip r:embed="rId5"/>
                <a:stretch>
                  <a:fillRect/>
                </a:stretch>
              </p:blipFill>
              <p:spPr>
                <a:xfrm>
                  <a:off x="-3948160" y="11604666"/>
                  <a:ext cx="768728" cy="1090753"/>
                </a:xfrm>
                <a:prstGeom prst="rect">
                  <a:avLst/>
                </a:prstGeom>
              </p:spPr>
            </p:pic>
            <p:sp>
              <p:nvSpPr>
                <p:cNvPr id="149" name="TextBox 56"/>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143" name="Group 142"/>
              <p:cNvGrpSpPr/>
              <p:nvPr userDrawn="1"/>
            </p:nvGrpSpPr>
            <p:grpSpPr>
              <a:xfrm>
                <a:off x="-2033159" y="11400901"/>
                <a:ext cx="1033517" cy="907673"/>
                <a:chOff x="-2921738" y="11667366"/>
                <a:chExt cx="1420279" cy="1247341"/>
              </a:xfrm>
            </p:grpSpPr>
            <p:pic>
              <p:nvPicPr>
                <p:cNvPr id="146" name="Picture 145"/>
                <p:cNvPicPr>
                  <a:picLocks noChangeAspect="1"/>
                </p:cNvPicPr>
                <p:nvPr userDrawn="1"/>
              </p:nvPicPr>
              <p:blipFill>
                <a:blip r:embed="rId5"/>
                <a:stretch>
                  <a:fillRect/>
                </a:stretch>
              </p:blipFill>
              <p:spPr>
                <a:xfrm>
                  <a:off x="-2921738" y="11667366"/>
                  <a:ext cx="1420279" cy="1029695"/>
                </a:xfrm>
                <a:prstGeom prst="rect">
                  <a:avLst/>
                </a:prstGeom>
              </p:spPr>
            </p:pic>
            <p:sp>
              <p:nvSpPr>
                <p:cNvPr id="147" name="TextBox 54"/>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144" name="Picture 143"/>
              <p:cNvPicPr>
                <a:picLocks noChangeAspect="1"/>
              </p:cNvPicPr>
              <p:nvPr userDrawn="1"/>
            </p:nvPicPr>
            <p:blipFill>
              <a:blip r:embed="rId6"/>
              <a:stretch>
                <a:fillRect/>
              </a:stretch>
            </p:blipFill>
            <p:spPr>
              <a:xfrm>
                <a:off x="-4516464" y="11400895"/>
                <a:ext cx="1098742" cy="847761"/>
              </a:xfrm>
              <a:prstGeom prst="rect">
                <a:avLst/>
              </a:prstGeom>
            </p:spPr>
          </p:pic>
          <p:sp>
            <p:nvSpPr>
              <p:cNvPr id="145" name="TextBox 52"/>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137" name="Group 136"/>
            <p:cNvGrpSpPr/>
            <p:nvPr userDrawn="1"/>
          </p:nvGrpSpPr>
          <p:grpSpPr>
            <a:xfrm>
              <a:off x="-9469558" y="23877378"/>
              <a:ext cx="7832477" cy="2027099"/>
              <a:chOff x="-4365215" y="13511542"/>
              <a:chExt cx="3609638" cy="1117602"/>
            </a:xfrm>
          </p:grpSpPr>
          <p:pic>
            <p:nvPicPr>
              <p:cNvPr id="138" name="Picture 137"/>
              <p:cNvPicPr/>
              <p:nvPr userDrawn="1"/>
            </p:nvPicPr>
            <p:blipFill>
              <a:blip r:embed="rId7"/>
              <a:stretch>
                <a:fillRect/>
              </a:stretch>
            </p:blipFill>
            <p:spPr>
              <a:xfrm>
                <a:off x="-4116855" y="13661577"/>
                <a:ext cx="1512652" cy="772700"/>
              </a:xfrm>
              <a:prstGeom prst="rect">
                <a:avLst/>
              </a:prstGeom>
            </p:spPr>
          </p:pic>
          <p:pic>
            <p:nvPicPr>
              <p:cNvPr id="139" name="Picture 138"/>
              <p:cNvPicPr/>
              <p:nvPr userDrawn="1"/>
            </p:nvPicPr>
            <p:blipFill>
              <a:blip r:embed="rId8"/>
              <a:stretch>
                <a:fillRect/>
              </a:stretch>
            </p:blipFill>
            <p:spPr>
              <a:xfrm>
                <a:off x="-2534018" y="13661577"/>
                <a:ext cx="1512652" cy="772700"/>
              </a:xfrm>
              <a:prstGeom prst="rect">
                <a:avLst/>
              </a:prstGeom>
            </p:spPr>
          </p:pic>
          <p:sp>
            <p:nvSpPr>
              <p:cNvPr id="140" name="TextBox 47"/>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141" name="TextBox 48"/>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grpSp>
        <p:nvGrpSpPr>
          <p:cNvPr id="150" name="Group 149"/>
          <p:cNvGrpSpPr>
            <a:grpSpLocks noChangeAspect="1"/>
          </p:cNvGrpSpPr>
          <p:nvPr userDrawn="1"/>
        </p:nvGrpSpPr>
        <p:grpSpPr>
          <a:xfrm>
            <a:off x="33172104" y="11216"/>
            <a:ext cx="6632760" cy="21934383"/>
            <a:chOff x="36782324" y="0"/>
            <a:chExt cx="11062139" cy="27432000"/>
          </a:xfrm>
        </p:grpSpPr>
        <p:sp>
          <p:nvSpPr>
            <p:cNvPr id="151" name="Rectangle 150"/>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a:solidFill>
                    <a:schemeClr val="bg1"/>
                  </a:solidFill>
                  <a:latin typeface="Trebuchet MS" pitchFamily="34" charset="0"/>
                </a:rPr>
                <a:t>QUICK START (cont.)</a:t>
              </a:r>
            </a:p>
            <a:p>
              <a:pPr algn="ctr"/>
              <a:endParaRPr lang="en-US" sz="2800" b="1"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r>
                <a:rPr lang="en-US" sz="16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Text</a:t>
              </a:r>
            </a:p>
            <a:p>
              <a:pPr marL="1730375" lvl="2" indent="0" algn="l" defTabSz="114300"/>
              <a:r>
                <a:rPr lang="en-US" sz="16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 </a:t>
              </a:r>
              <a:r>
                <a:rPr kumimoji="0" lang="en-US" sz="2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a:solidFill>
                  <a:schemeClr val="bg1">
                    <a:lumMod val="75000"/>
                  </a:schemeClr>
                </a:solidFill>
                <a:latin typeface="Trebuchet MS" pitchFamily="34" charset="0"/>
              </a:endParaRPr>
            </a:p>
            <a:p>
              <a:pPr marL="1518341" lvl="2"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Tables</a:t>
              </a:r>
            </a:p>
            <a:p>
              <a:pPr marL="971550" lvl="1" indent="0" algn="l" defTabSz="114300"/>
              <a:r>
                <a:rPr lang="en-US" sz="16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152" name="Picture 151"/>
            <p:cNvPicPr/>
            <p:nvPr userDrawn="1"/>
          </p:nvPicPr>
          <p:blipFill>
            <a:blip r:embed="rId9"/>
            <a:stretch>
              <a:fillRect/>
            </a:stretch>
          </p:blipFill>
          <p:spPr>
            <a:xfrm>
              <a:off x="39540164" y="3688889"/>
              <a:ext cx="5586150" cy="1716939"/>
            </a:xfrm>
            <a:prstGeom prst="rect">
              <a:avLst/>
            </a:prstGeom>
          </p:spPr>
        </p:pic>
        <p:pic>
          <p:nvPicPr>
            <p:cNvPr id="153" name="Picture 152"/>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154" name="Picture 153"/>
            <p:cNvPicPr/>
            <p:nvPr userDrawn="1"/>
          </p:nvPicPr>
          <p:blipFill>
            <a:blip r:embed="rId11"/>
            <a:stretch>
              <a:fillRect/>
            </a:stretch>
          </p:blipFill>
          <p:spPr>
            <a:xfrm>
              <a:off x="37593435" y="11823083"/>
              <a:ext cx="1482265" cy="825421"/>
            </a:xfrm>
            <a:prstGeom prst="rect">
              <a:avLst/>
            </a:prstGeom>
          </p:spPr>
        </p:pic>
        <p:grpSp>
          <p:nvGrpSpPr>
            <p:cNvPr id="155" name="Group 154"/>
            <p:cNvGrpSpPr/>
            <p:nvPr userDrawn="1"/>
          </p:nvGrpSpPr>
          <p:grpSpPr>
            <a:xfrm>
              <a:off x="37163426" y="23152348"/>
              <a:ext cx="10354213" cy="1115850"/>
              <a:chOff x="31687960" y="29635357"/>
              <a:chExt cx="9771399" cy="1155811"/>
            </a:xfrm>
          </p:grpSpPr>
          <p:sp>
            <p:nvSpPr>
              <p:cNvPr id="157" name="Rounded Rectangle 156"/>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158" name="Picture 157"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159"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sp>
          <p:nvSpPr>
            <p:cNvPr id="156" name="TextBox 63"/>
            <p:cNvSpPr txBox="1"/>
            <p:nvPr userDrawn="1"/>
          </p:nvSpPr>
          <p:spPr>
            <a:xfrm>
              <a:off x="37163425" y="24536528"/>
              <a:ext cx="4030238" cy="1077768"/>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a:solidFill>
                    <a:schemeClr val="bg1"/>
                  </a:solidFill>
                  <a:latin typeface="Calibri" panose="020F0502020204030204" pitchFamily="34" charset="0"/>
                </a:rPr>
                <a:t>© 2015</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69863"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a:t>
              </a:r>
            </a:p>
            <a:p>
              <a:pPr marL="169863" indent="0">
                <a:lnSpc>
                  <a:spcPct val="100000"/>
                </a:lnSpc>
              </a:pPr>
              <a:r>
                <a:rPr lang="en-US" sz="1400" baseline="0" dirty="0">
                  <a:solidFill>
                    <a:schemeClr val="bg1"/>
                  </a:solidFill>
                  <a:latin typeface="Calibri" panose="020F0502020204030204" pitchFamily="34" charset="0"/>
                </a:rPr>
                <a:t>Berkeley CA 94710</a:t>
              </a:r>
              <a:br>
                <a:rPr lang="en-US" sz="1400" baseline="0" dirty="0">
                  <a:solidFill>
                    <a:schemeClr val="bg1"/>
                  </a:solidFill>
                  <a:latin typeface="Calibri" panose="020F0502020204030204" pitchFamily="34" charset="0"/>
                </a:rPr>
              </a:b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sp>
        <p:nvSpPr>
          <p:cNvPr id="37" name="Rounded Rectangle 36"/>
          <p:cNvSpPr/>
          <p:nvPr userDrawn="1"/>
        </p:nvSpPr>
        <p:spPr>
          <a:xfrm>
            <a:off x="726400" y="3562164"/>
            <a:ext cx="10148431"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11418872" y="3562164"/>
            <a:ext cx="10148431"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22040397" y="3562164"/>
            <a:ext cx="10148431"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userDrawn="1"/>
        </p:nvGrpSpPr>
        <p:grpSpPr>
          <a:xfrm>
            <a:off x="-31125" y="-11317"/>
            <a:ext cx="32971941" cy="2959437"/>
            <a:chOff x="-14192" y="1382"/>
            <a:chExt cx="27451941" cy="4572641"/>
          </a:xfrm>
        </p:grpSpPr>
        <p:sp>
          <p:nvSpPr>
            <p:cNvPr id="5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53" name="Group 52"/>
          <p:cNvGrpSpPr/>
          <p:nvPr userDrawn="1"/>
        </p:nvGrpSpPr>
        <p:grpSpPr>
          <a:xfrm rot="10800000">
            <a:off x="-24226" y="20723581"/>
            <a:ext cx="32976898" cy="1234423"/>
            <a:chOff x="-14192" y="1382"/>
            <a:chExt cx="27451941" cy="4572641"/>
          </a:xfrm>
        </p:grpSpPr>
        <p:sp>
          <p:nvSpPr>
            <p:cNvPr id="54"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7" name="Group 36"/>
          <p:cNvGrpSpPr>
            <a:grpSpLocks noChangeAspect="1"/>
          </p:cNvGrpSpPr>
          <p:nvPr userDrawn="1"/>
        </p:nvGrpSpPr>
        <p:grpSpPr>
          <a:xfrm>
            <a:off x="-6886463" y="2"/>
            <a:ext cx="6608534" cy="21945598"/>
            <a:chOff x="-11220550" y="-1"/>
            <a:chExt cx="11014226" cy="27432000"/>
          </a:xfrm>
        </p:grpSpPr>
        <p:sp>
          <p:nvSpPr>
            <p:cNvPr id="38" name="Rectangle 37"/>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a:solidFill>
                  <a:schemeClr val="bg1"/>
                </a:solidFill>
                <a:latin typeface="Trebuchet MS" pitchFamily="34" charset="0"/>
              </a:endParaRPr>
            </a:p>
            <a:p>
              <a:pPr algn="ctr"/>
              <a:r>
                <a:rPr lang="en-US" sz="2800" b="1" spc="600" dirty="0">
                  <a:solidFill>
                    <a:schemeClr val="bg1"/>
                  </a:solidFill>
                  <a:latin typeface="Trebuchet MS" pitchFamily="34" charset="0"/>
                </a:rPr>
                <a:t>DESIGN</a:t>
              </a:r>
              <a:r>
                <a:rPr lang="en-US" sz="2800" b="1" spc="600" baseline="0" dirty="0">
                  <a:solidFill>
                    <a:schemeClr val="bg1"/>
                  </a:solidFill>
                  <a:latin typeface="Trebuchet MS" pitchFamily="34" charset="0"/>
                </a:rPr>
                <a:t> </a:t>
              </a:r>
              <a:r>
                <a:rPr lang="en-US" sz="2800" b="1" spc="600" dirty="0">
                  <a:solidFill>
                    <a:schemeClr val="bg1"/>
                  </a:solidFill>
                  <a:latin typeface="Trebuchet MS" pitchFamily="34" charset="0"/>
                </a:rPr>
                <a:t>GUIDE</a:t>
              </a:r>
            </a:p>
            <a:p>
              <a:pPr algn="ctr"/>
              <a:r>
                <a:rPr lang="en-US" sz="1050" b="1" dirty="0">
                  <a:latin typeface="Trebuchet MS" pitchFamily="34" charset="0"/>
                </a:rPr>
                <a:t> </a:t>
              </a:r>
            </a:p>
            <a:p>
              <a:pPr defTabSz="3765639"/>
              <a:r>
                <a:rPr lang="en-US" sz="1800" i="0" dirty="0">
                  <a:latin typeface="Trebuchet MS" pitchFamily="34" charset="0"/>
                </a:rPr>
                <a:t>This PowerPoint</a:t>
              </a:r>
              <a:r>
                <a:rPr lang="en-US" sz="1800" i="0" baseline="0" dirty="0">
                  <a:latin typeface="Trebuchet MS" pitchFamily="34" charset="0"/>
                </a:rPr>
                <a:t> </a:t>
              </a:r>
              <a:r>
                <a:rPr lang="en-US" sz="1800" i="0" dirty="0">
                  <a:latin typeface="Trebuchet MS" pitchFamily="34" charset="0"/>
                </a:rPr>
                <a:t>2007 template produces</a:t>
              </a:r>
              <a:r>
                <a:rPr lang="en-US" sz="1800" i="0" baseline="0" dirty="0">
                  <a:latin typeface="Trebuchet MS" pitchFamily="34" charset="0"/>
                </a:rPr>
                <a:t> </a:t>
              </a:r>
              <a:r>
                <a:rPr lang="en-US" sz="1800" i="0" dirty="0">
                  <a:latin typeface="Trebuchet MS" pitchFamily="34" charset="0"/>
                </a:rPr>
                <a:t>a 48”x72” presentation poster. </a:t>
              </a:r>
              <a:r>
                <a:rPr lang="en-US" sz="1800" dirty="0">
                  <a:latin typeface="Trebuchet MS" pitchFamily="34" charset="0"/>
                </a:rPr>
                <a:t>You</a:t>
              </a:r>
              <a:r>
                <a:rPr lang="en-US" sz="1800" baseline="0" dirty="0">
                  <a:latin typeface="Trebuchet MS" pitchFamily="34" charset="0"/>
                </a:rPr>
                <a:t> can u</a:t>
              </a:r>
              <a:r>
                <a:rPr lang="en-US" sz="1800" dirty="0">
                  <a:latin typeface="Trebuchet MS" pitchFamily="34" charset="0"/>
                </a:rPr>
                <a:t>se</a:t>
              </a:r>
              <a:r>
                <a:rPr lang="en-US" sz="1800" baseline="0" dirty="0">
                  <a:latin typeface="Trebuchet MS" pitchFamily="34" charset="0"/>
                </a:rPr>
                <a:t> it to create your research poster and </a:t>
              </a:r>
              <a:r>
                <a:rPr lang="en-US" sz="1800" dirty="0">
                  <a:latin typeface="Trebuchet MS" pitchFamily="34" charset="0"/>
                </a:rPr>
                <a:t>save valuable time placing titles, subtitles,</a:t>
              </a:r>
              <a:r>
                <a:rPr lang="en-US" sz="1800" baseline="0" dirty="0">
                  <a:latin typeface="Trebuchet MS" pitchFamily="34" charset="0"/>
                </a:rPr>
                <a:t> text, and graphics</a:t>
              </a:r>
              <a:r>
                <a:rPr lang="en-US" sz="1800" dirty="0">
                  <a:latin typeface="Trebuchet MS" pitchFamily="34" charset="0"/>
                </a:rPr>
                <a:t>. </a:t>
              </a:r>
            </a:p>
            <a:p>
              <a:pPr defTabSz="3765639"/>
              <a:r>
                <a:rPr lang="en-US" sz="1050" dirty="0">
                  <a:latin typeface="Trebuchet MS" pitchFamily="34" charset="0"/>
                </a:rPr>
                <a:t> </a:t>
              </a:r>
            </a:p>
            <a:p>
              <a:pPr defTabSz="4389219"/>
              <a:r>
                <a:rPr lang="en-US" sz="1800" dirty="0">
                  <a:latin typeface="Trebuchet MS" pitchFamily="34" charset="0"/>
                </a:rPr>
                <a:t>We provide a series of online answer your poster production questions. To view our template tutorials, go online to </a:t>
              </a:r>
              <a:r>
                <a:rPr lang="en-US" sz="1800" b="1" dirty="0">
                  <a:solidFill>
                    <a:srgbClr val="FFC000"/>
                  </a:solidFill>
                  <a:latin typeface="Trebuchet MS" pitchFamily="34" charset="0"/>
                </a:rPr>
                <a:t>PosterPresentations.com</a:t>
              </a:r>
              <a:r>
                <a:rPr lang="en-US" sz="1800" b="1" dirty="0">
                  <a:solidFill>
                    <a:schemeClr val="bg1"/>
                  </a:solidFill>
                  <a:latin typeface="Trebuchet MS" pitchFamily="34" charset="0"/>
                </a:rPr>
                <a:t> </a:t>
              </a:r>
              <a:r>
                <a:rPr lang="en-US" sz="1800" dirty="0">
                  <a:solidFill>
                    <a:schemeClr val="bg1"/>
                  </a:solidFill>
                  <a:latin typeface="Trebuchet MS" pitchFamily="34" charset="0"/>
                </a:rPr>
                <a:t>and click on HELP DESK.</a:t>
              </a:r>
            </a:p>
            <a:p>
              <a:pPr defTabSz="4389219"/>
              <a:r>
                <a:rPr lang="en-US" sz="1050" dirty="0">
                  <a:latin typeface="Trebuchet MS" pitchFamily="34" charset="0"/>
                </a:rPr>
                <a:t> </a:t>
              </a:r>
            </a:p>
            <a:p>
              <a:pPr defTabSz="4389219"/>
              <a:r>
                <a:rPr lang="en-US" sz="1800" dirty="0">
                  <a:solidFill>
                    <a:schemeClr val="bg1"/>
                  </a:solidFill>
                  <a:latin typeface="Trebuchet MS" pitchFamily="34" charset="0"/>
                </a:rPr>
                <a:t>When</a:t>
              </a:r>
              <a:r>
                <a:rPr lang="en-US" sz="1800" baseline="0" dirty="0">
                  <a:solidFill>
                    <a:schemeClr val="bg1"/>
                  </a:solidFill>
                  <a:latin typeface="Trebuchet MS" pitchFamily="34" charset="0"/>
                </a:rPr>
                <a:t> you are ready to</a:t>
              </a:r>
              <a:r>
                <a:rPr lang="en-US" sz="1800" dirty="0">
                  <a:solidFill>
                    <a:schemeClr val="bg1"/>
                  </a:solidFill>
                  <a:latin typeface="Trebuchet MS" pitchFamily="34" charset="0"/>
                </a:rPr>
                <a:t> </a:t>
              </a:r>
              <a:r>
                <a:rPr lang="en-US" sz="1800" baseline="0" dirty="0">
                  <a:solidFill>
                    <a:schemeClr val="bg1"/>
                  </a:solidFill>
                  <a:latin typeface="Trebuchet MS" pitchFamily="34" charset="0"/>
                </a:rPr>
                <a:t> print your poster</a:t>
              </a:r>
              <a:r>
                <a:rPr lang="en-US" sz="1800" dirty="0">
                  <a:solidFill>
                    <a:schemeClr val="bg1"/>
                  </a:solidFill>
                  <a:latin typeface="Trebuchet MS" pitchFamily="34" charset="0"/>
                </a:rPr>
                <a:t>,</a:t>
              </a:r>
              <a:r>
                <a:rPr lang="en-US" sz="1800" baseline="0" dirty="0">
                  <a:solidFill>
                    <a:schemeClr val="bg1"/>
                  </a:solidFill>
                  <a:latin typeface="Trebuchet MS" pitchFamily="34" charset="0"/>
                </a:rPr>
                <a:t> go online to </a:t>
              </a:r>
              <a:r>
                <a:rPr lang="en-US" sz="1800" b="0" dirty="0">
                  <a:solidFill>
                    <a:schemeClr val="bg1"/>
                  </a:solidFill>
                  <a:latin typeface="Trebuchet MS" pitchFamily="34" charset="0"/>
                </a:rPr>
                <a:t>PosterPresentations.com</a:t>
              </a:r>
              <a:br>
                <a:rPr lang="en-US" sz="1800" dirty="0">
                  <a:solidFill>
                    <a:schemeClr val="bg1"/>
                  </a:solidFill>
                  <a:latin typeface="Trebuchet MS" pitchFamily="34" charset="0"/>
                </a:rPr>
              </a:br>
              <a:r>
                <a:rPr lang="en-US" sz="1050" dirty="0">
                  <a:solidFill>
                    <a:schemeClr val="bg1"/>
                  </a:solidFill>
                  <a:latin typeface="Trebuchet MS" pitchFamily="34" charset="0"/>
                </a:rPr>
                <a:t> </a:t>
              </a:r>
            </a:p>
            <a:p>
              <a:pPr algn="l" defTabSz="3765639"/>
              <a:r>
                <a:rPr lang="en-US" sz="1800" b="0" dirty="0">
                  <a:solidFill>
                    <a:schemeClr val="bg1"/>
                  </a:solidFill>
                  <a:latin typeface="Trebuchet MS" pitchFamily="34" charset="0"/>
                </a:rPr>
                <a:t>Need</a:t>
              </a:r>
              <a:r>
                <a:rPr lang="en-US" sz="1800" b="0" baseline="0" dirty="0">
                  <a:solidFill>
                    <a:schemeClr val="bg1"/>
                  </a:solidFill>
                  <a:latin typeface="Trebuchet MS" pitchFamily="34" charset="0"/>
                </a:rPr>
                <a:t> assistance? Call us at </a:t>
              </a:r>
              <a:r>
                <a:rPr lang="en-US" sz="1800" b="0" dirty="0">
                  <a:solidFill>
                    <a:srgbClr val="FFC000"/>
                  </a:solidFill>
                  <a:latin typeface="Trebuchet MS" pitchFamily="34" charset="0"/>
                </a:rPr>
                <a:t>1.510.649.3001</a:t>
              </a:r>
            </a:p>
            <a:p>
              <a:pPr algn="l" defTabSz="3765639"/>
              <a:r>
                <a:rPr lang="en-US" sz="1050" b="1" dirty="0">
                  <a:solidFill>
                    <a:srgbClr val="FFFF00"/>
                  </a:solidFill>
                  <a:latin typeface="Trebuchet MS" pitchFamily="34" charset="0"/>
                </a:rPr>
                <a:t> </a:t>
              </a: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ctr"/>
              <a:endParaRPr lang="en-US" sz="1600" b="1" dirty="0">
                <a:solidFill>
                  <a:schemeClr val="bg1"/>
                </a:solidFill>
                <a:latin typeface="Trebuchet MS" pitchFamily="34" charset="0"/>
              </a:endParaRPr>
            </a:p>
            <a:p>
              <a:pPr algn="ctr"/>
              <a:r>
                <a:rPr lang="en-US" sz="2800" b="1" spc="600" dirty="0">
                  <a:solidFill>
                    <a:schemeClr val="bg1"/>
                  </a:solidFill>
                  <a:latin typeface="Trebuchet MS" pitchFamily="34" charset="0"/>
                </a:rPr>
                <a:t>QUICK START</a:t>
              </a:r>
            </a:p>
            <a:p>
              <a:pPr algn="ctr"/>
              <a:r>
                <a:rPr lang="en-US" sz="1050" b="1" baseline="0" dirty="0">
                  <a:solidFill>
                    <a:schemeClr val="bg1"/>
                  </a:solidFill>
                  <a:latin typeface="Trebuchet MS" pitchFamily="34" charset="0"/>
                </a:rPr>
                <a:t> </a:t>
              </a:r>
            </a:p>
            <a:p>
              <a:pPr algn="ctr"/>
              <a:r>
                <a:rPr lang="en-US" sz="2000" b="1" baseline="0" dirty="0">
                  <a:solidFill>
                    <a:srgbClr val="FFC000"/>
                  </a:solidFill>
                  <a:latin typeface="Trebuchet MS" pitchFamily="34" charset="0"/>
                </a:rPr>
                <a:t>Zoom in and out</a:t>
              </a:r>
            </a:p>
            <a:p>
              <a:pPr marL="1203325" indent="0" algn="l" defTabSz="850900"/>
              <a:r>
                <a:rPr lang="en-US" sz="16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Title, Authors, and Affiliations</a:t>
              </a:r>
            </a:p>
            <a:p>
              <a:pPr algn="l"/>
              <a:r>
                <a:rPr lang="en-US" sz="16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a:solidFill>
                    <a:schemeClr val="bg1">
                      <a:lumMod val="75000"/>
                    </a:schemeClr>
                  </a:solidFill>
                  <a:latin typeface="Trebuchet MS" pitchFamily="34" charset="0"/>
                </a:rPr>
                <a:t> </a:t>
              </a:r>
            </a:p>
            <a:p>
              <a:pPr algn="l"/>
              <a:r>
                <a:rPr lang="en-US" sz="1600" b="1" spc="300" baseline="0" dirty="0">
                  <a:solidFill>
                    <a:srgbClr val="FFC000"/>
                  </a:solidFill>
                  <a:latin typeface="Trebuchet MS" pitchFamily="34" charset="0"/>
                </a:rPr>
                <a:t>TIP</a:t>
              </a:r>
              <a:r>
                <a:rPr lang="en-US" sz="1600" b="1"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a:solidFill>
                  <a:schemeClr val="bg1">
                    <a:lumMod val="75000"/>
                  </a:schemeClr>
                </a:solidFill>
                <a:latin typeface="Trebuchet MS" pitchFamily="34" charset="0"/>
              </a:endParaRPr>
            </a:p>
            <a:p>
              <a:pPr algn="l"/>
              <a:endParaRPr lang="en-US" sz="1600" b="0" baseline="0" dirty="0">
                <a:solidFill>
                  <a:schemeClr val="bg1">
                    <a:lumMod val="75000"/>
                  </a:schemeClr>
                </a:solidFill>
                <a:latin typeface="Trebuchet MS" pitchFamily="34" charset="0"/>
              </a:endParaRPr>
            </a:p>
            <a:p>
              <a:pPr algn="l"/>
              <a:br>
                <a:rPr lang="en-US" sz="1800" b="1" baseline="0" dirty="0">
                  <a:solidFill>
                    <a:schemeClr val="bg1"/>
                  </a:solidFill>
                  <a:latin typeface="Trebuchet MS" pitchFamily="34" charset="0"/>
                </a:rPr>
              </a:br>
              <a:endParaRPr lang="en-US" sz="1800" b="1" dirty="0">
                <a:solidFill>
                  <a:schemeClr val="bg1"/>
                </a:solidFill>
                <a:latin typeface="Trebuchet MS" pitchFamily="34" charset="0"/>
              </a:endParaRPr>
            </a:p>
            <a:p>
              <a:pPr algn="ctr"/>
              <a:endParaRPr lang="en-US" sz="1800" b="1" dirty="0">
                <a:solidFill>
                  <a:srgbClr val="FFC000"/>
                </a:solidFill>
                <a:latin typeface="Trebuchet MS" pitchFamily="34" charset="0"/>
              </a:endParaRPr>
            </a:p>
            <a:p>
              <a:pPr algn="ctr"/>
              <a:endParaRPr lang="en-US" sz="1800" b="1" dirty="0">
                <a:solidFill>
                  <a:srgbClr val="FFC000"/>
                </a:solidFill>
                <a:latin typeface="Trebuchet MS" pitchFamily="34" charset="0"/>
              </a:endParaRPr>
            </a:p>
            <a:p>
              <a:pPr algn="ctr"/>
              <a:r>
                <a:rPr lang="en-US" sz="2000" b="1" dirty="0">
                  <a:solidFill>
                    <a:srgbClr val="FFC000"/>
                  </a:solidFill>
                  <a:latin typeface="Trebuchet MS" pitchFamily="34" charset="0"/>
                </a:rPr>
                <a:t>Adding Logos</a:t>
              </a:r>
              <a:r>
                <a:rPr lang="en-US" sz="2000" b="1" baseline="0" dirty="0">
                  <a:solidFill>
                    <a:srgbClr val="FFC000"/>
                  </a:solidFill>
                  <a:latin typeface="Trebuchet MS" pitchFamily="34" charset="0"/>
                </a:rPr>
                <a:t> / Seals</a:t>
              </a:r>
            </a:p>
            <a:p>
              <a:pPr algn="l"/>
              <a:r>
                <a:rPr lang="en-US" sz="16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a:solidFill>
                  <a:schemeClr val="bg1">
                    <a:lumMod val="75000"/>
                  </a:schemeClr>
                </a:solidFill>
                <a:latin typeface="Trebuchet MS" pitchFamily="34" charset="0"/>
              </a:endParaRPr>
            </a:p>
            <a:p>
              <a:pPr algn="l"/>
              <a:r>
                <a:rPr lang="en-US" sz="1600" b="1" spc="300" baseline="0" dirty="0">
                  <a:solidFill>
                    <a:srgbClr val="FFC000"/>
                  </a:solidFill>
                  <a:latin typeface="Trebuchet MS" pitchFamily="34" charset="0"/>
                </a:rPr>
                <a:t>TIP:</a:t>
              </a:r>
              <a:r>
                <a:rPr lang="en-US" sz="1600" b="1" spc="0"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See if your company’s logo is available on our free poster templates page.</a:t>
              </a:r>
            </a:p>
            <a:p>
              <a:pPr algn="l"/>
              <a:endParaRPr lang="en-US" sz="1600" b="0" baseline="0" dirty="0">
                <a:latin typeface="Trebuchet MS" pitchFamily="34" charset="0"/>
              </a:endParaRPr>
            </a:p>
            <a:p>
              <a:pPr algn="ctr"/>
              <a:r>
                <a:rPr lang="en-US" sz="2000" b="1" baseline="0" dirty="0">
                  <a:solidFill>
                    <a:srgbClr val="FFC000"/>
                  </a:solidFill>
                  <a:latin typeface="Trebuchet MS" pitchFamily="34" charset="0"/>
                </a:rPr>
                <a:t>Photographs / Graphics</a:t>
              </a:r>
            </a:p>
            <a:p>
              <a:pPr algn="l" defTabSz="977900"/>
              <a:r>
                <a:rPr lang="en-US" sz="16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a:solidFill>
                    <a:schemeClr val="bg1">
                      <a:lumMod val="75000"/>
                    </a:schemeClr>
                  </a:solidFill>
                  <a:latin typeface="Trebuchet MS" pitchFamily="34" charset="0"/>
                </a:rPr>
                <a:t>disproportionally.</a:t>
              </a:r>
            </a:p>
            <a:p>
              <a:pPr algn="l" defTabSz="977900"/>
              <a:endParaRPr lang="en-US" sz="1600" b="0" baseline="0" dirty="0">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r>
                <a:rPr lang="en-US" sz="2000" b="1" baseline="0" dirty="0">
                  <a:solidFill>
                    <a:srgbClr val="FFC000"/>
                  </a:solidFill>
                  <a:latin typeface="Trebuchet MS" pitchFamily="34" charset="0"/>
                </a:rPr>
                <a:t>Image Quality Check</a:t>
              </a:r>
            </a:p>
            <a:p>
              <a:pPr lvl="0" algn="l" defTabSz="977900"/>
              <a:r>
                <a:rPr lang="en-US" sz="1600" b="0" baseline="0" dirty="0">
                  <a:solidFill>
                    <a:schemeClr val="bg1">
                      <a:lumMod val="75000"/>
                    </a:schemeClr>
                  </a:solidFill>
                  <a:latin typeface="Trebuchet MS" pitchFamily="34" charset="0"/>
                </a:rPr>
                <a:t>Zoom in and look at your images at 100% magnification. If they look good they will print well. </a:t>
              </a:r>
              <a:endParaRPr lang="en-US" sz="1800" b="0" dirty="0">
                <a:latin typeface="Trebuchet MS" pitchFamily="34" charset="0"/>
              </a:endParaRPr>
            </a:p>
          </p:txBody>
        </p:sp>
        <p:cxnSp>
          <p:nvCxnSpPr>
            <p:cNvPr id="39" name="Straight Connector 38"/>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userDrawn="1"/>
          </p:nvPicPr>
          <p:blipFill>
            <a:blip r:embed="rId3"/>
            <a:stretch>
              <a:fillRect/>
            </a:stretch>
          </p:blipFill>
          <p:spPr>
            <a:xfrm>
              <a:off x="-10921163" y="8258380"/>
              <a:ext cx="1597665" cy="1001614"/>
            </a:xfrm>
            <a:prstGeom prst="rect">
              <a:avLst/>
            </a:prstGeom>
          </p:spPr>
        </p:pic>
        <p:pic>
          <p:nvPicPr>
            <p:cNvPr id="41" name="Picture 40"/>
            <p:cNvPicPr>
              <a:picLocks noChangeAspect="1"/>
            </p:cNvPicPr>
            <p:nvPr userDrawn="1"/>
          </p:nvPicPr>
          <p:blipFill>
            <a:blip r:embed="rId4"/>
            <a:stretch>
              <a:fillRect/>
            </a:stretch>
          </p:blipFill>
          <p:spPr>
            <a:xfrm>
              <a:off x="-10736023" y="12656056"/>
              <a:ext cx="9986807" cy="877998"/>
            </a:xfrm>
            <a:prstGeom prst="rect">
              <a:avLst/>
            </a:prstGeom>
          </p:spPr>
        </p:pic>
        <p:grpSp>
          <p:nvGrpSpPr>
            <p:cNvPr id="42" name="Group 41"/>
            <p:cNvGrpSpPr/>
            <p:nvPr userDrawn="1"/>
          </p:nvGrpSpPr>
          <p:grpSpPr>
            <a:xfrm>
              <a:off x="-9844889" y="20003965"/>
              <a:ext cx="7631078" cy="1987374"/>
              <a:chOff x="-4516464" y="11400895"/>
              <a:chExt cx="3516822" cy="1095700"/>
            </a:xfrm>
          </p:grpSpPr>
          <p:grpSp>
            <p:nvGrpSpPr>
              <p:cNvPr id="71" name="Group 70"/>
              <p:cNvGrpSpPr/>
              <p:nvPr userDrawn="1"/>
            </p:nvGrpSpPr>
            <p:grpSpPr>
              <a:xfrm>
                <a:off x="-2783494" y="11400931"/>
                <a:ext cx="624373" cy="894738"/>
                <a:chOff x="-3958698" y="11604666"/>
                <a:chExt cx="779266" cy="1282148"/>
              </a:xfrm>
            </p:grpSpPr>
            <p:pic>
              <p:nvPicPr>
                <p:cNvPr id="77" name="Picture 76"/>
                <p:cNvPicPr>
                  <a:picLocks noChangeAspect="1"/>
                </p:cNvPicPr>
                <p:nvPr userDrawn="1"/>
              </p:nvPicPr>
              <p:blipFill>
                <a:blip r:embed="rId5"/>
                <a:stretch>
                  <a:fillRect/>
                </a:stretch>
              </p:blipFill>
              <p:spPr>
                <a:xfrm>
                  <a:off x="-3948160" y="11604666"/>
                  <a:ext cx="768728" cy="1090753"/>
                </a:xfrm>
                <a:prstGeom prst="rect">
                  <a:avLst/>
                </a:prstGeom>
              </p:spPr>
            </p:pic>
            <p:sp>
              <p:nvSpPr>
                <p:cNvPr id="78" name="TextBox 56"/>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72" name="Group 71"/>
              <p:cNvGrpSpPr/>
              <p:nvPr userDrawn="1"/>
            </p:nvGrpSpPr>
            <p:grpSpPr>
              <a:xfrm>
                <a:off x="-2033159" y="11400901"/>
                <a:ext cx="1033517" cy="907673"/>
                <a:chOff x="-2921738" y="11667366"/>
                <a:chExt cx="1420279" cy="1247341"/>
              </a:xfrm>
            </p:grpSpPr>
            <p:pic>
              <p:nvPicPr>
                <p:cNvPr id="75" name="Picture 74"/>
                <p:cNvPicPr>
                  <a:picLocks noChangeAspect="1"/>
                </p:cNvPicPr>
                <p:nvPr userDrawn="1"/>
              </p:nvPicPr>
              <p:blipFill>
                <a:blip r:embed="rId5"/>
                <a:stretch>
                  <a:fillRect/>
                </a:stretch>
              </p:blipFill>
              <p:spPr>
                <a:xfrm>
                  <a:off x="-2921738" y="11667366"/>
                  <a:ext cx="1420279" cy="1029695"/>
                </a:xfrm>
                <a:prstGeom prst="rect">
                  <a:avLst/>
                </a:prstGeom>
              </p:spPr>
            </p:pic>
            <p:sp>
              <p:nvSpPr>
                <p:cNvPr id="76" name="TextBox 54"/>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73" name="Picture 72"/>
              <p:cNvPicPr>
                <a:picLocks noChangeAspect="1"/>
              </p:cNvPicPr>
              <p:nvPr userDrawn="1"/>
            </p:nvPicPr>
            <p:blipFill>
              <a:blip r:embed="rId6"/>
              <a:stretch>
                <a:fillRect/>
              </a:stretch>
            </p:blipFill>
            <p:spPr>
              <a:xfrm>
                <a:off x="-4516464" y="11400895"/>
                <a:ext cx="1098742" cy="847761"/>
              </a:xfrm>
              <a:prstGeom prst="rect">
                <a:avLst/>
              </a:prstGeom>
            </p:spPr>
          </p:pic>
          <p:sp>
            <p:nvSpPr>
              <p:cNvPr id="74" name="TextBox 52"/>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43" name="Group 42"/>
            <p:cNvGrpSpPr/>
            <p:nvPr userDrawn="1"/>
          </p:nvGrpSpPr>
          <p:grpSpPr>
            <a:xfrm>
              <a:off x="-9469558" y="23877378"/>
              <a:ext cx="7832477" cy="2027099"/>
              <a:chOff x="-4365215" y="13511542"/>
              <a:chExt cx="3609638" cy="1117602"/>
            </a:xfrm>
          </p:grpSpPr>
          <p:pic>
            <p:nvPicPr>
              <p:cNvPr id="44" name="Picture 43"/>
              <p:cNvPicPr/>
              <p:nvPr userDrawn="1"/>
            </p:nvPicPr>
            <p:blipFill>
              <a:blip r:embed="rId7"/>
              <a:stretch>
                <a:fillRect/>
              </a:stretch>
            </p:blipFill>
            <p:spPr>
              <a:xfrm>
                <a:off x="-4116855" y="13661577"/>
                <a:ext cx="1512652" cy="772700"/>
              </a:xfrm>
              <a:prstGeom prst="rect">
                <a:avLst/>
              </a:prstGeom>
            </p:spPr>
          </p:pic>
          <p:pic>
            <p:nvPicPr>
              <p:cNvPr id="45" name="Picture 44"/>
              <p:cNvPicPr/>
              <p:nvPr userDrawn="1"/>
            </p:nvPicPr>
            <p:blipFill>
              <a:blip r:embed="rId8"/>
              <a:stretch>
                <a:fillRect/>
              </a:stretch>
            </p:blipFill>
            <p:spPr>
              <a:xfrm>
                <a:off x="-2534018" y="13661577"/>
                <a:ext cx="1512652" cy="772700"/>
              </a:xfrm>
              <a:prstGeom prst="rect">
                <a:avLst/>
              </a:prstGeom>
            </p:spPr>
          </p:pic>
          <p:sp>
            <p:nvSpPr>
              <p:cNvPr id="69" name="TextBox 47"/>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70" name="TextBox 48"/>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grpSp>
        <p:nvGrpSpPr>
          <p:cNvPr id="79" name="Group 78"/>
          <p:cNvGrpSpPr>
            <a:grpSpLocks noChangeAspect="1"/>
          </p:cNvGrpSpPr>
          <p:nvPr userDrawn="1"/>
        </p:nvGrpSpPr>
        <p:grpSpPr>
          <a:xfrm>
            <a:off x="33172104" y="11216"/>
            <a:ext cx="6632760" cy="21934383"/>
            <a:chOff x="36782324" y="0"/>
            <a:chExt cx="11062139" cy="27432000"/>
          </a:xfrm>
        </p:grpSpPr>
        <p:sp>
          <p:nvSpPr>
            <p:cNvPr id="80" name="Rectangle 79"/>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a:solidFill>
                    <a:schemeClr val="bg1"/>
                  </a:solidFill>
                  <a:latin typeface="Trebuchet MS" pitchFamily="34" charset="0"/>
                </a:rPr>
                <a:t>QUICK START (cont.)</a:t>
              </a:r>
            </a:p>
            <a:p>
              <a:pPr algn="ctr"/>
              <a:endParaRPr lang="en-US" sz="2800" b="1"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r>
                <a:rPr lang="en-US" sz="16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Text</a:t>
              </a:r>
            </a:p>
            <a:p>
              <a:pPr marL="1730375" lvl="2" indent="0" algn="l" defTabSz="114300"/>
              <a:r>
                <a:rPr lang="en-US" sz="16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 </a:t>
              </a:r>
              <a:r>
                <a:rPr kumimoji="0" lang="en-US" sz="2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a:solidFill>
                  <a:schemeClr val="bg1">
                    <a:lumMod val="75000"/>
                  </a:schemeClr>
                </a:solidFill>
                <a:latin typeface="Trebuchet MS" pitchFamily="34" charset="0"/>
              </a:endParaRPr>
            </a:p>
            <a:p>
              <a:pPr marL="1518341" lvl="2"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Tables</a:t>
              </a:r>
            </a:p>
            <a:p>
              <a:pPr marL="971550" lvl="1" indent="0" algn="l" defTabSz="114300"/>
              <a:r>
                <a:rPr lang="en-US" sz="16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81" name="Picture 80"/>
            <p:cNvPicPr/>
            <p:nvPr userDrawn="1"/>
          </p:nvPicPr>
          <p:blipFill>
            <a:blip r:embed="rId9"/>
            <a:stretch>
              <a:fillRect/>
            </a:stretch>
          </p:blipFill>
          <p:spPr>
            <a:xfrm>
              <a:off x="39540164" y="3688889"/>
              <a:ext cx="5586150" cy="1716939"/>
            </a:xfrm>
            <a:prstGeom prst="rect">
              <a:avLst/>
            </a:prstGeom>
          </p:spPr>
        </p:pic>
        <p:pic>
          <p:nvPicPr>
            <p:cNvPr id="82" name="Picture 81"/>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83" name="Picture 82"/>
            <p:cNvPicPr/>
            <p:nvPr userDrawn="1"/>
          </p:nvPicPr>
          <p:blipFill>
            <a:blip r:embed="rId11"/>
            <a:stretch>
              <a:fillRect/>
            </a:stretch>
          </p:blipFill>
          <p:spPr>
            <a:xfrm>
              <a:off x="37593435" y="11823083"/>
              <a:ext cx="1482265" cy="825421"/>
            </a:xfrm>
            <a:prstGeom prst="rect">
              <a:avLst/>
            </a:prstGeom>
          </p:spPr>
        </p:pic>
        <p:grpSp>
          <p:nvGrpSpPr>
            <p:cNvPr id="84" name="Group 83"/>
            <p:cNvGrpSpPr/>
            <p:nvPr userDrawn="1"/>
          </p:nvGrpSpPr>
          <p:grpSpPr>
            <a:xfrm>
              <a:off x="37163426" y="23152348"/>
              <a:ext cx="10354213" cy="1115850"/>
              <a:chOff x="31687960" y="29635357"/>
              <a:chExt cx="9771399" cy="1155811"/>
            </a:xfrm>
          </p:grpSpPr>
          <p:sp>
            <p:nvSpPr>
              <p:cNvPr id="86" name="Rounded Rectangle 85"/>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87" name="Picture 86"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88"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46" name="TextBox 63"/>
          <p:cNvSpPr txBox="1"/>
          <p:nvPr userDrawn="1"/>
        </p:nvSpPr>
        <p:spPr>
          <a:xfrm>
            <a:off x="33400609" y="19630405"/>
            <a:ext cx="2416495" cy="861774"/>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a:solidFill>
                  <a:schemeClr val="bg1"/>
                </a:solidFill>
                <a:latin typeface="Calibri" panose="020F0502020204030204" pitchFamily="34" charset="0"/>
              </a:rPr>
              <a:t>© 2015</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69863"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a:t>
            </a:r>
          </a:p>
          <a:p>
            <a:pPr marL="169863" indent="0">
              <a:lnSpc>
                <a:spcPct val="100000"/>
              </a:lnSpc>
            </a:pPr>
            <a:r>
              <a:rPr lang="en-US" sz="1400" baseline="0" dirty="0">
                <a:solidFill>
                  <a:schemeClr val="bg1"/>
                </a:solidFill>
                <a:latin typeface="Calibri" panose="020F0502020204030204" pitchFamily="34" charset="0"/>
              </a:rPr>
              <a:t>Berkeley CA 94710</a:t>
            </a:r>
            <a:br>
              <a:rPr lang="en-US" sz="1400" baseline="0" dirty="0">
                <a:solidFill>
                  <a:schemeClr val="bg1"/>
                </a:solidFill>
                <a:latin typeface="Calibri" panose="020F0502020204030204" pitchFamily="34" charset="0"/>
              </a:rPr>
            </a:b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sp>
        <p:nvSpPr>
          <p:cNvPr id="48" name="Rounded Rectangle 47"/>
          <p:cNvSpPr/>
          <p:nvPr userDrawn="1"/>
        </p:nvSpPr>
        <p:spPr>
          <a:xfrm>
            <a:off x="726401" y="3562164"/>
            <a:ext cx="7503200"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userDrawn="1"/>
        </p:nvSpPr>
        <p:spPr>
          <a:xfrm>
            <a:off x="24715752" y="3562164"/>
            <a:ext cx="7503200"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userDrawn="1"/>
        </p:nvSpPr>
        <p:spPr>
          <a:xfrm>
            <a:off x="8681853" y="3562164"/>
            <a:ext cx="15581648" cy="16930015"/>
          </a:xfrm>
          <a:prstGeom prst="roundRect">
            <a:avLst>
              <a:gd name="adj" fmla="val 132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p:cNvGrpSpPr/>
          <p:nvPr userDrawn="1"/>
        </p:nvGrpSpPr>
        <p:grpSpPr>
          <a:xfrm rot="10800000">
            <a:off x="-24226" y="20723581"/>
            <a:ext cx="32976898" cy="1234423"/>
            <a:chOff x="-14192" y="1382"/>
            <a:chExt cx="27451941" cy="4572641"/>
          </a:xfrm>
        </p:grpSpPr>
        <p:sp>
          <p:nvSpPr>
            <p:cNvPr id="56"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59" name="Text Box 14"/>
          <p:cNvSpPr txBox="1">
            <a:spLocks noChangeArrowheads="1"/>
          </p:cNvSpPr>
          <p:nvPr userDrawn="1"/>
        </p:nvSpPr>
        <p:spPr bwMode="auto">
          <a:xfrm>
            <a:off x="1003118" y="21325209"/>
            <a:ext cx="3786383" cy="288335"/>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47" name="Rectangle 15"/>
          <p:cNvSpPr/>
          <p:nvPr userDrawn="1"/>
        </p:nvSpPr>
        <p:spPr>
          <a:xfrm>
            <a:off x="-31125" y="-11317"/>
            <a:ext cx="32971941" cy="2958158"/>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3.png"/><Relationship Id="rId2" Type="http://schemas.openxmlformats.org/officeDocument/2006/relationships/notesSlide" Target="../notesSlides/notesSlide1.xml"/><Relationship Id="rId16" Type="http://schemas.openxmlformats.org/officeDocument/2006/relationships/image" Target="../media/image24.png"/><Relationship Id="rId20" Type="http://schemas.openxmlformats.org/officeDocument/2006/relationships/image" Target="../media/image28.png"/><Relationship Id="rId29"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32.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 Id="rId27"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78140" y="4100908"/>
            <a:ext cx="10193458" cy="1548500"/>
          </a:xfrm>
        </p:spPr>
        <p:txBody>
          <a:bodyPr/>
          <a:lstStyle/>
          <a:p>
            <a:pPr marL="342900" indent="-342900">
              <a:buFont typeface="Arial" panose="020B0604020202020204" pitchFamily="34" charset="0"/>
              <a:buChar char="•"/>
            </a:pPr>
            <a:r>
              <a:rPr lang="en-US" dirty="0"/>
              <a:t>Modern cyber-physical systems are not built with cyber security in mind.</a:t>
            </a:r>
          </a:p>
          <a:p>
            <a:pPr marL="342900" indent="-342900">
              <a:buFont typeface="Arial" panose="020B0604020202020204" pitchFamily="34" charset="0"/>
              <a:buChar char="•"/>
            </a:pPr>
            <a:r>
              <a:rPr lang="en-US" dirty="0"/>
              <a:t>Adding cyber security techniques to protect an autonomous system against malicious attacks incurs runtime overheads that results in performance degradation and may lead the system into unsafe states.</a:t>
            </a:r>
          </a:p>
          <a:p>
            <a:endParaRPr lang="en-US" dirty="0"/>
          </a:p>
        </p:txBody>
      </p:sp>
      <p:sp>
        <p:nvSpPr>
          <p:cNvPr id="3" name="Text Placeholder 2"/>
          <p:cNvSpPr>
            <a:spLocks noGrp="1"/>
          </p:cNvSpPr>
          <p:nvPr>
            <p:ph type="body" sz="quarter" idx="11"/>
          </p:nvPr>
        </p:nvSpPr>
        <p:spPr/>
        <p:txBody>
          <a:bodyPr/>
          <a:lstStyle/>
          <a:p>
            <a:r>
              <a:rPr lang="en-US" dirty="0"/>
              <a:t>INTRODUCTION</a:t>
            </a:r>
          </a:p>
        </p:txBody>
      </p:sp>
      <p:sp>
        <p:nvSpPr>
          <p:cNvPr id="4" name="Text Placeholder 3"/>
          <p:cNvSpPr>
            <a:spLocks noGrp="1"/>
          </p:cNvSpPr>
          <p:nvPr>
            <p:ph type="body" sz="quarter" idx="19"/>
          </p:nvPr>
        </p:nvSpPr>
        <p:spPr>
          <a:xfrm>
            <a:off x="691754" y="9003252"/>
            <a:ext cx="10194648" cy="11409661"/>
          </a:xfrm>
        </p:spPr>
        <p:txBody>
          <a:bodyPr/>
          <a:lstStyle/>
          <a:p>
            <a:pPr marL="342900" indent="-342900">
              <a:buFont typeface="Arial" panose="020B0604020202020204" pitchFamily="34" charset="0"/>
              <a:buChar char="•"/>
            </a:pPr>
            <a:r>
              <a:rPr lang="en-US" dirty="0"/>
              <a:t>Numerous software techniques that have been developed to protect cyber systems from attacks.</a:t>
            </a:r>
          </a:p>
          <a:p>
            <a:pPr marL="342900" indent="-342900">
              <a:buFont typeface="Arial" panose="020B0604020202020204" pitchFamily="34" charset="0"/>
              <a:buChar char="•"/>
            </a:pPr>
            <a:r>
              <a:rPr lang="en-US" b="1" dirty="0"/>
              <a:t>System-level software security techniques: </a:t>
            </a:r>
          </a:p>
          <a:p>
            <a:pPr marL="1404076"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intrusion-detection systems.</a:t>
            </a:r>
          </a:p>
          <a:p>
            <a:pPr marL="1812222" lvl="2" indent="-342900"/>
            <a:r>
              <a:rPr lang="en-US" dirty="0">
                <a:latin typeface="Times New Roman" panose="02020603050405020304" pitchFamily="18" charset="0"/>
                <a:cs typeface="Times New Roman" panose="02020603050405020304" pitchFamily="18" charset="0"/>
              </a:rPr>
              <a:t> monitor the entire system for indications of compromise.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Application-level software security techniques:</a:t>
            </a:r>
          </a:p>
          <a:p>
            <a:pPr marL="1404076"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Control Flow Integrity (CFI):</a:t>
            </a:r>
          </a:p>
          <a:p>
            <a:pPr marL="1812222" lvl="2" indent="-342900"/>
            <a:r>
              <a:rPr lang="en-US" dirty="0">
                <a:latin typeface="Times New Roman" panose="02020603050405020304" pitchFamily="18" charset="0"/>
                <a:cs typeface="Times New Roman" panose="02020603050405020304" pitchFamily="18" charset="0"/>
              </a:rPr>
              <a:t>Instruments the application to enforce the intended control flow at run time.</a:t>
            </a:r>
          </a:p>
          <a:p>
            <a:pPr marL="1812222" lvl="2" indent="-342900"/>
            <a:r>
              <a:rPr lang="en-US" dirty="0">
                <a:latin typeface="Times New Roman" panose="02020603050405020304" pitchFamily="18" charset="0"/>
                <a:cs typeface="Times New Roman" panose="02020603050405020304" pitchFamily="18" charset="0"/>
              </a:rPr>
              <a:t>The overhead on an application can vary depending on the inputs it processes</a:t>
            </a:r>
            <a:r>
              <a:rPr lang="en-US" dirty="0"/>
              <a:t>.</a:t>
            </a:r>
          </a:p>
          <a:p>
            <a:pPr marL="1404076"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N-variant system (</a:t>
            </a:r>
            <a:r>
              <a:rPr lang="en-US" i="1" dirty="0" err="1">
                <a:latin typeface="Times New Roman" panose="02020603050405020304" pitchFamily="18" charset="0"/>
                <a:cs typeface="Times New Roman" panose="02020603050405020304" pitchFamily="18" charset="0"/>
              </a:rPr>
              <a:t>DoubleHelix</a:t>
            </a:r>
            <a:r>
              <a:rPr lang="en-US" dirty="0">
                <a:latin typeface="Times New Roman" panose="02020603050405020304" pitchFamily="18" charset="0"/>
                <a:cs typeface="Times New Roman" panose="02020603050405020304" pitchFamily="18" charset="0"/>
              </a:rPr>
              <a:t>):</a:t>
            </a:r>
          </a:p>
          <a:p>
            <a:pPr marL="1812222" lvl="2" indent="-342900"/>
            <a:r>
              <a:rPr lang="en-US" dirty="0">
                <a:latin typeface="Times New Roman" panose="02020603050405020304" pitchFamily="18" charset="0"/>
                <a:cs typeface="Times New Roman" panose="02020603050405020304" pitchFamily="18" charset="0"/>
              </a:rPr>
              <a:t>Employs the systematic application of artificial diversity to prevent large classes of attacks.</a:t>
            </a:r>
          </a:p>
          <a:p>
            <a:pPr marL="1812222" lvl="2" indent="-342900"/>
            <a:r>
              <a:rPr lang="en-US" dirty="0">
                <a:latin typeface="Times New Roman" panose="02020603050405020304" pitchFamily="18" charset="0"/>
                <a:cs typeface="Times New Roman" panose="02020603050405020304" pitchFamily="18" charset="0"/>
              </a:rPr>
              <a:t>Provides formal proofs that classes of attacks are not possible and can recover from an attack and continue operation.</a:t>
            </a:r>
          </a:p>
          <a:p>
            <a:pPr marL="1812222" lvl="2" indent="-342900"/>
            <a:r>
              <a:rPr lang="en-US" dirty="0">
                <a:latin typeface="Times New Roman" panose="02020603050405020304" pitchFamily="18" charset="0"/>
                <a:cs typeface="Times New Roman" panose="02020603050405020304" pitchFamily="18" charset="0"/>
              </a:rPr>
              <a:t>The performance overheads can reach up to 400%.</a:t>
            </a: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5" name="Text Placeholder 4"/>
          <p:cNvSpPr>
            <a:spLocks noGrp="1"/>
          </p:cNvSpPr>
          <p:nvPr>
            <p:ph type="body" sz="quarter" idx="20"/>
          </p:nvPr>
        </p:nvSpPr>
        <p:spPr>
          <a:xfrm>
            <a:off x="710414" y="8505426"/>
            <a:ext cx="10179844" cy="531993"/>
          </a:xfrm>
        </p:spPr>
        <p:txBody>
          <a:bodyPr/>
          <a:lstStyle/>
          <a:p>
            <a:r>
              <a:rPr lang="en-US" dirty="0"/>
              <a:t>MOTIVATION</a:t>
            </a:r>
          </a:p>
        </p:txBody>
      </p:sp>
      <p:sp>
        <p:nvSpPr>
          <p:cNvPr id="6" name="Text Placeholder 5"/>
          <p:cNvSpPr>
            <a:spLocks noGrp="1"/>
          </p:cNvSpPr>
          <p:nvPr>
            <p:ph type="body" sz="quarter" idx="21"/>
          </p:nvPr>
        </p:nvSpPr>
        <p:spPr>
          <a:xfrm>
            <a:off x="11365707" y="9869008"/>
            <a:ext cx="10178651" cy="606704"/>
          </a:xfrm>
        </p:spPr>
        <p:txBody>
          <a:bodyPr/>
          <a:lstStyle/>
          <a:p>
            <a:pPr marL="285750" indent="-285750">
              <a:buFont typeface="Arial" panose="020B0604020202020204" pitchFamily="34" charset="0"/>
              <a:buChar char="•"/>
            </a:pPr>
            <a:r>
              <a:rPr lang="en-US" dirty="0"/>
              <a:t>The online controller adaptation uses Model Predictive Control (MPC)</a:t>
            </a:r>
          </a:p>
        </p:txBody>
      </p:sp>
      <p:sp>
        <p:nvSpPr>
          <p:cNvPr id="7" name="Text Placeholder 6"/>
          <p:cNvSpPr>
            <a:spLocks noGrp="1"/>
          </p:cNvSpPr>
          <p:nvPr>
            <p:ph type="body" sz="quarter" idx="22"/>
          </p:nvPr>
        </p:nvSpPr>
        <p:spPr>
          <a:xfrm>
            <a:off x="11365707" y="9208323"/>
            <a:ext cx="10178651" cy="531993"/>
          </a:xfrm>
        </p:spPr>
        <p:txBody>
          <a:bodyPr/>
          <a:lstStyle/>
          <a:p>
            <a:r>
              <a:rPr lang="en-US" dirty="0"/>
              <a:t>ONLINE CONTROLLER ADAPTATION</a:t>
            </a:r>
          </a:p>
        </p:txBody>
      </p:sp>
      <mc:AlternateContent xmlns:mc="http://schemas.openxmlformats.org/markup-compatibility/2006">
        <mc:Choice xmlns:a14="http://schemas.microsoft.com/office/drawing/2010/main" Requires="a14">
          <p:sp>
            <p:nvSpPr>
              <p:cNvPr id="8" name="Text Placeholder 7"/>
              <p:cNvSpPr>
                <a:spLocks noGrp="1"/>
              </p:cNvSpPr>
              <p:nvPr>
                <p:ph type="body" sz="quarter" idx="23"/>
              </p:nvPr>
            </p:nvSpPr>
            <p:spPr>
              <a:xfrm>
                <a:off x="11371661" y="4329508"/>
                <a:ext cx="10178651" cy="2601096"/>
              </a:xfrm>
            </p:spPr>
            <p:txBody>
              <a:bodyPr/>
              <a:lstStyle/>
              <a:p>
                <a:pPr marL="285750" indent="-285750">
                  <a:buFont typeface="Arial" panose="020B0604020202020204" pitchFamily="34" charset="0"/>
                  <a:buChar char="•"/>
                </a:pPr>
                <a:r>
                  <a:rPr lang="en-US" dirty="0"/>
                  <a:t>An autonomous vehicle (AV) is tasked to complete a mission over an obstacle populated environment </a:t>
                </a:r>
                <a14:m>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𝐹</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𝑂</m:t>
                    </m:r>
                  </m:oMath>
                </a14:m>
                <a:r>
                  <a:rPr lang="en-US" dirty="0"/>
                  <a:t> in which </a:t>
                </a:r>
                <a14:m>
                  <m:oMath xmlns:m="http://schemas.openxmlformats.org/officeDocument/2006/math">
                    <m:r>
                      <a:rPr lang="en-US" i="1">
                        <a:latin typeface="Cambria Math" panose="02040503050406030204" pitchFamily="18" charset="0"/>
                      </a:rPr>
                      <m:t>𝐹</m:t>
                    </m:r>
                  </m:oMath>
                </a14:m>
                <a:r>
                  <a:rPr lang="en-US" dirty="0"/>
                  <a:t> represents the obstacle-free region of the environment and vice versa </a:t>
                </a:r>
                <a14:m>
                  <m:oMath xmlns:m="http://schemas.openxmlformats.org/officeDocument/2006/math">
                    <m:r>
                      <a:rPr lang="en-US" i="1">
                        <a:latin typeface="Cambria Math" panose="02040503050406030204" pitchFamily="18" charset="0"/>
                        <a:ea typeface="Cambria Math" panose="02040503050406030204" pitchFamily="18" charset="0"/>
                      </a:rPr>
                      <m:t>𝑂</m:t>
                    </m:r>
                  </m:oMath>
                </a14:m>
                <a:r>
                  <a:rPr lang="en-US" dirty="0"/>
                  <a:t> is the region occupied by obstacles. The AV discrete dynamical model is shown below where delays, </a:t>
                </a:r>
                <a14:m>
                  <m:oMath xmlns:m="http://schemas.openxmlformats.org/officeDocument/2006/math">
                    <m:r>
                      <a:rPr lang="en-US" i="1">
                        <a:latin typeface="Cambria Math" panose="02040503050406030204" pitchFamily="18" charset="0"/>
                        <a:ea typeface="Cambria Math" panose="02040503050406030204" pitchFamily="18" charset="0"/>
                      </a:rPr>
                      <m:t>𝛿</m:t>
                    </m:r>
                  </m:oMath>
                </a14:m>
                <a:r>
                  <a:rPr lang="en-US" dirty="0"/>
                  <a:t>, are due to security mechanisms running on the controller to protect the system against malicious cyber-attacks. Given the constraints, the current state of the system </a:t>
                </a:r>
                <a14:m>
                  <m:oMath xmlns:m="http://schemas.openxmlformats.org/officeDocument/2006/math">
                    <m:r>
                      <a:rPr lang="en-US" i="1">
                        <a:latin typeface="Cambria Math" panose="02040503050406030204" pitchFamily="18" charset="0"/>
                      </a:rPr>
                      <m:t>𝑥</m:t>
                    </m:r>
                  </m:oMath>
                </a14:m>
                <a:r>
                  <a:rPr lang="en-US" dirty="0"/>
                  <a:t>, the desired input </a:t>
                </a:r>
                <a14:m>
                  <m:oMath xmlns:m="http://schemas.openxmlformats.org/officeDocument/2006/math">
                    <m:r>
                      <a:rPr lang="en-US" i="1">
                        <a:latin typeface="Cambria Math" panose="02040503050406030204" pitchFamily="18" charset="0"/>
                      </a:rPr>
                      <m:t>𝑢</m:t>
                    </m:r>
                    <m:r>
                      <a:rPr lang="en-US" i="1">
                        <a:latin typeface="Cambria Math" panose="02040503050406030204" pitchFamily="18" charset="0"/>
                      </a:rPr>
                      <m:t> </m:t>
                    </m:r>
                  </m:oMath>
                </a14:m>
                <a:r>
                  <a:rPr lang="en-US" dirty="0"/>
                  <a:t>with no delay, and the maximum delay that we can expect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𝑚𝑎𝑥</m:t>
                        </m:r>
                      </m:sub>
                    </m:sSub>
                  </m:oMath>
                </a14:m>
                <a:r>
                  <a:rPr lang="en-US" dirty="0"/>
                  <a:t> the objective is to find a control policy </a:t>
                </a:r>
                <a14:m>
                  <m:oMath xmlns:m="http://schemas.openxmlformats.org/officeDocument/2006/math">
                    <m:r>
                      <m:rPr>
                        <m:sty m:val="p"/>
                      </m:rPr>
                      <a:rPr lang="en-US">
                        <a:latin typeface="Cambria Math" panose="02040503050406030204" pitchFamily="18" charset="0"/>
                      </a:rPr>
                      <m:t>u</m:t>
                    </m:r>
                    <m:r>
                      <a:rPr lang="en-US" i="1">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𝑚𝑎𝑥</m:t>
                        </m:r>
                      </m:sub>
                    </m:sSub>
                    <m:r>
                      <a:rPr lang="en-US">
                        <a:latin typeface="Cambria Math" panose="02040503050406030204" pitchFamily="18" charset="0"/>
                      </a:rPr>
                      <m:t>,</m:t>
                    </m:r>
                    <m:r>
                      <m:rPr>
                        <m:sty m:val="p"/>
                      </m:rPr>
                      <a:rPr lang="en-US">
                        <a:latin typeface="Cambria Math" panose="02040503050406030204" pitchFamily="18" charset="0"/>
                      </a:rPr>
                      <m:t>t</m:t>
                    </m:r>
                    <m:r>
                      <a:rPr lang="en-US">
                        <a:latin typeface="Cambria Math" panose="02040503050406030204" pitchFamily="18" charset="0"/>
                      </a:rPr>
                      <m:t>)</m:t>
                    </m:r>
                  </m:oMath>
                </a14:m>
                <a:r>
                  <a:rPr lang="en-US" dirty="0"/>
                  <a:t> such that </a:t>
                </a:r>
                <a14:m>
                  <m:oMath xmlns:m="http://schemas.openxmlformats.org/officeDocument/2006/math">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r>
                      <m:rPr>
                        <m:nor/>
                      </m:rPr>
                      <a:rPr lang="en-US">
                        <a:latin typeface="Cambria Math" panose="02040503050406030204" pitchFamily="18" charset="0"/>
                      </a:rPr>
                      <m:t> </m:t>
                    </m:r>
                    <m:r>
                      <m:rPr>
                        <m:nor/>
                      </m:rPr>
                      <a:rPr lang="en-US" dirty="0"/>
                      <m:t>⊄</m:t>
                    </m:r>
                    <m:r>
                      <a:rPr lang="en-US" dirty="0">
                        <a:latin typeface="Cambria Math" panose="02040503050406030204" pitchFamily="18" charset="0"/>
                      </a:rPr>
                      <m:t> </m:t>
                    </m:r>
                    <m:r>
                      <m:rPr>
                        <m:sty m:val="p"/>
                      </m:rPr>
                      <a:rPr lang="en-US" dirty="0">
                        <a:latin typeface="Cambria Math" panose="02040503050406030204" pitchFamily="18" charset="0"/>
                      </a:rPr>
                      <m:t>O</m:t>
                    </m:r>
                    <m:r>
                      <a:rPr lang="en-US" dirty="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𝑡</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𝑥</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0</m:t>
                        </m:r>
                      </m:e>
                    </m:d>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𝐹</m:t>
                    </m:r>
                    <m:r>
                      <a:rPr lang="en-US" i="1" dirty="0">
                        <a:latin typeface="Cambria Math" panose="02040503050406030204" pitchFamily="18" charset="0"/>
                        <a:ea typeface="Cambria Math" panose="02040503050406030204" pitchFamily="18" charset="0"/>
                      </a:rPr>
                      <m:t>.</m:t>
                    </m:r>
                  </m:oMath>
                </a14:m>
                <a:r>
                  <a:rPr lang="en-US" dirty="0"/>
                  <a:t> </a:t>
                </a:r>
              </a:p>
              <a:p>
                <a:endParaRPr lang="en-US" dirty="0"/>
              </a:p>
            </p:txBody>
          </p:sp>
        </mc:Choice>
        <mc:Fallback>
          <p:sp>
            <p:nvSpPr>
              <p:cNvPr id="8" name="Text Placeholder 7"/>
              <p:cNvSpPr>
                <a:spLocks noGrp="1" noRot="1" noChangeAspect="1" noMove="1" noResize="1" noEditPoints="1" noAdjustHandles="1" noChangeArrowheads="1" noChangeShapeType="1" noTextEdit="1"/>
              </p:cNvSpPr>
              <p:nvPr>
                <p:ph type="body" sz="quarter" idx="23"/>
              </p:nvPr>
            </p:nvSpPr>
            <p:spPr>
              <a:xfrm>
                <a:off x="11371661" y="4329508"/>
                <a:ext cx="10178651" cy="2601096"/>
              </a:xfrm>
              <a:blipFill>
                <a:blip r:embed="rId3"/>
                <a:stretch>
                  <a:fillRect/>
                </a:stretch>
              </a:blipFill>
            </p:spPr>
            <p:txBody>
              <a:bodyPr/>
              <a:lstStyle/>
              <a:p>
                <a:r>
                  <a:rPr lang="en-US">
                    <a:noFill/>
                  </a:rPr>
                  <a:t> </a:t>
                </a:r>
              </a:p>
            </p:txBody>
          </p:sp>
        </mc:Fallback>
      </mc:AlternateContent>
      <p:sp>
        <p:nvSpPr>
          <p:cNvPr id="9" name="Text Placeholder 8"/>
          <p:cNvSpPr>
            <a:spLocks noGrp="1"/>
          </p:cNvSpPr>
          <p:nvPr>
            <p:ph type="body" sz="quarter" idx="24"/>
          </p:nvPr>
        </p:nvSpPr>
        <p:spPr>
          <a:xfrm>
            <a:off x="11366899" y="3608464"/>
            <a:ext cx="10184606" cy="531993"/>
          </a:xfrm>
        </p:spPr>
        <p:txBody>
          <a:bodyPr/>
          <a:lstStyle/>
          <a:p>
            <a:r>
              <a:rPr lang="en-US" dirty="0"/>
              <a:t>PROBLEM FORMULATION</a:t>
            </a:r>
          </a:p>
        </p:txBody>
      </p:sp>
      <p:sp>
        <p:nvSpPr>
          <p:cNvPr id="10" name="Text Placeholder 9"/>
          <p:cNvSpPr>
            <a:spLocks noGrp="1"/>
          </p:cNvSpPr>
          <p:nvPr>
            <p:ph type="body" sz="quarter" idx="25"/>
          </p:nvPr>
        </p:nvSpPr>
        <p:spPr>
          <a:xfrm>
            <a:off x="22046806" y="3608464"/>
            <a:ext cx="10182022" cy="531993"/>
          </a:xfrm>
        </p:spPr>
        <p:txBody>
          <a:bodyPr/>
          <a:lstStyle/>
          <a:p>
            <a:r>
              <a:rPr lang="en-US" dirty="0"/>
              <a:t>SIMULATONS AND EXPERIMENTAL RESULTS</a:t>
            </a:r>
          </a:p>
        </p:txBody>
      </p:sp>
      <p:sp>
        <p:nvSpPr>
          <p:cNvPr id="11" name="Text Placeholder 10"/>
          <p:cNvSpPr>
            <a:spLocks noGrp="1"/>
          </p:cNvSpPr>
          <p:nvPr>
            <p:ph type="body" sz="quarter" idx="26"/>
          </p:nvPr>
        </p:nvSpPr>
        <p:spPr>
          <a:xfrm>
            <a:off x="22046806" y="4100908"/>
            <a:ext cx="10182022" cy="1271501"/>
          </a:xfrm>
        </p:spPr>
        <p:txBody>
          <a:bodyPr/>
          <a:lstStyle/>
          <a:p>
            <a:r>
              <a:rPr lang="en-US" b="1" u="sng" dirty="0"/>
              <a:t>Simulations:</a:t>
            </a:r>
          </a:p>
          <a:p>
            <a:pPr marL="342900" indent="-342900">
              <a:buFont typeface="Arial" panose="020B0604020202020204" pitchFamily="34" charset="0"/>
              <a:buChar char="•"/>
            </a:pPr>
            <a:endParaRPr lang="en-US" dirty="0"/>
          </a:p>
          <a:p>
            <a:endParaRPr lang="en-US" dirty="0"/>
          </a:p>
        </p:txBody>
      </p:sp>
      <p:sp>
        <p:nvSpPr>
          <p:cNvPr id="13" name="Text Placeholder 12"/>
          <p:cNvSpPr>
            <a:spLocks noGrp="1"/>
          </p:cNvSpPr>
          <p:nvPr>
            <p:ph type="body" sz="quarter" idx="28"/>
          </p:nvPr>
        </p:nvSpPr>
        <p:spPr>
          <a:xfrm>
            <a:off x="22019807" y="10293210"/>
            <a:ext cx="10185796" cy="6534480"/>
          </a:xfrm>
        </p:spPr>
        <p:txBody>
          <a:bodyPr/>
          <a:lstStyle/>
          <a:p>
            <a:r>
              <a:rPr lang="en-US" b="1" u="sng" dirty="0"/>
              <a:t>Experiments:</a:t>
            </a:r>
            <a:endParaRPr lang="en-US" dirty="0"/>
          </a:p>
          <a:p>
            <a:pPr marL="342900" indent="-342900">
              <a:buFont typeface="+mj-lt"/>
              <a:buAutoNum type="alphaUcPeriod"/>
            </a:pPr>
            <a:r>
              <a:rPr lang="en-US" b="1" u="sng" dirty="0"/>
              <a:t>Integrating Software Level Cyber Security Techniques On A Real Autonomous Vehicle:</a:t>
            </a:r>
            <a:endParaRPr lang="en-US" u="sng" dirty="0"/>
          </a:p>
          <a:p>
            <a:pPr marL="285750" indent="-285750">
              <a:buFont typeface="Arial" panose="020B0604020202020204" pitchFamily="34" charset="0"/>
              <a:buChar char="•"/>
            </a:pPr>
            <a:r>
              <a:rPr lang="en-US" i="1" dirty="0"/>
              <a:t>Double Helix </a:t>
            </a:r>
            <a:r>
              <a:rPr lang="en-US" dirty="0"/>
              <a:t>is used to protect ROS nodes for mapping and navigation.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r>
              <a:rPr lang="en-US" dirty="0"/>
              <a:t>We recorded the performance overhead imposed by the protected controllers  measuring delays up to 30%.</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pPr algn="ctr"/>
            <a:endParaRPr lang="ar-EG" b="1" u="sng" dirty="0"/>
          </a:p>
          <a:p>
            <a:pPr marL="342900" indent="-342900">
              <a:buFont typeface="Arial" panose="020B0604020202020204" pitchFamily="34" charset="0"/>
              <a:buChar char="•"/>
            </a:pPr>
            <a:endParaRPr lang="en-US" dirty="0"/>
          </a:p>
          <a:p>
            <a:pPr marL="342900" indent="-342900">
              <a:buFont typeface="+mj-lt"/>
              <a:buAutoNum type="alphaUcPeriod" startAt="2"/>
            </a:pPr>
            <a:r>
              <a:rPr lang="en-US" b="1" u="sng" dirty="0"/>
              <a:t>Online Adaptation Control with Unknown Overhead:</a:t>
            </a:r>
          </a:p>
          <a:p>
            <a:endParaRPr lang="en-US" dirty="0"/>
          </a:p>
        </p:txBody>
      </p:sp>
      <p:sp>
        <p:nvSpPr>
          <p:cNvPr id="14" name="Text Placeholder 13"/>
          <p:cNvSpPr>
            <a:spLocks noGrp="1"/>
          </p:cNvSpPr>
          <p:nvPr>
            <p:ph type="body" sz="quarter" idx="29"/>
          </p:nvPr>
        </p:nvSpPr>
        <p:spPr>
          <a:xfrm>
            <a:off x="22023581" y="18686719"/>
            <a:ext cx="10182022" cy="531993"/>
          </a:xfrm>
        </p:spPr>
        <p:txBody>
          <a:bodyPr/>
          <a:lstStyle/>
          <a:p>
            <a:r>
              <a:rPr lang="en-US" dirty="0"/>
              <a:t>CONCLUSION AND FUTURE WORK</a:t>
            </a:r>
          </a:p>
        </p:txBody>
      </p:sp>
      <p:sp>
        <p:nvSpPr>
          <p:cNvPr id="15" name="Text Placeholder 14"/>
          <p:cNvSpPr>
            <a:spLocks noGrp="1"/>
          </p:cNvSpPr>
          <p:nvPr>
            <p:ph type="body" sz="quarter" idx="30"/>
          </p:nvPr>
        </p:nvSpPr>
        <p:spPr>
          <a:xfrm>
            <a:off x="22046807" y="19197671"/>
            <a:ext cx="10185796" cy="1271501"/>
          </a:xfrm>
        </p:spPr>
        <p:txBody>
          <a:bodyPr/>
          <a:lstStyle/>
          <a:p>
            <a:pPr marL="285750" indent="-285750">
              <a:buFont typeface="Arial" panose="020B0604020202020204" pitchFamily="34" charset="0"/>
              <a:buChar char="•"/>
            </a:pPr>
            <a:r>
              <a:rPr lang="en-US" dirty="0"/>
              <a:t>We can achieve a good performance in terms of time while maintaining safety and security constraints.</a:t>
            </a:r>
          </a:p>
          <a:p>
            <a:pPr marL="285750" indent="-285750">
              <a:buFont typeface="Arial" panose="020B0604020202020204" pitchFamily="34" charset="0"/>
              <a:buChar char="•"/>
            </a:pPr>
            <a:r>
              <a:rPr lang="en-US" dirty="0"/>
              <a:t>Extension to aerial vehicles.</a:t>
            </a:r>
          </a:p>
          <a:p>
            <a:pPr marL="285750" indent="-285750">
              <a:buFont typeface="Arial" panose="020B0604020202020204" pitchFamily="34" charset="0"/>
              <a:buChar char="•"/>
            </a:pPr>
            <a:r>
              <a:rPr lang="en-US" dirty="0"/>
              <a:t>Use ML techniques to estimate the delays and adapt the controller input accordingly.</a:t>
            </a:r>
          </a:p>
        </p:txBody>
      </p:sp>
      <p:sp>
        <p:nvSpPr>
          <p:cNvPr id="16" name="Text Placeholder 15"/>
          <p:cNvSpPr>
            <a:spLocks noGrp="1"/>
          </p:cNvSpPr>
          <p:nvPr>
            <p:ph type="body" sz="quarter" idx="150"/>
          </p:nvPr>
        </p:nvSpPr>
        <p:spPr>
          <a:xfrm>
            <a:off x="4373868" y="2143431"/>
            <a:ext cx="24162328" cy="805296"/>
          </a:xfrm>
        </p:spPr>
        <p:txBody>
          <a:bodyPr>
            <a:normAutofit fontScale="77500" lnSpcReduction="20000"/>
          </a:bodyPr>
          <a:lstStyle/>
          <a:p>
            <a:r>
              <a:rPr lang="en-US" dirty="0"/>
              <a:t>Mahmoud Elnaggar</a:t>
            </a:r>
            <a:r>
              <a:rPr lang="en-US" baseline="30000" dirty="0"/>
              <a:t>1</a:t>
            </a:r>
            <a:r>
              <a:rPr lang="en-US" dirty="0"/>
              <a:t>, Jason D. Hiser</a:t>
            </a:r>
            <a:r>
              <a:rPr lang="en-US" baseline="30000" dirty="0"/>
              <a:t>2</a:t>
            </a:r>
            <a:r>
              <a:rPr lang="en-US" dirty="0"/>
              <a:t>, Tony X. Lin</a:t>
            </a:r>
            <a:r>
              <a:rPr lang="en-US" baseline="30000" dirty="0"/>
              <a:t>3</a:t>
            </a:r>
            <a:r>
              <a:rPr lang="en-US" dirty="0"/>
              <a:t>, Anh Nguyen-Tuong</a:t>
            </a:r>
            <a:r>
              <a:rPr lang="en-US" baseline="30000" dirty="0"/>
              <a:t>2</a:t>
            </a:r>
            <a:r>
              <a:rPr lang="en-US" dirty="0"/>
              <a:t>, Michele Co</a:t>
            </a:r>
            <a:r>
              <a:rPr lang="en-US" baseline="30000" dirty="0"/>
              <a:t>2</a:t>
            </a:r>
            <a:r>
              <a:rPr lang="en-US" dirty="0"/>
              <a:t>, Jack W. Davidson</a:t>
            </a:r>
            <a:r>
              <a:rPr lang="en-US" baseline="30000" dirty="0"/>
              <a:t>2</a:t>
            </a:r>
            <a:r>
              <a:rPr lang="en-US" dirty="0"/>
              <a:t>, and Nicola Bezzo</a:t>
            </a:r>
            <a:r>
              <a:rPr lang="en-US" baseline="30000" dirty="0"/>
              <a:t>1,3</a:t>
            </a:r>
            <a:endParaRPr lang="en-US" dirty="0"/>
          </a:p>
          <a:p>
            <a:endParaRPr lang="en-US" dirty="0"/>
          </a:p>
        </p:txBody>
      </p:sp>
      <p:sp>
        <p:nvSpPr>
          <p:cNvPr id="17" name="Text Placeholder 16"/>
          <p:cNvSpPr>
            <a:spLocks noGrp="1"/>
          </p:cNvSpPr>
          <p:nvPr>
            <p:ph type="body" sz="quarter" idx="184"/>
          </p:nvPr>
        </p:nvSpPr>
        <p:spPr>
          <a:xfrm>
            <a:off x="4373868" y="2657476"/>
            <a:ext cx="24162328" cy="862062"/>
          </a:xfrm>
        </p:spPr>
        <p:txBody>
          <a:bodyPr>
            <a:normAutofit fontScale="92500" lnSpcReduction="20000"/>
          </a:bodyPr>
          <a:lstStyle/>
          <a:p>
            <a:r>
              <a:rPr lang="en-US" sz="2800" baseline="30000" dirty="0"/>
              <a:t>1</a:t>
            </a:r>
            <a:r>
              <a:rPr lang="en-US" sz="2800" dirty="0"/>
              <a:t>Department of Systems and Information Engineering, </a:t>
            </a:r>
            <a:r>
              <a:rPr lang="en-US" sz="2800" baseline="30000" dirty="0"/>
              <a:t>2</a:t>
            </a:r>
            <a:r>
              <a:rPr lang="en-US" sz="2800" dirty="0"/>
              <a:t>Department of Computer Science, </a:t>
            </a:r>
            <a:r>
              <a:rPr lang="en-US" sz="2800" baseline="30000" dirty="0"/>
              <a:t>3</a:t>
            </a:r>
            <a:r>
              <a:rPr lang="en-US" sz="2800" dirty="0"/>
              <a:t>Department of Electrical and Computer Engineering</a:t>
            </a:r>
          </a:p>
          <a:p>
            <a:r>
              <a:rPr lang="en-US" sz="2800" dirty="0"/>
              <a:t>University of Virginia</a:t>
            </a:r>
          </a:p>
          <a:p>
            <a:endParaRPr lang="en-US" sz="2800" dirty="0"/>
          </a:p>
        </p:txBody>
      </p:sp>
      <p:sp>
        <p:nvSpPr>
          <p:cNvPr id="18" name="Text Placeholder 17"/>
          <p:cNvSpPr>
            <a:spLocks noGrp="1"/>
          </p:cNvSpPr>
          <p:nvPr>
            <p:ph type="body" sz="quarter" idx="185"/>
          </p:nvPr>
        </p:nvSpPr>
        <p:spPr>
          <a:xfrm>
            <a:off x="1367432" y="442637"/>
            <a:ext cx="30175200" cy="1452388"/>
          </a:xfrm>
        </p:spPr>
        <p:txBody>
          <a:bodyPr>
            <a:normAutofit/>
          </a:bodyPr>
          <a:lstStyle/>
          <a:p>
            <a:r>
              <a:rPr lang="en-US" sz="6000" dirty="0"/>
              <a:t>Online Control Adaptation for Safe and Secure Autonomous Vehicle Operations</a:t>
            </a:r>
          </a:p>
        </p:txBody>
      </p:sp>
      <p:pic>
        <p:nvPicPr>
          <p:cNvPr id="20" name="Picture 19">
            <a:extLst>
              <a:ext uri="{FF2B5EF4-FFF2-40B4-BE49-F238E27FC236}">
                <a16:creationId xmlns:a16="http://schemas.microsoft.com/office/drawing/2014/main" id="{717F65D8-0077-40BE-AAC2-47E0655833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603" y="314325"/>
            <a:ext cx="1797097" cy="1831072"/>
          </a:xfrm>
          <a:prstGeom prst="rect">
            <a:avLst/>
          </a:prstGeom>
        </p:spPr>
      </p:pic>
      <p:pic>
        <p:nvPicPr>
          <p:cNvPr id="22" name="Picture 21">
            <a:extLst>
              <a:ext uri="{FF2B5EF4-FFF2-40B4-BE49-F238E27FC236}">
                <a16:creationId xmlns:a16="http://schemas.microsoft.com/office/drawing/2014/main" id="{AAD6EF39-D1FE-4CCE-A1D7-FBA7113678C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994554" y="19916776"/>
            <a:ext cx="3005734" cy="1736786"/>
          </a:xfrm>
          <a:prstGeom prst="rect">
            <a:avLst/>
          </a:prstGeom>
        </p:spPr>
      </p:pic>
      <p:pic>
        <p:nvPicPr>
          <p:cNvPr id="24" name="Picture 23">
            <a:extLst>
              <a:ext uri="{FF2B5EF4-FFF2-40B4-BE49-F238E27FC236}">
                <a16:creationId xmlns:a16="http://schemas.microsoft.com/office/drawing/2014/main" id="{56311A83-4A4C-4FCE-A7A8-767635E54DB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228143" y="486129"/>
            <a:ext cx="3555545" cy="1621250"/>
          </a:xfrm>
          <a:prstGeom prst="rect">
            <a:avLst/>
          </a:prstGeom>
        </p:spPr>
      </p:pic>
      <p:pic>
        <p:nvPicPr>
          <p:cNvPr id="25" name="Picture 24">
            <a:extLst>
              <a:ext uri="{FF2B5EF4-FFF2-40B4-BE49-F238E27FC236}">
                <a16:creationId xmlns:a16="http://schemas.microsoft.com/office/drawing/2014/main" id="{9BD09127-F037-4488-84FA-F885E847680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83877" y="5320758"/>
            <a:ext cx="5825210" cy="3070256"/>
          </a:xfrm>
          <a:prstGeom prst="rect">
            <a:avLst/>
          </a:prstGeom>
        </p:spPr>
      </p:pic>
      <p:pic>
        <p:nvPicPr>
          <p:cNvPr id="26" name="Picture 25">
            <a:extLst>
              <a:ext uri="{FF2B5EF4-FFF2-40B4-BE49-F238E27FC236}">
                <a16:creationId xmlns:a16="http://schemas.microsoft.com/office/drawing/2014/main" id="{4949B0D5-6C99-4F60-9E2E-E22DDF45FDB1}"/>
              </a:ext>
            </a:extLst>
          </p:cNvPr>
          <p:cNvPicPr>
            <a:picLocks noChangeAspect="1"/>
          </p:cNvPicPr>
          <p:nvPr/>
        </p:nvPicPr>
        <p:blipFill>
          <a:blip r:embed="rId8"/>
          <a:stretch>
            <a:fillRect/>
          </a:stretch>
        </p:blipFill>
        <p:spPr>
          <a:xfrm>
            <a:off x="882656" y="10486790"/>
            <a:ext cx="4476454" cy="3229214"/>
          </a:xfrm>
          <a:prstGeom prst="rect">
            <a:avLst/>
          </a:prstGeom>
        </p:spPr>
      </p:pic>
      <p:pic>
        <p:nvPicPr>
          <p:cNvPr id="27" name="Picture 26">
            <a:extLst>
              <a:ext uri="{FF2B5EF4-FFF2-40B4-BE49-F238E27FC236}">
                <a16:creationId xmlns:a16="http://schemas.microsoft.com/office/drawing/2014/main" id="{C6426C3A-E0E4-456D-A82E-E1BD58476FE6}"/>
              </a:ext>
            </a:extLst>
          </p:cNvPr>
          <p:cNvPicPr>
            <a:picLocks noChangeAspect="1"/>
          </p:cNvPicPr>
          <p:nvPr/>
        </p:nvPicPr>
        <p:blipFill>
          <a:blip r:embed="rId9"/>
          <a:stretch>
            <a:fillRect/>
          </a:stretch>
        </p:blipFill>
        <p:spPr>
          <a:xfrm>
            <a:off x="5583460" y="10436555"/>
            <a:ext cx="4562866" cy="3249716"/>
          </a:xfrm>
          <a:prstGeom prst="rect">
            <a:avLst/>
          </a:prstGeom>
        </p:spPr>
      </p:pic>
      <p:pic>
        <p:nvPicPr>
          <p:cNvPr id="28" name="Picture 27">
            <a:extLst>
              <a:ext uri="{FF2B5EF4-FFF2-40B4-BE49-F238E27FC236}">
                <a16:creationId xmlns:a16="http://schemas.microsoft.com/office/drawing/2014/main" id="{55B6A41F-70CB-49AB-B3C9-E3C7CD0E0C23}"/>
              </a:ext>
            </a:extLst>
          </p:cNvPr>
          <p:cNvPicPr>
            <a:picLocks noChangeAspect="1"/>
          </p:cNvPicPr>
          <p:nvPr/>
        </p:nvPicPr>
        <p:blipFill>
          <a:blip r:embed="rId10"/>
          <a:stretch>
            <a:fillRect/>
          </a:stretch>
        </p:blipFill>
        <p:spPr>
          <a:xfrm>
            <a:off x="3429000" y="17007369"/>
            <a:ext cx="4691738" cy="3354374"/>
          </a:xfrm>
          <a:prstGeom prst="rect">
            <a:avLst/>
          </a:prstGeom>
        </p:spPr>
      </p:pic>
      <p:pic>
        <p:nvPicPr>
          <p:cNvPr id="29" name="Picture 28">
            <a:extLst>
              <a:ext uri="{FF2B5EF4-FFF2-40B4-BE49-F238E27FC236}">
                <a16:creationId xmlns:a16="http://schemas.microsoft.com/office/drawing/2014/main" id="{80CF3611-3902-4D33-8F66-997F404F1E60}"/>
              </a:ext>
            </a:extLst>
          </p:cNvPr>
          <p:cNvPicPr>
            <a:picLocks noChangeAspect="1"/>
          </p:cNvPicPr>
          <p:nvPr/>
        </p:nvPicPr>
        <p:blipFill>
          <a:blip r:embed="rId11"/>
          <a:stretch>
            <a:fillRect/>
          </a:stretch>
        </p:blipFill>
        <p:spPr>
          <a:xfrm>
            <a:off x="13919419" y="6739913"/>
            <a:ext cx="5156003" cy="903151"/>
          </a:xfrm>
          <a:prstGeom prst="rect">
            <a:avLst/>
          </a:prstGeom>
        </p:spPr>
      </p:pic>
      <p:pic>
        <p:nvPicPr>
          <p:cNvPr id="30" name="Picture 29">
            <a:extLst>
              <a:ext uri="{FF2B5EF4-FFF2-40B4-BE49-F238E27FC236}">
                <a16:creationId xmlns:a16="http://schemas.microsoft.com/office/drawing/2014/main" id="{EC55E314-61B4-487D-8557-51802CFBE447}"/>
              </a:ext>
            </a:extLst>
          </p:cNvPr>
          <p:cNvPicPr>
            <a:picLocks noChangeAspect="1"/>
          </p:cNvPicPr>
          <p:nvPr/>
        </p:nvPicPr>
        <p:blipFill>
          <a:blip r:embed="rId12"/>
          <a:stretch>
            <a:fillRect/>
          </a:stretch>
        </p:blipFill>
        <p:spPr>
          <a:xfrm>
            <a:off x="14687561" y="7841876"/>
            <a:ext cx="3619718" cy="1202054"/>
          </a:xfrm>
          <a:prstGeom prst="rect">
            <a:avLst/>
          </a:prstGeom>
        </p:spPr>
      </p:pic>
      <p:pic>
        <p:nvPicPr>
          <p:cNvPr id="31" name="Picture 30">
            <a:extLst>
              <a:ext uri="{FF2B5EF4-FFF2-40B4-BE49-F238E27FC236}">
                <a16:creationId xmlns:a16="http://schemas.microsoft.com/office/drawing/2014/main" id="{14C8858F-39EE-4575-B3DE-50227249F59F}"/>
              </a:ext>
            </a:extLst>
          </p:cNvPr>
          <p:cNvPicPr>
            <a:picLocks noChangeAspect="1"/>
          </p:cNvPicPr>
          <p:nvPr/>
        </p:nvPicPr>
        <p:blipFill>
          <a:blip r:embed="rId13"/>
          <a:stretch>
            <a:fillRect/>
          </a:stretch>
        </p:blipFill>
        <p:spPr>
          <a:xfrm>
            <a:off x="12986423" y="10495015"/>
            <a:ext cx="7021993" cy="1359298"/>
          </a:xfrm>
          <a:prstGeom prst="rect">
            <a:avLst/>
          </a:prstGeom>
        </p:spPr>
      </p:pic>
      <mc:AlternateContent xmlns:mc="http://schemas.openxmlformats.org/markup-compatibility/2006">
        <mc:Choice xmlns:a14="http://schemas.microsoft.com/office/drawing/2010/main" Requires="a14">
          <p:sp>
            <p:nvSpPr>
              <p:cNvPr id="32" name="Rectangle 31">
                <a:extLst>
                  <a:ext uri="{FF2B5EF4-FFF2-40B4-BE49-F238E27FC236}">
                    <a16:creationId xmlns:a16="http://schemas.microsoft.com/office/drawing/2014/main" id="{087602F8-20BF-4F5D-B0A6-6529536E7F98}"/>
                  </a:ext>
                </a:extLst>
              </p:cNvPr>
              <p:cNvSpPr/>
              <p:nvPr/>
            </p:nvSpPr>
            <p:spPr>
              <a:xfrm>
                <a:off x="11421685" y="12167799"/>
                <a:ext cx="10007880" cy="2369880"/>
              </a:xfrm>
              <a:prstGeom prst="rect">
                <a:avLst/>
              </a:prstGeom>
            </p:spPr>
            <p:txBody>
              <a:bodyPr wrap="square">
                <a:spAutoFit/>
              </a:bodyPr>
              <a:lstStyle/>
              <a:p>
                <a:pPr marL="342900" indent="-342900">
                  <a:buFont typeface="Arial" pitchFamily="34" charset="0"/>
                  <a:buChar char="•"/>
                </a:pPr>
                <a:r>
                  <a:rPr lang="en-US" sz="1800" dirty="0">
                    <a:latin typeface="Times New Roman" panose="02020603050405020304" pitchFamily="18" charset="0"/>
                    <a:cs typeface="Times New Roman" panose="02020603050405020304" pitchFamily="18" charset="0"/>
                  </a:rPr>
                  <a:t>The delay at each time step is time varying and not known a priori before implementing the control law.</a:t>
                </a:r>
              </a:p>
              <a:p>
                <a:pPr marL="342900" indent="-342900">
                  <a:buFont typeface="Arial" pitchFamily="34" charset="0"/>
                  <a:buChar char="•"/>
                </a:pPr>
                <a:r>
                  <a:rPr lang="en-US" sz="1800" dirty="0">
                    <a:latin typeface="Times New Roman" panose="02020603050405020304" pitchFamily="18" charset="0"/>
                    <a:cs typeface="Times New Roman" panose="02020603050405020304" pitchFamily="18" charset="0"/>
                  </a:rPr>
                  <a:t>Estimate the delay at each time step using exponential weighted moving average algorithm (EWMA)</a:t>
                </a:r>
              </a:p>
              <a:p>
                <a:pPr marL="342900" indent="-342900">
                  <a:buFont typeface="Arial"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buFont typeface="Arial"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US" sz="1800" dirty="0"/>
                  <a:t>We inflate the unsafe regions to construct a set of inflated unsafe regions </a:t>
                </a:r>
                <a14:m>
                  <m:oMath xmlns:m="http://schemas.openxmlformats.org/officeDocument/2006/math">
                    <m:r>
                      <a:rPr lang="en-US" sz="1800" i="1">
                        <a:latin typeface="Cambria Math" panose="02040503050406030204" pitchFamily="18" charset="0"/>
                      </a:rPr>
                      <m:t>𝑆</m:t>
                    </m:r>
                    <m:r>
                      <a:rPr lang="en-US" sz="1800" i="1">
                        <a:latin typeface="Cambria Math" panose="02040503050406030204" pitchFamily="18" charset="0"/>
                      </a:rPr>
                      <m:t> </m:t>
                    </m:r>
                  </m:oMath>
                </a14:m>
                <a:r>
                  <a:rPr lang="en-US" sz="1800" dirty="0"/>
                  <a:t>that satisfies the following condition:</a:t>
                </a:r>
              </a:p>
              <a:p>
                <a:pPr marL="342900" indent="-342900">
                  <a:buFont typeface="Arial" pitchFamily="34" charset="0"/>
                  <a:buChar char="•"/>
                </a:pPr>
                <a:endParaRPr lang="en-US" sz="1800" dirty="0">
                  <a:latin typeface="Times New Roman" panose="02020603050405020304" pitchFamily="18" charset="0"/>
                  <a:cs typeface="Times New Roman" panose="02020603050405020304" pitchFamily="18" charset="0"/>
                </a:endParaRPr>
              </a:p>
            </p:txBody>
          </p:sp>
        </mc:Choice>
        <mc:Fallback>
          <p:sp>
            <p:nvSpPr>
              <p:cNvPr id="32" name="Rectangle 31">
                <a:extLst>
                  <a:ext uri="{FF2B5EF4-FFF2-40B4-BE49-F238E27FC236}">
                    <a16:creationId xmlns:a16="http://schemas.microsoft.com/office/drawing/2014/main" id="{087602F8-20BF-4F5D-B0A6-6529536E7F98}"/>
                  </a:ext>
                </a:extLst>
              </p:cNvPr>
              <p:cNvSpPr>
                <a:spLocks noRot="1" noChangeAspect="1" noMove="1" noResize="1" noEditPoints="1" noAdjustHandles="1" noChangeArrowheads="1" noChangeShapeType="1" noTextEdit="1"/>
              </p:cNvSpPr>
              <p:nvPr/>
            </p:nvSpPr>
            <p:spPr>
              <a:xfrm>
                <a:off x="11421685" y="12167799"/>
                <a:ext cx="10007880" cy="2369880"/>
              </a:xfrm>
              <a:prstGeom prst="rect">
                <a:avLst/>
              </a:prstGeom>
              <a:blipFill>
                <a:blip r:embed="rId14"/>
                <a:stretch>
                  <a:fillRect l="-427" t="-1285" r="-792"/>
                </a:stretch>
              </a:blipFill>
            </p:spPr>
            <p:txBody>
              <a:bodyPr/>
              <a:lstStyle/>
              <a:p>
                <a:r>
                  <a:rPr lang="en-US">
                    <a:noFill/>
                  </a:rPr>
                  <a:t> </a:t>
                </a:r>
              </a:p>
            </p:txBody>
          </p:sp>
        </mc:Fallback>
      </mc:AlternateContent>
      <p:pic>
        <p:nvPicPr>
          <p:cNvPr id="33" name="Picture 32">
            <a:extLst>
              <a:ext uri="{FF2B5EF4-FFF2-40B4-BE49-F238E27FC236}">
                <a16:creationId xmlns:a16="http://schemas.microsoft.com/office/drawing/2014/main" id="{27EAE69E-78B4-4535-8D79-1124A7FF96DE}"/>
              </a:ext>
            </a:extLst>
          </p:cNvPr>
          <p:cNvPicPr>
            <a:picLocks noChangeAspect="1"/>
          </p:cNvPicPr>
          <p:nvPr/>
        </p:nvPicPr>
        <p:blipFill>
          <a:blip r:embed="rId15"/>
          <a:stretch>
            <a:fillRect/>
          </a:stretch>
        </p:blipFill>
        <p:spPr>
          <a:xfrm>
            <a:off x="13999764" y="13128702"/>
            <a:ext cx="4910535" cy="447306"/>
          </a:xfrm>
          <a:prstGeom prst="rect">
            <a:avLst/>
          </a:prstGeom>
        </p:spPr>
      </p:pic>
      <p:pic>
        <p:nvPicPr>
          <p:cNvPr id="34" name="Picture 33">
            <a:extLst>
              <a:ext uri="{FF2B5EF4-FFF2-40B4-BE49-F238E27FC236}">
                <a16:creationId xmlns:a16="http://schemas.microsoft.com/office/drawing/2014/main" id="{5353BC2E-7BE3-4C82-94E6-44C810573965}"/>
              </a:ext>
            </a:extLst>
          </p:cNvPr>
          <p:cNvPicPr>
            <a:picLocks noChangeAspect="1"/>
          </p:cNvPicPr>
          <p:nvPr/>
        </p:nvPicPr>
        <p:blipFill>
          <a:blip r:embed="rId16"/>
          <a:stretch>
            <a:fillRect/>
          </a:stretch>
        </p:blipFill>
        <p:spPr>
          <a:xfrm>
            <a:off x="13689138" y="14160143"/>
            <a:ext cx="5970892" cy="532474"/>
          </a:xfrm>
          <a:prstGeom prst="rect">
            <a:avLst/>
          </a:prstGeom>
        </p:spPr>
      </p:pic>
      <p:pic>
        <p:nvPicPr>
          <p:cNvPr id="35" name="Picture 34">
            <a:extLst>
              <a:ext uri="{FF2B5EF4-FFF2-40B4-BE49-F238E27FC236}">
                <a16:creationId xmlns:a16="http://schemas.microsoft.com/office/drawing/2014/main" id="{62C90F92-E6E8-4D20-B06F-C4A6FBCC76DA}"/>
              </a:ext>
            </a:extLst>
          </p:cNvPr>
          <p:cNvPicPr>
            <a:picLocks noChangeAspect="1"/>
          </p:cNvPicPr>
          <p:nvPr/>
        </p:nvPicPr>
        <p:blipFill>
          <a:blip r:embed="rId17"/>
          <a:stretch>
            <a:fillRect/>
          </a:stretch>
        </p:blipFill>
        <p:spPr>
          <a:xfrm>
            <a:off x="13856677" y="14802216"/>
            <a:ext cx="5904690" cy="331892"/>
          </a:xfrm>
          <a:prstGeom prst="rect">
            <a:avLst/>
          </a:prstGeom>
        </p:spPr>
      </p:pic>
      <p:pic>
        <p:nvPicPr>
          <p:cNvPr id="36" name="Picture 35">
            <a:extLst>
              <a:ext uri="{FF2B5EF4-FFF2-40B4-BE49-F238E27FC236}">
                <a16:creationId xmlns:a16="http://schemas.microsoft.com/office/drawing/2014/main" id="{950E99FE-0025-49D1-8D80-47EBAD05235E}"/>
              </a:ext>
            </a:extLst>
          </p:cNvPr>
          <p:cNvPicPr>
            <a:picLocks noChangeAspect="1"/>
          </p:cNvPicPr>
          <p:nvPr/>
        </p:nvPicPr>
        <p:blipFill>
          <a:blip r:embed="rId18"/>
          <a:stretch>
            <a:fillRect/>
          </a:stretch>
        </p:blipFill>
        <p:spPr>
          <a:xfrm>
            <a:off x="15681507" y="15307044"/>
            <a:ext cx="3228792" cy="402275"/>
          </a:xfrm>
          <a:prstGeom prst="rect">
            <a:avLst/>
          </a:prstGeom>
        </p:spPr>
      </p:pic>
      <p:pic>
        <p:nvPicPr>
          <p:cNvPr id="37" name="Picture 36">
            <a:extLst>
              <a:ext uri="{FF2B5EF4-FFF2-40B4-BE49-F238E27FC236}">
                <a16:creationId xmlns:a16="http://schemas.microsoft.com/office/drawing/2014/main" id="{E20F3486-1850-42EB-BBA9-A929944180C0}"/>
              </a:ext>
            </a:extLst>
          </p:cNvPr>
          <p:cNvPicPr>
            <a:picLocks noChangeAspect="1"/>
          </p:cNvPicPr>
          <p:nvPr/>
        </p:nvPicPr>
        <p:blipFill>
          <a:blip r:embed="rId19"/>
          <a:stretch>
            <a:fillRect/>
          </a:stretch>
        </p:blipFill>
        <p:spPr>
          <a:xfrm>
            <a:off x="14994554" y="15364766"/>
            <a:ext cx="658019" cy="286829"/>
          </a:xfrm>
          <a:prstGeom prst="rect">
            <a:avLst/>
          </a:prstGeom>
        </p:spPr>
      </p:pic>
      <mc:AlternateContent xmlns:mc="http://schemas.openxmlformats.org/markup-compatibility/2006">
        <mc:Choice xmlns:a14="http://schemas.microsoft.com/office/drawing/2010/main" Requires="a14">
          <p:sp>
            <p:nvSpPr>
              <p:cNvPr id="39" name="Text Placeholder 6">
                <a:extLst>
                  <a:ext uri="{FF2B5EF4-FFF2-40B4-BE49-F238E27FC236}">
                    <a16:creationId xmlns:a16="http://schemas.microsoft.com/office/drawing/2014/main" id="{1DAB1BE5-B30D-40D0-B8E9-B2828DE2D8DD}"/>
                  </a:ext>
                </a:extLst>
              </p:cNvPr>
              <p:cNvSpPr txBox="1">
                <a:spLocks/>
              </p:cNvSpPr>
              <p:nvPr/>
            </p:nvSpPr>
            <p:spPr>
              <a:xfrm>
                <a:off x="11440280" y="15551050"/>
                <a:ext cx="10048874" cy="3875291"/>
              </a:xfrm>
              <a:prstGeom prst="rect">
                <a:avLst/>
              </a:prstGeom>
            </p:spPr>
            <p:txBody>
              <a:bodyPr wrap="square" lIns="163258" tIns="163258" rIns="163258" bIns="163258">
                <a:spAutoFit/>
              </a:bodyPr>
              <a:lstStyle>
                <a:lvl1pPr marL="0" indent="0" algn="l" defTabSz="3134552" rtl="0" eaLnBrk="1" latinLnBrk="0" hangingPunct="1">
                  <a:spcBef>
                    <a:spcPct val="20000"/>
                  </a:spcBef>
                  <a:buFont typeface="Arial"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1pPr>
                <a:lvl2pPr marL="1061176"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2pPr>
                <a:lvl3pPr marL="1469322"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3pPr>
                <a:lvl4pPr marL="1918281" indent="-448960"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4pPr>
                <a:lvl5pPr marL="2244797" indent="-326516"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a:lstStyle>
              <a:p>
                <a:pPr marL="342900" indent="-342900">
                  <a:buFont typeface="Arial" panose="020B0604020202020204" pitchFamily="34" charset="0"/>
                  <a:buChar char="•"/>
                </a:pPr>
                <a:r>
                  <a:rPr lang="en-US" b="1" u="sng" dirty="0"/>
                  <a:t>Risk-based approach</a:t>
                </a:r>
                <a:r>
                  <a:rPr lang="en-US" dirty="0"/>
                  <a:t>: </a:t>
                </a:r>
              </a:p>
              <a:p>
                <a:pPr marL="1404076" lvl="1" indent="-342900">
                  <a:buFont typeface="+mj-lt"/>
                  <a:buAutoNum type="arabicPeriod"/>
                </a:pPr>
                <a:r>
                  <a:rPr lang="en-US" dirty="0">
                    <a:latin typeface="Times New Roman" panose="02020603050405020304" pitchFamily="18" charset="0"/>
                    <a:cs typeface="Times New Roman" panose="02020603050405020304" pitchFamily="18" charset="0"/>
                  </a:rPr>
                  <a:t>MPC is used to compute a controller input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𝑢</m:t>
                        </m:r>
                      </m:e>
                      <m:sub>
                        <m:r>
                          <a:rPr lang="en-US" i="1" smtClean="0">
                            <a:latin typeface="Cambria Math" panose="02040503050406030204" pitchFamily="18" charset="0"/>
                          </a:rPr>
                          <m:t>𝑚𝑎𝑥</m:t>
                        </m:r>
                      </m:sub>
                    </m:sSub>
                  </m:oMath>
                </a14:m>
                <a:r>
                  <a:rPr lang="en-US" dirty="0">
                    <a:latin typeface="Times New Roman" panose="02020603050405020304" pitchFamily="18" charset="0"/>
                    <a:cs typeface="Times New Roman" panose="02020603050405020304" pitchFamily="18" charset="0"/>
                  </a:rPr>
                  <a:t> considering maximum delay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𝑚𝑎𝑥</m:t>
                        </m:r>
                      </m:sub>
                    </m:sSub>
                  </m:oMath>
                </a14:m>
                <a:r>
                  <a:rPr lang="en-US" dirty="0">
                    <a:latin typeface="Times New Roman" panose="02020603050405020304" pitchFamily="18" charset="0"/>
                    <a:cs typeface="Times New Roman" panose="02020603050405020304" pitchFamily="18" charset="0"/>
                  </a:rPr>
                  <a:t>. </a:t>
                </a:r>
              </a:p>
              <a:p>
                <a:pPr marL="1404076" lvl="1" indent="-342900">
                  <a:buFont typeface="+mj-lt"/>
                  <a:buAutoNum type="arabicPeriod"/>
                </a:pPr>
                <a:r>
                  <a:rPr lang="en-US" dirty="0">
                    <a:latin typeface="Times New Roman" panose="02020603050405020304" pitchFamily="18" charset="0"/>
                    <a:cs typeface="Times New Roman" panose="02020603050405020304" pitchFamily="18" charset="0"/>
                  </a:rPr>
                  <a:t>A risk factor </a:t>
                </a:r>
                <a14:m>
                  <m:oMath xmlns:m="http://schemas.openxmlformats.org/officeDocument/2006/math">
                    <m:r>
                      <a:rPr lang="en-US" i="1" smtClean="0">
                        <a:latin typeface="Cambria Math" panose="02040503050406030204" pitchFamily="18" charset="0"/>
                      </a:rPr>
                      <m:t>𝑟</m:t>
                    </m:r>
                    <m:r>
                      <a:rPr lang="en-US" i="1"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that indicates the accuracy of the last estimated delay.</a:t>
                </a:r>
              </a:p>
              <a:p>
                <a:pPr marL="1404076" lvl="1"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1404076" lvl="1"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1404076" lvl="1"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1404076" lvl="1" indent="-342900">
                  <a:buFont typeface="+mj-lt"/>
                  <a:buAutoNum type="arabicPeriod"/>
                </a:pPr>
                <a:r>
                  <a:rPr lang="en-US" dirty="0">
                    <a:latin typeface="Times New Roman" panose="02020603050405020304" pitchFamily="18" charset="0"/>
                    <a:cs typeface="Times New Roman" panose="02020603050405020304" pitchFamily="18" charset="0"/>
                  </a:rPr>
                  <a:t>Finally, the adapted controller input</a:t>
                </a:r>
                <a14:m>
                  <m:oMath xmlns:m="http://schemas.openxmlformats.org/officeDocument/2006/math">
                    <m:r>
                      <a:rPr lang="en-US" smtClean="0">
                        <a:latin typeface="Cambria Math" panose="02040503050406030204" pitchFamily="18" charset="0"/>
                      </a:rPr>
                      <m:t> </m:t>
                    </m:r>
                    <m:r>
                      <m:rPr>
                        <m:sty m:val="p"/>
                      </m:rPr>
                      <a:rPr lang="en-US">
                        <a:latin typeface="Cambria Math" panose="02040503050406030204" pitchFamily="18" charset="0"/>
                      </a:rPr>
                      <m:t>u</m:t>
                    </m:r>
                    <m:r>
                      <a:rPr lang="en-US" i="1">
                        <a:latin typeface="Cambria Math" panose="02040503050406030204" pitchFamily="18" charset="0"/>
                      </a:rPr>
                      <m:t>̂</m:t>
                    </m:r>
                    <m:r>
                      <a:rPr lang="en-US" i="1" smtClean="0">
                        <a:latin typeface="Cambria Math" panose="02040503050406030204" pitchFamily="18" charset="0"/>
                      </a:rPr>
                      <m:t>(</m:t>
                    </m:r>
                    <m:r>
                      <a:rPr lang="en-US" i="1" smtClean="0">
                        <a:latin typeface="Cambria Math" panose="02040503050406030204" pitchFamily="18" charset="0"/>
                      </a:rPr>
                      <m:t>𝑘</m:t>
                    </m:r>
                    <m:r>
                      <a:rPr lang="en-US" i="1" smtClean="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is applied to the AV.</a:t>
                </a:r>
              </a:p>
              <a:p>
                <a:endParaRPr lang="en-US" dirty="0"/>
              </a:p>
              <a:p>
                <a:endParaRPr lang="en-US" dirty="0"/>
              </a:p>
              <a:p>
                <a:pPr marL="342900" indent="-342900">
                  <a:buFont typeface="Arial" pitchFamily="34" charset="0"/>
                  <a:buChar char="•"/>
                </a:pPr>
                <a:r>
                  <a:rPr lang="en-US" dirty="0"/>
                  <a:t>If the state of the AV lies inside the inflated region, the algorithm generates the conservative control input</a:t>
                </a:r>
                <a:endParaRPr lang="ar-EG" dirty="0"/>
              </a:p>
            </p:txBody>
          </p:sp>
        </mc:Choice>
        <mc:Fallback>
          <p:sp>
            <p:nvSpPr>
              <p:cNvPr id="39" name="Text Placeholder 6">
                <a:extLst>
                  <a:ext uri="{FF2B5EF4-FFF2-40B4-BE49-F238E27FC236}">
                    <a16:creationId xmlns:a16="http://schemas.microsoft.com/office/drawing/2014/main" id="{1DAB1BE5-B30D-40D0-B8E9-B2828DE2D8DD}"/>
                  </a:ext>
                </a:extLst>
              </p:cNvPr>
              <p:cNvSpPr txBox="1">
                <a:spLocks noRot="1" noChangeAspect="1" noMove="1" noResize="1" noEditPoints="1" noAdjustHandles="1" noChangeArrowheads="1" noChangeShapeType="1" noTextEdit="1"/>
              </p:cNvSpPr>
              <p:nvPr/>
            </p:nvSpPr>
            <p:spPr>
              <a:xfrm>
                <a:off x="11440280" y="15551050"/>
                <a:ext cx="10048874" cy="3875291"/>
              </a:xfrm>
              <a:prstGeom prst="rect">
                <a:avLst/>
              </a:prstGeom>
              <a:blipFill>
                <a:blip r:embed="rId20"/>
                <a:stretch>
                  <a:fillRect/>
                </a:stretch>
              </a:blipFill>
            </p:spPr>
            <p:txBody>
              <a:bodyPr/>
              <a:lstStyle/>
              <a:p>
                <a:r>
                  <a:rPr lang="en-US">
                    <a:noFill/>
                  </a:rPr>
                  <a:t> </a:t>
                </a:r>
              </a:p>
            </p:txBody>
          </p:sp>
        </mc:Fallback>
      </mc:AlternateContent>
      <p:pic>
        <p:nvPicPr>
          <p:cNvPr id="40" name="Picture 39">
            <a:extLst>
              <a:ext uri="{FF2B5EF4-FFF2-40B4-BE49-F238E27FC236}">
                <a16:creationId xmlns:a16="http://schemas.microsoft.com/office/drawing/2014/main" id="{5AE199B2-12A3-4DE2-B7E2-883DC5EC3A5C}"/>
              </a:ext>
            </a:extLst>
          </p:cNvPr>
          <p:cNvPicPr>
            <a:picLocks noChangeAspect="1"/>
          </p:cNvPicPr>
          <p:nvPr/>
        </p:nvPicPr>
        <p:blipFill>
          <a:blip r:embed="rId21"/>
          <a:stretch>
            <a:fillRect/>
          </a:stretch>
        </p:blipFill>
        <p:spPr>
          <a:xfrm>
            <a:off x="14594370" y="16713795"/>
            <a:ext cx="3662509" cy="910979"/>
          </a:xfrm>
          <a:prstGeom prst="rect">
            <a:avLst/>
          </a:prstGeom>
        </p:spPr>
      </p:pic>
      <p:pic>
        <p:nvPicPr>
          <p:cNvPr id="41" name="Picture 40">
            <a:extLst>
              <a:ext uri="{FF2B5EF4-FFF2-40B4-BE49-F238E27FC236}">
                <a16:creationId xmlns:a16="http://schemas.microsoft.com/office/drawing/2014/main" id="{4500563E-5C38-4272-8C61-D5AA5313544E}"/>
              </a:ext>
            </a:extLst>
          </p:cNvPr>
          <p:cNvPicPr>
            <a:picLocks noChangeAspect="1"/>
          </p:cNvPicPr>
          <p:nvPr/>
        </p:nvPicPr>
        <p:blipFill>
          <a:blip r:embed="rId22"/>
          <a:stretch>
            <a:fillRect/>
          </a:stretch>
        </p:blipFill>
        <p:spPr>
          <a:xfrm>
            <a:off x="13534896" y="18115835"/>
            <a:ext cx="2764955" cy="514554"/>
          </a:xfrm>
          <a:prstGeom prst="rect">
            <a:avLst/>
          </a:prstGeom>
        </p:spPr>
      </p:pic>
      <p:pic>
        <p:nvPicPr>
          <p:cNvPr id="42" name="Picture 41">
            <a:extLst>
              <a:ext uri="{FF2B5EF4-FFF2-40B4-BE49-F238E27FC236}">
                <a16:creationId xmlns:a16="http://schemas.microsoft.com/office/drawing/2014/main" id="{59ADD550-8769-4DB8-A1E9-7F6DD91498F8}"/>
              </a:ext>
            </a:extLst>
          </p:cNvPr>
          <p:cNvPicPr>
            <a:picLocks noChangeAspect="1"/>
          </p:cNvPicPr>
          <p:nvPr/>
        </p:nvPicPr>
        <p:blipFill>
          <a:blip r:embed="rId23"/>
          <a:stretch>
            <a:fillRect/>
          </a:stretch>
        </p:blipFill>
        <p:spPr>
          <a:xfrm>
            <a:off x="16882680" y="18175749"/>
            <a:ext cx="2516469" cy="394741"/>
          </a:xfrm>
          <a:prstGeom prst="rect">
            <a:avLst/>
          </a:prstGeom>
        </p:spPr>
      </p:pic>
      <p:pic>
        <p:nvPicPr>
          <p:cNvPr id="43" name="Picture 42">
            <a:extLst>
              <a:ext uri="{FF2B5EF4-FFF2-40B4-BE49-F238E27FC236}">
                <a16:creationId xmlns:a16="http://schemas.microsoft.com/office/drawing/2014/main" id="{0FC232D3-B9DC-4F4C-8D90-F59F627423F1}"/>
              </a:ext>
            </a:extLst>
          </p:cNvPr>
          <p:cNvPicPr>
            <a:picLocks noChangeAspect="1"/>
          </p:cNvPicPr>
          <p:nvPr/>
        </p:nvPicPr>
        <p:blipFill>
          <a:blip r:embed="rId24"/>
          <a:stretch>
            <a:fillRect/>
          </a:stretch>
        </p:blipFill>
        <p:spPr>
          <a:xfrm>
            <a:off x="14994554" y="19254979"/>
            <a:ext cx="3022476" cy="342848"/>
          </a:xfrm>
          <a:prstGeom prst="rect">
            <a:avLst/>
          </a:prstGeom>
        </p:spPr>
      </p:pic>
      <p:pic>
        <p:nvPicPr>
          <p:cNvPr id="44" name="Picture 43">
            <a:extLst>
              <a:ext uri="{FF2B5EF4-FFF2-40B4-BE49-F238E27FC236}">
                <a16:creationId xmlns:a16="http://schemas.microsoft.com/office/drawing/2014/main" id="{4D428820-8168-43B4-A9F9-145E09CF65BE}"/>
              </a:ext>
            </a:extLst>
          </p:cNvPr>
          <p:cNvPicPr>
            <a:picLocks noChangeAspect="1"/>
          </p:cNvPicPr>
          <p:nvPr/>
        </p:nvPicPr>
        <p:blipFill rotWithShape="1">
          <a:blip r:embed="rId25"/>
          <a:srcRect l="1121" r="1845"/>
          <a:stretch/>
        </p:blipFill>
        <p:spPr>
          <a:xfrm>
            <a:off x="22158929" y="6320957"/>
            <a:ext cx="9918833" cy="2359461"/>
          </a:xfrm>
          <a:prstGeom prst="rect">
            <a:avLst/>
          </a:prstGeom>
        </p:spPr>
      </p:pic>
      <p:graphicFrame>
        <p:nvGraphicFramePr>
          <p:cNvPr id="45" name="Table 44">
            <a:extLst>
              <a:ext uri="{FF2B5EF4-FFF2-40B4-BE49-F238E27FC236}">
                <a16:creationId xmlns:a16="http://schemas.microsoft.com/office/drawing/2014/main" id="{3C77A42E-835E-4934-8247-2D42F8A02D4F}"/>
              </a:ext>
            </a:extLst>
          </p:cNvPr>
          <p:cNvGraphicFramePr>
            <a:graphicFrameLocks noGrp="1"/>
          </p:cNvGraphicFramePr>
          <p:nvPr>
            <p:extLst>
              <p:ext uri="{D42A27DB-BD31-4B8C-83A1-F6EECF244321}">
                <p14:modId xmlns:p14="http://schemas.microsoft.com/office/powerpoint/2010/main" val="2981973662"/>
              </p:ext>
            </p:extLst>
          </p:nvPr>
        </p:nvGraphicFramePr>
        <p:xfrm>
          <a:off x="22462766" y="8734362"/>
          <a:ext cx="9216878" cy="1616604"/>
        </p:xfrm>
        <a:graphic>
          <a:graphicData uri="http://schemas.openxmlformats.org/drawingml/2006/table">
            <a:tbl>
              <a:tblPr firstRow="1" bandRow="1">
                <a:tableStyleId>{5C22544A-7EE6-4342-B048-85BDC9FD1C3A}</a:tableStyleId>
              </a:tblPr>
              <a:tblGrid>
                <a:gridCol w="4612526">
                  <a:extLst>
                    <a:ext uri="{9D8B030D-6E8A-4147-A177-3AD203B41FA5}">
                      <a16:colId xmlns:a16="http://schemas.microsoft.com/office/drawing/2014/main" val="1895027629"/>
                    </a:ext>
                  </a:extLst>
                </a:gridCol>
                <a:gridCol w="4604352">
                  <a:extLst>
                    <a:ext uri="{9D8B030D-6E8A-4147-A177-3AD203B41FA5}">
                      <a16:colId xmlns:a16="http://schemas.microsoft.com/office/drawing/2014/main" val="3660175351"/>
                    </a:ext>
                  </a:extLst>
                </a:gridCol>
              </a:tblGrid>
              <a:tr h="0">
                <a:tc>
                  <a:txBody>
                    <a:bodyPr/>
                    <a:lstStyle/>
                    <a:p>
                      <a:pPr algn="ctr"/>
                      <a:r>
                        <a:rPr lang="en-US" sz="1800" b="1" i="0" u="none" strike="noStrike" kern="1200" baseline="0" dirty="0">
                          <a:solidFill>
                            <a:schemeClr val="lt1"/>
                          </a:solidFill>
                          <a:latin typeface="+mn-lt"/>
                          <a:ea typeface="+mn-ea"/>
                          <a:cs typeface="+mn-cs"/>
                        </a:rPr>
                        <a:t>Scenario</a:t>
                      </a: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lt1"/>
                          </a:solidFill>
                          <a:latin typeface="+mn-lt"/>
                          <a:ea typeface="+mn-ea"/>
                          <a:cs typeface="+mn-cs"/>
                        </a:rPr>
                        <a:t>Task Execution Time(s)</a:t>
                      </a:r>
                    </a:p>
                    <a:p>
                      <a:pPr algn="ctr"/>
                      <a:endParaRPr lang="en-US" sz="1800" b="1"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0860805"/>
                  </a:ext>
                </a:extLst>
              </a:tr>
              <a:tr h="327929">
                <a:tc>
                  <a:txBody>
                    <a:bodyPr/>
                    <a:lstStyle/>
                    <a:p>
                      <a:pPr algn="ctr"/>
                      <a:r>
                        <a:rPr lang="en-US" sz="1800" b="0" i="0" u="none" strike="noStrike" kern="1200" baseline="0" dirty="0">
                          <a:solidFill>
                            <a:schemeClr val="tx1"/>
                          </a:solidFill>
                          <a:latin typeface="+mn-lt"/>
                          <a:ea typeface="+mn-ea"/>
                          <a:cs typeface="+mn-cs"/>
                        </a:rPr>
                        <a:t>No overhead </a:t>
                      </a:r>
                      <a:endParaRPr lang="en-US" sz="1800" dirty="0">
                        <a:solidFill>
                          <a:schemeClr val="tx1"/>
                        </a:solidFill>
                      </a:endParaRP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6.3</a:t>
                      </a: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2478704"/>
                  </a:ext>
                </a:extLst>
              </a:tr>
              <a:tr h="327929">
                <a:tc>
                  <a:txBody>
                    <a:bodyPr/>
                    <a:lstStyle/>
                    <a:p>
                      <a:pPr algn="ctr"/>
                      <a:r>
                        <a:rPr lang="en-US" sz="1800" b="0" i="0" u="none" strike="noStrike" kern="1200" baseline="0" dirty="0">
                          <a:solidFill>
                            <a:schemeClr val="tx1"/>
                          </a:solidFill>
                          <a:latin typeface="+mn-lt"/>
                          <a:ea typeface="+mn-ea"/>
                          <a:cs typeface="+mn-cs"/>
                        </a:rPr>
                        <a:t>Overhead + conservative controller </a:t>
                      </a:r>
                      <a:endParaRPr lang="en-US" sz="1800" dirty="0">
                        <a:solidFill>
                          <a:schemeClr val="tx1"/>
                        </a:solidFill>
                      </a:endParaRP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baseline="0" dirty="0">
                          <a:solidFill>
                            <a:schemeClr val="tx1"/>
                          </a:solidFill>
                          <a:latin typeface="+mn-lt"/>
                          <a:ea typeface="+mn-ea"/>
                          <a:cs typeface="+mn-cs"/>
                        </a:rPr>
                        <a:t>43.4</a:t>
                      </a:r>
                      <a:endParaRPr lang="en-US" sz="1800" dirty="0">
                        <a:solidFill>
                          <a:schemeClr val="tx1"/>
                        </a:solidFill>
                      </a:endParaRP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040991"/>
                  </a:ext>
                </a:extLst>
              </a:tr>
              <a:tr h="327929">
                <a:tc>
                  <a:txBody>
                    <a:bodyPr/>
                    <a:lstStyle/>
                    <a:p>
                      <a:pPr algn="ctr"/>
                      <a:r>
                        <a:rPr lang="en-US" sz="1800" b="0" i="0" u="none" strike="noStrike" kern="1200" baseline="0" dirty="0">
                          <a:solidFill>
                            <a:schemeClr val="tx1"/>
                          </a:solidFill>
                          <a:latin typeface="+mn-lt"/>
                          <a:ea typeface="+mn-ea"/>
                          <a:cs typeface="+mn-cs"/>
                        </a:rPr>
                        <a:t>Overhead + online adaptation </a:t>
                      </a:r>
                      <a:endParaRPr lang="en-US" sz="1800" dirty="0">
                        <a:solidFill>
                          <a:schemeClr val="tx1"/>
                        </a:solidFill>
                      </a:endParaRP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18.1</a:t>
                      </a:r>
                      <a:endParaRPr lang="en-US" sz="1800" dirty="0">
                        <a:solidFill>
                          <a:schemeClr val="tx1"/>
                        </a:solidFill>
                      </a:endParaRP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4262427"/>
                  </a:ext>
                </a:extLst>
              </a:tr>
            </a:tbl>
          </a:graphicData>
        </a:graphic>
      </p:graphicFrame>
      <p:pic>
        <p:nvPicPr>
          <p:cNvPr id="46" name="Picture 45">
            <a:extLst>
              <a:ext uri="{FF2B5EF4-FFF2-40B4-BE49-F238E27FC236}">
                <a16:creationId xmlns:a16="http://schemas.microsoft.com/office/drawing/2014/main" id="{D9D74B86-22AD-4DBA-808A-A0F3389287F8}"/>
              </a:ext>
            </a:extLst>
          </p:cNvPr>
          <p:cNvPicPr>
            <a:picLocks noChangeAspect="1"/>
          </p:cNvPicPr>
          <p:nvPr/>
        </p:nvPicPr>
        <p:blipFill>
          <a:blip r:embed="rId26"/>
          <a:stretch>
            <a:fillRect/>
          </a:stretch>
        </p:blipFill>
        <p:spPr>
          <a:xfrm>
            <a:off x="24243682" y="11461844"/>
            <a:ext cx="5738045" cy="1495990"/>
          </a:xfrm>
          <a:prstGeom prst="rect">
            <a:avLst/>
          </a:prstGeom>
        </p:spPr>
      </p:pic>
      <p:graphicFrame>
        <p:nvGraphicFramePr>
          <p:cNvPr id="48" name="Table 47">
            <a:extLst>
              <a:ext uri="{FF2B5EF4-FFF2-40B4-BE49-F238E27FC236}">
                <a16:creationId xmlns:a16="http://schemas.microsoft.com/office/drawing/2014/main" id="{29B33522-A2BE-49F8-8216-6B51E25C91E7}"/>
              </a:ext>
            </a:extLst>
          </p:cNvPr>
          <p:cNvGraphicFramePr>
            <a:graphicFrameLocks noGrp="1"/>
          </p:cNvGraphicFramePr>
          <p:nvPr>
            <p:extLst>
              <p:ext uri="{D42A27DB-BD31-4B8C-83A1-F6EECF244321}">
                <p14:modId xmlns:p14="http://schemas.microsoft.com/office/powerpoint/2010/main" val="2769617897"/>
              </p:ext>
            </p:extLst>
          </p:nvPr>
        </p:nvGraphicFramePr>
        <p:xfrm>
          <a:off x="22462766" y="13986898"/>
          <a:ext cx="9216878" cy="1865173"/>
        </p:xfrm>
        <a:graphic>
          <a:graphicData uri="http://schemas.openxmlformats.org/drawingml/2006/table">
            <a:tbl>
              <a:tblPr firstRow="1" bandRow="1">
                <a:tableStyleId>{5C22544A-7EE6-4342-B048-85BDC9FD1C3A}</a:tableStyleId>
              </a:tblPr>
              <a:tblGrid>
                <a:gridCol w="3073281">
                  <a:extLst>
                    <a:ext uri="{9D8B030D-6E8A-4147-A177-3AD203B41FA5}">
                      <a16:colId xmlns:a16="http://schemas.microsoft.com/office/drawing/2014/main" val="1895027629"/>
                    </a:ext>
                  </a:extLst>
                </a:gridCol>
                <a:gridCol w="3073281">
                  <a:extLst>
                    <a:ext uri="{9D8B030D-6E8A-4147-A177-3AD203B41FA5}">
                      <a16:colId xmlns:a16="http://schemas.microsoft.com/office/drawing/2014/main" val="2482140226"/>
                    </a:ext>
                  </a:extLst>
                </a:gridCol>
                <a:gridCol w="3070316">
                  <a:extLst>
                    <a:ext uri="{9D8B030D-6E8A-4147-A177-3AD203B41FA5}">
                      <a16:colId xmlns:a16="http://schemas.microsoft.com/office/drawing/2014/main" val="3660175351"/>
                    </a:ext>
                  </a:extLst>
                </a:gridCol>
              </a:tblGrid>
              <a:tr h="530637">
                <a:tc>
                  <a:txBody>
                    <a:bodyPr/>
                    <a:lstStyle/>
                    <a:p>
                      <a:pPr algn="ctr"/>
                      <a:r>
                        <a:rPr lang="en-US" sz="1800" b="1" i="0" u="none" strike="noStrike" kern="1200" baseline="0" dirty="0">
                          <a:solidFill>
                            <a:schemeClr val="lt1"/>
                          </a:solidFill>
                          <a:latin typeface="+mn-lt"/>
                          <a:ea typeface="+mn-ea"/>
                          <a:cs typeface="+mn-cs"/>
                        </a:rPr>
                        <a:t>Type of overhead</a:t>
                      </a: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i="1" u="none" strike="noStrike" kern="1200" baseline="0" dirty="0" err="1">
                          <a:solidFill>
                            <a:schemeClr val="lt1"/>
                          </a:solidFill>
                          <a:latin typeface="+mn-lt"/>
                          <a:ea typeface="+mn-ea"/>
                          <a:cs typeface="+mn-cs"/>
                        </a:rPr>
                        <a:t>Slam_gmapping</a:t>
                      </a:r>
                      <a:endParaRPr lang="en-US" sz="1800" b="1" i="1" u="none" strike="noStrike" kern="1200" baseline="0" dirty="0">
                        <a:solidFill>
                          <a:schemeClr val="lt1"/>
                        </a:solidFill>
                        <a:latin typeface="+mn-lt"/>
                        <a:ea typeface="+mn-ea"/>
                        <a:cs typeface="+mn-cs"/>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800" b="1" i="1" u="none" strike="noStrike" kern="1200" baseline="0" dirty="0" err="1">
                          <a:solidFill>
                            <a:schemeClr val="lt1"/>
                          </a:solidFill>
                          <a:latin typeface="+mn-lt"/>
                          <a:ea typeface="+mn-ea"/>
                          <a:cs typeface="+mn-cs"/>
                        </a:rPr>
                        <a:t>Move_base</a:t>
                      </a:r>
                      <a:endParaRPr lang="en-US" sz="1800" b="1" i="1" u="none" strike="noStrike" kern="1200" baseline="0" dirty="0">
                        <a:solidFill>
                          <a:schemeClr val="lt1"/>
                        </a:solidFill>
                        <a:latin typeface="+mn-lt"/>
                        <a:ea typeface="+mn-ea"/>
                        <a:cs typeface="+mn-cs"/>
                      </a:endParaRPr>
                    </a:p>
                    <a:p>
                      <a:pPr algn="ctr"/>
                      <a:endParaRPr lang="en-US" sz="1800" b="1" i="1" dirty="0"/>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860805"/>
                  </a:ext>
                </a:extLst>
              </a:tr>
              <a:tr h="330215">
                <a:tc>
                  <a:txBody>
                    <a:bodyPr/>
                    <a:lstStyle/>
                    <a:p>
                      <a:pPr algn="ctr"/>
                      <a:r>
                        <a:rPr lang="en-US" sz="1800" b="0" i="0" u="none" strike="noStrike" kern="1200" baseline="0" dirty="0">
                          <a:solidFill>
                            <a:schemeClr val="tx1"/>
                          </a:solidFill>
                          <a:latin typeface="+mn-lt"/>
                          <a:ea typeface="+mn-ea"/>
                          <a:cs typeface="+mn-cs"/>
                        </a:rPr>
                        <a:t>CPU load</a:t>
                      </a: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a:solidFill>
                            <a:schemeClr val="dk1"/>
                          </a:solidFill>
                          <a:latin typeface="+mn-lt"/>
                          <a:ea typeface="+mn-ea"/>
                          <a:cs typeface="+mn-cs"/>
                        </a:rPr>
                        <a:t>17.8%</a:t>
                      </a: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12.5%</a:t>
                      </a:r>
                    </a:p>
                    <a:p>
                      <a:pPr algn="ct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2478704"/>
                  </a:ext>
                </a:extLst>
              </a:tr>
              <a:tr h="629437">
                <a:tc>
                  <a:txBody>
                    <a:bodyPr/>
                    <a:lstStyle/>
                    <a:p>
                      <a:pPr algn="ctr"/>
                      <a:r>
                        <a:rPr lang="en-US" sz="1800" b="0" i="0" u="none" strike="noStrike" kern="1200" baseline="0" dirty="0">
                          <a:solidFill>
                            <a:schemeClr val="tx1"/>
                          </a:solidFill>
                          <a:latin typeface="+mn-lt"/>
                          <a:ea typeface="+mn-ea"/>
                          <a:cs typeface="+mn-cs"/>
                        </a:rPr>
                        <a:t>Memory consumption</a:t>
                      </a: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a:solidFill>
                            <a:schemeClr val="dk1"/>
                          </a:solidFill>
                          <a:latin typeface="+mn-lt"/>
                          <a:ea typeface="+mn-ea"/>
                          <a:cs typeface="+mn-cs"/>
                        </a:rPr>
                        <a:t>3.0%</a:t>
                      </a: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a:solidFill>
                            <a:schemeClr val="dk1"/>
                          </a:solidFill>
                          <a:latin typeface="+mn-lt"/>
                          <a:ea typeface="+mn-ea"/>
                          <a:cs typeface="+mn-cs"/>
                        </a:rPr>
                        <a:t>2.56%</a:t>
                      </a: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040991"/>
                  </a:ext>
                </a:extLst>
              </a:tr>
            </a:tbl>
          </a:graphicData>
        </a:graphic>
      </p:graphicFrame>
      <p:pic>
        <p:nvPicPr>
          <p:cNvPr id="49" name="Picture 48">
            <a:extLst>
              <a:ext uri="{FF2B5EF4-FFF2-40B4-BE49-F238E27FC236}">
                <a16:creationId xmlns:a16="http://schemas.microsoft.com/office/drawing/2014/main" id="{AEB371CC-9E48-4C24-BD0C-90BDA67C90AC}"/>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3665737" y="4627243"/>
            <a:ext cx="7356131" cy="1567285"/>
          </a:xfrm>
          <a:prstGeom prst="rect">
            <a:avLst/>
          </a:prstGeom>
        </p:spPr>
      </p:pic>
      <p:pic>
        <p:nvPicPr>
          <p:cNvPr id="50" name="Picture 49">
            <a:extLst>
              <a:ext uri="{FF2B5EF4-FFF2-40B4-BE49-F238E27FC236}">
                <a16:creationId xmlns:a16="http://schemas.microsoft.com/office/drawing/2014/main" id="{4D5C8C28-2813-4AA0-9B4D-2DFC6F832F59}"/>
              </a:ext>
            </a:extLst>
          </p:cNvPr>
          <p:cNvPicPr>
            <a:picLocks noChangeAspect="1"/>
          </p:cNvPicPr>
          <p:nvPr/>
        </p:nvPicPr>
        <p:blipFill>
          <a:blip r:embed="rId28"/>
          <a:stretch>
            <a:fillRect/>
          </a:stretch>
        </p:blipFill>
        <p:spPr>
          <a:xfrm>
            <a:off x="22398130" y="16495739"/>
            <a:ext cx="4516048" cy="202086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51" name="Picture 50">
            <a:extLst>
              <a:ext uri="{FF2B5EF4-FFF2-40B4-BE49-F238E27FC236}">
                <a16:creationId xmlns:a16="http://schemas.microsoft.com/office/drawing/2014/main" id="{36696632-CE53-41F1-8701-BD136FB0BC54}"/>
              </a:ext>
            </a:extLst>
          </p:cNvPr>
          <p:cNvPicPr>
            <a:picLocks noChangeAspect="1"/>
          </p:cNvPicPr>
          <p:nvPr/>
        </p:nvPicPr>
        <p:blipFill>
          <a:blip r:embed="rId29"/>
          <a:stretch>
            <a:fillRect/>
          </a:stretch>
        </p:blipFill>
        <p:spPr>
          <a:xfrm>
            <a:off x="27294940" y="16478154"/>
            <a:ext cx="4537922" cy="208488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212419635"/>
      </p:ext>
    </p:extLst>
  </p:cSld>
  <p:clrMapOvr>
    <a:masterClrMapping/>
  </p:clrMapOvr>
</p:sld>
</file>

<file path=ppt/theme/theme1.xml><?xml version="1.0" encoding="utf-8"?>
<a:theme xmlns:a="http://schemas.openxmlformats.org/drawingml/2006/main" name="1_Classic 3 Columns">
  <a:themeElements>
    <a:clrScheme name="Custom 9">
      <a:dk1>
        <a:srgbClr val="2F5496"/>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1792</TotalTime>
  <Words>639</Words>
  <Application>Microsoft Office PowerPoint</Application>
  <PresentationFormat>Custom</PresentationFormat>
  <Paragraphs>98</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Calibri</vt:lpstr>
      <vt:lpstr>Cambria Math</vt:lpstr>
      <vt:lpstr>Times New Roman</vt:lpstr>
      <vt:lpstr>Trebuchet MS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Mahmoud Raafat</cp:lastModifiedBy>
  <cp:revision>56</cp:revision>
  <dcterms:created xsi:type="dcterms:W3CDTF">2012-02-09T21:09:21Z</dcterms:created>
  <dcterms:modified xsi:type="dcterms:W3CDTF">2017-07-17T15:20:00Z</dcterms:modified>
</cp:coreProperties>
</file>