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0" autoAdjust="0"/>
    <p:restoredTop sz="75816" autoAdjust="0"/>
  </p:normalViewPr>
  <p:slideViewPr>
    <p:cSldViewPr snapToGrid="0" snapToObjects="1" showGuides="1">
      <p:cViewPr>
        <p:scale>
          <a:sx n="40" d="100"/>
          <a:sy n="40" d="100"/>
        </p:scale>
        <p:origin x="414" y="-1806"/>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444"/>
    </p:cViewPr>
  </p:notesTextViewPr>
  <p:sorterViewPr>
    <p:cViewPr>
      <p:scale>
        <a:sx n="66" d="100"/>
        <a:sy n="66" d="100"/>
      </p:scale>
      <p:origin x="0" y="0"/>
    </p:cViewPr>
  </p:sorterViewPr>
  <p:notesViewPr>
    <p:cSldViewPr snapToGrid="0" snapToObjects="1" showGuides="1">
      <p:cViewPr varScale="1">
        <p:scale>
          <a:sx n="86" d="100"/>
          <a:sy n="86" d="100"/>
        </p:scale>
        <p:origin x="385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7/17/2017</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TEXT TOO SMALL, at least 24 and titles 32</a:t>
            </a:r>
          </a:p>
          <a:p>
            <a:r>
              <a:rPr lang="en-US" dirty="0"/>
              <a:t>Consistency</a:t>
            </a:r>
            <a:r>
              <a:rPr lang="en-US" baseline="0" dirty="0"/>
              <a:t> with fonts: use </a:t>
            </a:r>
            <a:r>
              <a:rPr lang="en-US" baseline="0" dirty="0" err="1"/>
              <a:t>calibri</a:t>
            </a:r>
            <a:r>
              <a:rPr lang="en-US" baseline="0" dirty="0"/>
              <a:t> everywhere </a:t>
            </a:r>
          </a:p>
          <a:p>
            <a:r>
              <a:rPr lang="en-US" baseline="0" dirty="0"/>
              <a:t>Not a Motivation but Cyber-security techniques</a:t>
            </a:r>
          </a:p>
          <a:p>
            <a:r>
              <a:rPr lang="en-US" baseline="0" dirty="0"/>
              <a:t>Problem formulation need to be trimmed down</a:t>
            </a:r>
          </a:p>
          <a:p>
            <a:r>
              <a:rPr lang="en-US" baseline="0" dirty="0"/>
              <a:t>No need to say ”the online </a:t>
            </a:r>
            <a:r>
              <a:rPr lang="en-US" baseline="0" dirty="0" err="1"/>
              <a:t>controlelr</a:t>
            </a:r>
            <a:r>
              <a:rPr lang="en-US" baseline="0" dirty="0"/>
              <a:t> adaptation uses model predictive </a:t>
            </a:r>
            <a:r>
              <a:rPr lang="en-US" baseline="0" dirty="0" err="1"/>
              <a:t>control..instead</a:t>
            </a:r>
            <a:r>
              <a:rPr lang="en-US" baseline="0" dirty="0"/>
              <a:t> say MPC to calculate the sequence of inputs</a:t>
            </a:r>
          </a:p>
          <a:p>
            <a:pPr marL="571500" indent="-571500">
              <a:buFontTx/>
              <a:buChar char="-"/>
            </a:pPr>
            <a:r>
              <a:rPr lang="en-US" baseline="0" dirty="0"/>
              <a:t>Delay is time varying and not known a priori</a:t>
            </a:r>
          </a:p>
          <a:p>
            <a:pPr marL="571500" indent="-571500">
              <a:buFontTx/>
              <a:buChar char="-"/>
            </a:pPr>
            <a:r>
              <a:rPr lang="en-US" baseline="0" dirty="0"/>
              <a:t>Estimation of delay using EWMA</a:t>
            </a:r>
          </a:p>
          <a:p>
            <a:pPr marL="571500" indent="-571500">
              <a:buFontTx/>
              <a:buChar char="-"/>
            </a:pPr>
            <a:r>
              <a:rPr lang="en-US" baseline="0" dirty="0"/>
              <a:t>Unsafe region sentence do not make sense ???? Add figure on the side of the equation</a:t>
            </a:r>
          </a:p>
          <a:p>
            <a:pPr marL="0" indent="0">
              <a:buFontTx/>
              <a:buNone/>
            </a:pPr>
            <a:r>
              <a:rPr lang="en-US" baseline="0" dirty="0"/>
              <a:t>Last column: Remove Simulations and </a:t>
            </a:r>
            <a:r>
              <a:rPr lang="en-US" baseline="0" dirty="0" err="1"/>
              <a:t>Experiemnts</a:t>
            </a:r>
            <a:r>
              <a:rPr lang="en-US" baseline="0" dirty="0"/>
              <a:t> and just put Simulations and then experiments</a:t>
            </a:r>
          </a:p>
          <a:p>
            <a:pPr marL="0" indent="0">
              <a:buFontTx/>
              <a:buNone/>
            </a:pPr>
            <a:r>
              <a:rPr lang="en-US" baseline="0" dirty="0"/>
              <a:t>Shrink the table</a:t>
            </a:r>
            <a:r>
              <a:rPr lang="mr-IN" baseline="0" dirty="0"/>
              <a:t>…</a:t>
            </a:r>
            <a:r>
              <a:rPr lang="en-US" baseline="0" dirty="0"/>
              <a:t>too much space</a:t>
            </a:r>
          </a:p>
          <a:p>
            <a:pPr marL="0" indent="0">
              <a:buFontTx/>
              <a:buNone/>
            </a:pPr>
            <a:r>
              <a:rPr lang="en-US" baseline="0" dirty="0"/>
              <a:t>Remove ”we” ..it’s a poster</a:t>
            </a:r>
            <a:r>
              <a:rPr lang="mr-IN" baseline="0" dirty="0"/>
              <a:t>…</a:t>
            </a:r>
            <a:r>
              <a:rPr lang="en-US" baseline="0" dirty="0"/>
              <a:t>go </a:t>
            </a:r>
            <a:r>
              <a:rPr lang="en-US" baseline="0" dirty="0" err="1"/>
              <a:t>doirectly</a:t>
            </a:r>
            <a:r>
              <a:rPr lang="en-US" baseline="0" dirty="0"/>
              <a:t> to the point</a:t>
            </a:r>
          </a:p>
          <a:p>
            <a:pPr marL="0" marR="0" indent="0" algn="l" defTabSz="3134552" rtl="0" eaLnBrk="1" fontAlgn="auto" latinLnBrk="0" hangingPunct="1">
              <a:lnSpc>
                <a:spcPct val="100000"/>
              </a:lnSpc>
              <a:spcBef>
                <a:spcPts val="0"/>
              </a:spcBef>
              <a:spcAft>
                <a:spcPts val="0"/>
              </a:spcAft>
              <a:buClrTx/>
              <a:buSzTx/>
              <a:buFontTx/>
              <a:buNone/>
              <a:tabLst/>
              <a:defRPr/>
            </a:pPr>
            <a:r>
              <a:rPr lang="en-US" baseline="0" dirty="0"/>
              <a:t>What’s ML?</a:t>
            </a:r>
          </a:p>
          <a:p>
            <a:pPr marL="0" marR="0" indent="0" algn="l" defTabSz="3134552" rtl="0" eaLnBrk="1" fontAlgn="auto" latinLnBrk="0" hangingPunct="1">
              <a:lnSpc>
                <a:spcPct val="100000"/>
              </a:lnSpc>
              <a:spcBef>
                <a:spcPts val="0"/>
              </a:spcBef>
              <a:spcAft>
                <a:spcPts val="0"/>
              </a:spcAft>
              <a:buClrTx/>
              <a:buSzTx/>
              <a:buFontTx/>
              <a:buNone/>
              <a:tabLst/>
              <a:defRPr/>
            </a:pPr>
            <a:r>
              <a:rPr lang="en-US" baseline="0" dirty="0"/>
              <a:t>Add delay </a:t>
            </a:r>
            <a:r>
              <a:rPr lang="en-US" baseline="0" dirty="0" err="1"/>
              <a:t>patetrn</a:t>
            </a:r>
            <a:r>
              <a:rPr lang="en-US" baseline="0" dirty="0"/>
              <a:t> near figure of delay in simulation</a:t>
            </a:r>
          </a:p>
          <a:p>
            <a:pPr marL="0" marR="0" indent="0" algn="l" defTabSz="3134552" rtl="0" eaLnBrk="1" fontAlgn="auto" latinLnBrk="0" hangingPunct="1">
              <a:lnSpc>
                <a:spcPct val="100000"/>
              </a:lnSpc>
              <a:spcBef>
                <a:spcPts val="0"/>
              </a:spcBef>
              <a:spcAft>
                <a:spcPts val="0"/>
              </a:spcAft>
              <a:buClrTx/>
              <a:buSzTx/>
              <a:buFontTx/>
              <a:buNone/>
              <a:tabLst/>
              <a:defRPr/>
            </a:pPr>
            <a:r>
              <a:rPr lang="en-US" baseline="0" dirty="0"/>
              <a:t>Add titles on each snapshot </a:t>
            </a:r>
          </a:p>
          <a:p>
            <a:pPr marL="0" marR="0" indent="0" algn="l" defTabSz="3134552" rtl="0" eaLnBrk="1" fontAlgn="auto" latinLnBrk="0" hangingPunct="1">
              <a:lnSpc>
                <a:spcPct val="100000"/>
              </a:lnSpc>
              <a:spcBef>
                <a:spcPts val="0"/>
              </a:spcBef>
              <a:spcAft>
                <a:spcPts val="0"/>
              </a:spcAft>
              <a:buClrTx/>
              <a:buSzTx/>
              <a:buFontTx/>
              <a:buNone/>
              <a:tabLst/>
              <a:defRPr/>
            </a:pPr>
            <a:endParaRPr lang="en-US" baseline="0" dirty="0"/>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100908"/>
            <a:ext cx="1019345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3608464"/>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12121475"/>
            <a:ext cx="1019464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1593287"/>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14357878"/>
            <a:ext cx="10178651"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13813576"/>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4100908"/>
            <a:ext cx="10178651"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899" y="3608464"/>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3608464"/>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4100908"/>
            <a:ext cx="10182022"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1571882"/>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2064325"/>
            <a:ext cx="10185796" cy="606704"/>
          </a:xfrm>
          <a:prstGeom prst="rect">
            <a:avLst/>
          </a:prstGeom>
        </p:spPr>
        <p:txBody>
          <a:bodyPr wrap="square" lIns="163258" tIns="163258" rIns="163258" bIns="163258">
            <a:spAutoFit/>
          </a:bodyPr>
          <a:lstStyle>
            <a:lvl1pPr marL="0" indent="0">
              <a:buNone/>
              <a:tabLst/>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17160422"/>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710016"/>
            <a:ext cx="10185796"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31" name="Text Placeholder 76"/>
          <p:cNvSpPr>
            <a:spLocks noGrp="1"/>
          </p:cNvSpPr>
          <p:nvPr>
            <p:ph type="body" sz="quarter" idx="150" hasCustomPrompt="1"/>
          </p:nvPr>
        </p:nvSpPr>
        <p:spPr>
          <a:xfrm>
            <a:off x="4378036" y="1750867"/>
            <a:ext cx="24162328" cy="805296"/>
          </a:xfrm>
          <a:prstGeom prst="rect">
            <a:avLst/>
          </a:prstGeom>
        </p:spPr>
        <p:txBody>
          <a:bodyPr>
            <a:noAutofit/>
          </a:bodyPr>
          <a:lstStyle>
            <a:lvl1pPr marL="0" indent="0" algn="ctr">
              <a:buFontTx/>
              <a:buNone/>
              <a:defRPr sz="48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p:cNvSpPr>
            <a:spLocks noGrp="1"/>
          </p:cNvSpPr>
          <p:nvPr>
            <p:ph type="body" sz="quarter" idx="184" hasCustomPrompt="1"/>
          </p:nvPr>
        </p:nvSpPr>
        <p:spPr>
          <a:xfrm>
            <a:off x="4378036" y="2534074"/>
            <a:ext cx="24162328" cy="634555"/>
          </a:xfrm>
          <a:prstGeom prst="rect">
            <a:avLst/>
          </a:prstGeom>
        </p:spPr>
        <p:txBody>
          <a:bodyPr>
            <a:noAutofit/>
          </a:bodyPr>
          <a:lstStyle>
            <a:lvl1pPr marL="0" indent="0" algn="ctr">
              <a:buFontTx/>
              <a:buNone/>
              <a:defRPr sz="36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100908"/>
            <a:ext cx="7542610"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3608464"/>
            <a:ext cx="7536656" cy="531993"/>
          </a:xfrm>
          <a:prstGeom prst="rect">
            <a:avLst/>
          </a:prstGeom>
          <a:noFill/>
        </p:spPr>
        <p:txBody>
          <a:bodyPr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0101168"/>
            <a:ext cx="7543800"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9572980"/>
            <a:ext cx="7537847"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87069" y="4124191"/>
            <a:ext cx="15540036"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87068" y="3608464"/>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87068" y="14640245"/>
            <a:ext cx="15540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87068" y="14147802"/>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3608464"/>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4100908"/>
            <a:ext cx="7535264"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9613130"/>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0105573"/>
            <a:ext cx="7539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17217572"/>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17785535"/>
            <a:ext cx="7539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31" name="Text Placeholder 76"/>
          <p:cNvSpPr>
            <a:spLocks noGrp="1"/>
          </p:cNvSpPr>
          <p:nvPr>
            <p:ph type="body" sz="quarter" idx="150" hasCustomPrompt="1"/>
          </p:nvPr>
        </p:nvSpPr>
        <p:spPr>
          <a:xfrm>
            <a:off x="4378036" y="1750867"/>
            <a:ext cx="24162328" cy="805296"/>
          </a:xfrm>
          <a:prstGeom prst="rect">
            <a:avLst/>
          </a:prstGeom>
        </p:spPr>
        <p:txBody>
          <a:bodyPr>
            <a:noAutofit/>
          </a:bodyPr>
          <a:lstStyle>
            <a:lvl1pPr marL="0" indent="0" algn="ctr">
              <a:buFontTx/>
              <a:buNone/>
              <a:defRPr sz="48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p:cNvSpPr>
            <a:spLocks noGrp="1"/>
          </p:cNvSpPr>
          <p:nvPr>
            <p:ph type="body" sz="quarter" idx="184" hasCustomPrompt="1"/>
          </p:nvPr>
        </p:nvSpPr>
        <p:spPr>
          <a:xfrm>
            <a:off x="4378036" y="2534074"/>
            <a:ext cx="24162328" cy="634555"/>
          </a:xfrm>
          <a:prstGeom prst="rect">
            <a:avLst/>
          </a:prstGeom>
        </p:spPr>
        <p:txBody>
          <a:bodyPr>
            <a:noAutofit/>
          </a:bodyPr>
          <a:lstStyle>
            <a:lvl1pPr marL="0" indent="0" algn="ctr">
              <a:buFontTx/>
              <a:buNone/>
              <a:defRPr sz="36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1" name="Group 130"/>
          <p:cNvGrpSpPr>
            <a:grpSpLocks noChangeAspect="1"/>
          </p:cNvGrpSpPr>
          <p:nvPr userDrawn="1"/>
        </p:nvGrpSpPr>
        <p:grpSpPr>
          <a:xfrm>
            <a:off x="-6886463" y="2"/>
            <a:ext cx="6608534" cy="21945598"/>
            <a:chOff x="-11220550" y="-1"/>
            <a:chExt cx="11014226" cy="27432000"/>
          </a:xfrm>
        </p:grpSpPr>
        <p:sp>
          <p:nvSpPr>
            <p:cNvPr id="132" name="Rectangle 131"/>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133" name="Straight Connector 132"/>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userDrawn="1"/>
          </p:nvPicPr>
          <p:blipFill>
            <a:blip r:embed="rId3"/>
            <a:stretch>
              <a:fillRect/>
            </a:stretch>
          </p:blipFill>
          <p:spPr>
            <a:xfrm>
              <a:off x="-10921163" y="8258380"/>
              <a:ext cx="1597665" cy="1001614"/>
            </a:xfrm>
            <a:prstGeom prst="rect">
              <a:avLst/>
            </a:prstGeom>
          </p:spPr>
        </p:pic>
        <p:pic>
          <p:nvPicPr>
            <p:cNvPr id="135" name="Picture 134"/>
            <p:cNvPicPr>
              <a:picLocks noChangeAspect="1"/>
            </p:cNvPicPr>
            <p:nvPr userDrawn="1"/>
          </p:nvPicPr>
          <p:blipFill>
            <a:blip r:embed="rId4"/>
            <a:stretch>
              <a:fillRect/>
            </a:stretch>
          </p:blipFill>
          <p:spPr>
            <a:xfrm>
              <a:off x="-10736023" y="12656056"/>
              <a:ext cx="9986807" cy="877998"/>
            </a:xfrm>
            <a:prstGeom prst="rect">
              <a:avLst/>
            </a:prstGeom>
          </p:spPr>
        </p:pic>
        <p:grpSp>
          <p:nvGrpSpPr>
            <p:cNvPr id="136" name="Group 135"/>
            <p:cNvGrpSpPr/>
            <p:nvPr userDrawn="1"/>
          </p:nvGrpSpPr>
          <p:grpSpPr>
            <a:xfrm>
              <a:off x="-9844889" y="20003965"/>
              <a:ext cx="7631078" cy="1987374"/>
              <a:chOff x="-4516464" y="11400895"/>
              <a:chExt cx="3516822" cy="1095700"/>
            </a:xfrm>
          </p:grpSpPr>
          <p:grpSp>
            <p:nvGrpSpPr>
              <p:cNvPr id="142" name="Group 141"/>
              <p:cNvGrpSpPr/>
              <p:nvPr userDrawn="1"/>
            </p:nvGrpSpPr>
            <p:grpSpPr>
              <a:xfrm>
                <a:off x="-2783494" y="11400931"/>
                <a:ext cx="624373" cy="894738"/>
                <a:chOff x="-3958698" y="11604666"/>
                <a:chExt cx="779266" cy="1282148"/>
              </a:xfrm>
            </p:grpSpPr>
            <p:pic>
              <p:nvPicPr>
                <p:cNvPr id="148" name="Picture 147"/>
                <p:cNvPicPr>
                  <a:picLocks noChangeAspect="1"/>
                </p:cNvPicPr>
                <p:nvPr userDrawn="1"/>
              </p:nvPicPr>
              <p:blipFill>
                <a:blip r:embed="rId5"/>
                <a:stretch>
                  <a:fillRect/>
                </a:stretch>
              </p:blipFill>
              <p:spPr>
                <a:xfrm>
                  <a:off x="-3948160" y="11604666"/>
                  <a:ext cx="768728" cy="1090753"/>
                </a:xfrm>
                <a:prstGeom prst="rect">
                  <a:avLst/>
                </a:prstGeom>
              </p:spPr>
            </p:pic>
            <p:sp>
              <p:nvSpPr>
                <p:cNvPr id="149"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143" name="Group 142"/>
              <p:cNvGrpSpPr/>
              <p:nvPr userDrawn="1"/>
            </p:nvGrpSpPr>
            <p:grpSpPr>
              <a:xfrm>
                <a:off x="-2033159" y="11400901"/>
                <a:ext cx="1033517" cy="907673"/>
                <a:chOff x="-2921738" y="11667366"/>
                <a:chExt cx="1420279" cy="1247341"/>
              </a:xfrm>
            </p:grpSpPr>
            <p:pic>
              <p:nvPicPr>
                <p:cNvPr id="146" name="Picture 145"/>
                <p:cNvPicPr>
                  <a:picLocks noChangeAspect="1"/>
                </p:cNvPicPr>
                <p:nvPr userDrawn="1"/>
              </p:nvPicPr>
              <p:blipFill>
                <a:blip r:embed="rId5"/>
                <a:stretch>
                  <a:fillRect/>
                </a:stretch>
              </p:blipFill>
              <p:spPr>
                <a:xfrm>
                  <a:off x="-2921738" y="11667366"/>
                  <a:ext cx="1420279" cy="1029695"/>
                </a:xfrm>
                <a:prstGeom prst="rect">
                  <a:avLst/>
                </a:prstGeom>
              </p:spPr>
            </p:pic>
            <p:sp>
              <p:nvSpPr>
                <p:cNvPr id="147"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144" name="Picture 143"/>
              <p:cNvPicPr>
                <a:picLocks noChangeAspect="1"/>
              </p:cNvPicPr>
              <p:nvPr userDrawn="1"/>
            </p:nvPicPr>
            <p:blipFill>
              <a:blip r:embed="rId6"/>
              <a:stretch>
                <a:fillRect/>
              </a:stretch>
            </p:blipFill>
            <p:spPr>
              <a:xfrm>
                <a:off x="-4516464" y="11400895"/>
                <a:ext cx="1098742" cy="847761"/>
              </a:xfrm>
              <a:prstGeom prst="rect">
                <a:avLst/>
              </a:prstGeom>
            </p:spPr>
          </p:pic>
          <p:sp>
            <p:nvSpPr>
              <p:cNvPr id="145"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137" name="Group 136"/>
            <p:cNvGrpSpPr/>
            <p:nvPr userDrawn="1"/>
          </p:nvGrpSpPr>
          <p:grpSpPr>
            <a:xfrm>
              <a:off x="-9469558" y="23877378"/>
              <a:ext cx="7832477" cy="2027099"/>
              <a:chOff x="-4365215" y="13511542"/>
              <a:chExt cx="3609638" cy="1117602"/>
            </a:xfrm>
          </p:grpSpPr>
          <p:pic>
            <p:nvPicPr>
              <p:cNvPr id="138" name="Picture 137"/>
              <p:cNvPicPr/>
              <p:nvPr userDrawn="1"/>
            </p:nvPicPr>
            <p:blipFill>
              <a:blip r:embed="rId7"/>
              <a:stretch>
                <a:fillRect/>
              </a:stretch>
            </p:blipFill>
            <p:spPr>
              <a:xfrm>
                <a:off x="-4116855" y="13661577"/>
                <a:ext cx="1512652" cy="772700"/>
              </a:xfrm>
              <a:prstGeom prst="rect">
                <a:avLst/>
              </a:prstGeom>
            </p:spPr>
          </p:pic>
          <p:pic>
            <p:nvPicPr>
              <p:cNvPr id="139" name="Picture 138"/>
              <p:cNvPicPr/>
              <p:nvPr userDrawn="1"/>
            </p:nvPicPr>
            <p:blipFill>
              <a:blip r:embed="rId8"/>
              <a:stretch>
                <a:fillRect/>
              </a:stretch>
            </p:blipFill>
            <p:spPr>
              <a:xfrm>
                <a:off x="-2534018" y="13661577"/>
                <a:ext cx="1512652" cy="772700"/>
              </a:xfrm>
              <a:prstGeom prst="rect">
                <a:avLst/>
              </a:prstGeom>
            </p:spPr>
          </p:pic>
          <p:sp>
            <p:nvSpPr>
              <p:cNvPr id="140"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141"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150" name="Group 149"/>
          <p:cNvGrpSpPr>
            <a:grpSpLocks noChangeAspect="1"/>
          </p:cNvGrpSpPr>
          <p:nvPr userDrawn="1"/>
        </p:nvGrpSpPr>
        <p:grpSpPr>
          <a:xfrm>
            <a:off x="33172104" y="11216"/>
            <a:ext cx="6632760" cy="21934383"/>
            <a:chOff x="36782324" y="0"/>
            <a:chExt cx="11062139" cy="27432000"/>
          </a:xfrm>
        </p:grpSpPr>
        <p:sp>
          <p:nvSpPr>
            <p:cNvPr id="151" name="Rectangle 15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52" name="Picture 151"/>
            <p:cNvPicPr/>
            <p:nvPr userDrawn="1"/>
          </p:nvPicPr>
          <p:blipFill>
            <a:blip r:embed="rId9"/>
            <a:stretch>
              <a:fillRect/>
            </a:stretch>
          </p:blipFill>
          <p:spPr>
            <a:xfrm>
              <a:off x="39540164" y="3688889"/>
              <a:ext cx="5586150" cy="1716939"/>
            </a:xfrm>
            <a:prstGeom prst="rect">
              <a:avLst/>
            </a:prstGeom>
          </p:spPr>
        </p:pic>
        <p:pic>
          <p:nvPicPr>
            <p:cNvPr id="153" name="Picture 152"/>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154" name="Picture 153"/>
            <p:cNvPicPr/>
            <p:nvPr userDrawn="1"/>
          </p:nvPicPr>
          <p:blipFill>
            <a:blip r:embed="rId11"/>
            <a:stretch>
              <a:fillRect/>
            </a:stretch>
          </p:blipFill>
          <p:spPr>
            <a:xfrm>
              <a:off x="37593435" y="11823083"/>
              <a:ext cx="1482265" cy="825421"/>
            </a:xfrm>
            <a:prstGeom prst="rect">
              <a:avLst/>
            </a:prstGeom>
          </p:spPr>
        </p:pic>
        <p:grpSp>
          <p:nvGrpSpPr>
            <p:cNvPr id="155" name="Group 154"/>
            <p:cNvGrpSpPr/>
            <p:nvPr userDrawn="1"/>
          </p:nvGrpSpPr>
          <p:grpSpPr>
            <a:xfrm>
              <a:off x="37163426" y="23152348"/>
              <a:ext cx="10354213" cy="1115850"/>
              <a:chOff x="31687960" y="29635357"/>
              <a:chExt cx="9771399" cy="1155811"/>
            </a:xfrm>
          </p:grpSpPr>
          <p:sp>
            <p:nvSpPr>
              <p:cNvPr id="157" name="Rounded Rectangle 15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158" name="Picture 15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15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56" name="TextBox 63"/>
            <p:cNvSpPr txBox="1"/>
            <p:nvPr userDrawn="1"/>
          </p:nvSpPr>
          <p:spPr>
            <a:xfrm>
              <a:off x="37163425" y="24536528"/>
              <a:ext cx="4030238" cy="1077768"/>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
        <p:nvSpPr>
          <p:cNvPr id="37" name="Rounded Rectangle 36"/>
          <p:cNvSpPr/>
          <p:nvPr userDrawn="1"/>
        </p:nvSpPr>
        <p:spPr>
          <a:xfrm>
            <a:off x="726400"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11418872"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22040397"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userDrawn="1"/>
        </p:nvGrpSpPr>
        <p:grpSpPr>
          <a:xfrm>
            <a:off x="-31125" y="-11317"/>
            <a:ext cx="32971941" cy="2959437"/>
            <a:chOff x="-14192" y="1382"/>
            <a:chExt cx="27451941" cy="4572641"/>
          </a:xfrm>
        </p:grpSpPr>
        <p:sp>
          <p:nvSpPr>
            <p:cNvPr id="5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53" name="Group 52"/>
          <p:cNvGrpSpPr/>
          <p:nvPr userDrawn="1"/>
        </p:nvGrpSpPr>
        <p:grpSpPr>
          <a:xfrm rot="10800000">
            <a:off x="-24226" y="20723581"/>
            <a:ext cx="32976898" cy="1234423"/>
            <a:chOff x="-14192" y="1382"/>
            <a:chExt cx="27451941" cy="4572641"/>
          </a:xfrm>
        </p:grpSpPr>
        <p:sp>
          <p:nvSpPr>
            <p:cNvPr id="5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7" name="Group 36"/>
          <p:cNvGrpSpPr>
            <a:grpSpLocks noChangeAspect="1"/>
          </p:cNvGrpSpPr>
          <p:nvPr userDrawn="1"/>
        </p:nvGrpSpPr>
        <p:grpSpPr>
          <a:xfrm>
            <a:off x="-6886463" y="2"/>
            <a:ext cx="6608534" cy="21945598"/>
            <a:chOff x="-11220550" y="-1"/>
            <a:chExt cx="11014226" cy="27432000"/>
          </a:xfrm>
        </p:grpSpPr>
        <p:sp>
          <p:nvSpPr>
            <p:cNvPr id="38" name="Rectangle 3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39" name="Straight Connector 38"/>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userDrawn="1"/>
          </p:nvPicPr>
          <p:blipFill>
            <a:blip r:embed="rId3"/>
            <a:stretch>
              <a:fillRect/>
            </a:stretch>
          </p:blipFill>
          <p:spPr>
            <a:xfrm>
              <a:off x="-10921163" y="8258380"/>
              <a:ext cx="1597665" cy="1001614"/>
            </a:xfrm>
            <a:prstGeom prst="rect">
              <a:avLst/>
            </a:prstGeom>
          </p:spPr>
        </p:pic>
        <p:pic>
          <p:nvPicPr>
            <p:cNvPr id="41" name="Picture 40"/>
            <p:cNvPicPr>
              <a:picLocks noChangeAspect="1"/>
            </p:cNvPicPr>
            <p:nvPr userDrawn="1"/>
          </p:nvPicPr>
          <p:blipFill>
            <a:blip r:embed="rId4"/>
            <a:stretch>
              <a:fillRect/>
            </a:stretch>
          </p:blipFill>
          <p:spPr>
            <a:xfrm>
              <a:off x="-10736023" y="12656056"/>
              <a:ext cx="9986807" cy="877998"/>
            </a:xfrm>
            <a:prstGeom prst="rect">
              <a:avLst/>
            </a:prstGeom>
          </p:spPr>
        </p:pic>
        <p:grpSp>
          <p:nvGrpSpPr>
            <p:cNvPr id="42" name="Group 41"/>
            <p:cNvGrpSpPr/>
            <p:nvPr userDrawn="1"/>
          </p:nvGrpSpPr>
          <p:grpSpPr>
            <a:xfrm>
              <a:off x="-9844889" y="20003965"/>
              <a:ext cx="7631078" cy="1987374"/>
              <a:chOff x="-4516464" y="11400895"/>
              <a:chExt cx="3516822" cy="1095700"/>
            </a:xfrm>
          </p:grpSpPr>
          <p:grpSp>
            <p:nvGrpSpPr>
              <p:cNvPr id="71" name="Group 70"/>
              <p:cNvGrpSpPr/>
              <p:nvPr userDrawn="1"/>
            </p:nvGrpSpPr>
            <p:grpSpPr>
              <a:xfrm>
                <a:off x="-2783494" y="11400931"/>
                <a:ext cx="624373" cy="894738"/>
                <a:chOff x="-3958698" y="11604666"/>
                <a:chExt cx="779266" cy="1282148"/>
              </a:xfrm>
            </p:grpSpPr>
            <p:pic>
              <p:nvPicPr>
                <p:cNvPr id="77" name="Picture 76"/>
                <p:cNvPicPr>
                  <a:picLocks noChangeAspect="1"/>
                </p:cNvPicPr>
                <p:nvPr userDrawn="1"/>
              </p:nvPicPr>
              <p:blipFill>
                <a:blip r:embed="rId5"/>
                <a:stretch>
                  <a:fillRect/>
                </a:stretch>
              </p:blipFill>
              <p:spPr>
                <a:xfrm>
                  <a:off x="-3948160" y="11604666"/>
                  <a:ext cx="768728" cy="1090753"/>
                </a:xfrm>
                <a:prstGeom prst="rect">
                  <a:avLst/>
                </a:prstGeom>
              </p:spPr>
            </p:pic>
            <p:sp>
              <p:nvSpPr>
                <p:cNvPr id="78"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72" name="Group 71"/>
              <p:cNvGrpSpPr/>
              <p:nvPr userDrawn="1"/>
            </p:nvGrpSpPr>
            <p:grpSpPr>
              <a:xfrm>
                <a:off x="-2033159" y="11400901"/>
                <a:ext cx="1033517" cy="907673"/>
                <a:chOff x="-2921738" y="11667366"/>
                <a:chExt cx="1420279" cy="1247341"/>
              </a:xfrm>
            </p:grpSpPr>
            <p:pic>
              <p:nvPicPr>
                <p:cNvPr id="75" name="Picture 74"/>
                <p:cNvPicPr>
                  <a:picLocks noChangeAspect="1"/>
                </p:cNvPicPr>
                <p:nvPr userDrawn="1"/>
              </p:nvPicPr>
              <p:blipFill>
                <a:blip r:embed="rId5"/>
                <a:stretch>
                  <a:fillRect/>
                </a:stretch>
              </p:blipFill>
              <p:spPr>
                <a:xfrm>
                  <a:off x="-2921738" y="11667366"/>
                  <a:ext cx="1420279" cy="1029695"/>
                </a:xfrm>
                <a:prstGeom prst="rect">
                  <a:avLst/>
                </a:prstGeom>
              </p:spPr>
            </p:pic>
            <p:sp>
              <p:nvSpPr>
                <p:cNvPr id="76"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73" name="Picture 72"/>
              <p:cNvPicPr>
                <a:picLocks noChangeAspect="1"/>
              </p:cNvPicPr>
              <p:nvPr userDrawn="1"/>
            </p:nvPicPr>
            <p:blipFill>
              <a:blip r:embed="rId6"/>
              <a:stretch>
                <a:fillRect/>
              </a:stretch>
            </p:blipFill>
            <p:spPr>
              <a:xfrm>
                <a:off x="-4516464" y="11400895"/>
                <a:ext cx="1098742" cy="847761"/>
              </a:xfrm>
              <a:prstGeom prst="rect">
                <a:avLst/>
              </a:prstGeom>
            </p:spPr>
          </p:pic>
          <p:sp>
            <p:nvSpPr>
              <p:cNvPr id="74"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3" name="Group 42"/>
            <p:cNvGrpSpPr/>
            <p:nvPr userDrawn="1"/>
          </p:nvGrpSpPr>
          <p:grpSpPr>
            <a:xfrm>
              <a:off x="-9469558" y="23877378"/>
              <a:ext cx="7832477" cy="2027099"/>
              <a:chOff x="-4365215" y="13511542"/>
              <a:chExt cx="3609638" cy="1117602"/>
            </a:xfrm>
          </p:grpSpPr>
          <p:pic>
            <p:nvPicPr>
              <p:cNvPr id="44" name="Picture 43"/>
              <p:cNvPicPr/>
              <p:nvPr userDrawn="1"/>
            </p:nvPicPr>
            <p:blipFill>
              <a:blip r:embed="rId7"/>
              <a:stretch>
                <a:fillRect/>
              </a:stretch>
            </p:blipFill>
            <p:spPr>
              <a:xfrm>
                <a:off x="-4116855" y="13661577"/>
                <a:ext cx="1512652" cy="772700"/>
              </a:xfrm>
              <a:prstGeom prst="rect">
                <a:avLst/>
              </a:prstGeom>
            </p:spPr>
          </p:pic>
          <p:pic>
            <p:nvPicPr>
              <p:cNvPr id="45" name="Picture 44"/>
              <p:cNvPicPr/>
              <p:nvPr userDrawn="1"/>
            </p:nvPicPr>
            <p:blipFill>
              <a:blip r:embed="rId8"/>
              <a:stretch>
                <a:fillRect/>
              </a:stretch>
            </p:blipFill>
            <p:spPr>
              <a:xfrm>
                <a:off x="-2534018" y="13661577"/>
                <a:ext cx="1512652" cy="772700"/>
              </a:xfrm>
              <a:prstGeom prst="rect">
                <a:avLst/>
              </a:prstGeom>
            </p:spPr>
          </p:pic>
          <p:sp>
            <p:nvSpPr>
              <p:cNvPr id="69"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70"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79" name="Group 78"/>
          <p:cNvGrpSpPr>
            <a:grpSpLocks noChangeAspect="1"/>
          </p:cNvGrpSpPr>
          <p:nvPr userDrawn="1"/>
        </p:nvGrpSpPr>
        <p:grpSpPr>
          <a:xfrm>
            <a:off x="33172104" y="11216"/>
            <a:ext cx="6632760" cy="21934383"/>
            <a:chOff x="36782324" y="0"/>
            <a:chExt cx="11062139" cy="27432000"/>
          </a:xfrm>
        </p:grpSpPr>
        <p:sp>
          <p:nvSpPr>
            <p:cNvPr id="80" name="Rectangle 79"/>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81" name="Picture 80"/>
            <p:cNvPicPr/>
            <p:nvPr userDrawn="1"/>
          </p:nvPicPr>
          <p:blipFill>
            <a:blip r:embed="rId9"/>
            <a:stretch>
              <a:fillRect/>
            </a:stretch>
          </p:blipFill>
          <p:spPr>
            <a:xfrm>
              <a:off x="39540164" y="3688889"/>
              <a:ext cx="5586150" cy="1716939"/>
            </a:xfrm>
            <a:prstGeom prst="rect">
              <a:avLst/>
            </a:prstGeom>
          </p:spPr>
        </p:pic>
        <p:pic>
          <p:nvPicPr>
            <p:cNvPr id="82" name="Picture 81"/>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83" name="Picture 82"/>
            <p:cNvPicPr/>
            <p:nvPr userDrawn="1"/>
          </p:nvPicPr>
          <p:blipFill>
            <a:blip r:embed="rId11"/>
            <a:stretch>
              <a:fillRect/>
            </a:stretch>
          </p:blipFill>
          <p:spPr>
            <a:xfrm>
              <a:off x="37593435" y="11823083"/>
              <a:ext cx="1482265" cy="825421"/>
            </a:xfrm>
            <a:prstGeom prst="rect">
              <a:avLst/>
            </a:prstGeom>
          </p:spPr>
        </p:pic>
        <p:grpSp>
          <p:nvGrpSpPr>
            <p:cNvPr id="84" name="Group 83"/>
            <p:cNvGrpSpPr/>
            <p:nvPr userDrawn="1"/>
          </p:nvGrpSpPr>
          <p:grpSpPr>
            <a:xfrm>
              <a:off x="37163426" y="23152348"/>
              <a:ext cx="10354213" cy="1115850"/>
              <a:chOff x="31687960" y="29635357"/>
              <a:chExt cx="9771399" cy="1155811"/>
            </a:xfrm>
          </p:grpSpPr>
          <p:sp>
            <p:nvSpPr>
              <p:cNvPr id="86" name="Rounded Rectangle 85"/>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87" name="Picture 86"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88"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46" name="TextBox 63"/>
          <p:cNvSpPr txBox="1"/>
          <p:nvPr userDrawn="1"/>
        </p:nvSpPr>
        <p:spPr>
          <a:xfrm>
            <a:off x="33400609" y="19630405"/>
            <a:ext cx="2416495" cy="861774"/>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
        <p:nvSpPr>
          <p:cNvPr id="48" name="Rounded Rectangle 47"/>
          <p:cNvSpPr/>
          <p:nvPr userDrawn="1"/>
        </p:nvSpPr>
        <p:spPr>
          <a:xfrm>
            <a:off x="726401" y="3562164"/>
            <a:ext cx="7503200"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userDrawn="1"/>
        </p:nvSpPr>
        <p:spPr>
          <a:xfrm>
            <a:off x="24715752" y="3562164"/>
            <a:ext cx="7503200"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userDrawn="1"/>
        </p:nvSpPr>
        <p:spPr>
          <a:xfrm>
            <a:off x="8681853" y="3562164"/>
            <a:ext cx="15581648" cy="16930015"/>
          </a:xfrm>
          <a:prstGeom prst="roundRect">
            <a:avLst>
              <a:gd name="adj" fmla="val 132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userDrawn="1"/>
        </p:nvGrpSpPr>
        <p:grpSpPr>
          <a:xfrm rot="10800000">
            <a:off x="-24226" y="20723581"/>
            <a:ext cx="32976898" cy="1234423"/>
            <a:chOff x="-14192" y="1382"/>
            <a:chExt cx="27451941" cy="4572641"/>
          </a:xfrm>
        </p:grpSpPr>
        <p:sp>
          <p:nvSpPr>
            <p:cNvPr id="5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59" name="Text Box 14"/>
          <p:cNvSpPr txBox="1">
            <a:spLocks noChangeArrowheads="1"/>
          </p:cNvSpPr>
          <p:nvPr userDrawn="1"/>
        </p:nvSpPr>
        <p:spPr bwMode="auto">
          <a:xfrm>
            <a:off x="1003118" y="21325209"/>
            <a:ext cx="3786383" cy="288335"/>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47" name="Rectangle 15"/>
          <p:cNvSpPr/>
          <p:nvPr userDrawn="1"/>
        </p:nvSpPr>
        <p:spPr>
          <a:xfrm>
            <a:off x="-31125" y="-11317"/>
            <a:ext cx="32971941" cy="2958158"/>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notesSlide" Target="../notesSlides/notesSlide1.xml"/><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1359" y="4187838"/>
            <a:ext cx="4905320" cy="2988894"/>
          </a:xfrm>
        </p:spPr>
        <p:txBody>
          <a:bodyPr/>
          <a:lstStyle/>
          <a:p>
            <a:pPr marL="342900" indent="-342900">
              <a:buFont typeface="Arial" panose="020B0604020202020204" pitchFamily="34" charset="0"/>
              <a:buChar char="•"/>
            </a:pPr>
            <a:r>
              <a:rPr lang="en-US" sz="2400" dirty="0">
                <a:latin typeface="+mj-lt"/>
              </a:rPr>
              <a:t>Modern cyber-physical systems are not built with cyber-security in mind.</a:t>
            </a:r>
          </a:p>
          <a:p>
            <a:pPr marL="342900" indent="-342900">
              <a:buFont typeface="Arial" panose="020B0604020202020204" pitchFamily="34" charset="0"/>
              <a:buChar char="•"/>
            </a:pPr>
            <a:r>
              <a:rPr lang="en-US" sz="2400" dirty="0">
                <a:latin typeface="+mj-lt"/>
              </a:rPr>
              <a:t>Adding cyber-security incurs runtime </a:t>
            </a:r>
            <a:r>
              <a:rPr lang="en-US" sz="2400" b="1" dirty="0">
                <a:latin typeface="+mj-lt"/>
              </a:rPr>
              <a:t>overheads</a:t>
            </a:r>
            <a:r>
              <a:rPr lang="en-US" sz="2400" dirty="0">
                <a:latin typeface="+mj-lt"/>
              </a:rPr>
              <a:t> that results in </a:t>
            </a:r>
            <a:r>
              <a:rPr lang="en-US" sz="2400" b="1" dirty="0">
                <a:latin typeface="+mj-lt"/>
              </a:rPr>
              <a:t>performance degradation</a:t>
            </a:r>
            <a:r>
              <a:rPr lang="en-US" sz="2400" dirty="0">
                <a:latin typeface="+mj-lt"/>
              </a:rPr>
              <a:t> and </a:t>
            </a:r>
            <a:r>
              <a:rPr lang="en-US" sz="2400" b="1" dirty="0">
                <a:latin typeface="+mj-lt"/>
              </a:rPr>
              <a:t>safety issues</a:t>
            </a:r>
            <a:r>
              <a:rPr lang="en-US" sz="2400" dirty="0">
                <a:latin typeface="+mj-lt"/>
              </a:rPr>
              <a:t>.</a:t>
            </a:r>
          </a:p>
        </p:txBody>
      </p:sp>
      <p:sp>
        <p:nvSpPr>
          <p:cNvPr id="3" name="Text Placeholder 2"/>
          <p:cNvSpPr>
            <a:spLocks noGrp="1"/>
          </p:cNvSpPr>
          <p:nvPr>
            <p:ph type="body" sz="quarter" idx="11"/>
          </p:nvPr>
        </p:nvSpPr>
        <p:spPr>
          <a:xfrm>
            <a:off x="691753" y="3562298"/>
            <a:ext cx="10179845" cy="624326"/>
          </a:xfrm>
        </p:spPr>
        <p:txBody>
          <a:bodyPr/>
          <a:lstStyle/>
          <a:p>
            <a:r>
              <a:rPr lang="en-US" sz="3200" u="none" dirty="0">
                <a:latin typeface="+mj-lt"/>
              </a:rPr>
              <a:t>INTRODUCTION</a:t>
            </a:r>
          </a:p>
        </p:txBody>
      </p:sp>
      <p:sp>
        <p:nvSpPr>
          <p:cNvPr id="4" name="Text Placeholder 3"/>
          <p:cNvSpPr>
            <a:spLocks noGrp="1"/>
          </p:cNvSpPr>
          <p:nvPr>
            <p:ph type="body" sz="quarter" idx="19"/>
          </p:nvPr>
        </p:nvSpPr>
        <p:spPr>
          <a:xfrm>
            <a:off x="691754" y="7897780"/>
            <a:ext cx="10194648" cy="9636868"/>
          </a:xfrm>
        </p:spPr>
        <p:txBody>
          <a:bodyPr/>
          <a:lstStyle/>
          <a:p>
            <a:pPr marL="342900" indent="-342900">
              <a:buFont typeface="Arial" panose="020B0604020202020204" pitchFamily="34" charset="0"/>
              <a:buChar char="•"/>
            </a:pPr>
            <a:r>
              <a:rPr lang="en-US" sz="2400" b="1" dirty="0">
                <a:latin typeface="+mj-lt"/>
              </a:rPr>
              <a:t>System-level software security techniques: </a:t>
            </a:r>
          </a:p>
          <a:p>
            <a:pPr marL="1404076" lvl="1" indent="-342900">
              <a:buFont typeface="Arial" panose="020B0604020202020204" pitchFamily="34" charset="0"/>
              <a:buChar char="•"/>
            </a:pPr>
            <a:r>
              <a:rPr lang="en-US" sz="2400" dirty="0">
                <a:latin typeface="+mj-lt"/>
                <a:cs typeface="Times New Roman" panose="02020603050405020304" pitchFamily="18" charset="0"/>
              </a:rPr>
              <a:t>Anti-virus and intrusion-detection systems.</a:t>
            </a:r>
          </a:p>
          <a:p>
            <a:pPr marL="1812222" lvl="2" indent="-342900"/>
            <a:r>
              <a:rPr lang="en-US" sz="2400" dirty="0">
                <a:latin typeface="+mj-lt"/>
                <a:cs typeface="Times New Roman" panose="02020603050405020304" pitchFamily="18" charset="0"/>
              </a:rPr>
              <a:t> monitor the entire system for indications of compromise.</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a:p>
            <a:endParaRPr lang="en-US" sz="2400" dirty="0">
              <a:latin typeface="+mj-lt"/>
            </a:endParaRPr>
          </a:p>
          <a:p>
            <a:pPr marL="342900" indent="-342900">
              <a:buFont typeface="Arial" panose="020B0604020202020204" pitchFamily="34" charset="0"/>
              <a:buChar char="•"/>
            </a:pPr>
            <a:r>
              <a:rPr lang="en-US" sz="2400" b="1" dirty="0">
                <a:latin typeface="+mj-lt"/>
              </a:rPr>
              <a:t>Application-level software security techniques:</a:t>
            </a:r>
          </a:p>
          <a:p>
            <a:pPr marL="1404076" lvl="1" indent="-342900">
              <a:buFont typeface="Arial" panose="020B0604020202020204" pitchFamily="34" charset="0"/>
              <a:buChar char="•"/>
            </a:pPr>
            <a:r>
              <a:rPr lang="en-US" sz="2400" dirty="0">
                <a:latin typeface="+mj-lt"/>
                <a:cs typeface="Times New Roman" panose="02020603050405020304" pitchFamily="18" charset="0"/>
              </a:rPr>
              <a:t>Control Flow Integrity (CFI):</a:t>
            </a:r>
          </a:p>
          <a:p>
            <a:pPr marL="1812222" lvl="2" indent="-342900"/>
            <a:r>
              <a:rPr lang="en-US" sz="2400" dirty="0">
                <a:latin typeface="+mj-lt"/>
                <a:cs typeface="Times New Roman" panose="02020603050405020304" pitchFamily="18" charset="0"/>
              </a:rPr>
              <a:t>Instruments the application to enforce the intended control flow at run time.</a:t>
            </a:r>
          </a:p>
          <a:p>
            <a:pPr marL="1812222" lvl="2" indent="-342900"/>
            <a:r>
              <a:rPr lang="en-US" sz="2400" dirty="0">
                <a:latin typeface="+mj-lt"/>
                <a:cs typeface="Times New Roman" panose="02020603050405020304" pitchFamily="18" charset="0"/>
              </a:rPr>
              <a:t>The overhead on an application varies depending on the inputs it processes</a:t>
            </a:r>
            <a:r>
              <a:rPr lang="en-US" sz="2400" dirty="0">
                <a:latin typeface="+mj-lt"/>
              </a:rPr>
              <a:t>.</a:t>
            </a:r>
          </a:p>
          <a:p>
            <a:pPr marL="1404076" lvl="1" indent="-342900">
              <a:buFont typeface="Arial" panose="020B0604020202020204" pitchFamily="34" charset="0"/>
              <a:buChar char="•"/>
            </a:pPr>
            <a:r>
              <a:rPr lang="en-US" sz="2400" dirty="0">
                <a:latin typeface="+mj-lt"/>
                <a:cs typeface="Times New Roman" panose="02020603050405020304" pitchFamily="18" charset="0"/>
              </a:rPr>
              <a:t>The N-variant system (</a:t>
            </a:r>
            <a:r>
              <a:rPr lang="en-US" sz="2400" i="1" dirty="0">
                <a:latin typeface="+mj-lt"/>
                <a:cs typeface="Times New Roman" panose="02020603050405020304" pitchFamily="18" charset="0"/>
              </a:rPr>
              <a:t>Double Helix</a:t>
            </a:r>
            <a:r>
              <a:rPr lang="en-US" sz="2400" baseline="30000" dirty="0">
                <a:latin typeface="+mj-lt"/>
                <a:cs typeface="Times New Roman" panose="02020603050405020304" pitchFamily="18" charset="0"/>
              </a:rPr>
              <a:t>1</a:t>
            </a:r>
            <a:r>
              <a:rPr lang="en-US" sz="2400" dirty="0">
                <a:latin typeface="+mj-lt"/>
                <a:cs typeface="Times New Roman" panose="02020603050405020304" pitchFamily="18" charset="0"/>
              </a:rPr>
              <a:t>):</a:t>
            </a:r>
          </a:p>
          <a:p>
            <a:pPr marL="1812222" lvl="2" indent="-342900"/>
            <a:r>
              <a:rPr lang="en-US" sz="2400" dirty="0">
                <a:latin typeface="+mj-lt"/>
                <a:cs typeface="Times New Roman" panose="02020603050405020304" pitchFamily="18" charset="0"/>
              </a:rPr>
              <a:t>Employs the systematic application of artificial diversity to prevent large classes of attacks.</a:t>
            </a:r>
          </a:p>
          <a:p>
            <a:pPr marL="1812222" lvl="2" indent="-342900"/>
            <a:r>
              <a:rPr lang="en-US" sz="2400" dirty="0">
                <a:latin typeface="+mj-lt"/>
                <a:cs typeface="Times New Roman" panose="02020603050405020304" pitchFamily="18" charset="0"/>
              </a:rPr>
              <a:t>Provides formal proofs that certain classes of attacks are not possible and system can recover from attacks and continue operation.</a:t>
            </a:r>
          </a:p>
          <a:p>
            <a:pPr marL="1812222" lvl="2" indent="-342900"/>
            <a:r>
              <a:rPr lang="en-US" sz="2400" dirty="0">
                <a:latin typeface="+mj-lt"/>
                <a:cs typeface="Times New Roman" panose="02020603050405020304" pitchFamily="18" charset="0"/>
              </a:rPr>
              <a:t>The performance overheads can reach up to 400%.</a:t>
            </a:r>
          </a:p>
        </p:txBody>
      </p:sp>
      <p:sp>
        <p:nvSpPr>
          <p:cNvPr id="5" name="Text Placeholder 4"/>
          <p:cNvSpPr>
            <a:spLocks noGrp="1"/>
          </p:cNvSpPr>
          <p:nvPr>
            <p:ph type="body" sz="quarter" idx="20"/>
          </p:nvPr>
        </p:nvSpPr>
        <p:spPr>
          <a:xfrm>
            <a:off x="710414" y="7381082"/>
            <a:ext cx="10179844" cy="624326"/>
          </a:xfrm>
        </p:spPr>
        <p:txBody>
          <a:bodyPr/>
          <a:lstStyle/>
          <a:p>
            <a:r>
              <a:rPr lang="en-US" sz="3200" dirty="0">
                <a:latin typeface="+mj-lt"/>
              </a:rPr>
              <a:t>CYBER-SECURITY TECHNIQUES</a:t>
            </a:r>
          </a:p>
        </p:txBody>
      </p:sp>
      <p:sp>
        <p:nvSpPr>
          <p:cNvPr id="6" name="Text Placeholder 5"/>
          <p:cNvSpPr>
            <a:spLocks noGrp="1"/>
          </p:cNvSpPr>
          <p:nvPr>
            <p:ph type="body" sz="quarter" idx="21"/>
          </p:nvPr>
        </p:nvSpPr>
        <p:spPr>
          <a:xfrm>
            <a:off x="11383292" y="9886593"/>
            <a:ext cx="10178651" cy="699037"/>
          </a:xfrm>
        </p:spPr>
        <p:txBody>
          <a:bodyPr/>
          <a:lstStyle/>
          <a:p>
            <a:pPr marL="342900" indent="-342900">
              <a:buFont typeface="Arial" panose="020B0604020202020204" pitchFamily="34" charset="0"/>
              <a:buChar char="•"/>
            </a:pPr>
            <a:r>
              <a:rPr lang="en-US" sz="2400" dirty="0">
                <a:latin typeface="+mj-lt"/>
              </a:rPr>
              <a:t>Using Model Predictive Control (MPC).</a:t>
            </a:r>
          </a:p>
        </p:txBody>
      </p:sp>
      <p:sp>
        <p:nvSpPr>
          <p:cNvPr id="7" name="Text Placeholder 6"/>
          <p:cNvSpPr>
            <a:spLocks noGrp="1"/>
          </p:cNvSpPr>
          <p:nvPr>
            <p:ph type="body" sz="quarter" idx="22"/>
          </p:nvPr>
        </p:nvSpPr>
        <p:spPr>
          <a:xfrm>
            <a:off x="11365707" y="9273370"/>
            <a:ext cx="10178651" cy="624326"/>
          </a:xfrm>
        </p:spPr>
        <p:txBody>
          <a:bodyPr/>
          <a:lstStyle/>
          <a:p>
            <a:r>
              <a:rPr lang="en-US" sz="3200" dirty="0">
                <a:latin typeface="+mj-lt"/>
              </a:rPr>
              <a:t>ONLINE CONTROLLER ADAPTATION</a:t>
            </a:r>
          </a:p>
        </p:txBody>
      </p:sp>
      <mc:AlternateContent xmlns:mc="http://schemas.openxmlformats.org/markup-compatibility/2006">
        <mc:Choice xmlns:a14="http://schemas.microsoft.com/office/drawing/2010/main" Requires="a14">
          <p:sp>
            <p:nvSpPr>
              <p:cNvPr id="8" name="Text Placeholder 7"/>
              <p:cNvSpPr>
                <a:spLocks noGrp="1"/>
              </p:cNvSpPr>
              <p:nvPr>
                <p:ph type="body" sz="quarter" idx="23"/>
              </p:nvPr>
            </p:nvSpPr>
            <p:spPr>
              <a:xfrm>
                <a:off x="11371661" y="4329509"/>
                <a:ext cx="10178651" cy="5648084"/>
              </a:xfrm>
            </p:spPr>
            <p:txBody>
              <a:bodyPr/>
              <a:lstStyle/>
              <a:p>
                <a:pPr marL="285750" indent="-285750">
                  <a:buFont typeface="Arial" panose="020B0604020202020204" pitchFamily="34" charset="0"/>
                  <a:buChar char="•"/>
                </a:pPr>
                <a:r>
                  <a:rPr lang="en-US" sz="2400" dirty="0">
                    <a:latin typeface="+mj-lt"/>
                  </a:rPr>
                  <a:t>An autonomous vehicle (AV) is tasked to complete a mission over an obstacle populated environment </a:t>
                </a:r>
                <a14:m>
                  <m:oMath xmlns:m="http://schemas.openxmlformats.org/officeDocument/2006/math">
                    <m:r>
                      <a:rPr lang="en-US" sz="2400" i="1">
                        <a:latin typeface="+mj-lt"/>
                      </a:rPr>
                      <m:t>𝑊</m:t>
                    </m:r>
                    <m:r>
                      <a:rPr lang="en-US" sz="2400" i="1">
                        <a:latin typeface="+mj-lt"/>
                      </a:rPr>
                      <m:t>=</m:t>
                    </m:r>
                    <m:r>
                      <a:rPr lang="en-US" sz="2400" i="1">
                        <a:latin typeface="+mj-lt"/>
                      </a:rPr>
                      <m:t>𝐹</m:t>
                    </m:r>
                    <m:r>
                      <a:rPr lang="en-US" sz="2400" i="1">
                        <a:latin typeface="+mj-lt"/>
                      </a:rPr>
                      <m:t> ∪</m:t>
                    </m:r>
                    <m:r>
                      <a:rPr lang="en-US" sz="2400" i="1">
                        <a:latin typeface="+mj-lt"/>
                        <a:ea typeface="Cambria Math" panose="02040503050406030204" pitchFamily="18" charset="0"/>
                      </a:rPr>
                      <m:t>𝑂</m:t>
                    </m:r>
                  </m:oMath>
                </a14:m>
                <a:r>
                  <a:rPr lang="en-US" sz="2400" dirty="0">
                    <a:latin typeface="+mj-lt"/>
                  </a:rPr>
                  <a:t> </a:t>
                </a:r>
              </a:p>
              <a:p>
                <a:pPr marL="285750" indent="-285750">
                  <a:buFont typeface="Arial" panose="020B0604020202020204" pitchFamily="34" charset="0"/>
                  <a:buChar char="•"/>
                </a:pPr>
                <a:r>
                  <a:rPr lang="en-US" sz="2400" dirty="0">
                    <a:latin typeface="+mj-lt"/>
                  </a:rPr>
                  <a:t>The set </a:t>
                </a:r>
                <a14:m>
                  <m:oMath xmlns:m="http://schemas.openxmlformats.org/officeDocument/2006/math">
                    <m:r>
                      <a:rPr lang="en-US" sz="2400" i="1">
                        <a:latin typeface="+mj-lt"/>
                      </a:rPr>
                      <m:t>𝐹</m:t>
                    </m:r>
                  </m:oMath>
                </a14:m>
                <a:r>
                  <a:rPr lang="en-US" sz="2400" dirty="0">
                    <a:latin typeface="+mj-lt"/>
                  </a:rPr>
                  <a:t> represents the obstacle-free region of the environment and vice versa </a:t>
                </a:r>
                <a14:m>
                  <m:oMath xmlns:m="http://schemas.openxmlformats.org/officeDocument/2006/math">
                    <m:r>
                      <a:rPr lang="en-US" sz="2400" i="1">
                        <a:latin typeface="+mj-lt"/>
                        <a:ea typeface="Cambria Math" panose="02040503050406030204" pitchFamily="18" charset="0"/>
                      </a:rPr>
                      <m:t>𝑂</m:t>
                    </m:r>
                  </m:oMath>
                </a14:m>
                <a:r>
                  <a:rPr lang="en-US" sz="2400" dirty="0">
                    <a:latin typeface="+mj-lt"/>
                  </a:rPr>
                  <a:t> is the region occupied by obstacles. </a:t>
                </a:r>
                <a:endParaRPr lang="ar-EG" sz="2400" dirty="0">
                  <a:latin typeface="+mj-lt"/>
                </a:endParaRPr>
              </a:p>
              <a:p>
                <a:pPr marL="285750" indent="-285750">
                  <a:buFont typeface="Arial" panose="020B0604020202020204" pitchFamily="34" charset="0"/>
                  <a:buChar char="•"/>
                </a:pPr>
                <a:r>
                  <a:rPr lang="en-US" sz="2400" dirty="0">
                    <a:latin typeface="+mj-lt"/>
                  </a:rPr>
                  <a:t>The discrete dynamical model of the AV:</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 Given the constraints, the current state of the system </a:t>
                </a:r>
                <a14:m>
                  <m:oMath xmlns:m="http://schemas.openxmlformats.org/officeDocument/2006/math">
                    <m:r>
                      <a:rPr lang="en-US" sz="2400" i="1">
                        <a:latin typeface="+mj-lt"/>
                      </a:rPr>
                      <m:t>𝑥</m:t>
                    </m:r>
                  </m:oMath>
                </a14:m>
                <a:r>
                  <a:rPr lang="en-US" sz="2400" dirty="0">
                    <a:latin typeface="+mj-lt"/>
                  </a:rPr>
                  <a:t>, the desired input </a:t>
                </a:r>
                <a14:m>
                  <m:oMath xmlns:m="http://schemas.openxmlformats.org/officeDocument/2006/math">
                    <m:r>
                      <a:rPr lang="en-US" sz="2400" i="1">
                        <a:latin typeface="+mj-lt"/>
                      </a:rPr>
                      <m:t>𝑢</m:t>
                    </m:r>
                    <m:r>
                      <a:rPr lang="en-US" sz="2400" i="1">
                        <a:latin typeface="+mj-lt"/>
                      </a:rPr>
                      <m:t> </m:t>
                    </m:r>
                  </m:oMath>
                </a14:m>
                <a:r>
                  <a:rPr lang="en-US" sz="2400" dirty="0">
                    <a:latin typeface="+mj-lt"/>
                  </a:rPr>
                  <a:t>with no delay, and the maximum expected delay </a:t>
                </a:r>
                <a14:m>
                  <m:oMath xmlns:m="http://schemas.openxmlformats.org/officeDocument/2006/math">
                    <m:sSub>
                      <m:sSubPr>
                        <m:ctrlPr>
                          <a:rPr lang="en-US" sz="2400" i="1">
                            <a:latin typeface="+mj-lt"/>
                          </a:rPr>
                        </m:ctrlPr>
                      </m:sSubPr>
                      <m:e>
                        <m:r>
                          <a:rPr lang="en-US" sz="2400" i="1">
                            <a:latin typeface="+mj-lt"/>
                          </a:rPr>
                          <m:t>𝛿</m:t>
                        </m:r>
                      </m:e>
                      <m:sub>
                        <m:r>
                          <a:rPr lang="en-US" sz="2400" i="1">
                            <a:latin typeface="+mj-lt"/>
                          </a:rPr>
                          <m:t>𝑚𝑎𝑥</m:t>
                        </m:r>
                      </m:sub>
                    </m:sSub>
                  </m:oMath>
                </a14:m>
                <a:r>
                  <a:rPr lang="en-US" sz="2400" dirty="0">
                    <a:latin typeface="+mj-lt"/>
                  </a:rPr>
                  <a:t> the objective is to find a </a:t>
                </a:r>
                <a:r>
                  <a:rPr lang="en-US" sz="2400" b="1" dirty="0">
                    <a:latin typeface="+mj-lt"/>
                  </a:rPr>
                  <a:t>control policy</a:t>
                </a:r>
                <a:r>
                  <a:rPr lang="en-US" sz="2400" dirty="0">
                    <a:latin typeface="+mj-lt"/>
                  </a:rPr>
                  <a:t> </a:t>
                </a:r>
                <a14:m>
                  <m:oMath xmlns:m="http://schemas.openxmlformats.org/officeDocument/2006/math">
                    <m:r>
                      <m:rPr>
                        <m:sty m:val="p"/>
                      </m:rPr>
                      <a:rPr lang="en-US" sz="2400">
                        <a:latin typeface="+mj-lt"/>
                      </a:rPr>
                      <m:t>u</m:t>
                    </m:r>
                    <m:r>
                      <a:rPr lang="en-US" sz="2400" i="1">
                        <a:latin typeface="+mj-lt"/>
                      </a:rPr>
                      <m:t>̂</m:t>
                    </m:r>
                    <m:r>
                      <a:rPr lang="en-US" sz="2400" i="1">
                        <a:latin typeface="+mj-lt"/>
                      </a:rPr>
                      <m:t>=</m:t>
                    </m:r>
                    <m:r>
                      <a:rPr lang="en-US" sz="2400" i="1">
                        <a:latin typeface="+mj-lt"/>
                      </a:rPr>
                      <m:t>𝑓</m:t>
                    </m:r>
                    <m:r>
                      <a:rPr lang="en-US" sz="2400" i="1">
                        <a:latin typeface="+mj-lt"/>
                      </a:rPr>
                      <m:t>(</m:t>
                    </m:r>
                    <m:r>
                      <a:rPr lang="en-US" sz="2400" i="1">
                        <a:latin typeface="+mj-lt"/>
                      </a:rPr>
                      <m:t>𝑥</m:t>
                    </m:r>
                    <m:r>
                      <a:rPr lang="en-US" sz="2400" i="1">
                        <a:latin typeface="+mj-lt"/>
                      </a:rPr>
                      <m:t>,</m:t>
                    </m:r>
                    <m:r>
                      <a:rPr lang="en-US" sz="2400" i="1">
                        <a:latin typeface="+mj-lt"/>
                      </a:rPr>
                      <m:t>𝑢</m:t>
                    </m:r>
                    <m:r>
                      <a:rPr lang="en-US" sz="2400" i="1">
                        <a:latin typeface="+mj-lt"/>
                      </a:rPr>
                      <m:t>,</m:t>
                    </m:r>
                  </m:oMath>
                </a14:m>
                <a:r>
                  <a:rPr lang="en-US" sz="2400" dirty="0">
                    <a:latin typeface="+mj-lt"/>
                  </a:rPr>
                  <a:t> </a:t>
                </a:r>
                <a14:m>
                  <m:oMath xmlns:m="http://schemas.openxmlformats.org/officeDocument/2006/math">
                    <m:sSub>
                      <m:sSubPr>
                        <m:ctrlPr>
                          <a:rPr lang="en-US" sz="2400" i="1">
                            <a:latin typeface="+mj-lt"/>
                          </a:rPr>
                        </m:ctrlPr>
                      </m:sSubPr>
                      <m:e>
                        <m:r>
                          <a:rPr lang="en-US" sz="2400" i="1">
                            <a:latin typeface="+mj-lt"/>
                          </a:rPr>
                          <m:t>𝛿</m:t>
                        </m:r>
                      </m:e>
                      <m:sub>
                        <m:r>
                          <a:rPr lang="en-US" sz="2400" i="1">
                            <a:latin typeface="+mj-lt"/>
                          </a:rPr>
                          <m:t>𝑚𝑎𝑥</m:t>
                        </m:r>
                      </m:sub>
                    </m:sSub>
                    <m:r>
                      <a:rPr lang="en-US" sz="2400">
                        <a:latin typeface="+mj-lt"/>
                      </a:rPr>
                      <m:t>,</m:t>
                    </m:r>
                    <m:r>
                      <m:rPr>
                        <m:sty m:val="p"/>
                      </m:rPr>
                      <a:rPr lang="en-US" sz="2400">
                        <a:latin typeface="+mj-lt"/>
                      </a:rPr>
                      <m:t>t</m:t>
                    </m:r>
                    <m:r>
                      <a:rPr lang="en-US" sz="2400">
                        <a:latin typeface="+mj-lt"/>
                      </a:rPr>
                      <m:t>)</m:t>
                    </m:r>
                  </m:oMath>
                </a14:m>
                <a:r>
                  <a:rPr lang="en-US" sz="2400" dirty="0">
                    <a:latin typeface="+mj-lt"/>
                  </a:rPr>
                  <a:t> such that </a:t>
                </a:r>
                <a14:m>
                  <m:oMath xmlns:m="http://schemas.openxmlformats.org/officeDocument/2006/math">
                    <m:r>
                      <a:rPr lang="en-US" sz="2400" i="1">
                        <a:latin typeface="+mj-lt"/>
                      </a:rPr>
                      <m:t>𝑥</m:t>
                    </m:r>
                    <m:d>
                      <m:dPr>
                        <m:ctrlPr>
                          <a:rPr lang="en-US" sz="2400" i="1">
                            <a:latin typeface="+mj-lt"/>
                          </a:rPr>
                        </m:ctrlPr>
                      </m:dPr>
                      <m:e>
                        <m:r>
                          <a:rPr lang="en-US" sz="2400" i="1">
                            <a:latin typeface="+mj-lt"/>
                          </a:rPr>
                          <m:t>𝑡</m:t>
                        </m:r>
                      </m:e>
                    </m:d>
                    <m:r>
                      <m:rPr>
                        <m:nor/>
                      </m:rPr>
                      <a:rPr lang="en-US" sz="2400">
                        <a:latin typeface="+mj-lt"/>
                      </a:rPr>
                      <m:t> </m:t>
                    </m:r>
                    <m:r>
                      <m:rPr>
                        <m:nor/>
                      </m:rPr>
                      <a:rPr lang="en-US" sz="2400" dirty="0">
                        <a:latin typeface="+mj-lt"/>
                      </a:rPr>
                      <m:t>⊄</m:t>
                    </m:r>
                    <m:r>
                      <a:rPr lang="en-US" sz="2400" dirty="0">
                        <a:latin typeface="+mj-lt"/>
                      </a:rPr>
                      <m:t> </m:t>
                    </m:r>
                    <m:r>
                      <m:rPr>
                        <m:sty m:val="p"/>
                      </m:rPr>
                      <a:rPr lang="en-US" sz="2400" dirty="0">
                        <a:latin typeface="+mj-lt"/>
                      </a:rPr>
                      <m:t>O</m:t>
                    </m:r>
                    <m:r>
                      <a:rPr lang="en-US" sz="2400" dirty="0">
                        <a:latin typeface="+mj-lt"/>
                      </a:rPr>
                      <m:t>, </m:t>
                    </m:r>
                    <m:r>
                      <a:rPr lang="en-US" sz="2400" i="1" dirty="0">
                        <a:latin typeface="+mj-lt"/>
                        <a:ea typeface="Cambria Math" panose="02040503050406030204" pitchFamily="18" charset="0"/>
                      </a:rPr>
                      <m:t>∀</m:t>
                    </m:r>
                    <m:r>
                      <a:rPr lang="en-US" sz="2400" i="1" dirty="0">
                        <a:latin typeface="+mj-lt"/>
                        <a:ea typeface="Cambria Math" panose="02040503050406030204" pitchFamily="18" charset="0"/>
                      </a:rPr>
                      <m:t>𝑡</m:t>
                    </m:r>
                    <m:r>
                      <a:rPr lang="en-US" sz="2400" i="1" dirty="0">
                        <a:latin typeface="+mj-lt"/>
                        <a:ea typeface="Cambria Math" panose="02040503050406030204" pitchFamily="18" charset="0"/>
                      </a:rPr>
                      <m:t>≥</m:t>
                    </m:r>
                    <m:r>
                      <a:rPr lang="en-US" sz="2400" i="1" dirty="0">
                        <a:latin typeface="+mj-lt"/>
                        <a:ea typeface="Cambria Math" panose="02040503050406030204" pitchFamily="18" charset="0"/>
                      </a:rPr>
                      <m:t>0</m:t>
                    </m:r>
                    <m:r>
                      <a:rPr lang="en-US" sz="2400" i="1" dirty="0">
                        <a:latin typeface="+mj-lt"/>
                        <a:ea typeface="Cambria Math" panose="02040503050406030204" pitchFamily="18" charset="0"/>
                      </a:rPr>
                      <m:t>, </m:t>
                    </m:r>
                    <m:r>
                      <a:rPr lang="en-US" sz="2400" i="1" dirty="0">
                        <a:latin typeface="+mj-lt"/>
                        <a:ea typeface="Cambria Math" panose="02040503050406030204" pitchFamily="18" charset="0"/>
                      </a:rPr>
                      <m:t>𝑥</m:t>
                    </m:r>
                    <m:d>
                      <m:dPr>
                        <m:ctrlPr>
                          <a:rPr lang="en-US" sz="2400" i="1" dirty="0">
                            <a:latin typeface="+mj-lt"/>
                            <a:ea typeface="Cambria Math" panose="02040503050406030204" pitchFamily="18" charset="0"/>
                          </a:rPr>
                        </m:ctrlPr>
                      </m:dPr>
                      <m:e>
                        <m:r>
                          <a:rPr lang="en-US" sz="2400" i="1" dirty="0">
                            <a:latin typeface="+mj-lt"/>
                            <a:ea typeface="Cambria Math" panose="02040503050406030204" pitchFamily="18" charset="0"/>
                          </a:rPr>
                          <m:t>0</m:t>
                        </m:r>
                      </m:e>
                    </m:d>
                    <m:r>
                      <a:rPr lang="en-US" sz="2400" i="1" dirty="0">
                        <a:latin typeface="+mj-lt"/>
                        <a:ea typeface="Cambria Math" panose="02040503050406030204" pitchFamily="18" charset="0"/>
                      </a:rPr>
                      <m:t>⊂</m:t>
                    </m:r>
                    <m:r>
                      <a:rPr lang="en-US" sz="2400" i="1" dirty="0">
                        <a:latin typeface="+mj-lt"/>
                        <a:ea typeface="Cambria Math" panose="02040503050406030204" pitchFamily="18" charset="0"/>
                      </a:rPr>
                      <m:t>𝐹</m:t>
                    </m:r>
                    <m:r>
                      <a:rPr lang="en-US" sz="2400" i="1" dirty="0">
                        <a:latin typeface="+mj-lt"/>
                        <a:ea typeface="Cambria Math" panose="02040503050406030204" pitchFamily="18" charset="0"/>
                      </a:rPr>
                      <m:t>.</m:t>
                    </m:r>
                  </m:oMath>
                </a14:m>
                <a:r>
                  <a:rPr lang="en-US" sz="2400" dirty="0">
                    <a:latin typeface="+mj-lt"/>
                  </a:rPr>
                  <a:t> </a:t>
                </a:r>
              </a:p>
              <a:p>
                <a:endParaRPr lang="en-US" sz="2400" dirty="0">
                  <a:latin typeface="+mj-lt"/>
                </a:endParaRPr>
              </a:p>
            </p:txBody>
          </p:sp>
        </mc:Choice>
        <mc:Fallback>
          <p:sp>
            <p:nvSpPr>
              <p:cNvPr id="8" name="Text Placeholder 7"/>
              <p:cNvSpPr>
                <a:spLocks noGrp="1" noRot="1" noChangeAspect="1" noMove="1" noResize="1" noEditPoints="1" noAdjustHandles="1" noChangeArrowheads="1" noChangeShapeType="1" noTextEdit="1"/>
              </p:cNvSpPr>
              <p:nvPr>
                <p:ph type="body" sz="quarter" idx="23"/>
              </p:nvPr>
            </p:nvSpPr>
            <p:spPr>
              <a:xfrm>
                <a:off x="11371661" y="4329509"/>
                <a:ext cx="10178651" cy="5648084"/>
              </a:xfrm>
              <a:blipFill>
                <a:blip r:embed="rId3"/>
                <a:stretch>
                  <a:fillRect l="-60" r="-838"/>
                </a:stretch>
              </a:blipFill>
            </p:spPr>
            <p:txBody>
              <a:bodyPr/>
              <a:lstStyle/>
              <a:p>
                <a:r>
                  <a:rPr lang="en-US">
                    <a:noFill/>
                  </a:rPr>
                  <a:t> </a:t>
                </a:r>
              </a:p>
            </p:txBody>
          </p:sp>
        </mc:Fallback>
      </mc:AlternateContent>
      <p:sp>
        <p:nvSpPr>
          <p:cNvPr id="9" name="Text Placeholder 8"/>
          <p:cNvSpPr>
            <a:spLocks noGrp="1"/>
          </p:cNvSpPr>
          <p:nvPr>
            <p:ph type="body" sz="quarter" idx="24"/>
          </p:nvPr>
        </p:nvSpPr>
        <p:spPr>
          <a:xfrm>
            <a:off x="11366899" y="3562298"/>
            <a:ext cx="10184606" cy="624326"/>
          </a:xfrm>
        </p:spPr>
        <p:txBody>
          <a:bodyPr/>
          <a:lstStyle/>
          <a:p>
            <a:r>
              <a:rPr lang="en-US" sz="3200" dirty="0">
                <a:latin typeface="+mj-lt"/>
              </a:rPr>
              <a:t>PROBLEM FORMULATION</a:t>
            </a:r>
          </a:p>
        </p:txBody>
      </p:sp>
      <p:sp>
        <p:nvSpPr>
          <p:cNvPr id="10" name="Text Placeholder 9"/>
          <p:cNvSpPr>
            <a:spLocks noGrp="1"/>
          </p:cNvSpPr>
          <p:nvPr>
            <p:ph type="body" sz="quarter" idx="25"/>
          </p:nvPr>
        </p:nvSpPr>
        <p:spPr>
          <a:xfrm>
            <a:off x="22046806" y="3562298"/>
            <a:ext cx="10182022" cy="624326"/>
          </a:xfrm>
        </p:spPr>
        <p:txBody>
          <a:bodyPr/>
          <a:lstStyle/>
          <a:p>
            <a:r>
              <a:rPr lang="en-US" sz="3200" dirty="0">
                <a:latin typeface="+mj-lt"/>
              </a:rPr>
              <a:t>SIMULATONS</a:t>
            </a:r>
          </a:p>
        </p:txBody>
      </p:sp>
      <p:sp>
        <p:nvSpPr>
          <p:cNvPr id="11" name="Text Placeholder 10"/>
          <p:cNvSpPr>
            <a:spLocks noGrp="1"/>
          </p:cNvSpPr>
          <p:nvPr>
            <p:ph type="body" sz="quarter" idx="26"/>
          </p:nvPr>
        </p:nvSpPr>
        <p:spPr>
          <a:xfrm>
            <a:off x="22152621" y="8218411"/>
            <a:ext cx="10287692" cy="606704"/>
          </a:xfrm>
        </p:spPr>
        <p:txBody>
          <a:bodyPr/>
          <a:lstStyle/>
          <a:p>
            <a:r>
              <a:rPr lang="en-US" dirty="0">
                <a:latin typeface="+mj-lt"/>
              </a:rPr>
              <a:t>(a) No Overhead Delay            (b) No adaptation           (c) Conservative navigation  (d) Adaptive navigation</a:t>
            </a:r>
          </a:p>
        </p:txBody>
      </p:sp>
      <p:sp>
        <p:nvSpPr>
          <p:cNvPr id="13" name="Text Placeholder 12"/>
          <p:cNvSpPr>
            <a:spLocks noGrp="1"/>
          </p:cNvSpPr>
          <p:nvPr>
            <p:ph type="body" sz="quarter" idx="28"/>
          </p:nvPr>
        </p:nvSpPr>
        <p:spPr>
          <a:xfrm>
            <a:off x="22019807" y="10119039"/>
            <a:ext cx="10185796" cy="5943549"/>
          </a:xfrm>
        </p:spPr>
        <p:txBody>
          <a:bodyPr/>
          <a:lstStyle/>
          <a:p>
            <a:endParaRPr lang="en-US" sz="2400" dirty="0">
              <a:latin typeface="+mj-lt"/>
            </a:endParaRPr>
          </a:p>
          <a:p>
            <a:pPr marL="342900" indent="-342900">
              <a:buFont typeface="+mj-lt"/>
              <a:buAutoNum type="alphaUcPeriod"/>
            </a:pPr>
            <a:r>
              <a:rPr lang="en-US" sz="2400" b="1" u="sng" dirty="0">
                <a:latin typeface="+mj-lt"/>
              </a:rPr>
              <a:t>Integrating Software Level Cyber Security Techniques On A Real AV:</a:t>
            </a:r>
            <a:endParaRPr lang="en-US" sz="2400" u="sng" dirty="0">
              <a:latin typeface="+mj-lt"/>
            </a:endParaRPr>
          </a:p>
          <a:p>
            <a:pPr marL="285750" indent="-285750">
              <a:buFont typeface="Arial" panose="020B0604020202020204" pitchFamily="34" charset="0"/>
              <a:buChar char="•"/>
            </a:pPr>
            <a:r>
              <a:rPr lang="en-US" sz="2400" i="1" dirty="0">
                <a:latin typeface="+mj-lt"/>
              </a:rPr>
              <a:t>Double Helix </a:t>
            </a:r>
            <a:r>
              <a:rPr lang="en-US" sz="2400" dirty="0">
                <a:latin typeface="+mj-lt"/>
              </a:rPr>
              <a:t>is used to protect ROS nodes for mapping and navigation.</a:t>
            </a:r>
          </a:p>
          <a:p>
            <a:pPr marL="342900" indent="-342900">
              <a:buFont typeface="Arial" panose="020B0604020202020204" pitchFamily="34" charset="0"/>
              <a:buChar char="•"/>
            </a:pPr>
            <a:endParaRPr lang="en-US" sz="2400" dirty="0">
              <a:latin typeface="+mj-lt"/>
            </a:endParaRPr>
          </a:p>
          <a:p>
            <a:endParaRPr lang="en-US" sz="2400" dirty="0">
              <a:latin typeface="+mj-lt"/>
            </a:endParaRP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a:p>
            <a:endParaRPr lang="en-US" sz="2400" dirty="0">
              <a:latin typeface="+mj-lt"/>
            </a:endParaRP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Performance overhead imposed by the protected controllers reached up to 30%.</a:t>
            </a:r>
          </a:p>
          <a:p>
            <a:pPr marL="342900" indent="-342900">
              <a:buFont typeface="+mj-lt"/>
              <a:buAutoNum type="alphaUcPeriod" startAt="2"/>
            </a:pPr>
            <a:r>
              <a:rPr lang="en-US" sz="2400" b="1" u="sng" dirty="0">
                <a:latin typeface="+mj-lt"/>
              </a:rPr>
              <a:t>Online Adaptation Control with Unknown Overhead:</a:t>
            </a:r>
          </a:p>
          <a:p>
            <a:endParaRPr lang="en-US" sz="2400" dirty="0">
              <a:latin typeface="+mj-lt"/>
            </a:endParaRPr>
          </a:p>
        </p:txBody>
      </p:sp>
      <p:sp>
        <p:nvSpPr>
          <p:cNvPr id="14" name="Text Placeholder 13"/>
          <p:cNvSpPr>
            <a:spLocks noGrp="1"/>
          </p:cNvSpPr>
          <p:nvPr>
            <p:ph type="body" sz="quarter" idx="29"/>
          </p:nvPr>
        </p:nvSpPr>
        <p:spPr>
          <a:xfrm>
            <a:off x="22023581" y="17914840"/>
            <a:ext cx="10182022" cy="624326"/>
          </a:xfrm>
        </p:spPr>
        <p:txBody>
          <a:bodyPr/>
          <a:lstStyle/>
          <a:p>
            <a:r>
              <a:rPr lang="en-US" sz="3200" dirty="0">
                <a:latin typeface="+mj-lt"/>
              </a:rPr>
              <a:t>CONCLUSION AND FUTURE WORK</a:t>
            </a:r>
          </a:p>
        </p:txBody>
      </p:sp>
      <p:sp>
        <p:nvSpPr>
          <p:cNvPr id="15" name="Text Placeholder 14"/>
          <p:cNvSpPr>
            <a:spLocks noGrp="1"/>
          </p:cNvSpPr>
          <p:nvPr>
            <p:ph type="body" sz="quarter" idx="30"/>
          </p:nvPr>
        </p:nvSpPr>
        <p:spPr>
          <a:xfrm>
            <a:off x="22046807" y="18297786"/>
            <a:ext cx="10185796" cy="2324097"/>
          </a:xfrm>
        </p:spPr>
        <p:txBody>
          <a:bodyPr/>
          <a:lstStyle/>
          <a:p>
            <a:pPr marL="285750" indent="-285750">
              <a:buFont typeface="Arial" panose="020B0604020202020204" pitchFamily="34" charset="0"/>
              <a:buChar char="•"/>
            </a:pPr>
            <a:r>
              <a:rPr lang="en-US" sz="2400" dirty="0">
                <a:latin typeface="+mj-lt"/>
              </a:rPr>
              <a:t>Trade-off between achieving  high performance and maintaining safety and security constraints.</a:t>
            </a:r>
          </a:p>
          <a:p>
            <a:pPr marL="285750" indent="-285750">
              <a:buFont typeface="Arial" panose="020B0604020202020204" pitchFamily="34" charset="0"/>
              <a:buChar char="•"/>
            </a:pPr>
            <a:r>
              <a:rPr lang="en-US" sz="2400" dirty="0">
                <a:latin typeface="+mj-lt"/>
              </a:rPr>
              <a:t>Extension to unmanned aerial vehicles (UAVs).</a:t>
            </a:r>
          </a:p>
          <a:p>
            <a:pPr marL="285750" indent="-285750">
              <a:buFont typeface="Arial" panose="020B0604020202020204" pitchFamily="34" charset="0"/>
              <a:buChar char="•"/>
            </a:pPr>
            <a:r>
              <a:rPr lang="en-US" sz="2400" dirty="0">
                <a:latin typeface="+mj-lt"/>
              </a:rPr>
              <a:t>Use Machine Learning techniques to estimate the delays and adapt the controller input accordingly.</a:t>
            </a:r>
          </a:p>
        </p:txBody>
      </p:sp>
      <p:sp>
        <p:nvSpPr>
          <p:cNvPr id="16" name="Text Placeholder 15"/>
          <p:cNvSpPr>
            <a:spLocks noGrp="1"/>
          </p:cNvSpPr>
          <p:nvPr>
            <p:ph type="body" sz="quarter" idx="150"/>
          </p:nvPr>
        </p:nvSpPr>
        <p:spPr>
          <a:xfrm>
            <a:off x="4373868" y="2143431"/>
            <a:ext cx="24162328" cy="805296"/>
          </a:xfrm>
        </p:spPr>
        <p:txBody>
          <a:bodyPr>
            <a:normAutofit fontScale="77500" lnSpcReduction="20000"/>
          </a:bodyPr>
          <a:lstStyle/>
          <a:p>
            <a:r>
              <a:rPr lang="en-US" dirty="0">
                <a:latin typeface="+mj-lt"/>
              </a:rPr>
              <a:t>Mahmoud Elnaggar</a:t>
            </a:r>
            <a:r>
              <a:rPr lang="en-US" baseline="30000" dirty="0">
                <a:latin typeface="+mj-lt"/>
              </a:rPr>
              <a:t>1</a:t>
            </a:r>
            <a:r>
              <a:rPr lang="en-US" dirty="0">
                <a:latin typeface="+mj-lt"/>
              </a:rPr>
              <a:t>, Jason D. Hiser</a:t>
            </a:r>
            <a:r>
              <a:rPr lang="en-US" baseline="30000" dirty="0">
                <a:latin typeface="+mj-lt"/>
              </a:rPr>
              <a:t>2</a:t>
            </a:r>
            <a:r>
              <a:rPr lang="en-US" dirty="0">
                <a:latin typeface="+mj-lt"/>
              </a:rPr>
              <a:t>, Tony X. Lin</a:t>
            </a:r>
            <a:r>
              <a:rPr lang="en-US" baseline="30000" dirty="0">
                <a:latin typeface="+mj-lt"/>
              </a:rPr>
              <a:t>3</a:t>
            </a:r>
            <a:r>
              <a:rPr lang="en-US" dirty="0">
                <a:latin typeface="+mj-lt"/>
              </a:rPr>
              <a:t>, Anh Nguyen-Tuong</a:t>
            </a:r>
            <a:r>
              <a:rPr lang="en-US" baseline="30000" dirty="0">
                <a:latin typeface="+mj-lt"/>
              </a:rPr>
              <a:t>2</a:t>
            </a:r>
            <a:r>
              <a:rPr lang="en-US" dirty="0">
                <a:latin typeface="+mj-lt"/>
              </a:rPr>
              <a:t>, Michele Co</a:t>
            </a:r>
            <a:r>
              <a:rPr lang="en-US" baseline="30000" dirty="0">
                <a:latin typeface="+mj-lt"/>
              </a:rPr>
              <a:t>2</a:t>
            </a:r>
            <a:r>
              <a:rPr lang="en-US" dirty="0">
                <a:latin typeface="+mj-lt"/>
              </a:rPr>
              <a:t>, Jack W. Davidson</a:t>
            </a:r>
            <a:r>
              <a:rPr lang="en-US" baseline="30000" dirty="0">
                <a:latin typeface="+mj-lt"/>
              </a:rPr>
              <a:t>2</a:t>
            </a:r>
            <a:r>
              <a:rPr lang="en-US" dirty="0">
                <a:latin typeface="+mj-lt"/>
              </a:rPr>
              <a:t>, and Nicola Bezzo</a:t>
            </a:r>
            <a:r>
              <a:rPr lang="en-US" baseline="30000" dirty="0">
                <a:latin typeface="+mj-lt"/>
              </a:rPr>
              <a:t>1,3</a:t>
            </a:r>
            <a:endParaRPr lang="en-US" dirty="0">
              <a:latin typeface="+mj-lt"/>
            </a:endParaRPr>
          </a:p>
          <a:p>
            <a:endParaRPr lang="en-US" dirty="0">
              <a:latin typeface="+mj-lt"/>
            </a:endParaRPr>
          </a:p>
        </p:txBody>
      </p:sp>
      <p:sp>
        <p:nvSpPr>
          <p:cNvPr id="17" name="Text Placeholder 16"/>
          <p:cNvSpPr>
            <a:spLocks noGrp="1"/>
          </p:cNvSpPr>
          <p:nvPr>
            <p:ph type="body" sz="quarter" idx="184"/>
          </p:nvPr>
        </p:nvSpPr>
        <p:spPr>
          <a:xfrm>
            <a:off x="4373868" y="2657476"/>
            <a:ext cx="24162328" cy="862062"/>
          </a:xfrm>
        </p:spPr>
        <p:txBody>
          <a:bodyPr>
            <a:normAutofit fontScale="92500" lnSpcReduction="20000"/>
          </a:bodyPr>
          <a:lstStyle/>
          <a:p>
            <a:r>
              <a:rPr lang="en-US" sz="2800" baseline="30000" dirty="0">
                <a:latin typeface="+mj-lt"/>
              </a:rPr>
              <a:t>1</a:t>
            </a:r>
            <a:r>
              <a:rPr lang="en-US" sz="2800" dirty="0">
                <a:latin typeface="+mj-lt"/>
              </a:rPr>
              <a:t>Department of Systems and Information Engineering, </a:t>
            </a:r>
            <a:r>
              <a:rPr lang="en-US" sz="2800" baseline="30000" dirty="0">
                <a:latin typeface="+mj-lt"/>
              </a:rPr>
              <a:t>2</a:t>
            </a:r>
            <a:r>
              <a:rPr lang="en-US" sz="2800" dirty="0">
                <a:latin typeface="+mj-lt"/>
              </a:rPr>
              <a:t>Department of Computer Science, </a:t>
            </a:r>
            <a:r>
              <a:rPr lang="en-US" sz="2800" baseline="30000" dirty="0">
                <a:latin typeface="+mj-lt"/>
              </a:rPr>
              <a:t>3</a:t>
            </a:r>
            <a:r>
              <a:rPr lang="en-US" sz="2800" dirty="0">
                <a:latin typeface="+mj-lt"/>
              </a:rPr>
              <a:t>Department of Electrical and Computer Engineering</a:t>
            </a:r>
          </a:p>
          <a:p>
            <a:r>
              <a:rPr lang="en-US" sz="2800" dirty="0">
                <a:latin typeface="+mj-lt"/>
              </a:rPr>
              <a:t>University of Virginia</a:t>
            </a:r>
          </a:p>
          <a:p>
            <a:endParaRPr lang="en-US" sz="2800" dirty="0">
              <a:latin typeface="+mj-lt"/>
            </a:endParaRPr>
          </a:p>
        </p:txBody>
      </p:sp>
      <p:sp>
        <p:nvSpPr>
          <p:cNvPr id="18" name="Text Placeholder 17"/>
          <p:cNvSpPr>
            <a:spLocks noGrp="1"/>
          </p:cNvSpPr>
          <p:nvPr>
            <p:ph type="body" sz="quarter" idx="185"/>
          </p:nvPr>
        </p:nvSpPr>
        <p:spPr>
          <a:xfrm>
            <a:off x="1367432" y="442637"/>
            <a:ext cx="30175200" cy="1452388"/>
          </a:xfrm>
        </p:spPr>
        <p:txBody>
          <a:bodyPr>
            <a:normAutofit/>
          </a:bodyPr>
          <a:lstStyle/>
          <a:p>
            <a:r>
              <a:rPr lang="en-US" sz="6000" dirty="0">
                <a:latin typeface="+mj-lt"/>
              </a:rPr>
              <a:t>Online Control Adaptation for Safe and Secure Autonomous Vehicle Operations</a:t>
            </a:r>
          </a:p>
        </p:txBody>
      </p:sp>
      <p:pic>
        <p:nvPicPr>
          <p:cNvPr id="20" name="Picture 19">
            <a:extLst>
              <a:ext uri="{FF2B5EF4-FFF2-40B4-BE49-F238E27FC236}">
                <a16:creationId xmlns:a16="http://schemas.microsoft.com/office/drawing/2014/main" id="{717F65D8-0077-40BE-AAC2-47E0655833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603" y="314325"/>
            <a:ext cx="1797097" cy="1831072"/>
          </a:xfrm>
          <a:prstGeom prst="rect">
            <a:avLst/>
          </a:prstGeom>
        </p:spPr>
      </p:pic>
      <p:pic>
        <p:nvPicPr>
          <p:cNvPr id="22" name="Picture 21">
            <a:extLst>
              <a:ext uri="{FF2B5EF4-FFF2-40B4-BE49-F238E27FC236}">
                <a16:creationId xmlns:a16="http://schemas.microsoft.com/office/drawing/2014/main" id="{AAD6EF39-D1FE-4CCE-A1D7-FBA7113678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68500" y="20011806"/>
            <a:ext cx="2831351" cy="1636023"/>
          </a:xfrm>
          <a:prstGeom prst="rect">
            <a:avLst/>
          </a:prstGeom>
        </p:spPr>
      </p:pic>
      <p:pic>
        <p:nvPicPr>
          <p:cNvPr id="24" name="Picture 23">
            <a:extLst>
              <a:ext uri="{FF2B5EF4-FFF2-40B4-BE49-F238E27FC236}">
                <a16:creationId xmlns:a16="http://schemas.microsoft.com/office/drawing/2014/main" id="{56311A83-4A4C-4FCE-A7A8-767635E54D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674584" y="20026579"/>
            <a:ext cx="3555545" cy="1621250"/>
          </a:xfrm>
          <a:prstGeom prst="rect">
            <a:avLst/>
          </a:prstGeom>
        </p:spPr>
      </p:pic>
      <p:pic>
        <p:nvPicPr>
          <p:cNvPr id="25" name="Picture 24">
            <a:extLst>
              <a:ext uri="{FF2B5EF4-FFF2-40B4-BE49-F238E27FC236}">
                <a16:creationId xmlns:a16="http://schemas.microsoft.com/office/drawing/2014/main" id="{9BD09127-F037-4488-84FA-F885E847680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07558" y="4363933"/>
            <a:ext cx="5203086" cy="2742357"/>
          </a:xfrm>
          <a:prstGeom prst="rect">
            <a:avLst/>
          </a:prstGeom>
        </p:spPr>
      </p:pic>
      <p:pic>
        <p:nvPicPr>
          <p:cNvPr id="26" name="Picture 25">
            <a:extLst>
              <a:ext uri="{FF2B5EF4-FFF2-40B4-BE49-F238E27FC236}">
                <a16:creationId xmlns:a16="http://schemas.microsoft.com/office/drawing/2014/main" id="{4949B0D5-6C99-4F60-9E2E-E22DDF45FDB1}"/>
              </a:ext>
            </a:extLst>
          </p:cNvPr>
          <p:cNvPicPr>
            <a:picLocks noChangeAspect="1"/>
          </p:cNvPicPr>
          <p:nvPr/>
        </p:nvPicPr>
        <p:blipFill>
          <a:blip r:embed="rId8"/>
          <a:stretch>
            <a:fillRect/>
          </a:stretch>
        </p:blipFill>
        <p:spPr>
          <a:xfrm>
            <a:off x="1852308" y="9552470"/>
            <a:ext cx="3323982" cy="2397847"/>
          </a:xfrm>
          <a:prstGeom prst="rect">
            <a:avLst/>
          </a:prstGeom>
        </p:spPr>
      </p:pic>
      <p:pic>
        <p:nvPicPr>
          <p:cNvPr id="27" name="Picture 26">
            <a:extLst>
              <a:ext uri="{FF2B5EF4-FFF2-40B4-BE49-F238E27FC236}">
                <a16:creationId xmlns:a16="http://schemas.microsoft.com/office/drawing/2014/main" id="{C6426C3A-E0E4-456D-A82E-E1BD58476FE6}"/>
              </a:ext>
            </a:extLst>
          </p:cNvPr>
          <p:cNvPicPr>
            <a:picLocks noChangeAspect="1"/>
          </p:cNvPicPr>
          <p:nvPr/>
        </p:nvPicPr>
        <p:blipFill>
          <a:blip r:embed="rId9"/>
          <a:stretch>
            <a:fillRect/>
          </a:stretch>
        </p:blipFill>
        <p:spPr>
          <a:xfrm>
            <a:off x="5737414" y="9435729"/>
            <a:ext cx="3458346" cy="2463067"/>
          </a:xfrm>
          <a:prstGeom prst="rect">
            <a:avLst/>
          </a:prstGeom>
        </p:spPr>
      </p:pic>
      <p:pic>
        <p:nvPicPr>
          <p:cNvPr id="28" name="Picture 27">
            <a:extLst>
              <a:ext uri="{FF2B5EF4-FFF2-40B4-BE49-F238E27FC236}">
                <a16:creationId xmlns:a16="http://schemas.microsoft.com/office/drawing/2014/main" id="{55B6A41F-70CB-49AB-B3C9-E3C7CD0E0C23}"/>
              </a:ext>
            </a:extLst>
          </p:cNvPr>
          <p:cNvPicPr>
            <a:picLocks noChangeAspect="1"/>
          </p:cNvPicPr>
          <p:nvPr/>
        </p:nvPicPr>
        <p:blipFill>
          <a:blip r:embed="rId10"/>
          <a:stretch>
            <a:fillRect/>
          </a:stretch>
        </p:blipFill>
        <p:spPr>
          <a:xfrm>
            <a:off x="3781463" y="17283125"/>
            <a:ext cx="4037746" cy="2886800"/>
          </a:xfrm>
          <a:prstGeom prst="rect">
            <a:avLst/>
          </a:prstGeom>
        </p:spPr>
      </p:pic>
      <p:pic>
        <p:nvPicPr>
          <p:cNvPr id="29" name="Picture 28">
            <a:extLst>
              <a:ext uri="{FF2B5EF4-FFF2-40B4-BE49-F238E27FC236}">
                <a16:creationId xmlns:a16="http://schemas.microsoft.com/office/drawing/2014/main" id="{80CF3611-3902-4D33-8F66-997F404F1E60}"/>
              </a:ext>
            </a:extLst>
          </p:cNvPr>
          <p:cNvPicPr>
            <a:picLocks noChangeAspect="1"/>
          </p:cNvPicPr>
          <p:nvPr/>
        </p:nvPicPr>
        <p:blipFill>
          <a:blip r:embed="rId11"/>
          <a:stretch>
            <a:fillRect/>
          </a:stretch>
        </p:blipFill>
        <p:spPr>
          <a:xfrm>
            <a:off x="11787244" y="6788010"/>
            <a:ext cx="5156003" cy="903151"/>
          </a:xfrm>
          <a:prstGeom prst="rect">
            <a:avLst/>
          </a:prstGeom>
        </p:spPr>
      </p:pic>
      <p:pic>
        <p:nvPicPr>
          <p:cNvPr id="30" name="Picture 29">
            <a:extLst>
              <a:ext uri="{FF2B5EF4-FFF2-40B4-BE49-F238E27FC236}">
                <a16:creationId xmlns:a16="http://schemas.microsoft.com/office/drawing/2014/main" id="{EC55E314-61B4-487D-8557-51802CFBE447}"/>
              </a:ext>
            </a:extLst>
          </p:cNvPr>
          <p:cNvPicPr>
            <a:picLocks noChangeAspect="1"/>
          </p:cNvPicPr>
          <p:nvPr/>
        </p:nvPicPr>
        <p:blipFill>
          <a:blip r:embed="rId12"/>
          <a:stretch>
            <a:fillRect/>
          </a:stretch>
        </p:blipFill>
        <p:spPr>
          <a:xfrm>
            <a:off x="17424650" y="6585465"/>
            <a:ext cx="3619718" cy="1202054"/>
          </a:xfrm>
          <a:prstGeom prst="rect">
            <a:avLst/>
          </a:prstGeom>
        </p:spPr>
      </p:pic>
      <p:pic>
        <p:nvPicPr>
          <p:cNvPr id="31" name="Picture 30">
            <a:extLst>
              <a:ext uri="{FF2B5EF4-FFF2-40B4-BE49-F238E27FC236}">
                <a16:creationId xmlns:a16="http://schemas.microsoft.com/office/drawing/2014/main" id="{14C8858F-39EE-4575-B3DE-50227249F59F}"/>
              </a:ext>
            </a:extLst>
          </p:cNvPr>
          <p:cNvPicPr>
            <a:picLocks noChangeAspect="1"/>
          </p:cNvPicPr>
          <p:nvPr/>
        </p:nvPicPr>
        <p:blipFill>
          <a:blip r:embed="rId13"/>
          <a:stretch>
            <a:fillRect/>
          </a:stretch>
        </p:blipFill>
        <p:spPr>
          <a:xfrm>
            <a:off x="12840433" y="10374924"/>
            <a:ext cx="7167984" cy="1387560"/>
          </a:xfrm>
          <a:prstGeom prst="rect">
            <a:avLst/>
          </a:prstGeom>
        </p:spPr>
      </p:pic>
      <mc:AlternateContent xmlns:mc="http://schemas.openxmlformats.org/markup-compatibility/2006">
        <mc:Choice xmlns:a14="http://schemas.microsoft.com/office/drawing/2010/main" Requires="a14">
          <p:sp>
            <p:nvSpPr>
              <p:cNvPr id="32" name="Rectangle 31">
                <a:extLst>
                  <a:ext uri="{FF2B5EF4-FFF2-40B4-BE49-F238E27FC236}">
                    <a16:creationId xmlns:a16="http://schemas.microsoft.com/office/drawing/2014/main" id="{087602F8-20BF-4F5D-B0A6-6529536E7F98}"/>
                  </a:ext>
                </a:extLst>
              </p:cNvPr>
              <p:cNvSpPr/>
              <p:nvPr/>
            </p:nvSpPr>
            <p:spPr>
              <a:xfrm>
                <a:off x="11421685" y="11761399"/>
                <a:ext cx="10007880" cy="2308324"/>
              </a:xfrm>
              <a:prstGeom prst="rect">
                <a:avLst/>
              </a:prstGeom>
            </p:spPr>
            <p:txBody>
              <a:bodyPr wrap="square">
                <a:spAutoFit/>
              </a:bodyPr>
              <a:lstStyle/>
              <a:p>
                <a:pPr marL="342900" indent="-342900">
                  <a:buFont typeface="Arial" pitchFamily="34" charset="0"/>
                  <a:buChar char="•"/>
                </a:pPr>
                <a:r>
                  <a:rPr lang="en-US" sz="2400" dirty="0">
                    <a:latin typeface="+mj-lt"/>
                    <a:cs typeface="Times New Roman" panose="02020603050405020304" pitchFamily="18" charset="0"/>
                  </a:rPr>
                  <a:t>The delay is time varying and not known a priori.</a:t>
                </a:r>
              </a:p>
              <a:p>
                <a:pPr marL="342900" indent="-342900">
                  <a:buFont typeface="Arial" pitchFamily="34" charset="0"/>
                  <a:buChar char="•"/>
                </a:pPr>
                <a:r>
                  <a:rPr lang="en-US" sz="2400" dirty="0">
                    <a:latin typeface="+mj-lt"/>
                    <a:cs typeface="Times New Roman" panose="02020603050405020304" pitchFamily="18" charset="0"/>
                  </a:rPr>
                  <a:t>Estimation of the delay using exponential weighted moving average algorithm (EWMA).</a:t>
                </a:r>
              </a:p>
              <a:p>
                <a:endParaRPr lang="en-US" sz="2400" dirty="0">
                  <a:latin typeface="+mj-lt"/>
                  <a:cs typeface="Times New Roman" panose="02020603050405020304" pitchFamily="18" charset="0"/>
                </a:endParaRPr>
              </a:p>
              <a:p>
                <a:pPr marL="342900" indent="-342900">
                  <a:buFont typeface="Arial" pitchFamily="34" charset="0"/>
                  <a:buChar char="•"/>
                </a:pPr>
                <a:r>
                  <a:rPr lang="en-US" sz="2400" dirty="0">
                    <a:latin typeface="+mj-lt"/>
                  </a:rPr>
                  <a:t>Unsafe regions are inflated to construct the set </a:t>
                </a:r>
                <a14:m>
                  <m:oMath xmlns:m="http://schemas.openxmlformats.org/officeDocument/2006/math">
                    <m:r>
                      <a:rPr lang="en-US" sz="2400" i="1">
                        <a:latin typeface="+mj-lt"/>
                      </a:rPr>
                      <m:t>𝑆</m:t>
                    </m:r>
                  </m:oMath>
                </a14:m>
                <a:r>
                  <a:rPr lang="en-US" sz="2400" dirty="0">
                    <a:latin typeface="+mj-lt"/>
                  </a:rPr>
                  <a:t> that satisfies the following:</a:t>
                </a:r>
              </a:p>
              <a:p>
                <a:pPr marL="342900" indent="-342900">
                  <a:buFont typeface="Arial" pitchFamily="34" charset="0"/>
                  <a:buChar char="•"/>
                </a:pPr>
                <a:endParaRPr lang="en-US" sz="2400" dirty="0">
                  <a:latin typeface="+mj-lt"/>
                  <a:cs typeface="Times New Roman" panose="02020603050405020304" pitchFamily="18" charset="0"/>
                </a:endParaRPr>
              </a:p>
            </p:txBody>
          </p:sp>
        </mc:Choice>
        <mc:Fallback>
          <p:sp>
            <p:nvSpPr>
              <p:cNvPr id="32" name="Rectangle 31">
                <a:extLst>
                  <a:ext uri="{FF2B5EF4-FFF2-40B4-BE49-F238E27FC236}">
                    <a16:creationId xmlns:a16="http://schemas.microsoft.com/office/drawing/2014/main" id="{087602F8-20BF-4F5D-B0A6-6529536E7F98}"/>
                  </a:ext>
                </a:extLst>
              </p:cNvPr>
              <p:cNvSpPr>
                <a:spLocks noRot="1" noChangeAspect="1" noMove="1" noResize="1" noEditPoints="1" noAdjustHandles="1" noChangeArrowheads="1" noChangeShapeType="1" noTextEdit="1"/>
              </p:cNvSpPr>
              <p:nvPr/>
            </p:nvSpPr>
            <p:spPr>
              <a:xfrm>
                <a:off x="11421685" y="11761399"/>
                <a:ext cx="10007880" cy="2308324"/>
              </a:xfrm>
              <a:prstGeom prst="rect">
                <a:avLst/>
              </a:prstGeom>
              <a:blipFill>
                <a:blip r:embed="rId14"/>
                <a:stretch>
                  <a:fillRect l="-853" t="-2111" r="-853"/>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id="{27EAE69E-78B4-4535-8D79-1124A7FF96DE}"/>
              </a:ext>
            </a:extLst>
          </p:cNvPr>
          <p:cNvPicPr>
            <a:picLocks noChangeAspect="1"/>
          </p:cNvPicPr>
          <p:nvPr/>
        </p:nvPicPr>
        <p:blipFill>
          <a:blip r:embed="rId15"/>
          <a:stretch>
            <a:fillRect/>
          </a:stretch>
        </p:blipFill>
        <p:spPr>
          <a:xfrm>
            <a:off x="14437526" y="12681807"/>
            <a:ext cx="4910535" cy="447306"/>
          </a:xfrm>
          <a:prstGeom prst="rect">
            <a:avLst/>
          </a:prstGeom>
        </p:spPr>
      </p:pic>
      <p:pic>
        <p:nvPicPr>
          <p:cNvPr id="34" name="Picture 33">
            <a:extLst>
              <a:ext uri="{FF2B5EF4-FFF2-40B4-BE49-F238E27FC236}">
                <a16:creationId xmlns:a16="http://schemas.microsoft.com/office/drawing/2014/main" id="{5353BC2E-7BE3-4C82-94E6-44C810573965}"/>
              </a:ext>
            </a:extLst>
          </p:cNvPr>
          <p:cNvPicPr>
            <a:picLocks noChangeAspect="1"/>
          </p:cNvPicPr>
          <p:nvPr/>
        </p:nvPicPr>
        <p:blipFill>
          <a:blip r:embed="rId16"/>
          <a:stretch>
            <a:fillRect/>
          </a:stretch>
        </p:blipFill>
        <p:spPr>
          <a:xfrm>
            <a:off x="11471741" y="13801761"/>
            <a:ext cx="5970892" cy="532474"/>
          </a:xfrm>
          <a:prstGeom prst="rect">
            <a:avLst/>
          </a:prstGeom>
        </p:spPr>
      </p:pic>
      <p:pic>
        <p:nvPicPr>
          <p:cNvPr id="35" name="Picture 34">
            <a:extLst>
              <a:ext uri="{FF2B5EF4-FFF2-40B4-BE49-F238E27FC236}">
                <a16:creationId xmlns:a16="http://schemas.microsoft.com/office/drawing/2014/main" id="{62C90F92-E6E8-4D20-B06F-C4A6FBCC76DA}"/>
              </a:ext>
            </a:extLst>
          </p:cNvPr>
          <p:cNvPicPr>
            <a:picLocks noChangeAspect="1"/>
          </p:cNvPicPr>
          <p:nvPr/>
        </p:nvPicPr>
        <p:blipFill>
          <a:blip r:embed="rId17"/>
          <a:stretch>
            <a:fillRect/>
          </a:stretch>
        </p:blipFill>
        <p:spPr>
          <a:xfrm>
            <a:off x="13387938" y="14461881"/>
            <a:ext cx="5904690" cy="331892"/>
          </a:xfrm>
          <a:prstGeom prst="rect">
            <a:avLst/>
          </a:prstGeom>
        </p:spPr>
      </p:pic>
      <p:pic>
        <p:nvPicPr>
          <p:cNvPr id="36" name="Picture 35">
            <a:extLst>
              <a:ext uri="{FF2B5EF4-FFF2-40B4-BE49-F238E27FC236}">
                <a16:creationId xmlns:a16="http://schemas.microsoft.com/office/drawing/2014/main" id="{950E99FE-0025-49D1-8D80-47EBAD05235E}"/>
              </a:ext>
            </a:extLst>
          </p:cNvPr>
          <p:cNvPicPr>
            <a:picLocks noChangeAspect="1"/>
          </p:cNvPicPr>
          <p:nvPr/>
        </p:nvPicPr>
        <p:blipFill>
          <a:blip r:embed="rId18"/>
          <a:stretch>
            <a:fillRect/>
          </a:stretch>
        </p:blipFill>
        <p:spPr>
          <a:xfrm>
            <a:off x="18487599" y="13882255"/>
            <a:ext cx="3003942" cy="374261"/>
          </a:xfrm>
          <a:prstGeom prst="rect">
            <a:avLst/>
          </a:prstGeom>
        </p:spPr>
      </p:pic>
      <p:pic>
        <p:nvPicPr>
          <p:cNvPr id="37" name="Picture 36">
            <a:extLst>
              <a:ext uri="{FF2B5EF4-FFF2-40B4-BE49-F238E27FC236}">
                <a16:creationId xmlns:a16="http://schemas.microsoft.com/office/drawing/2014/main" id="{E20F3486-1850-42EB-BBA9-A929944180C0}"/>
              </a:ext>
            </a:extLst>
          </p:cNvPr>
          <p:cNvPicPr>
            <a:picLocks noChangeAspect="1"/>
          </p:cNvPicPr>
          <p:nvPr/>
        </p:nvPicPr>
        <p:blipFill>
          <a:blip r:embed="rId19"/>
          <a:stretch>
            <a:fillRect/>
          </a:stretch>
        </p:blipFill>
        <p:spPr>
          <a:xfrm>
            <a:off x="17724288" y="13911421"/>
            <a:ext cx="658019" cy="286829"/>
          </a:xfrm>
          <a:prstGeom prst="rect">
            <a:avLst/>
          </a:prstGeom>
        </p:spPr>
      </p:pic>
      <mc:AlternateContent xmlns:mc="http://schemas.openxmlformats.org/markup-compatibility/2006">
        <mc:Choice xmlns:a14="http://schemas.microsoft.com/office/drawing/2010/main" Requires="a14">
          <p:sp>
            <p:nvSpPr>
              <p:cNvPr id="39" name="Text Placeholder 6">
                <a:extLst>
                  <a:ext uri="{FF2B5EF4-FFF2-40B4-BE49-F238E27FC236}">
                    <a16:creationId xmlns:a16="http://schemas.microsoft.com/office/drawing/2014/main" id="{1DAB1BE5-B30D-40D0-B8E9-B2828DE2D8DD}"/>
                  </a:ext>
                </a:extLst>
              </p:cNvPr>
              <p:cNvSpPr txBox="1">
                <a:spLocks/>
              </p:cNvSpPr>
              <p:nvPr/>
            </p:nvSpPr>
            <p:spPr>
              <a:xfrm>
                <a:off x="11440280" y="14852550"/>
                <a:ext cx="10048874" cy="4466222"/>
              </a:xfrm>
              <a:prstGeom prst="rect">
                <a:avLst/>
              </a:prstGeom>
            </p:spPr>
            <p:txBody>
              <a:bodyPr wrap="square" lIns="163258" tIns="163258" rIns="163258" bIns="163258">
                <a:spAutoFit/>
              </a:bodyPr>
              <a:lstStyle>
                <a:lvl1pPr marL="0" indent="0" algn="l" defTabSz="3134552" rtl="0" eaLnBrk="1" latinLnBrk="0" hangingPunct="1">
                  <a:spcBef>
                    <a:spcPct val="20000"/>
                  </a:spcBef>
                  <a:buFont typeface="Arial"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pPr marL="342900" indent="-342900">
                  <a:buFont typeface="Arial" panose="020B0604020202020204" pitchFamily="34" charset="0"/>
                  <a:buChar char="•"/>
                </a:pPr>
                <a:r>
                  <a:rPr lang="en-US" sz="2400" b="1" u="sng" dirty="0">
                    <a:latin typeface="+mj-lt"/>
                  </a:rPr>
                  <a:t>Risk-based approach</a:t>
                </a:r>
                <a:r>
                  <a:rPr lang="en-US" sz="2400" dirty="0">
                    <a:latin typeface="+mj-lt"/>
                  </a:rPr>
                  <a:t>: </a:t>
                </a:r>
              </a:p>
              <a:p>
                <a:pPr marL="1404076" lvl="1" indent="-342900">
                  <a:buFont typeface="+mj-lt"/>
                  <a:buAutoNum type="arabicPeriod"/>
                </a:pPr>
                <a:r>
                  <a:rPr lang="en-US" sz="2400" dirty="0">
                    <a:latin typeface="+mj-lt"/>
                    <a:cs typeface="Times New Roman" panose="02020603050405020304" pitchFamily="18" charset="0"/>
                  </a:rPr>
                  <a:t>MPC is used to compute a controller input </a:t>
                </a:r>
                <a14:m>
                  <m:oMath xmlns:m="http://schemas.openxmlformats.org/officeDocument/2006/math">
                    <m:sSub>
                      <m:sSubPr>
                        <m:ctrlPr>
                          <a:rPr lang="en-US" sz="2400" i="1" smtClean="0">
                            <a:latin typeface="+mj-lt"/>
                          </a:rPr>
                        </m:ctrlPr>
                      </m:sSubPr>
                      <m:e>
                        <m:r>
                          <a:rPr lang="en-US" sz="2400" i="1" smtClean="0">
                            <a:latin typeface="+mj-lt"/>
                          </a:rPr>
                          <m:t>𝑢</m:t>
                        </m:r>
                      </m:e>
                      <m:sub>
                        <m:r>
                          <a:rPr lang="en-US" sz="2400" i="1" smtClean="0">
                            <a:latin typeface="+mj-lt"/>
                          </a:rPr>
                          <m:t>𝑚𝑎𝑥</m:t>
                        </m:r>
                      </m:sub>
                    </m:sSub>
                  </m:oMath>
                </a14:m>
                <a:r>
                  <a:rPr lang="en-US" sz="2400" dirty="0">
                    <a:latin typeface="+mj-lt"/>
                    <a:cs typeface="Times New Roman" panose="02020603050405020304" pitchFamily="18" charset="0"/>
                  </a:rPr>
                  <a:t> considering maximum delay </a:t>
                </a:r>
                <a14:m>
                  <m:oMath xmlns:m="http://schemas.openxmlformats.org/officeDocument/2006/math">
                    <m:sSub>
                      <m:sSubPr>
                        <m:ctrlPr>
                          <a:rPr lang="en-US" sz="2400" i="1">
                            <a:latin typeface="+mj-lt"/>
                          </a:rPr>
                        </m:ctrlPr>
                      </m:sSubPr>
                      <m:e>
                        <m:r>
                          <a:rPr lang="en-US" sz="2400" i="1">
                            <a:latin typeface="+mj-lt"/>
                          </a:rPr>
                          <m:t>𝛿</m:t>
                        </m:r>
                      </m:e>
                      <m:sub>
                        <m:r>
                          <a:rPr lang="en-US" sz="2400" i="1">
                            <a:latin typeface="+mj-lt"/>
                          </a:rPr>
                          <m:t>𝑚𝑎𝑥</m:t>
                        </m:r>
                      </m:sub>
                    </m:sSub>
                  </m:oMath>
                </a14:m>
                <a:r>
                  <a:rPr lang="en-US" sz="2400" dirty="0">
                    <a:latin typeface="+mj-lt"/>
                    <a:cs typeface="Times New Roman" panose="02020603050405020304" pitchFamily="18" charset="0"/>
                  </a:rPr>
                  <a:t>. </a:t>
                </a:r>
              </a:p>
              <a:p>
                <a:pPr marL="1404076" lvl="1" indent="-342900">
                  <a:buFont typeface="+mj-lt"/>
                  <a:buAutoNum type="arabicPeriod"/>
                </a:pPr>
                <a:r>
                  <a:rPr lang="en-US" sz="2400" dirty="0">
                    <a:latin typeface="+mj-lt"/>
                    <a:cs typeface="Times New Roman" panose="02020603050405020304" pitchFamily="18" charset="0"/>
                  </a:rPr>
                  <a:t>A risk factor </a:t>
                </a:r>
                <a14:m>
                  <m:oMath xmlns:m="http://schemas.openxmlformats.org/officeDocument/2006/math">
                    <m:r>
                      <a:rPr lang="en-US" sz="2400" i="1" smtClean="0">
                        <a:latin typeface="+mj-lt"/>
                      </a:rPr>
                      <m:t>𝑟</m:t>
                    </m:r>
                    <m:r>
                      <a:rPr lang="en-US" sz="2400" i="1" smtClean="0">
                        <a:latin typeface="+mj-lt"/>
                      </a:rPr>
                      <m:t> </m:t>
                    </m:r>
                  </m:oMath>
                </a14:m>
                <a:r>
                  <a:rPr lang="en-US" sz="2400" dirty="0">
                    <a:latin typeface="+mj-lt"/>
                    <a:cs typeface="Times New Roman" panose="02020603050405020304" pitchFamily="18" charset="0"/>
                  </a:rPr>
                  <a:t>that indicates the accuracy of the last estimated delay.</a:t>
                </a:r>
              </a:p>
              <a:p>
                <a:pPr marL="1404076" lvl="1" indent="-342900">
                  <a:buFont typeface="+mj-lt"/>
                  <a:buAutoNum type="arabicPeriod"/>
                </a:pPr>
                <a:endParaRPr lang="en-US" sz="2400" dirty="0">
                  <a:latin typeface="+mj-lt"/>
                  <a:cs typeface="Times New Roman" panose="02020603050405020304" pitchFamily="18" charset="0"/>
                </a:endParaRPr>
              </a:p>
              <a:p>
                <a:pPr marL="1404076" lvl="1" indent="-342900">
                  <a:buFont typeface="+mj-lt"/>
                  <a:buAutoNum type="arabicPeriod"/>
                </a:pPr>
                <a:r>
                  <a:rPr lang="en-US" sz="2400" dirty="0">
                    <a:latin typeface="+mj-lt"/>
                    <a:cs typeface="Times New Roman" panose="02020603050405020304" pitchFamily="18" charset="0"/>
                  </a:rPr>
                  <a:t>Finally, the adapted controller input</a:t>
                </a:r>
                <a14:m>
                  <m:oMath xmlns:m="http://schemas.openxmlformats.org/officeDocument/2006/math">
                    <m:r>
                      <a:rPr lang="en-US" sz="2400" smtClean="0">
                        <a:latin typeface="+mj-lt"/>
                      </a:rPr>
                      <m:t> </m:t>
                    </m:r>
                    <m:r>
                      <m:rPr>
                        <m:sty m:val="p"/>
                      </m:rPr>
                      <a:rPr lang="en-US" sz="2400">
                        <a:latin typeface="+mj-lt"/>
                      </a:rPr>
                      <m:t>u</m:t>
                    </m:r>
                    <m:r>
                      <a:rPr lang="en-US" sz="2400" i="1">
                        <a:latin typeface="+mj-lt"/>
                      </a:rPr>
                      <m:t>̂</m:t>
                    </m:r>
                    <m:r>
                      <a:rPr lang="en-US" sz="2400" i="1" smtClean="0">
                        <a:latin typeface="+mj-lt"/>
                      </a:rPr>
                      <m:t>(</m:t>
                    </m:r>
                    <m:r>
                      <a:rPr lang="en-US" sz="2400" i="1" smtClean="0">
                        <a:latin typeface="+mj-lt"/>
                      </a:rPr>
                      <m:t>𝑘</m:t>
                    </m:r>
                    <m:r>
                      <a:rPr lang="en-US" sz="2400" i="1" smtClean="0">
                        <a:latin typeface="+mj-lt"/>
                      </a:rPr>
                      <m:t>)</m:t>
                    </m:r>
                  </m:oMath>
                </a14:m>
                <a:r>
                  <a:rPr lang="en-US" sz="2400" dirty="0">
                    <a:latin typeface="+mj-lt"/>
                    <a:cs typeface="Times New Roman" panose="02020603050405020304" pitchFamily="18" charset="0"/>
                  </a:rPr>
                  <a:t> is applied to the AV.</a:t>
                </a:r>
                <a:endParaRPr lang="en-US" sz="2400" dirty="0">
                  <a:latin typeface="+mj-lt"/>
                </a:endParaRPr>
              </a:p>
              <a:p>
                <a:pPr marL="342900" indent="-342900">
                  <a:buFont typeface="Arial" pitchFamily="34" charset="0"/>
                  <a:buChar char="•"/>
                </a:pPr>
                <a:endParaRPr lang="en-US" sz="2400" dirty="0">
                  <a:latin typeface="+mj-lt"/>
                </a:endParaRPr>
              </a:p>
              <a:p>
                <a:pPr marL="342900" indent="-342900">
                  <a:buFont typeface="Arial" pitchFamily="34" charset="0"/>
                  <a:buChar char="•"/>
                </a:pPr>
                <a:r>
                  <a:rPr lang="en-US" sz="2400" dirty="0">
                    <a:latin typeface="+mj-lt"/>
                  </a:rPr>
                  <a:t>If the state of the AV lies inside the inflated region, the algorithm generates the conservative control input</a:t>
                </a:r>
                <a:endParaRPr lang="ar-EG" sz="2400" dirty="0">
                  <a:latin typeface="+mj-lt"/>
                </a:endParaRPr>
              </a:p>
            </p:txBody>
          </p:sp>
        </mc:Choice>
        <mc:Fallback>
          <p:sp>
            <p:nvSpPr>
              <p:cNvPr id="39" name="Text Placeholder 6">
                <a:extLst>
                  <a:ext uri="{FF2B5EF4-FFF2-40B4-BE49-F238E27FC236}">
                    <a16:creationId xmlns:a16="http://schemas.microsoft.com/office/drawing/2014/main" id="{1DAB1BE5-B30D-40D0-B8E9-B2828DE2D8DD}"/>
                  </a:ext>
                </a:extLst>
              </p:cNvPr>
              <p:cNvSpPr txBox="1">
                <a:spLocks noRot="1" noChangeAspect="1" noMove="1" noResize="1" noEditPoints="1" noAdjustHandles="1" noChangeArrowheads="1" noChangeShapeType="1" noTextEdit="1"/>
              </p:cNvSpPr>
              <p:nvPr/>
            </p:nvSpPr>
            <p:spPr>
              <a:xfrm>
                <a:off x="11440280" y="14852550"/>
                <a:ext cx="10048874" cy="4466222"/>
              </a:xfrm>
              <a:prstGeom prst="rect">
                <a:avLst/>
              </a:prstGeom>
              <a:blipFill>
                <a:blip r:embed="rId20"/>
                <a:stretch>
                  <a:fillRect l="-121" r="-485"/>
                </a:stretch>
              </a:blipFill>
            </p:spPr>
            <p:txBody>
              <a:bodyPr/>
              <a:lstStyle/>
              <a:p>
                <a:r>
                  <a:rPr lang="en-US">
                    <a:noFill/>
                  </a:rPr>
                  <a:t> </a:t>
                </a:r>
              </a:p>
            </p:txBody>
          </p:sp>
        </mc:Fallback>
      </mc:AlternateContent>
      <p:pic>
        <p:nvPicPr>
          <p:cNvPr id="40" name="Picture 39">
            <a:extLst>
              <a:ext uri="{FF2B5EF4-FFF2-40B4-BE49-F238E27FC236}">
                <a16:creationId xmlns:a16="http://schemas.microsoft.com/office/drawing/2014/main" id="{5AE199B2-12A3-4DE2-B7E2-883DC5EC3A5C}"/>
              </a:ext>
            </a:extLst>
          </p:cNvPr>
          <p:cNvPicPr>
            <a:picLocks noChangeAspect="1"/>
          </p:cNvPicPr>
          <p:nvPr/>
        </p:nvPicPr>
        <p:blipFill>
          <a:blip r:embed="rId21"/>
          <a:stretch>
            <a:fillRect/>
          </a:stretch>
        </p:blipFill>
        <p:spPr>
          <a:xfrm>
            <a:off x="14413907" y="16587509"/>
            <a:ext cx="3662509" cy="910979"/>
          </a:xfrm>
          <a:prstGeom prst="rect">
            <a:avLst/>
          </a:prstGeom>
        </p:spPr>
      </p:pic>
      <p:pic>
        <p:nvPicPr>
          <p:cNvPr id="41" name="Picture 40">
            <a:extLst>
              <a:ext uri="{FF2B5EF4-FFF2-40B4-BE49-F238E27FC236}">
                <a16:creationId xmlns:a16="http://schemas.microsoft.com/office/drawing/2014/main" id="{4500563E-5C38-4272-8C61-D5AA5313544E}"/>
              </a:ext>
            </a:extLst>
          </p:cNvPr>
          <p:cNvPicPr>
            <a:picLocks noChangeAspect="1"/>
          </p:cNvPicPr>
          <p:nvPr/>
        </p:nvPicPr>
        <p:blipFill>
          <a:blip r:embed="rId22"/>
          <a:stretch>
            <a:fillRect/>
          </a:stretch>
        </p:blipFill>
        <p:spPr>
          <a:xfrm>
            <a:off x="13265627" y="17885763"/>
            <a:ext cx="2764955" cy="514554"/>
          </a:xfrm>
          <a:prstGeom prst="rect">
            <a:avLst/>
          </a:prstGeom>
        </p:spPr>
      </p:pic>
      <p:pic>
        <p:nvPicPr>
          <p:cNvPr id="42" name="Picture 41">
            <a:extLst>
              <a:ext uri="{FF2B5EF4-FFF2-40B4-BE49-F238E27FC236}">
                <a16:creationId xmlns:a16="http://schemas.microsoft.com/office/drawing/2014/main" id="{59ADD550-8769-4DB8-A1E9-7F6DD91498F8}"/>
              </a:ext>
            </a:extLst>
          </p:cNvPr>
          <p:cNvPicPr>
            <a:picLocks noChangeAspect="1"/>
          </p:cNvPicPr>
          <p:nvPr/>
        </p:nvPicPr>
        <p:blipFill>
          <a:blip r:embed="rId23"/>
          <a:stretch>
            <a:fillRect/>
          </a:stretch>
        </p:blipFill>
        <p:spPr>
          <a:xfrm>
            <a:off x="16446500" y="17984376"/>
            <a:ext cx="2315130" cy="363158"/>
          </a:xfrm>
          <a:prstGeom prst="rect">
            <a:avLst/>
          </a:prstGeom>
        </p:spPr>
      </p:pic>
      <p:pic>
        <p:nvPicPr>
          <p:cNvPr id="43" name="Picture 42">
            <a:extLst>
              <a:ext uri="{FF2B5EF4-FFF2-40B4-BE49-F238E27FC236}">
                <a16:creationId xmlns:a16="http://schemas.microsoft.com/office/drawing/2014/main" id="{0FC232D3-B9DC-4F4C-8D90-F59F627423F1}"/>
              </a:ext>
            </a:extLst>
          </p:cNvPr>
          <p:cNvPicPr>
            <a:picLocks noChangeAspect="1"/>
          </p:cNvPicPr>
          <p:nvPr/>
        </p:nvPicPr>
        <p:blipFill>
          <a:blip r:embed="rId24"/>
          <a:stretch>
            <a:fillRect/>
          </a:stretch>
        </p:blipFill>
        <p:spPr>
          <a:xfrm>
            <a:off x="15053940" y="19306069"/>
            <a:ext cx="3022476" cy="342848"/>
          </a:xfrm>
          <a:prstGeom prst="rect">
            <a:avLst/>
          </a:prstGeom>
        </p:spPr>
      </p:pic>
      <p:pic>
        <p:nvPicPr>
          <p:cNvPr id="44" name="Picture 43">
            <a:extLst>
              <a:ext uri="{FF2B5EF4-FFF2-40B4-BE49-F238E27FC236}">
                <a16:creationId xmlns:a16="http://schemas.microsoft.com/office/drawing/2014/main" id="{4D428820-8168-43B4-A9F9-145E09CF65BE}"/>
              </a:ext>
            </a:extLst>
          </p:cNvPr>
          <p:cNvPicPr>
            <a:picLocks noChangeAspect="1"/>
          </p:cNvPicPr>
          <p:nvPr/>
        </p:nvPicPr>
        <p:blipFill rotWithShape="1">
          <a:blip r:embed="rId25"/>
          <a:srcRect l="1121" r="1845"/>
          <a:stretch/>
        </p:blipFill>
        <p:spPr>
          <a:xfrm>
            <a:off x="22144415" y="6059700"/>
            <a:ext cx="9918833" cy="2359461"/>
          </a:xfrm>
          <a:prstGeom prst="rect">
            <a:avLst/>
          </a:prstGeom>
        </p:spPr>
      </p:pic>
      <p:graphicFrame>
        <p:nvGraphicFramePr>
          <p:cNvPr id="45" name="Table 44">
            <a:extLst>
              <a:ext uri="{FF2B5EF4-FFF2-40B4-BE49-F238E27FC236}">
                <a16:creationId xmlns:a16="http://schemas.microsoft.com/office/drawing/2014/main" id="{3C77A42E-835E-4934-8247-2D42F8A02D4F}"/>
              </a:ext>
            </a:extLst>
          </p:cNvPr>
          <p:cNvGraphicFramePr>
            <a:graphicFrameLocks noGrp="1"/>
          </p:cNvGraphicFramePr>
          <p:nvPr>
            <p:extLst>
              <p:ext uri="{D42A27DB-BD31-4B8C-83A1-F6EECF244321}">
                <p14:modId xmlns:p14="http://schemas.microsoft.com/office/powerpoint/2010/main" val="3633679359"/>
              </p:ext>
            </p:extLst>
          </p:nvPr>
        </p:nvGraphicFramePr>
        <p:xfrm>
          <a:off x="22368360" y="8752276"/>
          <a:ext cx="9216878" cy="1423952"/>
        </p:xfrm>
        <a:graphic>
          <a:graphicData uri="http://schemas.openxmlformats.org/drawingml/2006/table">
            <a:tbl>
              <a:tblPr firstRow="1" bandRow="1">
                <a:tableStyleId>{5C22544A-7EE6-4342-B048-85BDC9FD1C3A}</a:tableStyleId>
              </a:tblPr>
              <a:tblGrid>
                <a:gridCol w="4612526">
                  <a:extLst>
                    <a:ext uri="{9D8B030D-6E8A-4147-A177-3AD203B41FA5}">
                      <a16:colId xmlns:a16="http://schemas.microsoft.com/office/drawing/2014/main" val="1895027629"/>
                    </a:ext>
                  </a:extLst>
                </a:gridCol>
                <a:gridCol w="4604352">
                  <a:extLst>
                    <a:ext uri="{9D8B030D-6E8A-4147-A177-3AD203B41FA5}">
                      <a16:colId xmlns:a16="http://schemas.microsoft.com/office/drawing/2014/main" val="3660175351"/>
                    </a:ext>
                  </a:extLst>
                </a:gridCol>
              </a:tblGrid>
              <a:tr h="0">
                <a:tc>
                  <a:txBody>
                    <a:bodyPr/>
                    <a:lstStyle/>
                    <a:p>
                      <a:pPr algn="ctr"/>
                      <a:r>
                        <a:rPr lang="en-US" sz="1800" b="1" i="0" u="none" strike="noStrike" kern="1200" baseline="0" dirty="0">
                          <a:solidFill>
                            <a:schemeClr val="lt1"/>
                          </a:solidFill>
                          <a:latin typeface="+mn-lt"/>
                          <a:ea typeface="+mn-ea"/>
                          <a:cs typeface="+mn-cs"/>
                        </a:rPr>
                        <a:t>Scenario</a:t>
                      </a: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lt1"/>
                          </a:solidFill>
                          <a:latin typeface="+mn-lt"/>
                          <a:ea typeface="+mn-ea"/>
                          <a:cs typeface="+mn-cs"/>
                        </a:rPr>
                        <a:t>Task Execution Time(s)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0860805"/>
                  </a:ext>
                </a:extLst>
              </a:tr>
              <a:tr h="327929">
                <a:tc>
                  <a:txBody>
                    <a:bodyPr/>
                    <a:lstStyle/>
                    <a:p>
                      <a:pPr algn="ctr"/>
                      <a:r>
                        <a:rPr lang="en-US" sz="1800" b="0" i="0" u="none" strike="noStrike" kern="1200" baseline="0" dirty="0">
                          <a:solidFill>
                            <a:schemeClr val="tx1"/>
                          </a:solidFill>
                          <a:latin typeface="+mn-lt"/>
                          <a:ea typeface="+mn-ea"/>
                          <a:cs typeface="+mn-cs"/>
                        </a:rPr>
                        <a:t>No overhead </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6.3</a:t>
                      </a: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2478704"/>
                  </a:ext>
                </a:extLst>
              </a:tr>
              <a:tr h="327929">
                <a:tc>
                  <a:txBody>
                    <a:bodyPr/>
                    <a:lstStyle/>
                    <a:p>
                      <a:pPr algn="ctr"/>
                      <a:r>
                        <a:rPr lang="en-US" sz="1800" b="0" i="0" u="none" strike="noStrike" kern="1200" baseline="0" dirty="0">
                          <a:solidFill>
                            <a:schemeClr val="tx1"/>
                          </a:solidFill>
                          <a:latin typeface="+mn-lt"/>
                          <a:ea typeface="+mn-ea"/>
                          <a:cs typeface="+mn-cs"/>
                        </a:rPr>
                        <a:t>Overhead + conservative controller </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baseline="0" dirty="0">
                          <a:solidFill>
                            <a:schemeClr val="tx1"/>
                          </a:solidFill>
                          <a:latin typeface="+mn-lt"/>
                          <a:ea typeface="+mn-ea"/>
                          <a:cs typeface="+mn-cs"/>
                        </a:rPr>
                        <a:t>43.4</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040991"/>
                  </a:ext>
                </a:extLst>
              </a:tr>
              <a:tr h="327929">
                <a:tc>
                  <a:txBody>
                    <a:bodyPr/>
                    <a:lstStyle/>
                    <a:p>
                      <a:pPr algn="ctr"/>
                      <a:r>
                        <a:rPr lang="en-US" sz="1800" b="0" i="0" u="none" strike="noStrike" kern="1200" baseline="0" dirty="0">
                          <a:solidFill>
                            <a:schemeClr val="tx1"/>
                          </a:solidFill>
                          <a:latin typeface="+mn-lt"/>
                          <a:ea typeface="+mn-ea"/>
                          <a:cs typeface="+mn-cs"/>
                        </a:rPr>
                        <a:t>Overhead + online adaptation </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18.1</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4262427"/>
                  </a:ext>
                </a:extLst>
              </a:tr>
            </a:tbl>
          </a:graphicData>
        </a:graphic>
      </p:graphicFrame>
      <p:pic>
        <p:nvPicPr>
          <p:cNvPr id="46" name="Picture 45">
            <a:extLst>
              <a:ext uri="{FF2B5EF4-FFF2-40B4-BE49-F238E27FC236}">
                <a16:creationId xmlns:a16="http://schemas.microsoft.com/office/drawing/2014/main" id="{D9D74B86-22AD-4DBA-808A-A0F3389287F8}"/>
              </a:ext>
            </a:extLst>
          </p:cNvPr>
          <p:cNvPicPr>
            <a:picLocks noChangeAspect="1"/>
          </p:cNvPicPr>
          <p:nvPr/>
        </p:nvPicPr>
        <p:blipFill rotWithShape="1">
          <a:blip r:embed="rId26"/>
          <a:srcRect t="3103"/>
          <a:stretch/>
        </p:blipFill>
        <p:spPr>
          <a:xfrm>
            <a:off x="24143915" y="11538636"/>
            <a:ext cx="5375302" cy="1357926"/>
          </a:xfrm>
          <a:prstGeom prst="rect">
            <a:avLst/>
          </a:prstGeom>
        </p:spPr>
      </p:pic>
      <p:graphicFrame>
        <p:nvGraphicFramePr>
          <p:cNvPr id="48" name="Table 47">
            <a:extLst>
              <a:ext uri="{FF2B5EF4-FFF2-40B4-BE49-F238E27FC236}">
                <a16:creationId xmlns:a16="http://schemas.microsoft.com/office/drawing/2014/main" id="{29B33522-A2BE-49F8-8216-6B51E25C91E7}"/>
              </a:ext>
            </a:extLst>
          </p:cNvPr>
          <p:cNvGraphicFramePr>
            <a:graphicFrameLocks noGrp="1"/>
          </p:cNvGraphicFramePr>
          <p:nvPr>
            <p:extLst>
              <p:ext uri="{D42A27DB-BD31-4B8C-83A1-F6EECF244321}">
                <p14:modId xmlns:p14="http://schemas.microsoft.com/office/powerpoint/2010/main" val="3210122665"/>
              </p:ext>
            </p:extLst>
          </p:nvPr>
        </p:nvGraphicFramePr>
        <p:xfrm>
          <a:off x="22462766" y="13019744"/>
          <a:ext cx="9216878" cy="1060519"/>
        </p:xfrm>
        <a:graphic>
          <a:graphicData uri="http://schemas.openxmlformats.org/drawingml/2006/table">
            <a:tbl>
              <a:tblPr firstRow="1" bandRow="1">
                <a:tableStyleId>{5C22544A-7EE6-4342-B048-85BDC9FD1C3A}</a:tableStyleId>
              </a:tblPr>
              <a:tblGrid>
                <a:gridCol w="3073281">
                  <a:extLst>
                    <a:ext uri="{9D8B030D-6E8A-4147-A177-3AD203B41FA5}">
                      <a16:colId xmlns:a16="http://schemas.microsoft.com/office/drawing/2014/main" val="1895027629"/>
                    </a:ext>
                  </a:extLst>
                </a:gridCol>
                <a:gridCol w="3073281">
                  <a:extLst>
                    <a:ext uri="{9D8B030D-6E8A-4147-A177-3AD203B41FA5}">
                      <a16:colId xmlns:a16="http://schemas.microsoft.com/office/drawing/2014/main" val="2482140226"/>
                    </a:ext>
                  </a:extLst>
                </a:gridCol>
                <a:gridCol w="3070316">
                  <a:extLst>
                    <a:ext uri="{9D8B030D-6E8A-4147-A177-3AD203B41FA5}">
                      <a16:colId xmlns:a16="http://schemas.microsoft.com/office/drawing/2014/main" val="3660175351"/>
                    </a:ext>
                  </a:extLst>
                </a:gridCol>
              </a:tblGrid>
              <a:tr h="301690">
                <a:tc>
                  <a:txBody>
                    <a:bodyPr/>
                    <a:lstStyle/>
                    <a:p>
                      <a:pPr algn="ctr"/>
                      <a:r>
                        <a:rPr lang="en-US" sz="1800" b="1" i="0" u="none" strike="noStrike" kern="1200" baseline="0" dirty="0">
                          <a:solidFill>
                            <a:schemeClr val="lt1"/>
                          </a:solidFill>
                          <a:latin typeface="+mn-lt"/>
                          <a:ea typeface="+mn-ea"/>
                          <a:cs typeface="+mn-cs"/>
                        </a:rPr>
                        <a:t>Type of overhead</a:t>
                      </a: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i="1" u="none" strike="noStrike" kern="1200" baseline="0" dirty="0" err="1">
                          <a:solidFill>
                            <a:schemeClr val="lt1"/>
                          </a:solidFill>
                          <a:latin typeface="+mn-lt"/>
                          <a:ea typeface="+mn-ea"/>
                          <a:cs typeface="+mn-cs"/>
                        </a:rPr>
                        <a:t>Slam_gmapping</a:t>
                      </a:r>
                      <a:endParaRPr lang="en-US" sz="1800" b="1" i="1" u="none" strike="noStrike" kern="1200" baseline="0" dirty="0">
                        <a:solidFill>
                          <a:schemeClr val="lt1"/>
                        </a:solidFill>
                        <a:latin typeface="+mn-lt"/>
                        <a:ea typeface="+mn-ea"/>
                        <a:cs typeface="+mn-cs"/>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1" i="1" u="none" strike="noStrike" kern="1200" baseline="0" dirty="0" err="1">
                          <a:solidFill>
                            <a:schemeClr val="lt1"/>
                          </a:solidFill>
                          <a:latin typeface="+mn-lt"/>
                          <a:ea typeface="+mn-ea"/>
                          <a:cs typeface="+mn-cs"/>
                        </a:rPr>
                        <a:t>Move_base</a:t>
                      </a:r>
                      <a:endParaRPr lang="en-US" sz="1800" b="1" i="1" u="none" strike="noStrike" kern="1200" baseline="0" dirty="0">
                        <a:solidFill>
                          <a:schemeClr val="lt1"/>
                        </a:solidFill>
                        <a:latin typeface="+mn-lt"/>
                        <a:ea typeface="+mn-ea"/>
                        <a:cs typeface="+mn-cs"/>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860805"/>
                  </a:ext>
                </a:extLst>
              </a:tr>
              <a:tr h="301690">
                <a:tc>
                  <a:txBody>
                    <a:bodyPr/>
                    <a:lstStyle/>
                    <a:p>
                      <a:pPr algn="ctr"/>
                      <a:r>
                        <a:rPr lang="en-US" sz="1800" b="0" i="0" u="none" strike="noStrike" kern="1200" baseline="0" dirty="0">
                          <a:solidFill>
                            <a:schemeClr val="tx1"/>
                          </a:solidFill>
                          <a:latin typeface="+mn-lt"/>
                          <a:ea typeface="+mn-ea"/>
                          <a:cs typeface="+mn-cs"/>
                        </a:rPr>
                        <a:t>CPU load</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dk1"/>
                          </a:solidFill>
                          <a:latin typeface="+mn-lt"/>
                          <a:ea typeface="+mn-ea"/>
                          <a:cs typeface="+mn-cs"/>
                        </a:rPr>
                        <a:t>17.8%</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12.5%</a:t>
                      </a: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2478704"/>
                  </a:ext>
                </a:extLst>
              </a:tr>
              <a:tr h="373423">
                <a:tc>
                  <a:txBody>
                    <a:bodyPr/>
                    <a:lstStyle/>
                    <a:p>
                      <a:pPr algn="ctr"/>
                      <a:r>
                        <a:rPr lang="en-US" sz="1800" b="0" i="0" u="none" strike="noStrike" kern="1200" baseline="0" dirty="0">
                          <a:solidFill>
                            <a:schemeClr val="tx1"/>
                          </a:solidFill>
                          <a:latin typeface="+mn-lt"/>
                          <a:ea typeface="+mn-ea"/>
                          <a:cs typeface="+mn-cs"/>
                        </a:rPr>
                        <a:t>Memory consumption</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dk1"/>
                          </a:solidFill>
                          <a:latin typeface="+mn-lt"/>
                          <a:ea typeface="+mn-ea"/>
                          <a:cs typeface="+mn-cs"/>
                        </a:rPr>
                        <a:t>3.0%</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dk1"/>
                          </a:solidFill>
                          <a:latin typeface="+mn-lt"/>
                          <a:ea typeface="+mn-ea"/>
                          <a:cs typeface="+mn-cs"/>
                        </a:rPr>
                        <a:t>2.56%</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040991"/>
                  </a:ext>
                </a:extLst>
              </a:tr>
            </a:tbl>
          </a:graphicData>
        </a:graphic>
      </p:graphicFrame>
      <p:pic>
        <p:nvPicPr>
          <p:cNvPr id="49" name="Picture 48">
            <a:extLst>
              <a:ext uri="{FF2B5EF4-FFF2-40B4-BE49-F238E27FC236}">
                <a16:creationId xmlns:a16="http://schemas.microsoft.com/office/drawing/2014/main" id="{AEB371CC-9E48-4C24-BD0C-90BDA67C90AC}"/>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3434638" y="4066895"/>
            <a:ext cx="7356131" cy="1567285"/>
          </a:xfrm>
          <a:prstGeom prst="rect">
            <a:avLst/>
          </a:prstGeom>
        </p:spPr>
      </p:pic>
      <p:pic>
        <p:nvPicPr>
          <p:cNvPr id="50" name="Picture 49">
            <a:extLst>
              <a:ext uri="{FF2B5EF4-FFF2-40B4-BE49-F238E27FC236}">
                <a16:creationId xmlns:a16="http://schemas.microsoft.com/office/drawing/2014/main" id="{4D5C8C28-2813-4AA0-9B4D-2DFC6F832F59}"/>
              </a:ext>
            </a:extLst>
          </p:cNvPr>
          <p:cNvPicPr>
            <a:picLocks noChangeAspect="1"/>
          </p:cNvPicPr>
          <p:nvPr/>
        </p:nvPicPr>
        <p:blipFill>
          <a:blip r:embed="rId28"/>
          <a:stretch>
            <a:fillRect/>
          </a:stretch>
        </p:blipFill>
        <p:spPr>
          <a:xfrm>
            <a:off x="22388917" y="15584561"/>
            <a:ext cx="4516048" cy="202086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1" name="Picture 50">
            <a:extLst>
              <a:ext uri="{FF2B5EF4-FFF2-40B4-BE49-F238E27FC236}">
                <a16:creationId xmlns:a16="http://schemas.microsoft.com/office/drawing/2014/main" id="{36696632-CE53-41F1-8701-BD136FB0BC54}"/>
              </a:ext>
            </a:extLst>
          </p:cNvPr>
          <p:cNvPicPr>
            <a:picLocks noChangeAspect="1"/>
          </p:cNvPicPr>
          <p:nvPr/>
        </p:nvPicPr>
        <p:blipFill>
          <a:blip r:embed="rId29"/>
          <a:stretch>
            <a:fillRect/>
          </a:stretch>
        </p:blipFill>
        <p:spPr>
          <a:xfrm>
            <a:off x="27251560" y="15527362"/>
            <a:ext cx="4537922" cy="208488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12" name="TextBox 11"/>
          <p:cNvSpPr txBox="1"/>
          <p:nvPr/>
        </p:nvSpPr>
        <p:spPr>
          <a:xfrm>
            <a:off x="29328404" y="373307"/>
            <a:ext cx="3961485" cy="1446550"/>
          </a:xfrm>
          <a:prstGeom prst="rect">
            <a:avLst/>
          </a:prstGeom>
          <a:noFill/>
          <a:effectLst>
            <a:glow rad="127000">
              <a:schemeClr val="accent1">
                <a:alpha val="40000"/>
              </a:schemeClr>
            </a:glow>
          </a:effectLst>
        </p:spPr>
        <p:txBody>
          <a:bodyPr wrap="square" rtlCol="0">
            <a:spAutoFit/>
          </a:bodyPr>
          <a:lstStyle/>
          <a:p>
            <a:r>
              <a:rPr lang="en-US" sz="8800" b="1" dirty="0">
                <a:effectLst>
                  <a:glow rad="215900">
                    <a:schemeClr val="bg1">
                      <a:alpha val="40000"/>
                    </a:schemeClr>
                  </a:glow>
                </a:effectLst>
                <a:latin typeface="+mj-lt"/>
                <a:cs typeface="Times New Roman" panose="02020603050405020304" pitchFamily="18" charset="0"/>
              </a:rPr>
              <a:t>AHS’17</a:t>
            </a:r>
          </a:p>
        </p:txBody>
      </p:sp>
      <p:sp>
        <p:nvSpPr>
          <p:cNvPr id="47" name="Text Placeholder 9">
            <a:extLst>
              <a:ext uri="{FF2B5EF4-FFF2-40B4-BE49-F238E27FC236}">
                <a16:creationId xmlns:a16="http://schemas.microsoft.com/office/drawing/2014/main" id="{DE9F1513-3836-474C-9D00-82200A85CC41}"/>
              </a:ext>
            </a:extLst>
          </p:cNvPr>
          <p:cNvSpPr txBox="1">
            <a:spLocks/>
          </p:cNvSpPr>
          <p:nvPr/>
        </p:nvSpPr>
        <p:spPr>
          <a:xfrm>
            <a:off x="22072624" y="10103505"/>
            <a:ext cx="10182022" cy="624326"/>
          </a:xfrm>
          <a:prstGeom prst="rect">
            <a:avLst/>
          </a:prstGeom>
          <a:noFill/>
        </p:spPr>
        <p:txBody>
          <a:bodyPr wrap="square" lIns="65304" tIns="65304" rIns="65304" bIns="65304" anchor="ctr" anchorCtr="0">
            <a:spAutoFit/>
          </a:bodyPr>
          <a:lstStyle>
            <a:lvl1pPr marL="0" indent="0" algn="ctr" defTabSz="3134552" rtl="0" eaLnBrk="1" latinLnBrk="0" hangingPunct="1">
              <a:spcBef>
                <a:spcPct val="20000"/>
              </a:spcBef>
              <a:buFont typeface="Arial" pitchFamily="34" charset="0"/>
              <a:buNone/>
              <a:defRPr sz="2600" b="1" u="sng" kern="1200" baseline="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r>
              <a:rPr lang="en-US" sz="3200" dirty="0">
                <a:latin typeface="+mj-lt"/>
              </a:rPr>
              <a:t>EXPERIMENTS</a:t>
            </a:r>
          </a:p>
        </p:txBody>
      </p:sp>
      <p:sp>
        <p:nvSpPr>
          <p:cNvPr id="19" name="Rectangle 18">
            <a:extLst>
              <a:ext uri="{FF2B5EF4-FFF2-40B4-BE49-F238E27FC236}">
                <a16:creationId xmlns:a16="http://schemas.microsoft.com/office/drawing/2014/main" id="{8A4B49DD-7059-425A-AF02-A227E2E2B730}"/>
              </a:ext>
            </a:extLst>
          </p:cNvPr>
          <p:cNvSpPr/>
          <p:nvPr/>
        </p:nvSpPr>
        <p:spPr>
          <a:xfrm>
            <a:off x="23434638" y="17655740"/>
            <a:ext cx="2262525" cy="400110"/>
          </a:xfrm>
          <a:prstGeom prst="rect">
            <a:avLst/>
          </a:prstGeom>
        </p:spPr>
        <p:txBody>
          <a:bodyPr wrap="square">
            <a:spAutoFit/>
          </a:bodyPr>
          <a:lstStyle/>
          <a:p>
            <a:r>
              <a:rPr lang="en-US" sz="2000" dirty="0"/>
              <a:t>Without Adaptation</a:t>
            </a:r>
          </a:p>
        </p:txBody>
      </p:sp>
      <p:sp>
        <p:nvSpPr>
          <p:cNvPr id="52" name="Rectangle 51">
            <a:extLst>
              <a:ext uri="{FF2B5EF4-FFF2-40B4-BE49-F238E27FC236}">
                <a16:creationId xmlns:a16="http://schemas.microsoft.com/office/drawing/2014/main" id="{51E3C8B8-FB37-4216-B2F0-1CBEED37891E}"/>
              </a:ext>
            </a:extLst>
          </p:cNvPr>
          <p:cNvSpPr/>
          <p:nvPr/>
        </p:nvSpPr>
        <p:spPr>
          <a:xfrm>
            <a:off x="28440400" y="17626713"/>
            <a:ext cx="1984391" cy="400110"/>
          </a:xfrm>
          <a:prstGeom prst="rect">
            <a:avLst/>
          </a:prstGeom>
        </p:spPr>
        <p:txBody>
          <a:bodyPr wrap="square">
            <a:spAutoFit/>
          </a:bodyPr>
          <a:lstStyle/>
          <a:p>
            <a:r>
              <a:rPr lang="en-US" sz="2000" dirty="0"/>
              <a:t>With Adaptation</a:t>
            </a:r>
          </a:p>
        </p:txBody>
      </p:sp>
      <p:sp>
        <p:nvSpPr>
          <p:cNvPr id="53" name="Text Placeholder 10">
            <a:extLst>
              <a:ext uri="{FF2B5EF4-FFF2-40B4-BE49-F238E27FC236}">
                <a16:creationId xmlns:a16="http://schemas.microsoft.com/office/drawing/2014/main" id="{2FCAA8AF-2E0A-4966-BBDA-06DDA07C4BF8}"/>
              </a:ext>
            </a:extLst>
          </p:cNvPr>
          <p:cNvSpPr txBox="1">
            <a:spLocks/>
          </p:cNvSpPr>
          <p:nvPr/>
        </p:nvSpPr>
        <p:spPr>
          <a:xfrm>
            <a:off x="24877461" y="5511053"/>
            <a:ext cx="4717168" cy="606704"/>
          </a:xfrm>
          <a:prstGeom prst="rect">
            <a:avLst/>
          </a:prstGeom>
        </p:spPr>
        <p:txBody>
          <a:bodyPr wrap="square" lIns="163258" tIns="163258" rIns="163258" bIns="163258">
            <a:spAutoFit/>
          </a:bodyPr>
          <a:lstStyle>
            <a:lvl1pPr marL="0" indent="0" algn="l" defTabSz="3134552" rtl="0" eaLnBrk="1" latinLnBrk="0" hangingPunct="1">
              <a:spcBef>
                <a:spcPct val="20000"/>
              </a:spcBef>
              <a:buFont typeface="Arial"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r>
              <a:rPr lang="en-US" dirty="0">
                <a:latin typeface="+mj-lt"/>
              </a:rPr>
              <a:t>Imposing cyclic controller runtime overheads</a:t>
            </a:r>
          </a:p>
        </p:txBody>
      </p:sp>
      <p:sp>
        <p:nvSpPr>
          <p:cNvPr id="23" name="Rectangle 22">
            <a:extLst>
              <a:ext uri="{FF2B5EF4-FFF2-40B4-BE49-F238E27FC236}">
                <a16:creationId xmlns:a16="http://schemas.microsoft.com/office/drawing/2014/main" id="{C689E354-6397-487C-9CD3-8D0276706746}"/>
              </a:ext>
            </a:extLst>
          </p:cNvPr>
          <p:cNvSpPr/>
          <p:nvPr/>
        </p:nvSpPr>
        <p:spPr>
          <a:xfrm>
            <a:off x="1219426" y="20136741"/>
            <a:ext cx="16459200" cy="369332"/>
          </a:xfrm>
          <a:prstGeom prst="rect">
            <a:avLst/>
          </a:prstGeom>
        </p:spPr>
        <p:txBody>
          <a:bodyPr>
            <a:spAutoFit/>
          </a:bodyPr>
          <a:lstStyle/>
          <a:p>
            <a:r>
              <a:rPr lang="en-US" sz="1800" baseline="30000" dirty="0">
                <a:cs typeface="Times New Roman" panose="02020603050405020304" pitchFamily="18" charset="0"/>
              </a:rPr>
              <a:t>1</a:t>
            </a:r>
            <a:r>
              <a:rPr lang="en-US" sz="1800" dirty="0">
                <a:latin typeface="+mj-lt"/>
              </a:rPr>
              <a:t>M. Co, et al., “Double helix and raven: A system for cyber fault tolerance and recovery”, CISRC ’16.</a:t>
            </a:r>
          </a:p>
        </p:txBody>
      </p:sp>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Custom 9">
      <a:dk1>
        <a:srgbClr val="2F5496"/>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2101</TotalTime>
  <Words>744</Words>
  <Application>Microsoft Office PowerPoint</Application>
  <PresentationFormat>Custom</PresentationFormat>
  <Paragraphs>101</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Calibri</vt:lpstr>
      <vt:lpstr>Cambria Math</vt:lpstr>
      <vt:lpstr>Mangal</vt:lpstr>
      <vt:lpstr>Times New Roman</vt:lpstr>
      <vt:lpstr>Trebuchet MS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Mahmoud Raafat</cp:lastModifiedBy>
  <cp:revision>72</cp:revision>
  <dcterms:created xsi:type="dcterms:W3CDTF">2012-02-09T21:09:21Z</dcterms:created>
  <dcterms:modified xsi:type="dcterms:W3CDTF">2017-07-17T21:44:25Z</dcterms:modified>
</cp:coreProperties>
</file>