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708"/>
    <a:srgbClr val="09B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-2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Artificial_neural_networ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795" y="-13970"/>
            <a:ext cx="12198985" cy="12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AI </a:t>
            </a:r>
            <a:r>
              <a:rPr lang="en-US" sz="2400" b="1" dirty="0" smtClean="0">
                <a:solidFill>
                  <a:schemeClr val="bg1"/>
                </a:solidFill>
                <a:uFillTx/>
              </a:rPr>
              <a:t>Project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2016-CS-101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2016-CS-107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2016-CS-108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2016-CS-114</a:t>
            </a:r>
            <a:endParaRPr lang="en-US" sz="1400" dirty="0"/>
          </a:p>
        </p:txBody>
      </p:sp>
      <p:pic>
        <p:nvPicPr>
          <p:cNvPr id="5" name="Picture 4" descr="UET_Lahore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" y="12700"/>
            <a:ext cx="1191895" cy="11156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0795" y="1231264"/>
            <a:ext cx="12198985" cy="9657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4470" y="1346200"/>
            <a:ext cx="2160270" cy="261683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Think </a:t>
            </a:r>
            <a:r>
              <a:rPr lang="en-US" i="1" dirty="0"/>
              <a:t>of a sort of </a:t>
            </a:r>
            <a:r>
              <a:rPr lang="en-US" sz="1400" i="1" dirty="0"/>
              <a:t>“analogy” between the complex webs of interconnected neurons in a brain and the densely interconnected units making up an </a:t>
            </a:r>
            <a:r>
              <a:rPr lang="en-US" sz="1400" i="1" dirty="0" smtClean="0">
                <a:hlinkClick r:id="rId3"/>
              </a:rPr>
              <a:t>artificial neural </a:t>
            </a:r>
            <a:r>
              <a:rPr lang="en-US" sz="1400" i="1" dirty="0">
                <a:hlinkClick r:id="rId3"/>
              </a:rPr>
              <a:t>network</a:t>
            </a:r>
            <a:r>
              <a:rPr lang="en-US" sz="1400" i="1" dirty="0"/>
              <a:t> (ANN</a:t>
            </a:r>
            <a:r>
              <a:rPr lang="en-US" sz="1400" i="1" dirty="0" smtClean="0"/>
              <a:t>).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204470" y="1346200"/>
            <a:ext cx="2160905" cy="3175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uFillTx/>
              </a:rPr>
              <a:t>Motivation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4152" y="4049395"/>
            <a:ext cx="2160905" cy="27305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To find the Salary of the Stack Overflow Developers by the survey.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04470" y="4050030"/>
            <a:ext cx="2160270" cy="3429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uFillTx/>
              </a:rPr>
              <a:t>Problem Statement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06040" y="1346200"/>
            <a:ext cx="2247900" cy="261683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 = </a:t>
            </a:r>
            <a:r>
              <a:rPr lang="en-US" sz="1200" dirty="0" smtClean="0"/>
              <a:t>[‘</a:t>
            </a:r>
            <a:r>
              <a:rPr lang="en-US" sz="1200" dirty="0" err="1" smtClean="0"/>
              <a:t>OpenSource</a:t>
            </a:r>
            <a:r>
              <a:rPr lang="en-US" sz="1200" dirty="0" smtClean="0"/>
              <a:t>’, ‘</a:t>
            </a:r>
            <a:r>
              <a:rPr lang="en-US" sz="1200" dirty="0" err="1" smtClean="0"/>
              <a:t>UndergradMaj</a:t>
            </a:r>
            <a:r>
              <a:rPr lang="en-US" sz="1200" dirty="0" smtClean="0"/>
              <a:t>’, ‘</a:t>
            </a:r>
            <a:r>
              <a:rPr lang="en-US" sz="1200" dirty="0" err="1" smtClean="0"/>
              <a:t>CompanySize</a:t>
            </a:r>
            <a:r>
              <a:rPr lang="en-US" sz="1200" dirty="0" smtClean="0"/>
              <a:t>’, ‘</a:t>
            </a:r>
            <a:r>
              <a:rPr lang="en-US" sz="1200" dirty="0" err="1" smtClean="0"/>
              <a:t>YearCodeing</a:t>
            </a:r>
            <a:r>
              <a:rPr lang="en-US" sz="1200" dirty="0" smtClean="0"/>
              <a:t>’, ‘</a:t>
            </a:r>
            <a:r>
              <a:rPr lang="en-US" sz="1200" dirty="0" err="1" smtClean="0"/>
              <a:t>LanguageWithWork</a:t>
            </a:r>
            <a:r>
              <a:rPr lang="en-US" sz="1200" dirty="0" smtClean="0"/>
              <a:t>’, ‘</a:t>
            </a:r>
            <a:r>
              <a:rPr lang="en-US" sz="1200" dirty="0" err="1" smtClean="0"/>
              <a:t>DatabaseWithWork</a:t>
            </a:r>
            <a:r>
              <a:rPr lang="en-US" sz="1200" dirty="0" smtClean="0"/>
              <a:t>’, ‘</a:t>
            </a:r>
            <a:r>
              <a:rPr lang="en-US" sz="1200" dirty="0" err="1" smtClean="0"/>
              <a:t>PlatformWithWork</a:t>
            </a:r>
            <a:r>
              <a:rPr lang="en-US" sz="1200" dirty="0" smtClean="0"/>
              <a:t>’, ‘FrameworkWithWork’, ‘Age’, ‘Country’, ‘Student’, ‘Currency’, ‘Salary’]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2606040" y="1356360"/>
            <a:ext cx="2248535" cy="3175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uFillTx/>
              </a:rPr>
              <a:t>Data and Features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107305" y="1367220"/>
            <a:ext cx="6932930" cy="261683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-1): Eradicate Missing Data</a:t>
            </a:r>
          </a:p>
          <a:p>
            <a:pPr algn="ctr"/>
            <a:r>
              <a:rPr lang="en-US" sz="1600" dirty="0" smtClean="0"/>
              <a:t>-2): Scaling of Data</a:t>
            </a:r>
          </a:p>
          <a:p>
            <a:pPr algn="ctr"/>
            <a:r>
              <a:rPr lang="en-US" sz="1600" dirty="0" smtClean="0"/>
              <a:t>-3): Categorical Data</a:t>
            </a:r>
          </a:p>
          <a:p>
            <a:pPr algn="ctr"/>
            <a:r>
              <a:rPr lang="en-US" sz="1600" dirty="0" smtClean="0"/>
              <a:t>-4): Encoding</a:t>
            </a:r>
          </a:p>
          <a:p>
            <a:pPr algn="ctr"/>
            <a:r>
              <a:rPr lang="en-US" sz="1600" dirty="0" smtClean="0"/>
              <a:t>-5): Trap of Dummy Variable</a:t>
            </a:r>
          </a:p>
          <a:p>
            <a:pPr algn="ctr"/>
            <a:r>
              <a:rPr lang="en-US" sz="1600" dirty="0" smtClean="0"/>
              <a:t>-6): Dimensions Reduction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5107305" y="1365250"/>
            <a:ext cx="6932930" cy="29908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uFillTx/>
              </a:rPr>
              <a:t>Pre Processing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06040" y="4050030"/>
            <a:ext cx="2247900" cy="272986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Here Is the three base line methods:</a:t>
            </a:r>
          </a:p>
          <a:p>
            <a:pPr algn="ctr"/>
            <a:r>
              <a:rPr lang="en-US" sz="1600" dirty="0" smtClean="0"/>
              <a:t>   1): KNN Classification model</a:t>
            </a:r>
          </a:p>
          <a:p>
            <a:pPr algn="ctr"/>
            <a:r>
              <a:rPr lang="en-US" sz="1600" dirty="0" smtClean="0"/>
              <a:t>   2): Logistic Regression</a:t>
            </a:r>
          </a:p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3): Artificial Neural Network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2606040" y="4050030"/>
            <a:ext cx="2248535" cy="343535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uFillTx/>
              </a:rPr>
              <a:t>Base Line Methods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07305" y="4050030"/>
            <a:ext cx="2135505" cy="2729865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computing </a:t>
            </a:r>
            <a:r>
              <a:rPr lang="en-US" sz="1600" dirty="0"/>
              <a:t>systems vaguely inspired by the biological neural networks that constitute animal brains.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80935" y="4049395"/>
            <a:ext cx="2136140" cy="272986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-KNN-Accuracy = 37%</a:t>
            </a:r>
          </a:p>
          <a:p>
            <a:pPr algn="ctr"/>
            <a:r>
              <a:rPr lang="en-US" sz="1600" dirty="0"/>
              <a:t> </a:t>
            </a:r>
            <a:r>
              <a:rPr lang="en-US" sz="1600" dirty="0" smtClean="0"/>
              <a:t>-Logistic Regression-Accuracy = 39%</a:t>
            </a:r>
          </a:p>
          <a:p>
            <a:pPr algn="ctr"/>
            <a:r>
              <a:rPr lang="en-US" sz="1600" dirty="0" smtClean="0"/>
              <a:t>- ANN Accuracy = Increasing Every Time by learning</a:t>
            </a:r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55835" y="4049395"/>
            <a:ext cx="2185035" cy="2729865"/>
          </a:xfrm>
          <a:prstGeom prst="rect">
            <a:avLst/>
          </a:prstGeom>
          <a:ln>
            <a:solidFill>
              <a:srgbClr val="C5E70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Artificial Neural Network system Is more better than the KNN and Logistic Regression model due to ability of its learning.</a:t>
            </a:r>
            <a:endParaRPr lang="en-US" sz="1600" dirty="0"/>
          </a:p>
        </p:txBody>
      </p:sp>
      <p:sp>
        <p:nvSpPr>
          <p:cNvPr id="26" name="Rectangle 25"/>
          <p:cNvSpPr/>
          <p:nvPr/>
        </p:nvSpPr>
        <p:spPr>
          <a:xfrm>
            <a:off x="5107305" y="4050030"/>
            <a:ext cx="2135505" cy="34353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uFillTx/>
              </a:rPr>
              <a:t>Neural Network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81570" y="4050030"/>
            <a:ext cx="2135505" cy="34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uFillTx/>
              </a:rPr>
              <a:t>Results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855835" y="4050030"/>
            <a:ext cx="2185035" cy="343535"/>
          </a:xfrm>
          <a:prstGeom prst="rect">
            <a:avLst/>
          </a:prstGeom>
          <a:solidFill>
            <a:srgbClr val="C5E708"/>
          </a:solidFill>
          <a:ln>
            <a:solidFill>
              <a:srgbClr val="C5E7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  <a:uFillTx/>
              </a:rPr>
              <a:t>Disscussion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70655" y="7514022"/>
            <a:ext cx="11836083" cy="3291467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204152" y="7170487"/>
            <a:ext cx="11836083" cy="34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uFillTx/>
              </a:rPr>
              <a:t>Graphical Representations</a:t>
            </a:r>
            <a:endParaRPr lang="en-US" sz="1400" b="1" dirty="0">
              <a:solidFill>
                <a:schemeClr val="bg1"/>
              </a:solidFill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08" y="7600382"/>
            <a:ext cx="3648584" cy="2562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129" y="7600382"/>
            <a:ext cx="3677163" cy="25911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UsmanPC</dc:creator>
  <cp:lastModifiedBy>Windows User</cp:lastModifiedBy>
  <cp:revision>20</cp:revision>
  <dcterms:created xsi:type="dcterms:W3CDTF">2018-12-15T09:50:47Z</dcterms:created>
  <dcterms:modified xsi:type="dcterms:W3CDTF">2018-12-17T04:57:07Z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