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60" r:id="rId6"/>
    <p:sldId id="264" r:id="rId7"/>
    <p:sldId id="272" r:id="rId8"/>
    <p:sldId id="271" r:id="rId9"/>
    <p:sldId id="270" r:id="rId10"/>
    <p:sldId id="263" r:id="rId11"/>
    <p:sldId id="262" r:id="rId12"/>
    <p:sldId id="261" r:id="rId13"/>
    <p:sldId id="265" r:id="rId14"/>
    <p:sldId id="266" r:id="rId15"/>
    <p:sldId id="267" r:id="rId16"/>
    <p:sldId id="268" r:id="rId17"/>
    <p:sldId id="274" r:id="rId18"/>
    <p:sldId id="269"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0AAD6-1D4D-4FED-9DEE-5205E5416AA9}" type="datetimeFigureOut">
              <a:rPr lang="tr-TR" smtClean="0"/>
              <a:t>25.04.2017</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F9CFE-31F2-4E69-AE75-5D3E6C601775}" type="slidenum">
              <a:rPr lang="tr-TR" smtClean="0"/>
              <a:t>‹#›</a:t>
            </a:fld>
            <a:endParaRPr lang="tr-TR"/>
          </a:p>
        </p:txBody>
      </p:sp>
    </p:spTree>
    <p:extLst>
      <p:ext uri="{BB962C8B-B14F-4D97-AF65-F5344CB8AC3E}">
        <p14:creationId xmlns:p14="http://schemas.microsoft.com/office/powerpoint/2010/main" val="2586866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662785" y="882869"/>
            <a:ext cx="8915399" cy="3085216"/>
          </a:xfrm>
        </p:spPr>
        <p:txBody>
          <a:bodyPr>
            <a:normAutofit/>
          </a:bodyPr>
          <a:lstStyle/>
          <a:p>
            <a:pPr algn="ctr"/>
            <a:r>
              <a:rPr lang="tr-TR" sz="4800" dirty="0"/>
              <a:t>Human </a:t>
            </a:r>
            <a:r>
              <a:rPr lang="tr-TR" sz="4800" dirty="0" smtClean="0"/>
              <a:t>Learning </a:t>
            </a:r>
            <a:r>
              <a:rPr lang="tr-TR" sz="4800" dirty="0" err="1" smtClean="0"/>
              <a:t>Optimization</a:t>
            </a:r>
            <a:r>
              <a:rPr lang="tr-TR" sz="4800" dirty="0" smtClean="0"/>
              <a:t> </a:t>
            </a:r>
            <a:r>
              <a:rPr lang="tr-TR" sz="4800" dirty="0" err="1" smtClean="0"/>
              <a:t>Algorithm</a:t>
            </a:r>
            <a:r>
              <a:rPr lang="tr-TR" sz="4800" dirty="0" smtClean="0"/>
              <a:t/>
            </a:r>
            <a:br>
              <a:rPr lang="tr-TR" sz="4800" dirty="0" smtClean="0"/>
            </a:br>
            <a:r>
              <a:rPr lang="tr-TR" sz="4800" dirty="0" smtClean="0"/>
              <a:t>(İnsan Öğrenim Optimizasyon Algoritması)</a:t>
            </a:r>
            <a:endParaRPr lang="tr-TR" sz="4800" dirty="0"/>
          </a:p>
        </p:txBody>
      </p:sp>
      <p:sp>
        <p:nvSpPr>
          <p:cNvPr id="3" name="Alt Başlık 2"/>
          <p:cNvSpPr>
            <a:spLocks noGrp="1"/>
          </p:cNvSpPr>
          <p:nvPr>
            <p:ph type="subTitle" idx="1"/>
          </p:nvPr>
        </p:nvSpPr>
        <p:spPr>
          <a:xfrm>
            <a:off x="2662784" y="4267201"/>
            <a:ext cx="8915399" cy="1195028"/>
          </a:xfrm>
        </p:spPr>
        <p:txBody>
          <a:bodyPr>
            <a:normAutofit lnSpcReduction="10000"/>
          </a:bodyPr>
          <a:lstStyle/>
          <a:p>
            <a:pPr algn="ctr"/>
            <a:endParaRPr lang="tr-TR" sz="2000" dirty="0" smtClean="0"/>
          </a:p>
          <a:p>
            <a:pPr algn="ctr"/>
            <a:r>
              <a:rPr lang="tr-TR" sz="2000" dirty="0" err="1" smtClean="0"/>
              <a:t>Abdussamet</a:t>
            </a:r>
            <a:r>
              <a:rPr lang="tr-TR" sz="2000" dirty="0" smtClean="0"/>
              <a:t> KELEŞ-13541543, Eyüp ÖNER-13541512, </a:t>
            </a:r>
          </a:p>
          <a:p>
            <a:pPr algn="ctr"/>
            <a:r>
              <a:rPr lang="tr-TR" sz="2000" dirty="0" smtClean="0"/>
              <a:t>Abdullah ŞAHİN-12542532, Ahmet Burak BİLİR-13541548</a:t>
            </a:r>
            <a:endParaRPr lang="tr-TR" sz="2000" dirty="0"/>
          </a:p>
        </p:txBody>
      </p:sp>
    </p:spTree>
    <p:extLst>
      <p:ext uri="{BB962C8B-B14F-4D97-AF65-F5344CB8AC3E}">
        <p14:creationId xmlns:p14="http://schemas.microsoft.com/office/powerpoint/2010/main" val="1072493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967522" y="1949100"/>
            <a:ext cx="8266321" cy="2917760"/>
          </a:xfrm>
          <a:prstGeom prst="rect">
            <a:avLst/>
          </a:prstGeom>
        </p:spPr>
      </p:pic>
    </p:spTree>
    <p:extLst>
      <p:ext uri="{BB962C8B-B14F-4D97-AF65-F5344CB8AC3E}">
        <p14:creationId xmlns:p14="http://schemas.microsoft.com/office/powerpoint/2010/main" val="2053341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buNone/>
            </a:pPr>
            <a:r>
              <a:rPr lang="tr-TR" sz="2400" dirty="0" smtClean="0"/>
              <a:t>	Buradaki </a:t>
            </a:r>
            <a:r>
              <a:rPr lang="tr-TR" sz="2400" dirty="0"/>
              <a:t>l değeri </a:t>
            </a:r>
            <a:r>
              <a:rPr lang="tr-TR" sz="2400" dirty="0" smtClean="0"/>
              <a:t> </a:t>
            </a:r>
            <a:r>
              <a:rPr lang="tr-TR" sz="2400" dirty="0"/>
              <a:t>önceden tanımlanmış bir </a:t>
            </a:r>
            <a:r>
              <a:rPr lang="tr-TR" sz="2400" dirty="0" smtClean="0"/>
              <a:t>sayıdır. </a:t>
            </a:r>
            <a:r>
              <a:rPr lang="tr-TR" sz="2400" dirty="0" err="1"/>
              <a:t>İkd'de</a:t>
            </a:r>
            <a:r>
              <a:rPr lang="tr-TR" sz="2400" dirty="0"/>
              <a:t> de bulunan </a:t>
            </a:r>
            <a:r>
              <a:rPr lang="tr-TR" sz="2400" dirty="0" err="1"/>
              <a:t>ikd</a:t>
            </a:r>
            <a:r>
              <a:rPr lang="tr-TR" sz="2400" dirty="0"/>
              <a:t>(ip) değeri ise en iyi deneyimi gösteriyor yani kişinin bir bilgiyi öğrenirken elde ettiği en iyi deneyim.</a:t>
            </a:r>
          </a:p>
        </p:txBody>
      </p:sp>
      <p:pic>
        <p:nvPicPr>
          <p:cNvPr id="4" name="Resim 3"/>
          <p:cNvPicPr>
            <a:picLocks noChangeAspect="1"/>
          </p:cNvPicPr>
          <p:nvPr/>
        </p:nvPicPr>
        <p:blipFill>
          <a:blip r:embed="rId2"/>
          <a:stretch>
            <a:fillRect/>
          </a:stretch>
        </p:blipFill>
        <p:spPr>
          <a:xfrm>
            <a:off x="3710599" y="3861495"/>
            <a:ext cx="4939416" cy="1414908"/>
          </a:xfrm>
          <a:prstGeom prst="rect">
            <a:avLst/>
          </a:prstGeom>
        </p:spPr>
      </p:pic>
    </p:spTree>
    <p:extLst>
      <p:ext uri="{BB962C8B-B14F-4D97-AF65-F5344CB8AC3E}">
        <p14:creationId xmlns:p14="http://schemas.microsoft.com/office/powerpoint/2010/main" val="874958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Sosyal Öğrenme Operatörü</a:t>
            </a:r>
            <a:endParaRPr lang="tr-TR" dirty="0"/>
          </a:p>
        </p:txBody>
      </p:sp>
      <p:sp>
        <p:nvSpPr>
          <p:cNvPr id="3" name="İçerik Yer Tutucusu 2"/>
          <p:cNvSpPr>
            <a:spLocks noGrp="1"/>
          </p:cNvSpPr>
          <p:nvPr>
            <p:ph idx="1"/>
          </p:nvPr>
        </p:nvSpPr>
        <p:spPr/>
        <p:txBody>
          <a:bodyPr>
            <a:normAutofit/>
          </a:bodyPr>
          <a:lstStyle/>
          <a:p>
            <a:pPr marL="0" indent="0">
              <a:buNone/>
            </a:pPr>
            <a:r>
              <a:rPr lang="tr-TR" sz="2400" dirty="0" smtClean="0"/>
              <a:t>	Kişi </a:t>
            </a:r>
            <a:r>
              <a:rPr lang="tr-TR" sz="2400" dirty="0"/>
              <a:t>tek </a:t>
            </a:r>
            <a:r>
              <a:rPr lang="tr-TR" sz="2400" dirty="0" smtClean="0"/>
              <a:t>başına da </a:t>
            </a:r>
            <a:r>
              <a:rPr lang="tr-TR" sz="2400" dirty="0"/>
              <a:t>öğrenebilir fakat bu öğrenme yavaş olur ve uzun sürer. En iyi öğrenme yöntemi ise sosyal öğrenme yani insanlarla etkileşim halinde olarak öğrenmedir. İnsanlar doğrudan veya dolaylı olarak bilgi ve becerilerini </a:t>
            </a:r>
            <a:r>
              <a:rPr lang="tr-TR" sz="2400" dirty="0" smtClean="0"/>
              <a:t>aktarır, </a:t>
            </a:r>
            <a:r>
              <a:rPr lang="tr-TR" sz="2400" dirty="0"/>
              <a:t>dolayısıyla verimlilik ve öğrenme etkinliği bu deneyimler temel alınarak gerçekleştirilir. Burada </a:t>
            </a:r>
            <a:r>
              <a:rPr lang="tr-TR" sz="2400" dirty="0" err="1"/>
              <a:t>skd</a:t>
            </a:r>
            <a:r>
              <a:rPr lang="tr-TR" sz="2400" dirty="0"/>
              <a:t> ise etkili öğrenme stratejisini taklit etmek için kullanılan sosyal bilgi verisidir.</a:t>
            </a:r>
          </a:p>
        </p:txBody>
      </p:sp>
    </p:spTree>
    <p:extLst>
      <p:ext uri="{BB962C8B-B14F-4D97-AF65-F5344CB8AC3E}">
        <p14:creationId xmlns:p14="http://schemas.microsoft.com/office/powerpoint/2010/main" val="2249219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2836352" y="2331045"/>
            <a:ext cx="8421121" cy="3383360"/>
          </a:xfrm>
          <a:prstGeom prst="rect">
            <a:avLst/>
          </a:prstGeom>
        </p:spPr>
      </p:pic>
    </p:spTree>
    <p:extLst>
      <p:ext uri="{BB962C8B-B14F-4D97-AF65-F5344CB8AC3E}">
        <p14:creationId xmlns:p14="http://schemas.microsoft.com/office/powerpoint/2010/main" val="3364310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buNone/>
            </a:pPr>
            <a:r>
              <a:rPr lang="tr-TR" sz="2400" dirty="0" smtClean="0"/>
              <a:t>	Burada </a:t>
            </a:r>
            <a:r>
              <a:rPr lang="tr-TR" sz="2400" dirty="0"/>
              <a:t>bulunan denklem </a:t>
            </a:r>
            <a:r>
              <a:rPr lang="tr-TR" sz="2400" dirty="0" err="1"/>
              <a:t>skd</a:t>
            </a:r>
            <a:r>
              <a:rPr lang="tr-TR" sz="2400" dirty="0"/>
              <a:t> deki  bilgiye dayanarak kullanılan sosyal öğrenme denklemidir. Arama süreçlerinde en iyi çözümleri üretip </a:t>
            </a:r>
            <a:r>
              <a:rPr lang="tr-TR" sz="2400" dirty="0" smtClean="0"/>
              <a:t>seçim yapıyor.</a:t>
            </a:r>
            <a:endParaRPr lang="tr-TR" sz="2400" dirty="0"/>
          </a:p>
        </p:txBody>
      </p:sp>
      <p:pic>
        <p:nvPicPr>
          <p:cNvPr id="4" name="Resim 3"/>
          <p:cNvPicPr>
            <a:picLocks noChangeAspect="1"/>
          </p:cNvPicPr>
          <p:nvPr/>
        </p:nvPicPr>
        <p:blipFill>
          <a:blip r:embed="rId2"/>
          <a:stretch>
            <a:fillRect/>
          </a:stretch>
        </p:blipFill>
        <p:spPr>
          <a:xfrm>
            <a:off x="3468860" y="3758454"/>
            <a:ext cx="5267641" cy="1202428"/>
          </a:xfrm>
          <a:prstGeom prst="rect">
            <a:avLst/>
          </a:prstGeom>
        </p:spPr>
      </p:pic>
    </p:spTree>
    <p:extLst>
      <p:ext uri="{BB962C8B-B14F-4D97-AF65-F5344CB8AC3E}">
        <p14:creationId xmlns:p14="http://schemas.microsoft.com/office/powerpoint/2010/main" val="1911599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620743" y="1797269"/>
            <a:ext cx="8915400" cy="3777622"/>
          </a:xfrm>
        </p:spPr>
        <p:txBody>
          <a:bodyPr>
            <a:normAutofit/>
          </a:bodyPr>
          <a:lstStyle/>
          <a:p>
            <a:pPr marL="0" indent="0">
              <a:buNone/>
            </a:pPr>
            <a:r>
              <a:rPr lang="tr-TR" sz="2400" dirty="0" smtClean="0"/>
              <a:t>	Özetle</a:t>
            </a:r>
            <a:r>
              <a:rPr lang="tr-TR" sz="2400" dirty="0"/>
              <a:t>, SHLO rasgele öğrenme operatörünü, bireysel öğrenme operatörünü </a:t>
            </a:r>
            <a:r>
              <a:rPr lang="tr-TR" sz="2400" dirty="0" smtClean="0"/>
              <a:t>ve </a:t>
            </a:r>
            <a:r>
              <a:rPr lang="tr-TR" sz="2400" dirty="0"/>
              <a:t>sosyal </a:t>
            </a:r>
            <a:r>
              <a:rPr lang="tr-TR" sz="2400" dirty="0" smtClean="0"/>
              <a:t>öğrenme operatörü </a:t>
            </a:r>
            <a:r>
              <a:rPr lang="tr-TR" sz="2400" dirty="0"/>
              <a:t>yeni çözümler üretmeye ve optimum temelleri araştırmaya </a:t>
            </a:r>
            <a:r>
              <a:rPr lang="tr-TR" sz="2400" dirty="0" smtClean="0"/>
              <a:t>odaklar. </a:t>
            </a:r>
            <a:r>
              <a:rPr lang="tr-TR" sz="2400" dirty="0"/>
              <a:t>IKD ve </a:t>
            </a:r>
            <a:r>
              <a:rPr lang="tr-TR" sz="2400" dirty="0" err="1" smtClean="0"/>
              <a:t>SKD'de</a:t>
            </a:r>
            <a:r>
              <a:rPr lang="tr-TR" sz="2400" dirty="0"/>
              <a:t> </a:t>
            </a:r>
            <a:r>
              <a:rPr lang="tr-TR" sz="2400" dirty="0" smtClean="0"/>
              <a:t>saklanan </a:t>
            </a:r>
            <a:r>
              <a:rPr lang="tr-TR" sz="2400" dirty="0"/>
              <a:t>bilgi, insanın öğrenmesi ve geliştirilmesi gibi </a:t>
            </a:r>
            <a:r>
              <a:rPr lang="tr-TR" sz="2400" dirty="0" smtClean="0"/>
              <a:t>bu </a:t>
            </a:r>
            <a:r>
              <a:rPr lang="tr-TR" sz="2400" dirty="0"/>
              <a:t>üç öğrenme formuyla </a:t>
            </a:r>
            <a:r>
              <a:rPr lang="tr-TR" sz="2400" dirty="0" smtClean="0"/>
              <a:t>becerileri bütünleştirilebilir </a:t>
            </a:r>
            <a:r>
              <a:rPr lang="tr-TR" sz="2400" dirty="0"/>
              <a:t>ve işletilebilir.</a:t>
            </a:r>
          </a:p>
        </p:txBody>
      </p:sp>
    </p:spTree>
    <p:extLst>
      <p:ext uri="{BB962C8B-B14F-4D97-AF65-F5344CB8AC3E}">
        <p14:creationId xmlns:p14="http://schemas.microsoft.com/office/powerpoint/2010/main" val="2329528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3310758" y="915286"/>
            <a:ext cx="7139007" cy="2615224"/>
          </a:xfrm>
          <a:prstGeom prst="rect">
            <a:avLst/>
          </a:prstGeom>
        </p:spPr>
      </p:pic>
      <p:sp>
        <p:nvSpPr>
          <p:cNvPr id="6" name="İçerik Yer Tutucusu 2"/>
          <p:cNvSpPr txBox="1">
            <a:spLocks/>
          </p:cNvSpPr>
          <p:nvPr/>
        </p:nvSpPr>
        <p:spPr>
          <a:xfrm>
            <a:off x="3310758" y="4183117"/>
            <a:ext cx="7882759" cy="115003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tr-TR" sz="2400" dirty="0" smtClean="0"/>
              <a:t>	Burada </a:t>
            </a:r>
            <a:r>
              <a:rPr lang="tr-TR" sz="2400" i="1" dirty="0" err="1" smtClean="0"/>
              <a:t>pr</a:t>
            </a:r>
            <a:r>
              <a:rPr lang="tr-TR" sz="2400" i="1" dirty="0" smtClean="0"/>
              <a:t> </a:t>
            </a:r>
            <a:r>
              <a:rPr lang="tr-TR" sz="2400" dirty="0" smtClean="0"/>
              <a:t>rastgele öğrenme olasılığı değerleridir. Bireysel öğrenme ve sosyal öğrenme olasılığıdır.</a:t>
            </a:r>
            <a:endParaRPr lang="tr-TR" sz="2400" dirty="0"/>
          </a:p>
        </p:txBody>
      </p:sp>
    </p:spTree>
    <p:extLst>
      <p:ext uri="{BB962C8B-B14F-4D97-AF65-F5344CB8AC3E}">
        <p14:creationId xmlns:p14="http://schemas.microsoft.com/office/powerpoint/2010/main" val="2307841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2515972"/>
            <a:ext cx="8911687" cy="1280890"/>
          </a:xfrm>
        </p:spPr>
        <p:txBody>
          <a:bodyPr>
            <a:normAutofit/>
          </a:bodyPr>
          <a:lstStyle/>
          <a:p>
            <a:pPr algn="ctr"/>
            <a:r>
              <a:rPr lang="tr-TR" sz="6600" dirty="0" smtClean="0"/>
              <a:t>Akış Diyagramı</a:t>
            </a:r>
            <a:endParaRPr lang="tr-TR" sz="6600" dirty="0"/>
          </a:p>
        </p:txBody>
      </p:sp>
    </p:spTree>
    <p:extLst>
      <p:ext uri="{BB962C8B-B14F-4D97-AF65-F5344CB8AC3E}">
        <p14:creationId xmlns:p14="http://schemas.microsoft.com/office/powerpoint/2010/main" val="118083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8801" y="0"/>
            <a:ext cx="4233473" cy="6857999"/>
          </a:xfrm>
        </p:spPr>
      </p:pic>
    </p:spTree>
    <p:extLst>
      <p:ext uri="{BB962C8B-B14F-4D97-AF65-F5344CB8AC3E}">
        <p14:creationId xmlns:p14="http://schemas.microsoft.com/office/powerpoint/2010/main" val="2098970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991972"/>
            <a:ext cx="8911687" cy="1280890"/>
          </a:xfrm>
        </p:spPr>
        <p:txBody>
          <a:bodyPr/>
          <a:lstStyle/>
          <a:p>
            <a:r>
              <a:rPr lang="tr-TR" dirty="0"/>
              <a:t>	</a:t>
            </a:r>
            <a:r>
              <a:rPr lang="tr-TR" dirty="0" smtClean="0"/>
              <a:t>						</a:t>
            </a:r>
            <a:br>
              <a:rPr lang="tr-TR" dirty="0" smtClean="0"/>
            </a:br>
            <a:r>
              <a:rPr lang="tr-TR" dirty="0"/>
              <a:t>	</a:t>
            </a:r>
            <a:r>
              <a:rPr lang="tr-TR" dirty="0" smtClean="0"/>
              <a:t>					Sonuç</a:t>
            </a:r>
            <a:endParaRPr lang="tr-TR" dirty="0"/>
          </a:p>
        </p:txBody>
      </p:sp>
      <p:sp>
        <p:nvSpPr>
          <p:cNvPr id="3" name="İçerik Yer Tutucusu 2"/>
          <p:cNvSpPr>
            <a:spLocks noGrp="1"/>
          </p:cNvSpPr>
          <p:nvPr>
            <p:ph idx="1"/>
          </p:nvPr>
        </p:nvSpPr>
        <p:spPr/>
        <p:txBody>
          <a:bodyPr/>
          <a:lstStyle/>
          <a:p>
            <a:pPr marL="0" indent="0">
              <a:buNone/>
            </a:pPr>
            <a:r>
              <a:rPr lang="tr-TR" sz="2400" dirty="0" smtClean="0"/>
              <a:t>	</a:t>
            </a:r>
          </a:p>
          <a:p>
            <a:pPr marL="0" indent="0">
              <a:buNone/>
            </a:pPr>
            <a:r>
              <a:rPr lang="tr-TR" sz="2400" dirty="0"/>
              <a:t>	</a:t>
            </a:r>
            <a:r>
              <a:rPr lang="tr-TR" sz="2400" dirty="0" smtClean="0"/>
              <a:t>Üç </a:t>
            </a:r>
            <a:r>
              <a:rPr lang="tr-TR" sz="2400" dirty="0"/>
              <a:t>öğrenme operatörü, yani rasgele öğrenme operatörü, bireysel öğrenme operatörü ve sosyal öğrenim operatörü, insan öğrenimini taklit ederek geliştirilir.</a:t>
            </a:r>
          </a:p>
          <a:p>
            <a:pPr marL="0" indent="0">
              <a:buNone/>
            </a:pPr>
            <a:endParaRPr lang="tr-TR" dirty="0"/>
          </a:p>
        </p:txBody>
      </p:sp>
    </p:spTree>
    <p:extLst>
      <p:ext uri="{BB962C8B-B14F-4D97-AF65-F5344CB8AC3E}">
        <p14:creationId xmlns:p14="http://schemas.microsoft.com/office/powerpoint/2010/main" val="2669911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855338"/>
            <a:ext cx="8911687" cy="784276"/>
          </a:xfrm>
        </p:spPr>
        <p:txBody>
          <a:bodyPr/>
          <a:lstStyle/>
          <a:p>
            <a:pPr algn="ctr"/>
            <a:r>
              <a:rPr lang="tr-TR" dirty="0" smtClean="0"/>
              <a:t>BEYİN TEMELLİ ÖĞRENME</a:t>
            </a:r>
            <a:endParaRPr lang="tr-TR" dirty="0"/>
          </a:p>
        </p:txBody>
      </p:sp>
      <p:sp>
        <p:nvSpPr>
          <p:cNvPr id="3" name="İçerik Yer Tutucusu 2"/>
          <p:cNvSpPr>
            <a:spLocks noGrp="1"/>
          </p:cNvSpPr>
          <p:nvPr>
            <p:ph idx="1"/>
          </p:nvPr>
        </p:nvSpPr>
        <p:spPr>
          <a:xfrm>
            <a:off x="2592925" y="1776248"/>
            <a:ext cx="8915400" cy="3777622"/>
          </a:xfrm>
        </p:spPr>
        <p:txBody>
          <a:bodyPr>
            <a:noAutofit/>
          </a:bodyPr>
          <a:lstStyle/>
          <a:p>
            <a:pPr marL="0" indent="0">
              <a:buNone/>
            </a:pPr>
            <a:r>
              <a:rPr lang="tr-TR" sz="2000" dirty="0"/>
              <a:t>	</a:t>
            </a:r>
            <a:r>
              <a:rPr lang="tr-TR" sz="2400" dirty="0" smtClean="0"/>
              <a:t>Öğrenme </a:t>
            </a:r>
            <a:r>
              <a:rPr lang="tr-TR" sz="2400" dirty="0"/>
              <a:t>ile ilgi oluşumlar beynin orta ve alt bölümlerinde yer alır. Beynin orta bölümünde yer alan </a:t>
            </a:r>
            <a:r>
              <a:rPr lang="tr-TR" sz="2400" dirty="0" err="1"/>
              <a:t>Corpus</a:t>
            </a:r>
            <a:r>
              <a:rPr lang="tr-TR" sz="2400" dirty="0"/>
              <a:t> </a:t>
            </a:r>
            <a:r>
              <a:rPr lang="tr-TR" sz="2400" dirty="0" err="1"/>
              <a:t>callosum</a:t>
            </a:r>
            <a:r>
              <a:rPr lang="tr-TR" sz="2400" dirty="0"/>
              <a:t>, iki yarı-küreyi birbirine bağlayan, beynin her iki tarafında oluşan bilgilerin kolayca bir yarı-küreden diğerine geçmesini sağlayan aksonlardan oluşan sıkı bir banttır. </a:t>
            </a:r>
            <a:r>
              <a:rPr lang="tr-TR" sz="2400" dirty="0" err="1"/>
              <a:t>Thalamus</a:t>
            </a:r>
            <a:r>
              <a:rPr lang="tr-TR" sz="2400" dirty="0"/>
              <a:t> duyu organlarından gelen bilgileri alır ve beynin diğer bölgelerine yollar. </a:t>
            </a:r>
            <a:r>
              <a:rPr lang="tr-TR" sz="2400" dirty="0" err="1" smtClean="0"/>
              <a:t>Hippocampus</a:t>
            </a:r>
            <a:r>
              <a:rPr lang="tr-TR" sz="2400" dirty="0" smtClean="0"/>
              <a:t> </a:t>
            </a:r>
            <a:r>
              <a:rPr lang="tr-TR" sz="2400" dirty="0"/>
              <a:t>bilginin işleyen bellekten uzun süreli belleğe transferi sırasında öğrenmenin oluşmasında önemli bir rol oynar. Bu yapı anlamlandırma açısından önemlidir. </a:t>
            </a:r>
            <a:endParaRPr lang="tr-TR" sz="2400" dirty="0" smtClean="0"/>
          </a:p>
          <a:p>
            <a:pPr marL="0" indent="0">
              <a:buNone/>
            </a:pPr>
            <a:r>
              <a:rPr lang="tr-TR" sz="2000" dirty="0"/>
              <a:t>	</a:t>
            </a:r>
            <a:endParaRPr lang="tr-TR" sz="2000" dirty="0" smtClean="0"/>
          </a:p>
        </p:txBody>
      </p:sp>
    </p:spTree>
    <p:extLst>
      <p:ext uri="{BB962C8B-B14F-4D97-AF65-F5344CB8AC3E}">
        <p14:creationId xmlns:p14="http://schemas.microsoft.com/office/powerpoint/2010/main" val="2293576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5500" y="645130"/>
            <a:ext cx="8915400" cy="1677655"/>
          </a:xfrm>
        </p:spPr>
        <p:txBody>
          <a:bodyPr>
            <a:noAutofit/>
          </a:bodyPr>
          <a:lstStyle/>
          <a:p>
            <a:pPr algn="ctr"/>
            <a:r>
              <a:rPr lang="tr-TR" sz="4800" dirty="0" smtClean="0"/>
              <a:t>BİZİ DİNLEDİĞİNİZ İÇİN TEŞEKKÜR EDERİZ.</a:t>
            </a:r>
            <a:endParaRPr lang="tr-TR" sz="4800" dirty="0"/>
          </a:p>
        </p:txBody>
      </p:sp>
      <p:sp>
        <p:nvSpPr>
          <p:cNvPr id="3" name="İçerik Yer Tutucusu 2"/>
          <p:cNvSpPr>
            <a:spLocks noGrp="1"/>
          </p:cNvSpPr>
          <p:nvPr>
            <p:ph idx="1"/>
          </p:nvPr>
        </p:nvSpPr>
        <p:spPr>
          <a:xfrm>
            <a:off x="2585499" y="2596055"/>
            <a:ext cx="8915400" cy="3777622"/>
          </a:xfrm>
        </p:spPr>
        <p:txBody>
          <a:bodyPr>
            <a:normAutofit/>
          </a:bodyPr>
          <a:lstStyle/>
          <a:p>
            <a:pPr marL="0" indent="0" algn="ctr">
              <a:buNone/>
            </a:pPr>
            <a:endParaRPr lang="tr-TR" sz="2400" dirty="0" smtClean="0"/>
          </a:p>
          <a:p>
            <a:pPr marL="0" indent="0" algn="ctr">
              <a:buNone/>
            </a:pPr>
            <a:r>
              <a:rPr lang="tr-TR" sz="2400" dirty="0" smtClean="0"/>
              <a:t>OPTİMİZASYON TEKNİKLERİ</a:t>
            </a:r>
          </a:p>
          <a:p>
            <a:pPr marL="0" indent="0" algn="ctr">
              <a:buNone/>
            </a:pPr>
            <a:r>
              <a:rPr lang="tr-TR" sz="2400" dirty="0" smtClean="0"/>
              <a:t>PROF. DR. ENGİN AVCI</a:t>
            </a:r>
          </a:p>
          <a:p>
            <a:pPr marL="0" indent="0" algn="ctr">
              <a:buNone/>
            </a:pPr>
            <a:r>
              <a:rPr lang="tr-TR" sz="2400" dirty="0" smtClean="0"/>
              <a:t>ARŞ. GÖR. SONGÜL KARAKUŞ</a:t>
            </a:r>
            <a:endParaRPr lang="tr-TR" sz="2400" dirty="0"/>
          </a:p>
          <a:p>
            <a:pPr marL="0" indent="0" algn="ctr">
              <a:buNone/>
            </a:pPr>
            <a:endParaRPr lang="tr-TR" sz="2400" dirty="0" smtClean="0"/>
          </a:p>
          <a:p>
            <a:pPr marL="0" indent="0" algn="ctr">
              <a:buNone/>
            </a:pPr>
            <a:r>
              <a:rPr lang="tr-TR" sz="2400" dirty="0" err="1" smtClean="0"/>
              <a:t>Abdussamet</a:t>
            </a:r>
            <a:r>
              <a:rPr lang="tr-TR" sz="2400" dirty="0" smtClean="0"/>
              <a:t> </a:t>
            </a:r>
            <a:r>
              <a:rPr lang="tr-TR" sz="2400" dirty="0"/>
              <a:t>KELEŞ-13541543, Eyüp </a:t>
            </a:r>
            <a:r>
              <a:rPr lang="tr-TR" sz="2400" dirty="0" smtClean="0"/>
              <a:t>ÖNER-13541512</a:t>
            </a:r>
            <a:endParaRPr lang="tr-TR" sz="2400" dirty="0"/>
          </a:p>
          <a:p>
            <a:pPr marL="0" indent="0" algn="ctr">
              <a:buNone/>
            </a:pPr>
            <a:r>
              <a:rPr lang="tr-TR" sz="2400" dirty="0"/>
              <a:t>Abdullah ŞAHİN-12542532, Ahmet Burak BİLİR-13541548</a:t>
            </a:r>
          </a:p>
          <a:p>
            <a:pPr marL="0" indent="0">
              <a:buNone/>
            </a:pPr>
            <a:endParaRPr lang="tr-TR" dirty="0"/>
          </a:p>
        </p:txBody>
      </p:sp>
    </p:spTree>
    <p:extLst>
      <p:ext uri="{BB962C8B-B14F-4D97-AF65-F5344CB8AC3E}">
        <p14:creationId xmlns:p14="http://schemas.microsoft.com/office/powerpoint/2010/main" val="15081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641764" y="2017985"/>
            <a:ext cx="8915400" cy="3493843"/>
          </a:xfrm>
        </p:spPr>
        <p:txBody>
          <a:bodyPr/>
          <a:lstStyle/>
          <a:p>
            <a:pPr marL="0" indent="0">
              <a:buNone/>
            </a:pPr>
            <a:r>
              <a:rPr lang="tr-TR" sz="2000" dirty="0" smtClean="0"/>
              <a:t>	</a:t>
            </a:r>
            <a:r>
              <a:rPr lang="tr-TR" sz="2400" dirty="0" err="1" smtClean="0"/>
              <a:t>Amygdala</a:t>
            </a:r>
            <a:r>
              <a:rPr lang="tr-TR" sz="2400" dirty="0" smtClean="0"/>
              <a:t> </a:t>
            </a:r>
            <a:r>
              <a:rPr lang="tr-TR" sz="2400" dirty="0" err="1"/>
              <a:t>hippocampus’e</a:t>
            </a:r>
            <a:r>
              <a:rPr lang="tr-TR" sz="2400" dirty="0"/>
              <a:t> bağlantılı bir yapıdır. Duyu organlarından gelen bilginin işlenmesinden ve beynin duygusal hafızasının kodlanmasından sorumludur. Alt bölümde yer alan </a:t>
            </a:r>
            <a:r>
              <a:rPr lang="tr-TR" sz="2400" dirty="0" err="1"/>
              <a:t>cerebellum</a:t>
            </a:r>
            <a:r>
              <a:rPr lang="tr-TR" sz="2400" dirty="0"/>
              <a:t>, hareketten, duruştan, koordinasyondan, dengeden, motor hafızadan ve yenilikleri öğrenmeden sorumludur.</a:t>
            </a:r>
          </a:p>
          <a:p>
            <a:endParaRPr lang="tr-TR" dirty="0"/>
          </a:p>
        </p:txBody>
      </p:sp>
    </p:spTree>
    <p:extLst>
      <p:ext uri="{BB962C8B-B14F-4D97-AF65-F5344CB8AC3E}">
        <p14:creationId xmlns:p14="http://schemas.microsoft.com/office/powerpoint/2010/main" val="2865642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sz="2400" dirty="0"/>
              <a:t>Beynin iki yarı-küresinden</a:t>
            </a:r>
          </a:p>
          <a:p>
            <a:pPr marL="0" indent="0">
              <a:buNone/>
            </a:pPr>
            <a:r>
              <a:rPr lang="tr-TR" sz="2400" dirty="0"/>
              <a:t>Sol </a:t>
            </a:r>
            <a:r>
              <a:rPr lang="tr-TR" sz="2400" dirty="0" smtClean="0"/>
              <a:t>yarı-kürede:</a:t>
            </a:r>
            <a:endParaRPr lang="tr-TR" sz="2400" dirty="0"/>
          </a:p>
          <a:p>
            <a:pPr marL="0" indent="0">
              <a:buNone/>
            </a:pPr>
            <a:r>
              <a:rPr lang="tr-TR" sz="2400" dirty="0" smtClean="0"/>
              <a:t>	Mantıksal </a:t>
            </a:r>
            <a:r>
              <a:rPr lang="tr-TR" sz="2400" dirty="0"/>
              <a:t>sıralama, karar verme, harfleri yorumlama, dil ile ilgili fikirlerin işlenmesi, düşüncelere yapı ve sıra verilmesi, fikirlerin sınıflandırılması, sayılarla ve hesaplarla ilgilenerek fikirlerin kritik analizinin yapılması ve vücudun sağ bölümünün kontrol edilmesi işlevleri yapılmaktadır.</a:t>
            </a:r>
          </a:p>
          <a:p>
            <a:pPr marL="0" indent="0">
              <a:buNone/>
            </a:pPr>
            <a:endParaRPr lang="tr-TR" dirty="0"/>
          </a:p>
        </p:txBody>
      </p:sp>
    </p:spTree>
    <p:extLst>
      <p:ext uri="{BB962C8B-B14F-4D97-AF65-F5344CB8AC3E}">
        <p14:creationId xmlns:p14="http://schemas.microsoft.com/office/powerpoint/2010/main" val="52163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sz="2400" dirty="0"/>
              <a:t>Sağ yarı-kürede </a:t>
            </a:r>
            <a:r>
              <a:rPr lang="tr-TR" sz="2400" dirty="0" smtClean="0"/>
              <a:t>ise:</a:t>
            </a:r>
            <a:endParaRPr lang="tr-TR" sz="2400" dirty="0"/>
          </a:p>
          <a:p>
            <a:pPr marL="0" indent="0">
              <a:buNone/>
            </a:pPr>
            <a:r>
              <a:rPr lang="tr-TR" sz="2400" dirty="0" smtClean="0"/>
              <a:t>	Görsel şekillerin </a:t>
            </a:r>
            <a:r>
              <a:rPr lang="tr-TR" sz="2400" dirty="0"/>
              <a:t>ve imajların (grafikler, haritalar ve çizgiler), uzamsal bilginin, kendiliğinden rastlantısal, açık uçlu fikirlerin işlenmesi, sezginin kullanılması, yeniliklerle, belirsizliklerle ilgilenme ve vücudun sol bölgesini kontrol etme işlemleri yapılmaktadır. Beyin kabuğunun bağlantı kurucu alanları öğrenme, düşünme ve dil gibi yüksek beyin işlevleri ile </a:t>
            </a:r>
            <a:r>
              <a:rPr lang="tr-TR" sz="2400" dirty="0" smtClean="0"/>
              <a:t>ilgilidir.</a:t>
            </a:r>
            <a:endParaRPr lang="tr-TR" sz="2400" dirty="0"/>
          </a:p>
          <a:p>
            <a:pPr marL="0" indent="0">
              <a:buNone/>
            </a:pPr>
            <a:endParaRPr lang="tr-TR" dirty="0"/>
          </a:p>
        </p:txBody>
      </p:sp>
    </p:spTree>
    <p:extLst>
      <p:ext uri="{BB962C8B-B14F-4D97-AF65-F5344CB8AC3E}">
        <p14:creationId xmlns:p14="http://schemas.microsoft.com/office/powerpoint/2010/main" val="3529090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buNone/>
            </a:pPr>
            <a:r>
              <a:rPr lang="tr-TR" sz="2400" dirty="0" smtClean="0"/>
              <a:t>	Beyin </a:t>
            </a:r>
            <a:r>
              <a:rPr lang="tr-TR" sz="2400" dirty="0"/>
              <a:t>karmaşık düşünme görevlerini yerine getirmesine rağmen, onun temel amacı bireyin hayatta kalmasıdır. Gerçek anlamda, biz dikkat etmeye ve bizi canlı ve işlevsel tutan uyarıcıları hatırlamaya programlanmışızdır. Beynimiz düzenli olarak, gelen bilginin yaşam için anlamlı olup olmadığını belirlemek üzere çevresini gözden geçirir. Beynin tespit ettiği bilgi dikkat </a:t>
            </a:r>
            <a:r>
              <a:rPr lang="tr-TR" sz="2400" dirty="0" smtClean="0"/>
              <a:t>çekici ve </a:t>
            </a:r>
            <a:r>
              <a:rPr lang="tr-TR" sz="2400" dirty="0"/>
              <a:t>önemli </a:t>
            </a:r>
            <a:r>
              <a:rPr lang="tr-TR" sz="2400" dirty="0" smtClean="0"/>
              <a:t>ise </a:t>
            </a:r>
            <a:r>
              <a:rPr lang="tr-TR" sz="2400" dirty="0"/>
              <a:t>daha sonra geri getirilmek üzere </a:t>
            </a:r>
            <a:r>
              <a:rPr lang="tr-TR" sz="2400" dirty="0" smtClean="0"/>
              <a:t>saklanır.</a:t>
            </a:r>
            <a:endParaRPr lang="tr-TR" sz="2400" dirty="0"/>
          </a:p>
        </p:txBody>
      </p:sp>
    </p:spTree>
    <p:extLst>
      <p:ext uri="{BB962C8B-B14F-4D97-AF65-F5344CB8AC3E}">
        <p14:creationId xmlns:p14="http://schemas.microsoft.com/office/powerpoint/2010/main" val="3432782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51187" y="2799752"/>
            <a:ext cx="9336316" cy="1280890"/>
          </a:xfrm>
        </p:spPr>
        <p:txBody>
          <a:bodyPr>
            <a:noAutofit/>
          </a:bodyPr>
          <a:lstStyle/>
          <a:p>
            <a:pPr algn="ctr"/>
            <a:r>
              <a:rPr lang="tr-TR" sz="6600" dirty="0" smtClean="0"/>
              <a:t>Öğrenme Operatörleri</a:t>
            </a:r>
            <a:endParaRPr lang="tr-TR" sz="6600" dirty="0"/>
          </a:p>
        </p:txBody>
      </p:sp>
    </p:spTree>
    <p:extLst>
      <p:ext uri="{BB962C8B-B14F-4D97-AF65-F5344CB8AC3E}">
        <p14:creationId xmlns:p14="http://schemas.microsoft.com/office/powerpoint/2010/main" val="494471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Rastgele Öğrenme Operatörü</a:t>
            </a:r>
            <a:endParaRPr lang="tr-TR" dirty="0"/>
          </a:p>
        </p:txBody>
      </p:sp>
      <p:sp>
        <p:nvSpPr>
          <p:cNvPr id="3" name="İçerik Yer Tutucusu 2"/>
          <p:cNvSpPr>
            <a:spLocks noGrp="1"/>
          </p:cNvSpPr>
          <p:nvPr>
            <p:ph idx="1"/>
          </p:nvPr>
        </p:nvSpPr>
        <p:spPr/>
        <p:txBody>
          <a:bodyPr>
            <a:normAutofit/>
          </a:bodyPr>
          <a:lstStyle/>
          <a:p>
            <a:pPr marL="0" indent="0">
              <a:buNone/>
            </a:pPr>
            <a:r>
              <a:rPr lang="tr-TR" sz="2400" dirty="0" smtClean="0"/>
              <a:t>	Öğrenme başlangıcındaki insanlar önceden herhangi bir </a:t>
            </a:r>
            <a:r>
              <a:rPr lang="tr-TR" sz="2400" dirty="0"/>
              <a:t>bilgisi olmadığı için genellikle rasgele </a:t>
            </a:r>
            <a:r>
              <a:rPr lang="tr-TR" sz="2400" dirty="0" smtClean="0"/>
              <a:t>öğrenirler. Takip eden araştırmalarda </a:t>
            </a:r>
            <a:r>
              <a:rPr lang="tr-TR" sz="2400" dirty="0" err="1" smtClean="0"/>
              <a:t>görülüyorki</a:t>
            </a:r>
            <a:r>
              <a:rPr lang="tr-TR" sz="2400" dirty="0" smtClean="0"/>
              <a:t> insanlar öğrendikleri bilgileri unuttuklarında önceki tecrübelerini tam olarak hatırlamıyorlar ve belirli bir </a:t>
            </a:r>
            <a:r>
              <a:rPr lang="tr-TR" sz="2400" dirty="0" err="1" smtClean="0"/>
              <a:t>rastlantısallıkla</a:t>
            </a:r>
            <a:r>
              <a:rPr lang="tr-TR" sz="2400" dirty="0" smtClean="0"/>
              <a:t> öğreniyorlar.</a:t>
            </a:r>
            <a:endParaRPr lang="tr-TR" sz="24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753" y="4168666"/>
            <a:ext cx="5648653" cy="1439425"/>
          </a:xfrm>
          <a:prstGeom prst="rect">
            <a:avLst/>
          </a:prstGeom>
        </p:spPr>
      </p:pic>
    </p:spTree>
    <p:extLst>
      <p:ext uri="{BB962C8B-B14F-4D97-AF65-F5344CB8AC3E}">
        <p14:creationId xmlns:p14="http://schemas.microsoft.com/office/powerpoint/2010/main" val="3405080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1149628"/>
            <a:ext cx="8911687" cy="1280890"/>
          </a:xfrm>
        </p:spPr>
        <p:txBody>
          <a:bodyPr/>
          <a:lstStyle/>
          <a:p>
            <a:pPr algn="ctr"/>
            <a:r>
              <a:rPr lang="tr-TR" dirty="0" smtClean="0"/>
              <a:t>Bireysel Öğrenme Operatörü</a:t>
            </a:r>
            <a:endParaRPr lang="tr-TR" dirty="0"/>
          </a:p>
        </p:txBody>
      </p:sp>
      <p:pic>
        <p:nvPicPr>
          <p:cNvPr id="4" name="İçerik Yer Tutucusu 3"/>
          <p:cNvPicPr>
            <a:picLocks noGrp="1" noChangeAspect="1"/>
          </p:cNvPicPr>
          <p:nvPr>
            <p:ph idx="1"/>
          </p:nvPr>
        </p:nvPicPr>
        <p:blipFill>
          <a:blip r:embed="rId2"/>
          <a:stretch>
            <a:fillRect/>
          </a:stretch>
        </p:blipFill>
        <p:spPr>
          <a:xfrm>
            <a:off x="3542198" y="2430518"/>
            <a:ext cx="7013139" cy="3481332"/>
          </a:xfrm>
          <a:prstGeom prst="rect">
            <a:avLst/>
          </a:prstGeom>
        </p:spPr>
      </p:pic>
    </p:spTree>
    <p:extLst>
      <p:ext uri="{BB962C8B-B14F-4D97-AF65-F5344CB8AC3E}">
        <p14:creationId xmlns:p14="http://schemas.microsoft.com/office/powerpoint/2010/main" val="2259145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TM03457444[[fn=Temel]]</Template>
  <TotalTime>255</TotalTime>
  <Words>73</Words>
  <Application>Microsoft Office PowerPoint</Application>
  <PresentationFormat>Geniş ekran</PresentationFormat>
  <Paragraphs>36</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Arial</vt:lpstr>
      <vt:lpstr>Calibri</vt:lpstr>
      <vt:lpstr>Century Gothic</vt:lpstr>
      <vt:lpstr>Wingdings 3</vt:lpstr>
      <vt:lpstr>Duman</vt:lpstr>
      <vt:lpstr>Human Learning Optimization Algorithm (İnsan Öğrenim Optimizasyon Algoritması)</vt:lpstr>
      <vt:lpstr>BEYİN TEMELLİ ÖĞRENME</vt:lpstr>
      <vt:lpstr>PowerPoint Sunusu</vt:lpstr>
      <vt:lpstr>PowerPoint Sunusu</vt:lpstr>
      <vt:lpstr>PowerPoint Sunusu</vt:lpstr>
      <vt:lpstr>PowerPoint Sunusu</vt:lpstr>
      <vt:lpstr>Öğrenme Operatörleri</vt:lpstr>
      <vt:lpstr>Rastgele Öğrenme Operatörü</vt:lpstr>
      <vt:lpstr>Bireysel Öğrenme Operatörü</vt:lpstr>
      <vt:lpstr>PowerPoint Sunusu</vt:lpstr>
      <vt:lpstr>PowerPoint Sunusu</vt:lpstr>
      <vt:lpstr>Sosyal Öğrenme Operatörü</vt:lpstr>
      <vt:lpstr>PowerPoint Sunusu</vt:lpstr>
      <vt:lpstr>PowerPoint Sunusu</vt:lpstr>
      <vt:lpstr>PowerPoint Sunusu</vt:lpstr>
      <vt:lpstr>PowerPoint Sunusu</vt:lpstr>
      <vt:lpstr>Akış Diyagramı</vt:lpstr>
      <vt:lpstr>PowerPoint Sunusu</vt:lpstr>
      <vt:lpstr>              Sonuç</vt:lpstr>
      <vt:lpstr>BİZİ DİNLEDİĞİNİZ İÇİN TEŞEKKÜR EDERİZ.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Learning Optimization Algorithm (İnsan Öğrenim Optimizasyon Algoritması)</dc:title>
  <dc:creator>Burak</dc:creator>
  <cp:lastModifiedBy>Burak</cp:lastModifiedBy>
  <cp:revision>18</cp:revision>
  <dcterms:created xsi:type="dcterms:W3CDTF">2017-04-22T15:11:07Z</dcterms:created>
  <dcterms:modified xsi:type="dcterms:W3CDTF">2017-04-25T11:02:02Z</dcterms:modified>
</cp:coreProperties>
</file>