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66" r:id="rId5"/>
    <p:sldId id="257" r:id="rId6"/>
    <p:sldId id="258" r:id="rId7"/>
    <p:sldId id="273" r:id="rId8"/>
    <p:sldId id="259" r:id="rId9"/>
    <p:sldId id="270" r:id="rId10"/>
    <p:sldId id="275" r:id="rId11"/>
    <p:sldId id="277" r:id="rId12"/>
    <p:sldId id="274" r:id="rId13"/>
    <p:sldId id="276" r:id="rId14"/>
    <p:sldId id="278" r:id="rId15"/>
    <p:sldId id="279" r:id="rId16"/>
    <p:sldId id="272"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74" autoAdjust="0"/>
  </p:normalViewPr>
  <p:slideViewPr>
    <p:cSldViewPr snapToGrid="0" showGuides="1">
      <p:cViewPr>
        <p:scale>
          <a:sx n="100" d="100"/>
          <a:sy n="100" d="100"/>
        </p:scale>
        <p:origin x="264" y="318"/>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215C91-252C-4A62-8C5E-3116B86EE728}" type="doc">
      <dgm:prSet loTypeId="urn:microsoft.com/office/officeart/2005/8/layout/bProcess3" loCatId="process" qsTypeId="urn:microsoft.com/office/officeart/2005/8/quickstyle/simple5" qsCatId="simple" csTypeId="urn:microsoft.com/office/officeart/2005/8/colors/accent1_2" csCatId="accent1" phldr="1"/>
      <dgm:spPr/>
      <dgm:t>
        <a:bodyPr/>
        <a:lstStyle/>
        <a:p>
          <a:endParaRPr lang="en-IN"/>
        </a:p>
      </dgm:t>
    </dgm:pt>
    <dgm:pt modelId="{1272500A-DF36-42F8-93E0-35E3D17101BF}">
      <dgm:prSet phldrT="[Text]"/>
      <dgm:spPr/>
      <dgm:t>
        <a:bodyPr/>
        <a:lstStyle/>
        <a:p>
          <a:r>
            <a:rPr lang="en-IN" b="1" i="0" dirty="0"/>
            <a:t>Importing Libraries</a:t>
          </a:r>
          <a:endParaRPr lang="en-IN" dirty="0"/>
        </a:p>
      </dgm:t>
    </dgm:pt>
    <dgm:pt modelId="{734C6B85-8076-4471-A19F-29E2B7D2EFBD}" type="parTrans" cxnId="{611AD12B-DC81-4681-9537-A6DADCDF0235}">
      <dgm:prSet/>
      <dgm:spPr/>
      <dgm:t>
        <a:bodyPr/>
        <a:lstStyle/>
        <a:p>
          <a:endParaRPr lang="en-IN"/>
        </a:p>
      </dgm:t>
    </dgm:pt>
    <dgm:pt modelId="{C3E95754-CCDF-4CFE-918B-B72BFB401996}" type="sibTrans" cxnId="{611AD12B-DC81-4681-9537-A6DADCDF0235}">
      <dgm:prSet/>
      <dgm:spPr/>
      <dgm:t>
        <a:bodyPr/>
        <a:lstStyle/>
        <a:p>
          <a:endParaRPr lang="en-IN"/>
        </a:p>
      </dgm:t>
    </dgm:pt>
    <dgm:pt modelId="{A2AFD76D-6458-4BBC-86F0-1D733127EBBF}">
      <dgm:prSet phldrT="[Text]"/>
      <dgm:spPr/>
      <dgm:t>
        <a:bodyPr/>
        <a:lstStyle/>
        <a:p>
          <a:r>
            <a:rPr lang="en-US" b="1" i="0" dirty="0"/>
            <a:t>Understanding the Data, </a:t>
          </a:r>
          <a:r>
            <a:rPr lang="en-IN" b="1" i="0" dirty="0"/>
            <a:t>Data Inspection and Cleaning</a:t>
          </a:r>
          <a:endParaRPr lang="en-IN" dirty="0"/>
        </a:p>
      </dgm:t>
    </dgm:pt>
    <dgm:pt modelId="{7D388F16-6AC8-416E-90B9-65BE2F6AD8BF}" type="parTrans" cxnId="{8276AA27-634D-491C-BC32-96B926BE54A3}">
      <dgm:prSet/>
      <dgm:spPr/>
      <dgm:t>
        <a:bodyPr/>
        <a:lstStyle/>
        <a:p>
          <a:endParaRPr lang="en-IN"/>
        </a:p>
      </dgm:t>
    </dgm:pt>
    <dgm:pt modelId="{678371BD-8972-4AD5-A35C-5BAB4FA52AA8}" type="sibTrans" cxnId="{8276AA27-634D-491C-BC32-96B926BE54A3}">
      <dgm:prSet/>
      <dgm:spPr/>
      <dgm:t>
        <a:bodyPr/>
        <a:lstStyle/>
        <a:p>
          <a:endParaRPr lang="en-IN"/>
        </a:p>
      </dgm:t>
    </dgm:pt>
    <dgm:pt modelId="{D2B14AAE-EF14-4A04-88D5-CDE82CDB1695}">
      <dgm:prSet phldrT="[Text]"/>
      <dgm:spPr/>
      <dgm:t>
        <a:bodyPr/>
        <a:lstStyle/>
        <a:p>
          <a:r>
            <a:rPr lang="en-IN" b="1" i="0" dirty="0"/>
            <a:t>Exploratory Data Analysis</a:t>
          </a:r>
          <a:endParaRPr lang="en-IN" dirty="0"/>
        </a:p>
      </dgm:t>
    </dgm:pt>
    <dgm:pt modelId="{7B27E5FF-CF56-4755-A17B-52F57A9E3608}" type="parTrans" cxnId="{808C05F4-85AD-4019-95F3-D40E668D5E1D}">
      <dgm:prSet/>
      <dgm:spPr/>
      <dgm:t>
        <a:bodyPr/>
        <a:lstStyle/>
        <a:p>
          <a:endParaRPr lang="en-IN"/>
        </a:p>
      </dgm:t>
    </dgm:pt>
    <dgm:pt modelId="{B7393756-88FA-4221-84DA-4FCC3A025984}" type="sibTrans" cxnId="{808C05F4-85AD-4019-95F3-D40E668D5E1D}">
      <dgm:prSet/>
      <dgm:spPr/>
      <dgm:t>
        <a:bodyPr/>
        <a:lstStyle/>
        <a:p>
          <a:endParaRPr lang="en-IN"/>
        </a:p>
      </dgm:t>
    </dgm:pt>
    <dgm:pt modelId="{DD04F632-1B3F-4D5F-85A0-D30A199CEA56}">
      <dgm:prSet phldrT="[Text]"/>
      <dgm:spPr/>
      <dgm:t>
        <a:bodyPr/>
        <a:lstStyle/>
        <a:p>
          <a:r>
            <a:rPr lang="en-IN" b="1" i="0"/>
            <a:t>Data Preparation</a:t>
          </a:r>
          <a:endParaRPr lang="en-IN" dirty="0"/>
        </a:p>
      </dgm:t>
    </dgm:pt>
    <dgm:pt modelId="{31A5C20E-1B29-4F53-8161-6A3184BD6E83}" type="parTrans" cxnId="{964E7316-29B0-4B8D-8D3A-0A6873A0DF45}">
      <dgm:prSet/>
      <dgm:spPr/>
      <dgm:t>
        <a:bodyPr/>
        <a:lstStyle/>
        <a:p>
          <a:endParaRPr lang="en-IN"/>
        </a:p>
      </dgm:t>
    </dgm:pt>
    <dgm:pt modelId="{0EACBBB0-9A78-4591-9F3F-738DAE38973C}" type="sibTrans" cxnId="{964E7316-29B0-4B8D-8D3A-0A6873A0DF45}">
      <dgm:prSet/>
      <dgm:spPr/>
      <dgm:t>
        <a:bodyPr/>
        <a:lstStyle/>
        <a:p>
          <a:endParaRPr lang="en-IN"/>
        </a:p>
      </dgm:t>
    </dgm:pt>
    <dgm:pt modelId="{0579A152-70F0-45FE-9B2F-4F75B6A92F85}">
      <dgm:prSet phldrT="[Text]"/>
      <dgm:spPr/>
      <dgm:t>
        <a:bodyPr/>
        <a:lstStyle/>
        <a:p>
          <a:r>
            <a:rPr lang="en-IN" b="1" i="0"/>
            <a:t>Test-Train Split</a:t>
          </a:r>
          <a:endParaRPr lang="en-IN" dirty="0"/>
        </a:p>
      </dgm:t>
    </dgm:pt>
    <dgm:pt modelId="{702966C9-B0FF-4C7F-8E11-D5C7CDCE1D10}" type="parTrans" cxnId="{315FAA82-B29D-43ED-8321-412B41841F72}">
      <dgm:prSet/>
      <dgm:spPr/>
      <dgm:t>
        <a:bodyPr/>
        <a:lstStyle/>
        <a:p>
          <a:endParaRPr lang="en-IN"/>
        </a:p>
      </dgm:t>
    </dgm:pt>
    <dgm:pt modelId="{A61A9A32-04C7-47D4-B6C0-1D642BD4D414}" type="sibTrans" cxnId="{315FAA82-B29D-43ED-8321-412B41841F72}">
      <dgm:prSet/>
      <dgm:spPr/>
      <dgm:t>
        <a:bodyPr/>
        <a:lstStyle/>
        <a:p>
          <a:endParaRPr lang="en-IN"/>
        </a:p>
      </dgm:t>
    </dgm:pt>
    <dgm:pt modelId="{B378DEE4-B0F8-4ECF-A54E-D6436E6FA792}">
      <dgm:prSet phldrT="[Text]"/>
      <dgm:spPr/>
      <dgm:t>
        <a:bodyPr/>
        <a:lstStyle/>
        <a:p>
          <a:r>
            <a:rPr lang="en-US" b="1" i="0"/>
            <a:t>Rescaling the features with MinMax Scaling</a:t>
          </a:r>
          <a:endParaRPr lang="en-IN" dirty="0"/>
        </a:p>
      </dgm:t>
    </dgm:pt>
    <dgm:pt modelId="{0DD2337A-00BD-4BAD-B96F-D63ADC8FE408}" type="parTrans" cxnId="{B2BC209E-6195-4B8D-8FAF-EAB767FDF0E1}">
      <dgm:prSet/>
      <dgm:spPr/>
      <dgm:t>
        <a:bodyPr/>
        <a:lstStyle/>
        <a:p>
          <a:endParaRPr lang="en-IN"/>
        </a:p>
      </dgm:t>
    </dgm:pt>
    <dgm:pt modelId="{F4CC3BDE-D5C3-4C5F-8643-82D8D5B6BE78}" type="sibTrans" cxnId="{B2BC209E-6195-4B8D-8FAF-EAB767FDF0E1}">
      <dgm:prSet/>
      <dgm:spPr/>
      <dgm:t>
        <a:bodyPr/>
        <a:lstStyle/>
        <a:p>
          <a:endParaRPr lang="en-IN"/>
        </a:p>
      </dgm:t>
    </dgm:pt>
    <dgm:pt modelId="{B6AD452F-FFAC-406C-83AA-017AE0673A92}">
      <dgm:prSet phldrT="[Text]"/>
      <dgm:spPr/>
      <dgm:t>
        <a:bodyPr/>
        <a:lstStyle/>
        <a:p>
          <a:r>
            <a:rPr lang="en-US" b="1" i="0"/>
            <a:t>Model Building using Stats Model &amp; RFE</a:t>
          </a:r>
          <a:endParaRPr lang="en-IN" dirty="0"/>
        </a:p>
      </dgm:t>
    </dgm:pt>
    <dgm:pt modelId="{827077F6-C05D-422F-9625-FE2D9C479DEE}" type="parTrans" cxnId="{5035A865-60AB-4EC2-811C-6F59E3843D93}">
      <dgm:prSet/>
      <dgm:spPr/>
      <dgm:t>
        <a:bodyPr/>
        <a:lstStyle/>
        <a:p>
          <a:endParaRPr lang="en-IN"/>
        </a:p>
      </dgm:t>
    </dgm:pt>
    <dgm:pt modelId="{99916495-54CD-487F-8C4D-DA28A0433BCD}" type="sibTrans" cxnId="{5035A865-60AB-4EC2-811C-6F59E3843D93}">
      <dgm:prSet/>
      <dgm:spPr/>
      <dgm:t>
        <a:bodyPr/>
        <a:lstStyle/>
        <a:p>
          <a:endParaRPr lang="en-IN"/>
        </a:p>
      </dgm:t>
    </dgm:pt>
    <dgm:pt modelId="{E625F8CF-946B-442E-8342-6A42DB32F90A}">
      <dgm:prSet phldrT="[Text]"/>
      <dgm:spPr/>
      <dgm:t>
        <a:bodyPr/>
        <a:lstStyle/>
        <a:p>
          <a:r>
            <a:rPr lang="en-IN" b="1" i="0"/>
            <a:t>Plotting the ROC Curve</a:t>
          </a:r>
          <a:endParaRPr lang="en-IN" dirty="0"/>
        </a:p>
      </dgm:t>
    </dgm:pt>
    <dgm:pt modelId="{B3AC6B7A-9A39-48D0-B939-C6F54B6EE038}" type="parTrans" cxnId="{642CF033-B9E9-4066-91B7-1515817801E8}">
      <dgm:prSet/>
      <dgm:spPr/>
      <dgm:t>
        <a:bodyPr/>
        <a:lstStyle/>
        <a:p>
          <a:endParaRPr lang="en-IN"/>
        </a:p>
      </dgm:t>
    </dgm:pt>
    <dgm:pt modelId="{070C5358-6A25-4531-98E2-827E2B1F7D5D}" type="sibTrans" cxnId="{642CF033-B9E9-4066-91B7-1515817801E8}">
      <dgm:prSet/>
      <dgm:spPr/>
      <dgm:t>
        <a:bodyPr/>
        <a:lstStyle/>
        <a:p>
          <a:endParaRPr lang="en-IN"/>
        </a:p>
      </dgm:t>
    </dgm:pt>
    <dgm:pt modelId="{0CF7D902-A903-433D-8A7E-FC384E89F0DC}">
      <dgm:prSet phldrT="[Text]"/>
      <dgm:spPr/>
      <dgm:t>
        <a:bodyPr/>
        <a:lstStyle/>
        <a:p>
          <a:r>
            <a:rPr lang="en-IN" b="1" i="0"/>
            <a:t>Finding Optimal Cutoff Point</a:t>
          </a:r>
          <a:endParaRPr lang="en-IN" dirty="0"/>
        </a:p>
      </dgm:t>
    </dgm:pt>
    <dgm:pt modelId="{44A748F4-7D8C-4861-B74B-C65338CD2B93}" type="parTrans" cxnId="{1DCB69BB-43D1-4909-8F1E-6982C5A84E0C}">
      <dgm:prSet/>
      <dgm:spPr/>
      <dgm:t>
        <a:bodyPr/>
        <a:lstStyle/>
        <a:p>
          <a:endParaRPr lang="en-IN"/>
        </a:p>
      </dgm:t>
    </dgm:pt>
    <dgm:pt modelId="{BF17DD0F-24EA-443B-913C-A3EABFDFAD09}" type="sibTrans" cxnId="{1DCB69BB-43D1-4909-8F1E-6982C5A84E0C}">
      <dgm:prSet/>
      <dgm:spPr/>
      <dgm:t>
        <a:bodyPr/>
        <a:lstStyle/>
        <a:p>
          <a:endParaRPr lang="en-IN"/>
        </a:p>
      </dgm:t>
    </dgm:pt>
    <dgm:pt modelId="{1FE8438E-A8F6-40B0-8475-50C2700F2BBA}">
      <dgm:prSet phldrT="[Text]"/>
      <dgm:spPr/>
      <dgm:t>
        <a:bodyPr/>
        <a:lstStyle/>
        <a:p>
          <a:r>
            <a:rPr lang="en-US" b="1" i="0"/>
            <a:t>Making predictions on the test set</a:t>
          </a:r>
          <a:endParaRPr lang="en-IN" dirty="0"/>
        </a:p>
      </dgm:t>
    </dgm:pt>
    <dgm:pt modelId="{0692C540-1F47-49CD-BB0E-1988AC61889B}" type="parTrans" cxnId="{04AF14E1-B317-4D35-A84F-76950DF61D6E}">
      <dgm:prSet/>
      <dgm:spPr/>
      <dgm:t>
        <a:bodyPr/>
        <a:lstStyle/>
        <a:p>
          <a:endParaRPr lang="en-IN"/>
        </a:p>
      </dgm:t>
    </dgm:pt>
    <dgm:pt modelId="{416C8118-CF17-41B7-B9FA-3CF264819397}" type="sibTrans" cxnId="{04AF14E1-B317-4D35-A84F-76950DF61D6E}">
      <dgm:prSet/>
      <dgm:spPr/>
      <dgm:t>
        <a:bodyPr/>
        <a:lstStyle/>
        <a:p>
          <a:endParaRPr lang="en-IN"/>
        </a:p>
      </dgm:t>
    </dgm:pt>
    <dgm:pt modelId="{64AEA594-FB30-4186-9842-4422F698DFBB}" type="pres">
      <dgm:prSet presAssocID="{6B215C91-252C-4A62-8C5E-3116B86EE728}" presName="Name0" presStyleCnt="0">
        <dgm:presLayoutVars>
          <dgm:dir/>
          <dgm:resizeHandles val="exact"/>
        </dgm:presLayoutVars>
      </dgm:prSet>
      <dgm:spPr/>
    </dgm:pt>
    <dgm:pt modelId="{3E69EA85-5167-4408-AFAB-857117F24292}" type="pres">
      <dgm:prSet presAssocID="{1272500A-DF36-42F8-93E0-35E3D17101BF}" presName="node" presStyleLbl="node1" presStyleIdx="0" presStyleCnt="10">
        <dgm:presLayoutVars>
          <dgm:bulletEnabled val="1"/>
        </dgm:presLayoutVars>
      </dgm:prSet>
      <dgm:spPr/>
    </dgm:pt>
    <dgm:pt modelId="{988A99F1-AB62-42E6-B0BF-CE629EA9863D}" type="pres">
      <dgm:prSet presAssocID="{C3E95754-CCDF-4CFE-918B-B72BFB401996}" presName="sibTrans" presStyleLbl="sibTrans1D1" presStyleIdx="0" presStyleCnt="9"/>
      <dgm:spPr/>
    </dgm:pt>
    <dgm:pt modelId="{78CF75D9-957E-44A5-BCB9-5D87A54D884B}" type="pres">
      <dgm:prSet presAssocID="{C3E95754-CCDF-4CFE-918B-B72BFB401996}" presName="connectorText" presStyleLbl="sibTrans1D1" presStyleIdx="0" presStyleCnt="9"/>
      <dgm:spPr/>
    </dgm:pt>
    <dgm:pt modelId="{14C47D49-FFA9-4915-9893-DFA6F05A77EB}" type="pres">
      <dgm:prSet presAssocID="{A2AFD76D-6458-4BBC-86F0-1D733127EBBF}" presName="node" presStyleLbl="node1" presStyleIdx="1" presStyleCnt="10">
        <dgm:presLayoutVars>
          <dgm:bulletEnabled val="1"/>
        </dgm:presLayoutVars>
      </dgm:prSet>
      <dgm:spPr/>
    </dgm:pt>
    <dgm:pt modelId="{5FBFB2AB-AB10-4076-A859-22327481D324}" type="pres">
      <dgm:prSet presAssocID="{678371BD-8972-4AD5-A35C-5BAB4FA52AA8}" presName="sibTrans" presStyleLbl="sibTrans1D1" presStyleIdx="1" presStyleCnt="9"/>
      <dgm:spPr/>
    </dgm:pt>
    <dgm:pt modelId="{9363F0BB-6496-41FD-A863-C1691B114B5B}" type="pres">
      <dgm:prSet presAssocID="{678371BD-8972-4AD5-A35C-5BAB4FA52AA8}" presName="connectorText" presStyleLbl="sibTrans1D1" presStyleIdx="1" presStyleCnt="9"/>
      <dgm:spPr/>
    </dgm:pt>
    <dgm:pt modelId="{E6218336-BAD5-4CB1-B42B-5EBB13779098}" type="pres">
      <dgm:prSet presAssocID="{D2B14AAE-EF14-4A04-88D5-CDE82CDB1695}" presName="node" presStyleLbl="node1" presStyleIdx="2" presStyleCnt="10">
        <dgm:presLayoutVars>
          <dgm:bulletEnabled val="1"/>
        </dgm:presLayoutVars>
      </dgm:prSet>
      <dgm:spPr/>
    </dgm:pt>
    <dgm:pt modelId="{A170125D-304D-40BA-98CE-145208097CE8}" type="pres">
      <dgm:prSet presAssocID="{B7393756-88FA-4221-84DA-4FCC3A025984}" presName="sibTrans" presStyleLbl="sibTrans1D1" presStyleIdx="2" presStyleCnt="9"/>
      <dgm:spPr/>
    </dgm:pt>
    <dgm:pt modelId="{CC6DFCF6-368F-41A9-8DCA-7C43BA7EE5F4}" type="pres">
      <dgm:prSet presAssocID="{B7393756-88FA-4221-84DA-4FCC3A025984}" presName="connectorText" presStyleLbl="sibTrans1D1" presStyleIdx="2" presStyleCnt="9"/>
      <dgm:spPr/>
    </dgm:pt>
    <dgm:pt modelId="{C15DC902-F4B6-4B42-B186-A9FFDA5BE321}" type="pres">
      <dgm:prSet presAssocID="{DD04F632-1B3F-4D5F-85A0-D30A199CEA56}" presName="node" presStyleLbl="node1" presStyleIdx="3" presStyleCnt="10">
        <dgm:presLayoutVars>
          <dgm:bulletEnabled val="1"/>
        </dgm:presLayoutVars>
      </dgm:prSet>
      <dgm:spPr/>
    </dgm:pt>
    <dgm:pt modelId="{BBCE2FDB-A5EA-4E05-929B-6BE81EEDBB0E}" type="pres">
      <dgm:prSet presAssocID="{0EACBBB0-9A78-4591-9F3F-738DAE38973C}" presName="sibTrans" presStyleLbl="sibTrans1D1" presStyleIdx="3" presStyleCnt="9"/>
      <dgm:spPr/>
    </dgm:pt>
    <dgm:pt modelId="{2299FEEE-C91A-49B6-942F-1D06F4CAF3F6}" type="pres">
      <dgm:prSet presAssocID="{0EACBBB0-9A78-4591-9F3F-738DAE38973C}" presName="connectorText" presStyleLbl="sibTrans1D1" presStyleIdx="3" presStyleCnt="9"/>
      <dgm:spPr/>
    </dgm:pt>
    <dgm:pt modelId="{35EAB3FF-9C77-4697-B261-988E1D297837}" type="pres">
      <dgm:prSet presAssocID="{0579A152-70F0-45FE-9B2F-4F75B6A92F85}" presName="node" presStyleLbl="node1" presStyleIdx="4" presStyleCnt="10">
        <dgm:presLayoutVars>
          <dgm:bulletEnabled val="1"/>
        </dgm:presLayoutVars>
      </dgm:prSet>
      <dgm:spPr/>
    </dgm:pt>
    <dgm:pt modelId="{B0D45CF5-7439-4DB6-BDEE-9DC451FB7E8D}" type="pres">
      <dgm:prSet presAssocID="{A61A9A32-04C7-47D4-B6C0-1D642BD4D414}" presName="sibTrans" presStyleLbl="sibTrans1D1" presStyleIdx="4" presStyleCnt="9"/>
      <dgm:spPr/>
    </dgm:pt>
    <dgm:pt modelId="{B940705A-672C-4A4C-A1E0-FAC2181173BA}" type="pres">
      <dgm:prSet presAssocID="{A61A9A32-04C7-47D4-B6C0-1D642BD4D414}" presName="connectorText" presStyleLbl="sibTrans1D1" presStyleIdx="4" presStyleCnt="9"/>
      <dgm:spPr/>
    </dgm:pt>
    <dgm:pt modelId="{4DBAC9C0-31AE-4828-A300-D822FB9C3C74}" type="pres">
      <dgm:prSet presAssocID="{B378DEE4-B0F8-4ECF-A54E-D6436E6FA792}" presName="node" presStyleLbl="node1" presStyleIdx="5" presStyleCnt="10">
        <dgm:presLayoutVars>
          <dgm:bulletEnabled val="1"/>
        </dgm:presLayoutVars>
      </dgm:prSet>
      <dgm:spPr/>
    </dgm:pt>
    <dgm:pt modelId="{B6ACE319-FE70-4E70-8E98-BF3E13F747D9}" type="pres">
      <dgm:prSet presAssocID="{F4CC3BDE-D5C3-4C5F-8643-82D8D5B6BE78}" presName="sibTrans" presStyleLbl="sibTrans1D1" presStyleIdx="5" presStyleCnt="9"/>
      <dgm:spPr/>
    </dgm:pt>
    <dgm:pt modelId="{44517701-ED1F-4680-ACB3-7D0F2049D5AA}" type="pres">
      <dgm:prSet presAssocID="{F4CC3BDE-D5C3-4C5F-8643-82D8D5B6BE78}" presName="connectorText" presStyleLbl="sibTrans1D1" presStyleIdx="5" presStyleCnt="9"/>
      <dgm:spPr/>
    </dgm:pt>
    <dgm:pt modelId="{D5F35C93-D78A-4720-8AEC-18C7F797AA62}" type="pres">
      <dgm:prSet presAssocID="{B6AD452F-FFAC-406C-83AA-017AE0673A92}" presName="node" presStyleLbl="node1" presStyleIdx="6" presStyleCnt="10">
        <dgm:presLayoutVars>
          <dgm:bulletEnabled val="1"/>
        </dgm:presLayoutVars>
      </dgm:prSet>
      <dgm:spPr/>
    </dgm:pt>
    <dgm:pt modelId="{8B5A1399-84E3-4130-9B83-C2745866EA2C}" type="pres">
      <dgm:prSet presAssocID="{99916495-54CD-487F-8C4D-DA28A0433BCD}" presName="sibTrans" presStyleLbl="sibTrans1D1" presStyleIdx="6" presStyleCnt="9"/>
      <dgm:spPr/>
    </dgm:pt>
    <dgm:pt modelId="{04695685-941E-4AC3-BCE9-10774ED522DD}" type="pres">
      <dgm:prSet presAssocID="{99916495-54CD-487F-8C4D-DA28A0433BCD}" presName="connectorText" presStyleLbl="sibTrans1D1" presStyleIdx="6" presStyleCnt="9"/>
      <dgm:spPr/>
    </dgm:pt>
    <dgm:pt modelId="{2F4AEB85-7504-402B-AFE9-99E0262E9DA0}" type="pres">
      <dgm:prSet presAssocID="{E625F8CF-946B-442E-8342-6A42DB32F90A}" presName="node" presStyleLbl="node1" presStyleIdx="7" presStyleCnt="10">
        <dgm:presLayoutVars>
          <dgm:bulletEnabled val="1"/>
        </dgm:presLayoutVars>
      </dgm:prSet>
      <dgm:spPr/>
    </dgm:pt>
    <dgm:pt modelId="{207B9F6D-64EF-415D-9975-32E584A57EDB}" type="pres">
      <dgm:prSet presAssocID="{070C5358-6A25-4531-98E2-827E2B1F7D5D}" presName="sibTrans" presStyleLbl="sibTrans1D1" presStyleIdx="7" presStyleCnt="9"/>
      <dgm:spPr/>
    </dgm:pt>
    <dgm:pt modelId="{F1611523-CD0B-42F1-AA09-B3B3A943072D}" type="pres">
      <dgm:prSet presAssocID="{070C5358-6A25-4531-98E2-827E2B1F7D5D}" presName="connectorText" presStyleLbl="sibTrans1D1" presStyleIdx="7" presStyleCnt="9"/>
      <dgm:spPr/>
    </dgm:pt>
    <dgm:pt modelId="{3C1B5455-1F0F-4E96-91AE-BDFA055017F1}" type="pres">
      <dgm:prSet presAssocID="{0CF7D902-A903-433D-8A7E-FC384E89F0DC}" presName="node" presStyleLbl="node1" presStyleIdx="8" presStyleCnt="10">
        <dgm:presLayoutVars>
          <dgm:bulletEnabled val="1"/>
        </dgm:presLayoutVars>
      </dgm:prSet>
      <dgm:spPr/>
    </dgm:pt>
    <dgm:pt modelId="{10BCC5A6-76C2-4474-987D-64DEAA74B712}" type="pres">
      <dgm:prSet presAssocID="{BF17DD0F-24EA-443B-913C-A3EABFDFAD09}" presName="sibTrans" presStyleLbl="sibTrans1D1" presStyleIdx="8" presStyleCnt="9"/>
      <dgm:spPr/>
    </dgm:pt>
    <dgm:pt modelId="{6BDA9260-B421-408B-B6FE-AB174F84BBA3}" type="pres">
      <dgm:prSet presAssocID="{BF17DD0F-24EA-443B-913C-A3EABFDFAD09}" presName="connectorText" presStyleLbl="sibTrans1D1" presStyleIdx="8" presStyleCnt="9"/>
      <dgm:spPr/>
    </dgm:pt>
    <dgm:pt modelId="{12650E8A-3699-4B37-953C-953ABF3C9110}" type="pres">
      <dgm:prSet presAssocID="{1FE8438E-A8F6-40B0-8475-50C2700F2BBA}" presName="node" presStyleLbl="node1" presStyleIdx="9" presStyleCnt="10">
        <dgm:presLayoutVars>
          <dgm:bulletEnabled val="1"/>
        </dgm:presLayoutVars>
      </dgm:prSet>
      <dgm:spPr/>
    </dgm:pt>
  </dgm:ptLst>
  <dgm:cxnLst>
    <dgm:cxn modelId="{964E7316-29B0-4B8D-8D3A-0A6873A0DF45}" srcId="{6B215C91-252C-4A62-8C5E-3116B86EE728}" destId="{DD04F632-1B3F-4D5F-85A0-D30A199CEA56}" srcOrd="3" destOrd="0" parTransId="{31A5C20E-1B29-4F53-8161-6A3184BD6E83}" sibTransId="{0EACBBB0-9A78-4591-9F3F-738DAE38973C}"/>
    <dgm:cxn modelId="{51FCF217-1AC6-4C12-9D43-7A02B1BA8514}" type="presOf" srcId="{B7393756-88FA-4221-84DA-4FCC3A025984}" destId="{CC6DFCF6-368F-41A9-8DCA-7C43BA7EE5F4}" srcOrd="1" destOrd="0" presId="urn:microsoft.com/office/officeart/2005/8/layout/bProcess3"/>
    <dgm:cxn modelId="{C7DA4D23-0095-4F25-8AAA-FAE484E67BFB}" type="presOf" srcId="{E625F8CF-946B-442E-8342-6A42DB32F90A}" destId="{2F4AEB85-7504-402B-AFE9-99E0262E9DA0}" srcOrd="0" destOrd="0" presId="urn:microsoft.com/office/officeart/2005/8/layout/bProcess3"/>
    <dgm:cxn modelId="{8276AA27-634D-491C-BC32-96B926BE54A3}" srcId="{6B215C91-252C-4A62-8C5E-3116B86EE728}" destId="{A2AFD76D-6458-4BBC-86F0-1D733127EBBF}" srcOrd="1" destOrd="0" parTransId="{7D388F16-6AC8-416E-90B9-65BE2F6AD8BF}" sibTransId="{678371BD-8972-4AD5-A35C-5BAB4FA52AA8}"/>
    <dgm:cxn modelId="{611AD12B-DC81-4681-9537-A6DADCDF0235}" srcId="{6B215C91-252C-4A62-8C5E-3116B86EE728}" destId="{1272500A-DF36-42F8-93E0-35E3D17101BF}" srcOrd="0" destOrd="0" parTransId="{734C6B85-8076-4471-A19F-29E2B7D2EFBD}" sibTransId="{C3E95754-CCDF-4CFE-918B-B72BFB401996}"/>
    <dgm:cxn modelId="{642CF033-B9E9-4066-91B7-1515817801E8}" srcId="{6B215C91-252C-4A62-8C5E-3116B86EE728}" destId="{E625F8CF-946B-442E-8342-6A42DB32F90A}" srcOrd="7" destOrd="0" parTransId="{B3AC6B7A-9A39-48D0-B939-C6F54B6EE038}" sibTransId="{070C5358-6A25-4531-98E2-827E2B1F7D5D}"/>
    <dgm:cxn modelId="{EE357E3E-2908-41DF-8974-22995E4001C8}" type="presOf" srcId="{678371BD-8972-4AD5-A35C-5BAB4FA52AA8}" destId="{5FBFB2AB-AB10-4076-A859-22327481D324}" srcOrd="0" destOrd="0" presId="urn:microsoft.com/office/officeart/2005/8/layout/bProcess3"/>
    <dgm:cxn modelId="{C9F2EF5B-5F2B-41EE-8EDC-183788FA7D44}" type="presOf" srcId="{1FE8438E-A8F6-40B0-8475-50C2700F2BBA}" destId="{12650E8A-3699-4B37-953C-953ABF3C9110}" srcOrd="0" destOrd="0" presId="urn:microsoft.com/office/officeart/2005/8/layout/bProcess3"/>
    <dgm:cxn modelId="{6534D75C-628A-416B-B7E3-5E54F313416E}" type="presOf" srcId="{0EACBBB0-9A78-4591-9F3F-738DAE38973C}" destId="{2299FEEE-C91A-49B6-942F-1D06F4CAF3F6}" srcOrd="1" destOrd="0" presId="urn:microsoft.com/office/officeart/2005/8/layout/bProcess3"/>
    <dgm:cxn modelId="{FDC86E5F-E2DB-46E4-9EA3-71AED2C4AB4E}" type="presOf" srcId="{D2B14AAE-EF14-4A04-88D5-CDE82CDB1695}" destId="{E6218336-BAD5-4CB1-B42B-5EBB13779098}" srcOrd="0" destOrd="0" presId="urn:microsoft.com/office/officeart/2005/8/layout/bProcess3"/>
    <dgm:cxn modelId="{ACAA7960-2D00-4FE6-A2E3-E07DDE43EEE9}" type="presOf" srcId="{070C5358-6A25-4531-98E2-827E2B1F7D5D}" destId="{F1611523-CD0B-42F1-AA09-B3B3A943072D}" srcOrd="1" destOrd="0" presId="urn:microsoft.com/office/officeart/2005/8/layout/bProcess3"/>
    <dgm:cxn modelId="{C64EE461-DF3E-496F-B010-1AC8C929EE51}" type="presOf" srcId="{B7393756-88FA-4221-84DA-4FCC3A025984}" destId="{A170125D-304D-40BA-98CE-145208097CE8}" srcOrd="0" destOrd="0" presId="urn:microsoft.com/office/officeart/2005/8/layout/bProcess3"/>
    <dgm:cxn modelId="{5035A865-60AB-4EC2-811C-6F59E3843D93}" srcId="{6B215C91-252C-4A62-8C5E-3116B86EE728}" destId="{B6AD452F-FFAC-406C-83AA-017AE0673A92}" srcOrd="6" destOrd="0" parTransId="{827077F6-C05D-422F-9625-FE2D9C479DEE}" sibTransId="{99916495-54CD-487F-8C4D-DA28A0433BCD}"/>
    <dgm:cxn modelId="{EAF99646-F5E8-4546-8537-E3BC6BE51E44}" type="presOf" srcId="{F4CC3BDE-D5C3-4C5F-8643-82D8D5B6BE78}" destId="{B6ACE319-FE70-4E70-8E98-BF3E13F747D9}" srcOrd="0" destOrd="0" presId="urn:microsoft.com/office/officeart/2005/8/layout/bProcess3"/>
    <dgm:cxn modelId="{B3A2434A-FFE3-4FC9-860E-5A53F89BAEA8}" type="presOf" srcId="{070C5358-6A25-4531-98E2-827E2B1F7D5D}" destId="{207B9F6D-64EF-415D-9975-32E584A57EDB}" srcOrd="0" destOrd="0" presId="urn:microsoft.com/office/officeart/2005/8/layout/bProcess3"/>
    <dgm:cxn modelId="{ED602D6B-6934-408D-9E72-00AADDDBF4E5}" type="presOf" srcId="{B6AD452F-FFAC-406C-83AA-017AE0673A92}" destId="{D5F35C93-D78A-4720-8AEC-18C7F797AA62}" srcOrd="0" destOrd="0" presId="urn:microsoft.com/office/officeart/2005/8/layout/bProcess3"/>
    <dgm:cxn modelId="{40E6A74B-C00B-4E49-A5E9-B26E15C914C7}" type="presOf" srcId="{99916495-54CD-487F-8C4D-DA28A0433BCD}" destId="{8B5A1399-84E3-4130-9B83-C2745866EA2C}" srcOrd="0" destOrd="0" presId="urn:microsoft.com/office/officeart/2005/8/layout/bProcess3"/>
    <dgm:cxn modelId="{14616851-D299-402D-B16A-6E69465984E3}" type="presOf" srcId="{99916495-54CD-487F-8C4D-DA28A0433BCD}" destId="{04695685-941E-4AC3-BCE9-10774ED522DD}" srcOrd="1" destOrd="0" presId="urn:microsoft.com/office/officeart/2005/8/layout/bProcess3"/>
    <dgm:cxn modelId="{315FAA82-B29D-43ED-8321-412B41841F72}" srcId="{6B215C91-252C-4A62-8C5E-3116B86EE728}" destId="{0579A152-70F0-45FE-9B2F-4F75B6A92F85}" srcOrd="4" destOrd="0" parTransId="{702966C9-B0FF-4C7F-8E11-D5C7CDCE1D10}" sibTransId="{A61A9A32-04C7-47D4-B6C0-1D642BD4D414}"/>
    <dgm:cxn modelId="{A934A586-A404-4FB2-88DC-8232EB605954}" type="presOf" srcId="{BF17DD0F-24EA-443B-913C-A3EABFDFAD09}" destId="{6BDA9260-B421-408B-B6FE-AB174F84BBA3}" srcOrd="1" destOrd="0" presId="urn:microsoft.com/office/officeart/2005/8/layout/bProcess3"/>
    <dgm:cxn modelId="{B631089D-F007-4D21-8391-29E5B7C31AE2}" type="presOf" srcId="{0CF7D902-A903-433D-8A7E-FC384E89F0DC}" destId="{3C1B5455-1F0F-4E96-91AE-BDFA055017F1}" srcOrd="0" destOrd="0" presId="urn:microsoft.com/office/officeart/2005/8/layout/bProcess3"/>
    <dgm:cxn modelId="{B2BC209E-6195-4B8D-8FAF-EAB767FDF0E1}" srcId="{6B215C91-252C-4A62-8C5E-3116B86EE728}" destId="{B378DEE4-B0F8-4ECF-A54E-D6436E6FA792}" srcOrd="5" destOrd="0" parTransId="{0DD2337A-00BD-4BAD-B96F-D63ADC8FE408}" sibTransId="{F4CC3BDE-D5C3-4C5F-8643-82D8D5B6BE78}"/>
    <dgm:cxn modelId="{FE2CEB9E-3AF8-4964-9D49-E1EEFB5B56A0}" type="presOf" srcId="{B378DEE4-B0F8-4ECF-A54E-D6436E6FA792}" destId="{4DBAC9C0-31AE-4828-A300-D822FB9C3C74}" srcOrd="0" destOrd="0" presId="urn:microsoft.com/office/officeart/2005/8/layout/bProcess3"/>
    <dgm:cxn modelId="{3D1C62A3-1E83-4EFB-9459-8C0A4395301B}" type="presOf" srcId="{A61A9A32-04C7-47D4-B6C0-1D642BD4D414}" destId="{B0D45CF5-7439-4DB6-BDEE-9DC451FB7E8D}" srcOrd="0" destOrd="0" presId="urn:microsoft.com/office/officeart/2005/8/layout/bProcess3"/>
    <dgm:cxn modelId="{6A9165AD-0B03-479E-A647-96EDF10CD408}" type="presOf" srcId="{BF17DD0F-24EA-443B-913C-A3EABFDFAD09}" destId="{10BCC5A6-76C2-4474-987D-64DEAA74B712}" srcOrd="0" destOrd="0" presId="urn:microsoft.com/office/officeart/2005/8/layout/bProcess3"/>
    <dgm:cxn modelId="{26B7CCB5-F065-4C5B-B100-259CFA6A214E}" type="presOf" srcId="{C3E95754-CCDF-4CFE-918B-B72BFB401996}" destId="{988A99F1-AB62-42E6-B0BF-CE629EA9863D}" srcOrd="0" destOrd="0" presId="urn:microsoft.com/office/officeart/2005/8/layout/bProcess3"/>
    <dgm:cxn modelId="{1DCB69BB-43D1-4909-8F1E-6982C5A84E0C}" srcId="{6B215C91-252C-4A62-8C5E-3116B86EE728}" destId="{0CF7D902-A903-433D-8A7E-FC384E89F0DC}" srcOrd="8" destOrd="0" parTransId="{44A748F4-7D8C-4861-B74B-C65338CD2B93}" sibTransId="{BF17DD0F-24EA-443B-913C-A3EABFDFAD09}"/>
    <dgm:cxn modelId="{197F49C3-0292-4B0F-9361-F5C4CF19158D}" type="presOf" srcId="{DD04F632-1B3F-4D5F-85A0-D30A199CEA56}" destId="{C15DC902-F4B6-4B42-B186-A9FFDA5BE321}" srcOrd="0" destOrd="0" presId="urn:microsoft.com/office/officeart/2005/8/layout/bProcess3"/>
    <dgm:cxn modelId="{F48FE3D0-26B3-45F2-A963-7C0E9744BBEA}" type="presOf" srcId="{C3E95754-CCDF-4CFE-918B-B72BFB401996}" destId="{78CF75D9-957E-44A5-BCB9-5D87A54D884B}" srcOrd="1" destOrd="0" presId="urn:microsoft.com/office/officeart/2005/8/layout/bProcess3"/>
    <dgm:cxn modelId="{EA9E92D2-70FB-4371-892D-8B4203B8841E}" type="presOf" srcId="{0579A152-70F0-45FE-9B2F-4F75B6A92F85}" destId="{35EAB3FF-9C77-4697-B261-988E1D297837}" srcOrd="0" destOrd="0" presId="urn:microsoft.com/office/officeart/2005/8/layout/bProcess3"/>
    <dgm:cxn modelId="{D15954D4-2CA5-40B5-A958-A11E659667D7}" type="presOf" srcId="{6B215C91-252C-4A62-8C5E-3116B86EE728}" destId="{64AEA594-FB30-4186-9842-4422F698DFBB}" srcOrd="0" destOrd="0" presId="urn:microsoft.com/office/officeart/2005/8/layout/bProcess3"/>
    <dgm:cxn modelId="{04AF14E1-B317-4D35-A84F-76950DF61D6E}" srcId="{6B215C91-252C-4A62-8C5E-3116B86EE728}" destId="{1FE8438E-A8F6-40B0-8475-50C2700F2BBA}" srcOrd="9" destOrd="0" parTransId="{0692C540-1F47-49CD-BB0E-1988AC61889B}" sibTransId="{416C8118-CF17-41B7-B9FA-3CF264819397}"/>
    <dgm:cxn modelId="{6BB00DE4-450F-425E-AE0A-1D058177EB10}" type="presOf" srcId="{0EACBBB0-9A78-4591-9F3F-738DAE38973C}" destId="{BBCE2FDB-A5EA-4E05-929B-6BE81EEDBB0E}" srcOrd="0" destOrd="0" presId="urn:microsoft.com/office/officeart/2005/8/layout/bProcess3"/>
    <dgm:cxn modelId="{6F3411E4-0149-436C-9FA5-405D5787ABFE}" type="presOf" srcId="{678371BD-8972-4AD5-A35C-5BAB4FA52AA8}" destId="{9363F0BB-6496-41FD-A863-C1691B114B5B}" srcOrd="1" destOrd="0" presId="urn:microsoft.com/office/officeart/2005/8/layout/bProcess3"/>
    <dgm:cxn modelId="{EC890FEB-6A5C-4CD9-B8AC-7CA82C2ED5BD}" type="presOf" srcId="{A61A9A32-04C7-47D4-B6C0-1D642BD4D414}" destId="{B940705A-672C-4A4C-A1E0-FAC2181173BA}" srcOrd="1" destOrd="0" presId="urn:microsoft.com/office/officeart/2005/8/layout/bProcess3"/>
    <dgm:cxn modelId="{808C05F4-85AD-4019-95F3-D40E668D5E1D}" srcId="{6B215C91-252C-4A62-8C5E-3116B86EE728}" destId="{D2B14AAE-EF14-4A04-88D5-CDE82CDB1695}" srcOrd="2" destOrd="0" parTransId="{7B27E5FF-CF56-4755-A17B-52F57A9E3608}" sibTransId="{B7393756-88FA-4221-84DA-4FCC3A025984}"/>
    <dgm:cxn modelId="{917E24F7-940F-41FA-B83F-F3468ECA4238}" type="presOf" srcId="{F4CC3BDE-D5C3-4C5F-8643-82D8D5B6BE78}" destId="{44517701-ED1F-4680-ACB3-7D0F2049D5AA}" srcOrd="1" destOrd="0" presId="urn:microsoft.com/office/officeart/2005/8/layout/bProcess3"/>
    <dgm:cxn modelId="{6A7F29FA-3CBE-43AB-9491-84D36D68E654}" type="presOf" srcId="{A2AFD76D-6458-4BBC-86F0-1D733127EBBF}" destId="{14C47D49-FFA9-4915-9893-DFA6F05A77EB}" srcOrd="0" destOrd="0" presId="urn:microsoft.com/office/officeart/2005/8/layout/bProcess3"/>
    <dgm:cxn modelId="{DC1FF8FA-1047-4938-B1E7-03D9CE41F969}" type="presOf" srcId="{1272500A-DF36-42F8-93E0-35E3D17101BF}" destId="{3E69EA85-5167-4408-AFAB-857117F24292}" srcOrd="0" destOrd="0" presId="urn:microsoft.com/office/officeart/2005/8/layout/bProcess3"/>
    <dgm:cxn modelId="{C118645F-49CA-43F0-8C01-CA3C968753D1}" type="presParOf" srcId="{64AEA594-FB30-4186-9842-4422F698DFBB}" destId="{3E69EA85-5167-4408-AFAB-857117F24292}" srcOrd="0" destOrd="0" presId="urn:microsoft.com/office/officeart/2005/8/layout/bProcess3"/>
    <dgm:cxn modelId="{DB2F5B68-0D68-4C45-837B-7A4218391C22}" type="presParOf" srcId="{64AEA594-FB30-4186-9842-4422F698DFBB}" destId="{988A99F1-AB62-42E6-B0BF-CE629EA9863D}" srcOrd="1" destOrd="0" presId="urn:microsoft.com/office/officeart/2005/8/layout/bProcess3"/>
    <dgm:cxn modelId="{9980E3FF-17D0-4E61-95A3-C8D9E35C89BC}" type="presParOf" srcId="{988A99F1-AB62-42E6-B0BF-CE629EA9863D}" destId="{78CF75D9-957E-44A5-BCB9-5D87A54D884B}" srcOrd="0" destOrd="0" presId="urn:microsoft.com/office/officeart/2005/8/layout/bProcess3"/>
    <dgm:cxn modelId="{FC126D44-3FA9-4F9E-885D-29BDA957B72A}" type="presParOf" srcId="{64AEA594-FB30-4186-9842-4422F698DFBB}" destId="{14C47D49-FFA9-4915-9893-DFA6F05A77EB}" srcOrd="2" destOrd="0" presId="urn:microsoft.com/office/officeart/2005/8/layout/bProcess3"/>
    <dgm:cxn modelId="{49DE4D31-EA94-4914-8B12-AF01C213DA2D}" type="presParOf" srcId="{64AEA594-FB30-4186-9842-4422F698DFBB}" destId="{5FBFB2AB-AB10-4076-A859-22327481D324}" srcOrd="3" destOrd="0" presId="urn:microsoft.com/office/officeart/2005/8/layout/bProcess3"/>
    <dgm:cxn modelId="{F2372F55-813D-44D0-AB9C-EB6FD55EAC82}" type="presParOf" srcId="{5FBFB2AB-AB10-4076-A859-22327481D324}" destId="{9363F0BB-6496-41FD-A863-C1691B114B5B}" srcOrd="0" destOrd="0" presId="urn:microsoft.com/office/officeart/2005/8/layout/bProcess3"/>
    <dgm:cxn modelId="{37983322-5F1C-44CF-AFCD-42037DEE0D5A}" type="presParOf" srcId="{64AEA594-FB30-4186-9842-4422F698DFBB}" destId="{E6218336-BAD5-4CB1-B42B-5EBB13779098}" srcOrd="4" destOrd="0" presId="urn:microsoft.com/office/officeart/2005/8/layout/bProcess3"/>
    <dgm:cxn modelId="{9E35EE94-D338-4C42-B79C-BD8D60A0A5DC}" type="presParOf" srcId="{64AEA594-FB30-4186-9842-4422F698DFBB}" destId="{A170125D-304D-40BA-98CE-145208097CE8}" srcOrd="5" destOrd="0" presId="urn:microsoft.com/office/officeart/2005/8/layout/bProcess3"/>
    <dgm:cxn modelId="{9058035D-B88F-49F5-931C-16689EB918B8}" type="presParOf" srcId="{A170125D-304D-40BA-98CE-145208097CE8}" destId="{CC6DFCF6-368F-41A9-8DCA-7C43BA7EE5F4}" srcOrd="0" destOrd="0" presId="urn:microsoft.com/office/officeart/2005/8/layout/bProcess3"/>
    <dgm:cxn modelId="{C2CB696E-627A-4F0F-8037-26B3ABA5F988}" type="presParOf" srcId="{64AEA594-FB30-4186-9842-4422F698DFBB}" destId="{C15DC902-F4B6-4B42-B186-A9FFDA5BE321}" srcOrd="6" destOrd="0" presId="urn:microsoft.com/office/officeart/2005/8/layout/bProcess3"/>
    <dgm:cxn modelId="{9B7D7336-93A3-4F3B-A7E9-F0B30C05E6A6}" type="presParOf" srcId="{64AEA594-FB30-4186-9842-4422F698DFBB}" destId="{BBCE2FDB-A5EA-4E05-929B-6BE81EEDBB0E}" srcOrd="7" destOrd="0" presId="urn:microsoft.com/office/officeart/2005/8/layout/bProcess3"/>
    <dgm:cxn modelId="{79ADC6D8-33A6-4496-82B1-2CE95A871CBC}" type="presParOf" srcId="{BBCE2FDB-A5EA-4E05-929B-6BE81EEDBB0E}" destId="{2299FEEE-C91A-49B6-942F-1D06F4CAF3F6}" srcOrd="0" destOrd="0" presId="urn:microsoft.com/office/officeart/2005/8/layout/bProcess3"/>
    <dgm:cxn modelId="{1AD72450-EE42-40C7-871E-71D4C0540FB5}" type="presParOf" srcId="{64AEA594-FB30-4186-9842-4422F698DFBB}" destId="{35EAB3FF-9C77-4697-B261-988E1D297837}" srcOrd="8" destOrd="0" presId="urn:microsoft.com/office/officeart/2005/8/layout/bProcess3"/>
    <dgm:cxn modelId="{50483936-2078-404C-BE78-1E2E17DDF7F6}" type="presParOf" srcId="{64AEA594-FB30-4186-9842-4422F698DFBB}" destId="{B0D45CF5-7439-4DB6-BDEE-9DC451FB7E8D}" srcOrd="9" destOrd="0" presId="urn:microsoft.com/office/officeart/2005/8/layout/bProcess3"/>
    <dgm:cxn modelId="{C121FDC5-EB88-40A6-B09D-B9333EC69597}" type="presParOf" srcId="{B0D45CF5-7439-4DB6-BDEE-9DC451FB7E8D}" destId="{B940705A-672C-4A4C-A1E0-FAC2181173BA}" srcOrd="0" destOrd="0" presId="urn:microsoft.com/office/officeart/2005/8/layout/bProcess3"/>
    <dgm:cxn modelId="{DADF71AE-7C81-452F-9C94-8D80CAAFA0AF}" type="presParOf" srcId="{64AEA594-FB30-4186-9842-4422F698DFBB}" destId="{4DBAC9C0-31AE-4828-A300-D822FB9C3C74}" srcOrd="10" destOrd="0" presId="urn:microsoft.com/office/officeart/2005/8/layout/bProcess3"/>
    <dgm:cxn modelId="{A03A403D-C24F-42A9-83F9-1FC78DA93C03}" type="presParOf" srcId="{64AEA594-FB30-4186-9842-4422F698DFBB}" destId="{B6ACE319-FE70-4E70-8E98-BF3E13F747D9}" srcOrd="11" destOrd="0" presId="urn:microsoft.com/office/officeart/2005/8/layout/bProcess3"/>
    <dgm:cxn modelId="{79909440-8BF7-40CC-A499-67DBBB8C3867}" type="presParOf" srcId="{B6ACE319-FE70-4E70-8E98-BF3E13F747D9}" destId="{44517701-ED1F-4680-ACB3-7D0F2049D5AA}" srcOrd="0" destOrd="0" presId="urn:microsoft.com/office/officeart/2005/8/layout/bProcess3"/>
    <dgm:cxn modelId="{37B4AD4F-1E74-4ABE-B61B-371465A323E9}" type="presParOf" srcId="{64AEA594-FB30-4186-9842-4422F698DFBB}" destId="{D5F35C93-D78A-4720-8AEC-18C7F797AA62}" srcOrd="12" destOrd="0" presId="urn:microsoft.com/office/officeart/2005/8/layout/bProcess3"/>
    <dgm:cxn modelId="{0C840F63-6135-41C1-8D9C-9A38FE302C60}" type="presParOf" srcId="{64AEA594-FB30-4186-9842-4422F698DFBB}" destId="{8B5A1399-84E3-4130-9B83-C2745866EA2C}" srcOrd="13" destOrd="0" presId="urn:microsoft.com/office/officeart/2005/8/layout/bProcess3"/>
    <dgm:cxn modelId="{426E63B8-1EBC-4D05-A110-E4DD2A87A401}" type="presParOf" srcId="{8B5A1399-84E3-4130-9B83-C2745866EA2C}" destId="{04695685-941E-4AC3-BCE9-10774ED522DD}" srcOrd="0" destOrd="0" presId="urn:microsoft.com/office/officeart/2005/8/layout/bProcess3"/>
    <dgm:cxn modelId="{3B84D192-9406-4682-812A-19A04A3944C1}" type="presParOf" srcId="{64AEA594-FB30-4186-9842-4422F698DFBB}" destId="{2F4AEB85-7504-402B-AFE9-99E0262E9DA0}" srcOrd="14" destOrd="0" presId="urn:microsoft.com/office/officeart/2005/8/layout/bProcess3"/>
    <dgm:cxn modelId="{A3F96716-EADB-49BD-AF8E-C115595F01AD}" type="presParOf" srcId="{64AEA594-FB30-4186-9842-4422F698DFBB}" destId="{207B9F6D-64EF-415D-9975-32E584A57EDB}" srcOrd="15" destOrd="0" presId="urn:microsoft.com/office/officeart/2005/8/layout/bProcess3"/>
    <dgm:cxn modelId="{249C9D7D-8877-45C7-9A8D-F68E45A7EE17}" type="presParOf" srcId="{207B9F6D-64EF-415D-9975-32E584A57EDB}" destId="{F1611523-CD0B-42F1-AA09-B3B3A943072D}" srcOrd="0" destOrd="0" presId="urn:microsoft.com/office/officeart/2005/8/layout/bProcess3"/>
    <dgm:cxn modelId="{4D1988D2-E3E7-4151-AEF3-7DF5B5710039}" type="presParOf" srcId="{64AEA594-FB30-4186-9842-4422F698DFBB}" destId="{3C1B5455-1F0F-4E96-91AE-BDFA055017F1}" srcOrd="16" destOrd="0" presId="urn:microsoft.com/office/officeart/2005/8/layout/bProcess3"/>
    <dgm:cxn modelId="{6D2C8D28-2D44-4C7A-8FCC-1D3E3B2DBCE8}" type="presParOf" srcId="{64AEA594-FB30-4186-9842-4422F698DFBB}" destId="{10BCC5A6-76C2-4474-987D-64DEAA74B712}" srcOrd="17" destOrd="0" presId="urn:microsoft.com/office/officeart/2005/8/layout/bProcess3"/>
    <dgm:cxn modelId="{B715204E-7988-43D4-AE36-42860BE78E74}" type="presParOf" srcId="{10BCC5A6-76C2-4474-987D-64DEAA74B712}" destId="{6BDA9260-B421-408B-B6FE-AB174F84BBA3}" srcOrd="0" destOrd="0" presId="urn:microsoft.com/office/officeart/2005/8/layout/bProcess3"/>
    <dgm:cxn modelId="{49576912-50DE-4AF8-9028-9DD08B00E792}" type="presParOf" srcId="{64AEA594-FB30-4186-9842-4422F698DFBB}" destId="{12650E8A-3699-4B37-953C-953ABF3C9110}" srcOrd="1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983AE5-1C0E-467B-84F3-D41C18F02500}"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04426B4E-3F48-43BF-A828-1D2E8AD23696}">
      <dgm:prSet phldrT="[Text]"/>
      <dgm:spPr/>
      <dgm:t>
        <a:bodyPr/>
        <a:lstStyle/>
        <a:p>
          <a:r>
            <a:rPr lang="en-IN" dirty="0"/>
            <a:t>2197</a:t>
          </a:r>
        </a:p>
      </dgm:t>
    </dgm:pt>
    <dgm:pt modelId="{05C7F835-6EE6-4451-A1B9-466FE781B7C9}" type="parTrans" cxnId="{7B462EF1-3DA6-4A2A-9259-D57DE023E4A9}">
      <dgm:prSet/>
      <dgm:spPr/>
      <dgm:t>
        <a:bodyPr/>
        <a:lstStyle/>
        <a:p>
          <a:endParaRPr lang="en-IN"/>
        </a:p>
      </dgm:t>
    </dgm:pt>
    <dgm:pt modelId="{0B430B33-26F1-4438-854A-0F8B14E519A2}" type="sibTrans" cxnId="{7B462EF1-3DA6-4A2A-9259-D57DE023E4A9}">
      <dgm:prSet/>
      <dgm:spPr/>
      <dgm:t>
        <a:bodyPr/>
        <a:lstStyle/>
        <a:p>
          <a:endParaRPr lang="en-IN"/>
        </a:p>
      </dgm:t>
    </dgm:pt>
    <dgm:pt modelId="{4AAD14AC-DA41-4404-B115-2DA9637476F7}">
      <dgm:prSet phldrT="[Text]"/>
      <dgm:spPr/>
      <dgm:t>
        <a:bodyPr/>
        <a:lstStyle/>
        <a:p>
          <a:r>
            <a:rPr lang="en-IN" dirty="0"/>
            <a:t>962</a:t>
          </a:r>
        </a:p>
      </dgm:t>
    </dgm:pt>
    <dgm:pt modelId="{DD0A213D-83F8-4CB9-B16C-F1140A479577}" type="parTrans" cxnId="{C422F14B-847B-492E-92B9-73EE650EC895}">
      <dgm:prSet/>
      <dgm:spPr/>
      <dgm:t>
        <a:bodyPr/>
        <a:lstStyle/>
        <a:p>
          <a:endParaRPr lang="en-IN"/>
        </a:p>
      </dgm:t>
    </dgm:pt>
    <dgm:pt modelId="{A930B596-F365-4993-86FD-6E34B016C760}" type="sibTrans" cxnId="{C422F14B-847B-492E-92B9-73EE650EC895}">
      <dgm:prSet/>
      <dgm:spPr/>
      <dgm:t>
        <a:bodyPr/>
        <a:lstStyle/>
        <a:p>
          <a:endParaRPr lang="en-IN"/>
        </a:p>
      </dgm:t>
    </dgm:pt>
    <dgm:pt modelId="{065FC2E8-1D13-436E-8689-E59B5001ABF1}">
      <dgm:prSet phldrT="[Text]"/>
      <dgm:spPr/>
      <dgm:t>
        <a:bodyPr/>
        <a:lstStyle/>
        <a:p>
          <a:r>
            <a:rPr lang="en-IN" dirty="0"/>
            <a:t>495</a:t>
          </a:r>
        </a:p>
      </dgm:t>
    </dgm:pt>
    <dgm:pt modelId="{5B1F6A71-5FBF-4329-A1E8-FA5842A4FFBE}" type="parTrans" cxnId="{39222D26-B073-4AFF-80D4-2D39D7528031}">
      <dgm:prSet/>
      <dgm:spPr/>
      <dgm:t>
        <a:bodyPr/>
        <a:lstStyle/>
        <a:p>
          <a:endParaRPr lang="en-IN"/>
        </a:p>
      </dgm:t>
    </dgm:pt>
    <dgm:pt modelId="{974FFFAB-C95B-4E28-B0B5-19FBCB231E99}" type="sibTrans" cxnId="{39222D26-B073-4AFF-80D4-2D39D7528031}">
      <dgm:prSet/>
      <dgm:spPr/>
      <dgm:t>
        <a:bodyPr/>
        <a:lstStyle/>
        <a:p>
          <a:endParaRPr lang="en-IN"/>
        </a:p>
      </dgm:t>
    </dgm:pt>
    <dgm:pt modelId="{9D60CEF4-E84B-4AE2-B9D0-33E2E0E6C316}">
      <dgm:prSet phldrT="[Text]"/>
      <dgm:spPr/>
      <dgm:t>
        <a:bodyPr/>
        <a:lstStyle/>
        <a:p>
          <a:r>
            <a:rPr lang="en-IN" dirty="0"/>
            <a:t>2067</a:t>
          </a:r>
        </a:p>
      </dgm:t>
    </dgm:pt>
    <dgm:pt modelId="{C8211FC3-DE62-4D3A-8715-A760D57BC318}" type="parTrans" cxnId="{4DD61EBC-F910-4BAC-AEE5-E4BC2DF2A1FA}">
      <dgm:prSet/>
      <dgm:spPr/>
      <dgm:t>
        <a:bodyPr/>
        <a:lstStyle/>
        <a:p>
          <a:endParaRPr lang="en-IN"/>
        </a:p>
      </dgm:t>
    </dgm:pt>
    <dgm:pt modelId="{C8A56B94-CB46-4CAA-ACC3-4C61355A985D}" type="sibTrans" cxnId="{4DD61EBC-F910-4BAC-AEE5-E4BC2DF2A1FA}">
      <dgm:prSet/>
      <dgm:spPr/>
      <dgm:t>
        <a:bodyPr/>
        <a:lstStyle/>
        <a:p>
          <a:endParaRPr lang="en-IN"/>
        </a:p>
      </dgm:t>
    </dgm:pt>
    <dgm:pt modelId="{9BB524E4-597D-46C4-ACE6-B3287569392A}" type="pres">
      <dgm:prSet presAssocID="{51983AE5-1C0E-467B-84F3-D41C18F02500}" presName="matrix" presStyleCnt="0">
        <dgm:presLayoutVars>
          <dgm:chMax val="1"/>
          <dgm:dir/>
          <dgm:resizeHandles val="exact"/>
        </dgm:presLayoutVars>
      </dgm:prSet>
      <dgm:spPr/>
    </dgm:pt>
    <dgm:pt modelId="{3C0D3B91-EECC-4937-9554-B0EF88765385}" type="pres">
      <dgm:prSet presAssocID="{51983AE5-1C0E-467B-84F3-D41C18F02500}" presName="diamond" presStyleLbl="bgShp" presStyleIdx="0" presStyleCnt="1"/>
      <dgm:spPr/>
    </dgm:pt>
    <dgm:pt modelId="{BC370F05-C6EA-4FFF-AB8A-FF6AB7321F33}" type="pres">
      <dgm:prSet presAssocID="{51983AE5-1C0E-467B-84F3-D41C18F02500}" presName="quad1" presStyleLbl="node1" presStyleIdx="0" presStyleCnt="4">
        <dgm:presLayoutVars>
          <dgm:chMax val="0"/>
          <dgm:chPref val="0"/>
          <dgm:bulletEnabled val="1"/>
        </dgm:presLayoutVars>
      </dgm:prSet>
      <dgm:spPr/>
    </dgm:pt>
    <dgm:pt modelId="{9B225372-8CF6-42CE-B689-EDD99E4F574E}" type="pres">
      <dgm:prSet presAssocID="{51983AE5-1C0E-467B-84F3-D41C18F02500}" presName="quad2" presStyleLbl="node1" presStyleIdx="1" presStyleCnt="4">
        <dgm:presLayoutVars>
          <dgm:chMax val="0"/>
          <dgm:chPref val="0"/>
          <dgm:bulletEnabled val="1"/>
        </dgm:presLayoutVars>
      </dgm:prSet>
      <dgm:spPr/>
    </dgm:pt>
    <dgm:pt modelId="{A6F67B75-0C70-409C-8F86-4622E9DCC114}" type="pres">
      <dgm:prSet presAssocID="{51983AE5-1C0E-467B-84F3-D41C18F02500}" presName="quad3" presStyleLbl="node1" presStyleIdx="2" presStyleCnt="4">
        <dgm:presLayoutVars>
          <dgm:chMax val="0"/>
          <dgm:chPref val="0"/>
          <dgm:bulletEnabled val="1"/>
        </dgm:presLayoutVars>
      </dgm:prSet>
      <dgm:spPr/>
    </dgm:pt>
    <dgm:pt modelId="{D368F872-12E9-46F0-BA56-AC530C87B646}" type="pres">
      <dgm:prSet presAssocID="{51983AE5-1C0E-467B-84F3-D41C18F02500}" presName="quad4" presStyleLbl="node1" presStyleIdx="3" presStyleCnt="4">
        <dgm:presLayoutVars>
          <dgm:chMax val="0"/>
          <dgm:chPref val="0"/>
          <dgm:bulletEnabled val="1"/>
        </dgm:presLayoutVars>
      </dgm:prSet>
      <dgm:spPr/>
    </dgm:pt>
  </dgm:ptLst>
  <dgm:cxnLst>
    <dgm:cxn modelId="{39222D26-B073-4AFF-80D4-2D39D7528031}" srcId="{51983AE5-1C0E-467B-84F3-D41C18F02500}" destId="{065FC2E8-1D13-436E-8689-E59B5001ABF1}" srcOrd="2" destOrd="0" parTransId="{5B1F6A71-5FBF-4329-A1E8-FA5842A4FFBE}" sibTransId="{974FFFAB-C95B-4E28-B0B5-19FBCB231E99}"/>
    <dgm:cxn modelId="{32A61128-78FB-4F89-8114-1144FDEFE53B}" type="presOf" srcId="{9D60CEF4-E84B-4AE2-B9D0-33E2E0E6C316}" destId="{D368F872-12E9-46F0-BA56-AC530C87B646}" srcOrd="0" destOrd="0" presId="urn:microsoft.com/office/officeart/2005/8/layout/matrix3"/>
    <dgm:cxn modelId="{C422F14B-847B-492E-92B9-73EE650EC895}" srcId="{51983AE5-1C0E-467B-84F3-D41C18F02500}" destId="{4AAD14AC-DA41-4404-B115-2DA9637476F7}" srcOrd="1" destOrd="0" parTransId="{DD0A213D-83F8-4CB9-B16C-F1140A479577}" sibTransId="{A930B596-F365-4993-86FD-6E34B016C760}"/>
    <dgm:cxn modelId="{E2672555-7ECC-4C88-8613-36C63FBF7911}" type="presOf" srcId="{04426B4E-3F48-43BF-A828-1D2E8AD23696}" destId="{BC370F05-C6EA-4FFF-AB8A-FF6AB7321F33}" srcOrd="0" destOrd="0" presId="urn:microsoft.com/office/officeart/2005/8/layout/matrix3"/>
    <dgm:cxn modelId="{9BCD5082-61F4-4180-B291-5E6E3196F0E0}" type="presOf" srcId="{51983AE5-1C0E-467B-84F3-D41C18F02500}" destId="{9BB524E4-597D-46C4-ACE6-B3287569392A}" srcOrd="0" destOrd="0" presId="urn:microsoft.com/office/officeart/2005/8/layout/matrix3"/>
    <dgm:cxn modelId="{A9314485-21C7-4E1F-9CB9-9828C98950B2}" type="presOf" srcId="{065FC2E8-1D13-436E-8689-E59B5001ABF1}" destId="{A6F67B75-0C70-409C-8F86-4622E9DCC114}" srcOrd="0" destOrd="0" presId="urn:microsoft.com/office/officeart/2005/8/layout/matrix3"/>
    <dgm:cxn modelId="{4DD61EBC-F910-4BAC-AEE5-E4BC2DF2A1FA}" srcId="{51983AE5-1C0E-467B-84F3-D41C18F02500}" destId="{9D60CEF4-E84B-4AE2-B9D0-33E2E0E6C316}" srcOrd="3" destOrd="0" parTransId="{C8211FC3-DE62-4D3A-8715-A760D57BC318}" sibTransId="{C8A56B94-CB46-4CAA-ACC3-4C61355A985D}"/>
    <dgm:cxn modelId="{C6B299E1-DB7E-43C3-8000-420789E33FE9}" type="presOf" srcId="{4AAD14AC-DA41-4404-B115-2DA9637476F7}" destId="{9B225372-8CF6-42CE-B689-EDD99E4F574E}" srcOrd="0" destOrd="0" presId="urn:microsoft.com/office/officeart/2005/8/layout/matrix3"/>
    <dgm:cxn modelId="{7B462EF1-3DA6-4A2A-9259-D57DE023E4A9}" srcId="{51983AE5-1C0E-467B-84F3-D41C18F02500}" destId="{04426B4E-3F48-43BF-A828-1D2E8AD23696}" srcOrd="0" destOrd="0" parTransId="{05C7F835-6EE6-4451-A1B9-466FE781B7C9}" sibTransId="{0B430B33-26F1-4438-854A-0F8B14E519A2}"/>
    <dgm:cxn modelId="{7DCFDCEB-0130-440C-B71A-7A2E77E82393}" type="presParOf" srcId="{9BB524E4-597D-46C4-ACE6-B3287569392A}" destId="{3C0D3B91-EECC-4937-9554-B0EF88765385}" srcOrd="0" destOrd="0" presId="urn:microsoft.com/office/officeart/2005/8/layout/matrix3"/>
    <dgm:cxn modelId="{FEB18D8F-3A4A-4A47-924D-D028B105A98A}" type="presParOf" srcId="{9BB524E4-597D-46C4-ACE6-B3287569392A}" destId="{BC370F05-C6EA-4FFF-AB8A-FF6AB7321F33}" srcOrd="1" destOrd="0" presId="urn:microsoft.com/office/officeart/2005/8/layout/matrix3"/>
    <dgm:cxn modelId="{1575EC1D-1AC2-4402-9599-9DEFAEF952AF}" type="presParOf" srcId="{9BB524E4-597D-46C4-ACE6-B3287569392A}" destId="{9B225372-8CF6-42CE-B689-EDD99E4F574E}" srcOrd="2" destOrd="0" presId="urn:microsoft.com/office/officeart/2005/8/layout/matrix3"/>
    <dgm:cxn modelId="{7EFB698A-3DC3-407B-95D6-87264EF68A47}" type="presParOf" srcId="{9BB524E4-597D-46C4-ACE6-B3287569392A}" destId="{A6F67B75-0C70-409C-8F86-4622E9DCC114}" srcOrd="3" destOrd="0" presId="urn:microsoft.com/office/officeart/2005/8/layout/matrix3"/>
    <dgm:cxn modelId="{01A2785F-1AB7-4436-97CC-430E0B5D4641}" type="presParOf" srcId="{9BB524E4-597D-46C4-ACE6-B3287569392A}" destId="{D368F872-12E9-46F0-BA56-AC530C87B646}" srcOrd="4" destOrd="0" presId="urn:microsoft.com/office/officeart/2005/8/layout/matrix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983AE5-1C0E-467B-84F3-D41C18F02500}"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04426B4E-3F48-43BF-A828-1D2E8AD23696}">
      <dgm:prSet phldrT="[Text]"/>
      <dgm:spPr/>
      <dgm:t>
        <a:bodyPr/>
        <a:lstStyle/>
        <a:p>
          <a:r>
            <a:rPr lang="en-IN" dirty="0"/>
            <a:t>1247</a:t>
          </a:r>
        </a:p>
      </dgm:t>
    </dgm:pt>
    <dgm:pt modelId="{05C7F835-6EE6-4451-A1B9-466FE781B7C9}" type="parTrans" cxnId="{7B462EF1-3DA6-4A2A-9259-D57DE023E4A9}">
      <dgm:prSet/>
      <dgm:spPr/>
      <dgm:t>
        <a:bodyPr/>
        <a:lstStyle/>
        <a:p>
          <a:endParaRPr lang="en-IN"/>
        </a:p>
      </dgm:t>
    </dgm:pt>
    <dgm:pt modelId="{0B430B33-26F1-4438-854A-0F8B14E519A2}" type="sibTrans" cxnId="{7B462EF1-3DA6-4A2A-9259-D57DE023E4A9}">
      <dgm:prSet/>
      <dgm:spPr/>
      <dgm:t>
        <a:bodyPr/>
        <a:lstStyle/>
        <a:p>
          <a:endParaRPr lang="en-IN"/>
        </a:p>
      </dgm:t>
    </dgm:pt>
    <dgm:pt modelId="{065FC2E8-1D13-436E-8689-E59B5001ABF1}">
      <dgm:prSet phldrT="[Text]"/>
      <dgm:spPr/>
      <dgm:t>
        <a:bodyPr/>
        <a:lstStyle/>
        <a:p>
          <a:r>
            <a:rPr lang="en-IN" dirty="0"/>
            <a:t>455</a:t>
          </a:r>
        </a:p>
      </dgm:t>
    </dgm:pt>
    <dgm:pt modelId="{5B1F6A71-5FBF-4329-A1E8-FA5842A4FFBE}" type="parTrans" cxnId="{39222D26-B073-4AFF-80D4-2D39D7528031}">
      <dgm:prSet/>
      <dgm:spPr/>
      <dgm:t>
        <a:bodyPr/>
        <a:lstStyle/>
        <a:p>
          <a:endParaRPr lang="en-IN"/>
        </a:p>
      </dgm:t>
    </dgm:pt>
    <dgm:pt modelId="{974FFFAB-C95B-4E28-B0B5-19FBCB231E99}" type="sibTrans" cxnId="{39222D26-B073-4AFF-80D4-2D39D7528031}">
      <dgm:prSet/>
      <dgm:spPr/>
      <dgm:t>
        <a:bodyPr/>
        <a:lstStyle/>
        <a:p>
          <a:endParaRPr lang="en-IN"/>
        </a:p>
      </dgm:t>
    </dgm:pt>
    <dgm:pt modelId="{9D60CEF4-E84B-4AE2-B9D0-33E2E0E6C316}">
      <dgm:prSet phldrT="[Text]"/>
      <dgm:spPr/>
      <dgm:t>
        <a:bodyPr/>
        <a:lstStyle/>
        <a:p>
          <a:r>
            <a:rPr lang="en-IN" dirty="0"/>
            <a:t>184</a:t>
          </a:r>
        </a:p>
      </dgm:t>
    </dgm:pt>
    <dgm:pt modelId="{C8211FC3-DE62-4D3A-8715-A760D57BC318}" type="parTrans" cxnId="{4DD61EBC-F910-4BAC-AEE5-E4BC2DF2A1FA}">
      <dgm:prSet/>
      <dgm:spPr/>
      <dgm:t>
        <a:bodyPr/>
        <a:lstStyle/>
        <a:p>
          <a:endParaRPr lang="en-IN"/>
        </a:p>
      </dgm:t>
    </dgm:pt>
    <dgm:pt modelId="{C8A56B94-CB46-4CAA-ACC3-4C61355A985D}" type="sibTrans" cxnId="{4DD61EBC-F910-4BAC-AEE5-E4BC2DF2A1FA}">
      <dgm:prSet/>
      <dgm:spPr/>
      <dgm:t>
        <a:bodyPr/>
        <a:lstStyle/>
        <a:p>
          <a:endParaRPr lang="en-IN"/>
        </a:p>
      </dgm:t>
    </dgm:pt>
    <dgm:pt modelId="{79525312-374A-4532-A289-79BFC154086D}">
      <dgm:prSet phldrT="[Text]"/>
      <dgm:spPr/>
      <dgm:t>
        <a:bodyPr/>
        <a:lstStyle/>
        <a:p>
          <a:r>
            <a:rPr lang="en-IN" dirty="0"/>
            <a:t>837</a:t>
          </a:r>
        </a:p>
      </dgm:t>
    </dgm:pt>
    <dgm:pt modelId="{41007AE5-31FE-473B-A23E-0515922F6019}" type="parTrans" cxnId="{C179CADA-6424-4BEB-AFBE-5E1D7E53615A}">
      <dgm:prSet/>
      <dgm:spPr/>
      <dgm:t>
        <a:bodyPr/>
        <a:lstStyle/>
        <a:p>
          <a:endParaRPr lang="en-IN"/>
        </a:p>
      </dgm:t>
    </dgm:pt>
    <dgm:pt modelId="{1F609644-62A6-4D7C-BF24-BB2BCF19B236}" type="sibTrans" cxnId="{C179CADA-6424-4BEB-AFBE-5E1D7E53615A}">
      <dgm:prSet/>
      <dgm:spPr/>
      <dgm:t>
        <a:bodyPr/>
        <a:lstStyle/>
        <a:p>
          <a:endParaRPr lang="en-IN"/>
        </a:p>
      </dgm:t>
    </dgm:pt>
    <dgm:pt modelId="{9BB524E4-597D-46C4-ACE6-B3287569392A}" type="pres">
      <dgm:prSet presAssocID="{51983AE5-1C0E-467B-84F3-D41C18F02500}" presName="matrix" presStyleCnt="0">
        <dgm:presLayoutVars>
          <dgm:chMax val="1"/>
          <dgm:dir/>
          <dgm:resizeHandles val="exact"/>
        </dgm:presLayoutVars>
      </dgm:prSet>
      <dgm:spPr/>
    </dgm:pt>
    <dgm:pt modelId="{3C0D3B91-EECC-4937-9554-B0EF88765385}" type="pres">
      <dgm:prSet presAssocID="{51983AE5-1C0E-467B-84F3-D41C18F02500}" presName="diamond" presStyleLbl="bgShp" presStyleIdx="0" presStyleCnt="1"/>
      <dgm:spPr/>
    </dgm:pt>
    <dgm:pt modelId="{BC370F05-C6EA-4FFF-AB8A-FF6AB7321F33}" type="pres">
      <dgm:prSet presAssocID="{51983AE5-1C0E-467B-84F3-D41C18F02500}" presName="quad1" presStyleLbl="node1" presStyleIdx="0" presStyleCnt="4">
        <dgm:presLayoutVars>
          <dgm:chMax val="0"/>
          <dgm:chPref val="0"/>
          <dgm:bulletEnabled val="1"/>
        </dgm:presLayoutVars>
      </dgm:prSet>
      <dgm:spPr/>
    </dgm:pt>
    <dgm:pt modelId="{9B225372-8CF6-42CE-B689-EDD99E4F574E}" type="pres">
      <dgm:prSet presAssocID="{51983AE5-1C0E-467B-84F3-D41C18F02500}" presName="quad2" presStyleLbl="node1" presStyleIdx="1" presStyleCnt="4">
        <dgm:presLayoutVars>
          <dgm:chMax val="0"/>
          <dgm:chPref val="0"/>
          <dgm:bulletEnabled val="1"/>
        </dgm:presLayoutVars>
      </dgm:prSet>
      <dgm:spPr/>
    </dgm:pt>
    <dgm:pt modelId="{A6F67B75-0C70-409C-8F86-4622E9DCC114}" type="pres">
      <dgm:prSet presAssocID="{51983AE5-1C0E-467B-84F3-D41C18F02500}" presName="quad3" presStyleLbl="node1" presStyleIdx="2" presStyleCnt="4">
        <dgm:presLayoutVars>
          <dgm:chMax val="0"/>
          <dgm:chPref val="0"/>
          <dgm:bulletEnabled val="1"/>
        </dgm:presLayoutVars>
      </dgm:prSet>
      <dgm:spPr/>
    </dgm:pt>
    <dgm:pt modelId="{D368F872-12E9-46F0-BA56-AC530C87B646}" type="pres">
      <dgm:prSet presAssocID="{51983AE5-1C0E-467B-84F3-D41C18F02500}" presName="quad4" presStyleLbl="node1" presStyleIdx="3" presStyleCnt="4">
        <dgm:presLayoutVars>
          <dgm:chMax val="0"/>
          <dgm:chPref val="0"/>
          <dgm:bulletEnabled val="1"/>
        </dgm:presLayoutVars>
      </dgm:prSet>
      <dgm:spPr/>
    </dgm:pt>
  </dgm:ptLst>
  <dgm:cxnLst>
    <dgm:cxn modelId="{60E9E40E-5C08-4582-BD0C-2D6E60EC1915}" type="presOf" srcId="{065FC2E8-1D13-436E-8689-E59B5001ABF1}" destId="{9B225372-8CF6-42CE-B689-EDD99E4F574E}" srcOrd="0" destOrd="0" presId="urn:microsoft.com/office/officeart/2005/8/layout/matrix3"/>
    <dgm:cxn modelId="{39222D26-B073-4AFF-80D4-2D39D7528031}" srcId="{51983AE5-1C0E-467B-84F3-D41C18F02500}" destId="{065FC2E8-1D13-436E-8689-E59B5001ABF1}" srcOrd="1" destOrd="0" parTransId="{5B1F6A71-5FBF-4329-A1E8-FA5842A4FFBE}" sibTransId="{974FFFAB-C95B-4E28-B0B5-19FBCB231E99}"/>
    <dgm:cxn modelId="{D19ACF49-8EC8-40C0-94E9-C8F41E619FBA}" type="presOf" srcId="{9D60CEF4-E84B-4AE2-B9D0-33E2E0E6C316}" destId="{A6F67B75-0C70-409C-8F86-4622E9DCC114}" srcOrd="0" destOrd="0" presId="urn:microsoft.com/office/officeart/2005/8/layout/matrix3"/>
    <dgm:cxn modelId="{E2672555-7ECC-4C88-8613-36C63FBF7911}" type="presOf" srcId="{04426B4E-3F48-43BF-A828-1D2E8AD23696}" destId="{BC370F05-C6EA-4FFF-AB8A-FF6AB7321F33}" srcOrd="0" destOrd="0" presId="urn:microsoft.com/office/officeart/2005/8/layout/matrix3"/>
    <dgm:cxn modelId="{9BCD5082-61F4-4180-B291-5E6E3196F0E0}" type="presOf" srcId="{51983AE5-1C0E-467B-84F3-D41C18F02500}" destId="{9BB524E4-597D-46C4-ACE6-B3287569392A}" srcOrd="0" destOrd="0" presId="urn:microsoft.com/office/officeart/2005/8/layout/matrix3"/>
    <dgm:cxn modelId="{4DD61EBC-F910-4BAC-AEE5-E4BC2DF2A1FA}" srcId="{51983AE5-1C0E-467B-84F3-D41C18F02500}" destId="{9D60CEF4-E84B-4AE2-B9D0-33E2E0E6C316}" srcOrd="2" destOrd="0" parTransId="{C8211FC3-DE62-4D3A-8715-A760D57BC318}" sibTransId="{C8A56B94-CB46-4CAA-ACC3-4C61355A985D}"/>
    <dgm:cxn modelId="{42F3A4C8-0832-453E-8719-1960F206D2AC}" type="presOf" srcId="{79525312-374A-4532-A289-79BFC154086D}" destId="{D368F872-12E9-46F0-BA56-AC530C87B646}" srcOrd="0" destOrd="0" presId="urn:microsoft.com/office/officeart/2005/8/layout/matrix3"/>
    <dgm:cxn modelId="{C179CADA-6424-4BEB-AFBE-5E1D7E53615A}" srcId="{51983AE5-1C0E-467B-84F3-D41C18F02500}" destId="{79525312-374A-4532-A289-79BFC154086D}" srcOrd="3" destOrd="0" parTransId="{41007AE5-31FE-473B-A23E-0515922F6019}" sibTransId="{1F609644-62A6-4D7C-BF24-BB2BCF19B236}"/>
    <dgm:cxn modelId="{7B462EF1-3DA6-4A2A-9259-D57DE023E4A9}" srcId="{51983AE5-1C0E-467B-84F3-D41C18F02500}" destId="{04426B4E-3F48-43BF-A828-1D2E8AD23696}" srcOrd="0" destOrd="0" parTransId="{05C7F835-6EE6-4451-A1B9-466FE781B7C9}" sibTransId="{0B430B33-26F1-4438-854A-0F8B14E519A2}"/>
    <dgm:cxn modelId="{7DCFDCEB-0130-440C-B71A-7A2E77E82393}" type="presParOf" srcId="{9BB524E4-597D-46C4-ACE6-B3287569392A}" destId="{3C0D3B91-EECC-4937-9554-B0EF88765385}" srcOrd="0" destOrd="0" presId="urn:microsoft.com/office/officeart/2005/8/layout/matrix3"/>
    <dgm:cxn modelId="{FEB18D8F-3A4A-4A47-924D-D028B105A98A}" type="presParOf" srcId="{9BB524E4-597D-46C4-ACE6-B3287569392A}" destId="{BC370F05-C6EA-4FFF-AB8A-FF6AB7321F33}" srcOrd="1" destOrd="0" presId="urn:microsoft.com/office/officeart/2005/8/layout/matrix3"/>
    <dgm:cxn modelId="{1575EC1D-1AC2-4402-9599-9DEFAEF952AF}" type="presParOf" srcId="{9BB524E4-597D-46C4-ACE6-B3287569392A}" destId="{9B225372-8CF6-42CE-B689-EDD99E4F574E}" srcOrd="2" destOrd="0" presId="urn:microsoft.com/office/officeart/2005/8/layout/matrix3"/>
    <dgm:cxn modelId="{7EFB698A-3DC3-407B-95D6-87264EF68A47}" type="presParOf" srcId="{9BB524E4-597D-46C4-ACE6-B3287569392A}" destId="{A6F67B75-0C70-409C-8F86-4622E9DCC114}" srcOrd="3" destOrd="0" presId="urn:microsoft.com/office/officeart/2005/8/layout/matrix3"/>
    <dgm:cxn modelId="{01A2785F-1AB7-4436-97CC-430E0B5D4641}" type="presParOf" srcId="{9BB524E4-597D-46C4-ACE6-B3287569392A}" destId="{D368F872-12E9-46F0-BA56-AC530C87B646}" srcOrd="4" destOrd="0" presId="urn:microsoft.com/office/officeart/2005/8/layout/matrix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A99F1-AB62-42E6-B0BF-CE629EA9863D}">
      <dsp:nvSpPr>
        <dsp:cNvPr id="0" name=""/>
        <dsp:cNvSpPr/>
      </dsp:nvSpPr>
      <dsp:spPr>
        <a:xfrm>
          <a:off x="1615443" y="1005661"/>
          <a:ext cx="339950" cy="91440"/>
        </a:xfrm>
        <a:custGeom>
          <a:avLst/>
          <a:gdLst/>
          <a:ahLst/>
          <a:cxnLst/>
          <a:rect l="0" t="0" r="0" b="0"/>
          <a:pathLst>
            <a:path>
              <a:moveTo>
                <a:pt x="0" y="45720"/>
              </a:moveTo>
              <a:lnTo>
                <a:pt x="33995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776154" y="1049529"/>
        <a:ext cx="18527" cy="3705"/>
      </dsp:txXfrm>
    </dsp:sp>
    <dsp:sp modelId="{3E69EA85-5167-4408-AFAB-857117F24292}">
      <dsp:nvSpPr>
        <dsp:cNvPr id="0" name=""/>
        <dsp:cNvSpPr/>
      </dsp:nvSpPr>
      <dsp:spPr>
        <a:xfrm>
          <a:off x="6155" y="568055"/>
          <a:ext cx="1611088" cy="96665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i="0" kern="1200" dirty="0"/>
            <a:t>Importing Libraries</a:t>
          </a:r>
          <a:endParaRPr lang="en-IN" sz="1400" kern="1200" dirty="0"/>
        </a:p>
      </dsp:txBody>
      <dsp:txXfrm>
        <a:off x="6155" y="568055"/>
        <a:ext cx="1611088" cy="966652"/>
      </dsp:txXfrm>
    </dsp:sp>
    <dsp:sp modelId="{5FBFB2AB-AB10-4076-A859-22327481D324}">
      <dsp:nvSpPr>
        <dsp:cNvPr id="0" name=""/>
        <dsp:cNvSpPr/>
      </dsp:nvSpPr>
      <dsp:spPr>
        <a:xfrm>
          <a:off x="3597082" y="1005661"/>
          <a:ext cx="339950" cy="91440"/>
        </a:xfrm>
        <a:custGeom>
          <a:avLst/>
          <a:gdLst/>
          <a:ahLst/>
          <a:cxnLst/>
          <a:rect l="0" t="0" r="0" b="0"/>
          <a:pathLst>
            <a:path>
              <a:moveTo>
                <a:pt x="0" y="45720"/>
              </a:moveTo>
              <a:lnTo>
                <a:pt x="33995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757793" y="1049529"/>
        <a:ext cx="18527" cy="3705"/>
      </dsp:txXfrm>
    </dsp:sp>
    <dsp:sp modelId="{14C47D49-FFA9-4915-9893-DFA6F05A77EB}">
      <dsp:nvSpPr>
        <dsp:cNvPr id="0" name=""/>
        <dsp:cNvSpPr/>
      </dsp:nvSpPr>
      <dsp:spPr>
        <a:xfrm>
          <a:off x="1987793" y="568055"/>
          <a:ext cx="1611088" cy="96665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i="0" kern="1200" dirty="0"/>
            <a:t>Understanding the Data, </a:t>
          </a:r>
          <a:r>
            <a:rPr lang="en-IN" sz="1400" b="1" i="0" kern="1200" dirty="0"/>
            <a:t>Data Inspection and Cleaning</a:t>
          </a:r>
          <a:endParaRPr lang="en-IN" sz="1400" kern="1200" dirty="0"/>
        </a:p>
      </dsp:txBody>
      <dsp:txXfrm>
        <a:off x="1987793" y="568055"/>
        <a:ext cx="1611088" cy="966652"/>
      </dsp:txXfrm>
    </dsp:sp>
    <dsp:sp modelId="{A170125D-304D-40BA-98CE-145208097CE8}">
      <dsp:nvSpPr>
        <dsp:cNvPr id="0" name=""/>
        <dsp:cNvSpPr/>
      </dsp:nvSpPr>
      <dsp:spPr>
        <a:xfrm>
          <a:off x="5578720" y="1005661"/>
          <a:ext cx="339950" cy="91440"/>
        </a:xfrm>
        <a:custGeom>
          <a:avLst/>
          <a:gdLst/>
          <a:ahLst/>
          <a:cxnLst/>
          <a:rect l="0" t="0" r="0" b="0"/>
          <a:pathLst>
            <a:path>
              <a:moveTo>
                <a:pt x="0" y="45720"/>
              </a:moveTo>
              <a:lnTo>
                <a:pt x="33995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39432" y="1049529"/>
        <a:ext cx="18527" cy="3705"/>
      </dsp:txXfrm>
    </dsp:sp>
    <dsp:sp modelId="{E6218336-BAD5-4CB1-B42B-5EBB13779098}">
      <dsp:nvSpPr>
        <dsp:cNvPr id="0" name=""/>
        <dsp:cNvSpPr/>
      </dsp:nvSpPr>
      <dsp:spPr>
        <a:xfrm>
          <a:off x="3969432" y="568055"/>
          <a:ext cx="1611088" cy="96665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i="0" kern="1200" dirty="0"/>
            <a:t>Exploratory Data Analysis</a:t>
          </a:r>
          <a:endParaRPr lang="en-IN" sz="1400" kern="1200" dirty="0"/>
        </a:p>
      </dsp:txBody>
      <dsp:txXfrm>
        <a:off x="3969432" y="568055"/>
        <a:ext cx="1611088" cy="966652"/>
      </dsp:txXfrm>
    </dsp:sp>
    <dsp:sp modelId="{BBCE2FDB-A5EA-4E05-929B-6BE81EEDBB0E}">
      <dsp:nvSpPr>
        <dsp:cNvPr id="0" name=""/>
        <dsp:cNvSpPr/>
      </dsp:nvSpPr>
      <dsp:spPr>
        <a:xfrm>
          <a:off x="7560359" y="1005661"/>
          <a:ext cx="339950" cy="91440"/>
        </a:xfrm>
        <a:custGeom>
          <a:avLst/>
          <a:gdLst/>
          <a:ahLst/>
          <a:cxnLst/>
          <a:rect l="0" t="0" r="0" b="0"/>
          <a:pathLst>
            <a:path>
              <a:moveTo>
                <a:pt x="0" y="45720"/>
              </a:moveTo>
              <a:lnTo>
                <a:pt x="33995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721070" y="1049529"/>
        <a:ext cx="18527" cy="3705"/>
      </dsp:txXfrm>
    </dsp:sp>
    <dsp:sp modelId="{C15DC902-F4B6-4B42-B186-A9FFDA5BE321}">
      <dsp:nvSpPr>
        <dsp:cNvPr id="0" name=""/>
        <dsp:cNvSpPr/>
      </dsp:nvSpPr>
      <dsp:spPr>
        <a:xfrm>
          <a:off x="5951070" y="568055"/>
          <a:ext cx="1611088" cy="96665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i="0" kern="1200"/>
            <a:t>Data Preparation</a:t>
          </a:r>
          <a:endParaRPr lang="en-IN" sz="1400" kern="1200" dirty="0"/>
        </a:p>
      </dsp:txBody>
      <dsp:txXfrm>
        <a:off x="5951070" y="568055"/>
        <a:ext cx="1611088" cy="966652"/>
      </dsp:txXfrm>
    </dsp:sp>
    <dsp:sp modelId="{B0D45CF5-7439-4DB6-BDEE-9DC451FB7E8D}">
      <dsp:nvSpPr>
        <dsp:cNvPr id="0" name=""/>
        <dsp:cNvSpPr/>
      </dsp:nvSpPr>
      <dsp:spPr>
        <a:xfrm>
          <a:off x="811699" y="1532908"/>
          <a:ext cx="7926554" cy="339950"/>
        </a:xfrm>
        <a:custGeom>
          <a:avLst/>
          <a:gdLst/>
          <a:ahLst/>
          <a:cxnLst/>
          <a:rect l="0" t="0" r="0" b="0"/>
          <a:pathLst>
            <a:path>
              <a:moveTo>
                <a:pt x="7926554" y="0"/>
              </a:moveTo>
              <a:lnTo>
                <a:pt x="7926554" y="187075"/>
              </a:lnTo>
              <a:lnTo>
                <a:pt x="0" y="187075"/>
              </a:lnTo>
              <a:lnTo>
                <a:pt x="0" y="33995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576596" y="1701030"/>
        <a:ext cx="396760" cy="3705"/>
      </dsp:txXfrm>
    </dsp:sp>
    <dsp:sp modelId="{35EAB3FF-9C77-4697-B261-988E1D297837}">
      <dsp:nvSpPr>
        <dsp:cNvPr id="0" name=""/>
        <dsp:cNvSpPr/>
      </dsp:nvSpPr>
      <dsp:spPr>
        <a:xfrm>
          <a:off x="7932709" y="568055"/>
          <a:ext cx="1611088" cy="96665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i="0" kern="1200"/>
            <a:t>Test-Train Split</a:t>
          </a:r>
          <a:endParaRPr lang="en-IN" sz="1400" kern="1200" dirty="0"/>
        </a:p>
      </dsp:txBody>
      <dsp:txXfrm>
        <a:off x="7932709" y="568055"/>
        <a:ext cx="1611088" cy="966652"/>
      </dsp:txXfrm>
    </dsp:sp>
    <dsp:sp modelId="{B6ACE319-FE70-4E70-8E98-BF3E13F747D9}">
      <dsp:nvSpPr>
        <dsp:cNvPr id="0" name=""/>
        <dsp:cNvSpPr/>
      </dsp:nvSpPr>
      <dsp:spPr>
        <a:xfrm>
          <a:off x="1615443" y="2342865"/>
          <a:ext cx="339950" cy="91440"/>
        </a:xfrm>
        <a:custGeom>
          <a:avLst/>
          <a:gdLst/>
          <a:ahLst/>
          <a:cxnLst/>
          <a:rect l="0" t="0" r="0" b="0"/>
          <a:pathLst>
            <a:path>
              <a:moveTo>
                <a:pt x="0" y="45720"/>
              </a:moveTo>
              <a:lnTo>
                <a:pt x="33995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776154" y="2386732"/>
        <a:ext cx="18527" cy="3705"/>
      </dsp:txXfrm>
    </dsp:sp>
    <dsp:sp modelId="{4DBAC9C0-31AE-4828-A300-D822FB9C3C74}">
      <dsp:nvSpPr>
        <dsp:cNvPr id="0" name=""/>
        <dsp:cNvSpPr/>
      </dsp:nvSpPr>
      <dsp:spPr>
        <a:xfrm>
          <a:off x="6155" y="1905258"/>
          <a:ext cx="1611088" cy="96665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i="0" kern="1200"/>
            <a:t>Rescaling the features with MinMax Scaling</a:t>
          </a:r>
          <a:endParaRPr lang="en-IN" sz="1400" kern="1200" dirty="0"/>
        </a:p>
      </dsp:txBody>
      <dsp:txXfrm>
        <a:off x="6155" y="1905258"/>
        <a:ext cx="1611088" cy="966652"/>
      </dsp:txXfrm>
    </dsp:sp>
    <dsp:sp modelId="{8B5A1399-84E3-4130-9B83-C2745866EA2C}">
      <dsp:nvSpPr>
        <dsp:cNvPr id="0" name=""/>
        <dsp:cNvSpPr/>
      </dsp:nvSpPr>
      <dsp:spPr>
        <a:xfrm>
          <a:off x="3597082" y="2342865"/>
          <a:ext cx="339950" cy="91440"/>
        </a:xfrm>
        <a:custGeom>
          <a:avLst/>
          <a:gdLst/>
          <a:ahLst/>
          <a:cxnLst/>
          <a:rect l="0" t="0" r="0" b="0"/>
          <a:pathLst>
            <a:path>
              <a:moveTo>
                <a:pt x="0" y="45720"/>
              </a:moveTo>
              <a:lnTo>
                <a:pt x="33995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757793" y="2386732"/>
        <a:ext cx="18527" cy="3705"/>
      </dsp:txXfrm>
    </dsp:sp>
    <dsp:sp modelId="{D5F35C93-D78A-4720-8AEC-18C7F797AA62}">
      <dsp:nvSpPr>
        <dsp:cNvPr id="0" name=""/>
        <dsp:cNvSpPr/>
      </dsp:nvSpPr>
      <dsp:spPr>
        <a:xfrm>
          <a:off x="1987793" y="1905258"/>
          <a:ext cx="1611088" cy="96665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i="0" kern="1200"/>
            <a:t>Model Building using Stats Model &amp; RFE</a:t>
          </a:r>
          <a:endParaRPr lang="en-IN" sz="1400" kern="1200" dirty="0"/>
        </a:p>
      </dsp:txBody>
      <dsp:txXfrm>
        <a:off x="1987793" y="1905258"/>
        <a:ext cx="1611088" cy="966652"/>
      </dsp:txXfrm>
    </dsp:sp>
    <dsp:sp modelId="{207B9F6D-64EF-415D-9975-32E584A57EDB}">
      <dsp:nvSpPr>
        <dsp:cNvPr id="0" name=""/>
        <dsp:cNvSpPr/>
      </dsp:nvSpPr>
      <dsp:spPr>
        <a:xfrm>
          <a:off x="5578720" y="2342865"/>
          <a:ext cx="339950" cy="91440"/>
        </a:xfrm>
        <a:custGeom>
          <a:avLst/>
          <a:gdLst/>
          <a:ahLst/>
          <a:cxnLst/>
          <a:rect l="0" t="0" r="0" b="0"/>
          <a:pathLst>
            <a:path>
              <a:moveTo>
                <a:pt x="0" y="45720"/>
              </a:moveTo>
              <a:lnTo>
                <a:pt x="33995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39432" y="2386732"/>
        <a:ext cx="18527" cy="3705"/>
      </dsp:txXfrm>
    </dsp:sp>
    <dsp:sp modelId="{2F4AEB85-7504-402B-AFE9-99E0262E9DA0}">
      <dsp:nvSpPr>
        <dsp:cNvPr id="0" name=""/>
        <dsp:cNvSpPr/>
      </dsp:nvSpPr>
      <dsp:spPr>
        <a:xfrm>
          <a:off x="3969432" y="1905258"/>
          <a:ext cx="1611088" cy="96665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i="0" kern="1200"/>
            <a:t>Plotting the ROC Curve</a:t>
          </a:r>
          <a:endParaRPr lang="en-IN" sz="1400" kern="1200" dirty="0"/>
        </a:p>
      </dsp:txBody>
      <dsp:txXfrm>
        <a:off x="3969432" y="1905258"/>
        <a:ext cx="1611088" cy="966652"/>
      </dsp:txXfrm>
    </dsp:sp>
    <dsp:sp modelId="{10BCC5A6-76C2-4474-987D-64DEAA74B712}">
      <dsp:nvSpPr>
        <dsp:cNvPr id="0" name=""/>
        <dsp:cNvSpPr/>
      </dsp:nvSpPr>
      <dsp:spPr>
        <a:xfrm>
          <a:off x="7560359" y="2342865"/>
          <a:ext cx="339950" cy="91440"/>
        </a:xfrm>
        <a:custGeom>
          <a:avLst/>
          <a:gdLst/>
          <a:ahLst/>
          <a:cxnLst/>
          <a:rect l="0" t="0" r="0" b="0"/>
          <a:pathLst>
            <a:path>
              <a:moveTo>
                <a:pt x="0" y="45720"/>
              </a:moveTo>
              <a:lnTo>
                <a:pt x="33995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721070" y="2386732"/>
        <a:ext cx="18527" cy="3705"/>
      </dsp:txXfrm>
    </dsp:sp>
    <dsp:sp modelId="{3C1B5455-1F0F-4E96-91AE-BDFA055017F1}">
      <dsp:nvSpPr>
        <dsp:cNvPr id="0" name=""/>
        <dsp:cNvSpPr/>
      </dsp:nvSpPr>
      <dsp:spPr>
        <a:xfrm>
          <a:off x="5951070" y="1905258"/>
          <a:ext cx="1611088" cy="96665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i="0" kern="1200"/>
            <a:t>Finding Optimal Cutoff Point</a:t>
          </a:r>
          <a:endParaRPr lang="en-IN" sz="1400" kern="1200" dirty="0"/>
        </a:p>
      </dsp:txBody>
      <dsp:txXfrm>
        <a:off x="5951070" y="1905258"/>
        <a:ext cx="1611088" cy="966652"/>
      </dsp:txXfrm>
    </dsp:sp>
    <dsp:sp modelId="{12650E8A-3699-4B37-953C-953ABF3C9110}">
      <dsp:nvSpPr>
        <dsp:cNvPr id="0" name=""/>
        <dsp:cNvSpPr/>
      </dsp:nvSpPr>
      <dsp:spPr>
        <a:xfrm>
          <a:off x="7932709" y="1905258"/>
          <a:ext cx="1611088" cy="96665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i="0" kern="1200"/>
            <a:t>Making predictions on the test set</a:t>
          </a:r>
          <a:endParaRPr lang="en-IN" sz="1400" kern="1200" dirty="0"/>
        </a:p>
      </dsp:txBody>
      <dsp:txXfrm>
        <a:off x="7932709" y="1905258"/>
        <a:ext cx="1611088" cy="9666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D3B91-EECC-4937-9554-B0EF88765385}">
      <dsp:nvSpPr>
        <dsp:cNvPr id="0" name=""/>
        <dsp:cNvSpPr/>
      </dsp:nvSpPr>
      <dsp:spPr>
        <a:xfrm>
          <a:off x="96241" y="0"/>
          <a:ext cx="2132158" cy="213215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370F05-C6EA-4FFF-AB8A-FF6AB7321F33}">
      <dsp:nvSpPr>
        <dsp:cNvPr id="0" name=""/>
        <dsp:cNvSpPr/>
      </dsp:nvSpPr>
      <dsp:spPr>
        <a:xfrm>
          <a:off x="298797" y="202555"/>
          <a:ext cx="831541" cy="8315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2197</a:t>
          </a:r>
        </a:p>
      </dsp:txBody>
      <dsp:txXfrm>
        <a:off x="339389" y="243147"/>
        <a:ext cx="750357" cy="750357"/>
      </dsp:txXfrm>
    </dsp:sp>
    <dsp:sp modelId="{9B225372-8CF6-42CE-B689-EDD99E4F574E}">
      <dsp:nvSpPr>
        <dsp:cNvPr id="0" name=""/>
        <dsp:cNvSpPr/>
      </dsp:nvSpPr>
      <dsp:spPr>
        <a:xfrm>
          <a:off x="1194303" y="202555"/>
          <a:ext cx="831541" cy="8315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962</a:t>
          </a:r>
        </a:p>
      </dsp:txBody>
      <dsp:txXfrm>
        <a:off x="1234895" y="243147"/>
        <a:ext cx="750357" cy="750357"/>
      </dsp:txXfrm>
    </dsp:sp>
    <dsp:sp modelId="{A6F67B75-0C70-409C-8F86-4622E9DCC114}">
      <dsp:nvSpPr>
        <dsp:cNvPr id="0" name=""/>
        <dsp:cNvSpPr/>
      </dsp:nvSpPr>
      <dsp:spPr>
        <a:xfrm>
          <a:off x="298797" y="1098061"/>
          <a:ext cx="831541" cy="8315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495</a:t>
          </a:r>
        </a:p>
      </dsp:txBody>
      <dsp:txXfrm>
        <a:off x="339389" y="1138653"/>
        <a:ext cx="750357" cy="750357"/>
      </dsp:txXfrm>
    </dsp:sp>
    <dsp:sp modelId="{D368F872-12E9-46F0-BA56-AC530C87B646}">
      <dsp:nvSpPr>
        <dsp:cNvPr id="0" name=""/>
        <dsp:cNvSpPr/>
      </dsp:nvSpPr>
      <dsp:spPr>
        <a:xfrm>
          <a:off x="1194303" y="1098061"/>
          <a:ext cx="831541" cy="8315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2067</a:t>
          </a:r>
        </a:p>
      </dsp:txBody>
      <dsp:txXfrm>
        <a:off x="1234895" y="1138653"/>
        <a:ext cx="750357" cy="7503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D3B91-EECC-4937-9554-B0EF88765385}">
      <dsp:nvSpPr>
        <dsp:cNvPr id="0" name=""/>
        <dsp:cNvSpPr/>
      </dsp:nvSpPr>
      <dsp:spPr>
        <a:xfrm>
          <a:off x="96241" y="0"/>
          <a:ext cx="2132158" cy="213215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370F05-C6EA-4FFF-AB8A-FF6AB7321F33}">
      <dsp:nvSpPr>
        <dsp:cNvPr id="0" name=""/>
        <dsp:cNvSpPr/>
      </dsp:nvSpPr>
      <dsp:spPr>
        <a:xfrm>
          <a:off x="298797" y="202555"/>
          <a:ext cx="831541" cy="8315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1247</a:t>
          </a:r>
        </a:p>
      </dsp:txBody>
      <dsp:txXfrm>
        <a:off x="339389" y="243147"/>
        <a:ext cx="750357" cy="750357"/>
      </dsp:txXfrm>
    </dsp:sp>
    <dsp:sp modelId="{9B225372-8CF6-42CE-B689-EDD99E4F574E}">
      <dsp:nvSpPr>
        <dsp:cNvPr id="0" name=""/>
        <dsp:cNvSpPr/>
      </dsp:nvSpPr>
      <dsp:spPr>
        <a:xfrm>
          <a:off x="1194303" y="202555"/>
          <a:ext cx="831541" cy="8315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455</a:t>
          </a:r>
        </a:p>
      </dsp:txBody>
      <dsp:txXfrm>
        <a:off x="1234895" y="243147"/>
        <a:ext cx="750357" cy="750357"/>
      </dsp:txXfrm>
    </dsp:sp>
    <dsp:sp modelId="{A6F67B75-0C70-409C-8F86-4622E9DCC114}">
      <dsp:nvSpPr>
        <dsp:cNvPr id="0" name=""/>
        <dsp:cNvSpPr/>
      </dsp:nvSpPr>
      <dsp:spPr>
        <a:xfrm>
          <a:off x="298797" y="1098061"/>
          <a:ext cx="831541" cy="8315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184</a:t>
          </a:r>
        </a:p>
      </dsp:txBody>
      <dsp:txXfrm>
        <a:off x="339389" y="1138653"/>
        <a:ext cx="750357" cy="750357"/>
      </dsp:txXfrm>
    </dsp:sp>
    <dsp:sp modelId="{D368F872-12E9-46F0-BA56-AC530C87B646}">
      <dsp:nvSpPr>
        <dsp:cNvPr id="0" name=""/>
        <dsp:cNvSpPr/>
      </dsp:nvSpPr>
      <dsp:spPr>
        <a:xfrm>
          <a:off x="1194303" y="1098061"/>
          <a:ext cx="831541" cy="8315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837</a:t>
          </a:r>
        </a:p>
      </dsp:txBody>
      <dsp:txXfrm>
        <a:off x="1234895" y="1138653"/>
        <a:ext cx="750357" cy="75035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18.10.2022</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18.10.2022</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5.jpeg"/><Relationship Id="rId7" Type="http://schemas.openxmlformats.org/officeDocument/2006/relationships/diagramQuickStyle" Target="../diagrams/quickStyle2.xml"/><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8.png"/><Relationship Id="rId9" Type="http://schemas.microsoft.com/office/2007/relationships/diagramDrawing" Target="../diagrams/drawing2.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5.jpeg"/><Relationship Id="rId7" Type="http://schemas.openxmlformats.org/officeDocument/2006/relationships/diagramLayout" Target="../diagrams/layout3.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Data" Target="../diagrams/data3.xml"/><Relationship Id="rId5" Type="http://schemas.openxmlformats.org/officeDocument/2006/relationships/image" Target="../media/image19.png"/><Relationship Id="rId10" Type="http://schemas.microsoft.com/office/2007/relationships/diagramDrawing" Target="../diagrams/drawing3.xml"/><Relationship Id="rId4" Type="http://schemas.openxmlformats.org/officeDocument/2006/relationships/image" Target="../media/image11.jpg"/><Relationship Id="rId9" Type="http://schemas.openxmlformats.org/officeDocument/2006/relationships/diagramColors" Target="../diagrams/colors3.xml"/></Relationships>
</file>

<file path=ppt/slides/_rels/slide1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1.jp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p:txBody>
          <a:bodyPr/>
          <a:lstStyle/>
          <a:p>
            <a:r>
              <a:rPr lang="en-US" dirty="0"/>
              <a:t>Lead Score Case Study</a:t>
            </a: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786258" y="3425363"/>
            <a:ext cx="4367531" cy="1671299"/>
          </a:xfrm>
        </p:spPr>
        <p:txBody>
          <a:bodyPr>
            <a:normAutofit/>
          </a:bodyPr>
          <a:lstStyle/>
          <a:p>
            <a:r>
              <a:rPr lang="en-IN" dirty="0"/>
              <a:t>Submitted by </a:t>
            </a:r>
            <a:r>
              <a:rPr lang="en-US" dirty="0"/>
              <a:t>:</a:t>
            </a:r>
          </a:p>
          <a:p>
            <a:r>
              <a:rPr lang="en-IN" sz="1800" dirty="0"/>
              <a:t>Mr. Muna Sahu</a:t>
            </a:r>
          </a:p>
          <a:p>
            <a:r>
              <a:rPr lang="en-IN" sz="1800" dirty="0"/>
              <a:t>Mr. Pushkar </a:t>
            </a:r>
            <a:r>
              <a:rPr lang="en-IN" sz="1800" dirty="0" err="1"/>
              <a:t>Rajwadikar</a:t>
            </a:r>
            <a:endParaRPr lang="ru-RU" sz="1800"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a:xfrm>
            <a:off x="665489" y="5352282"/>
            <a:ext cx="4367531" cy="324417"/>
          </a:xfrm>
        </p:spPr>
        <p:txBody>
          <a:bodyPr/>
          <a:lstStyle/>
          <a:p>
            <a:r>
              <a:rPr lang="en-US" sz="1600" dirty="0"/>
              <a:t>DS C43 | Lead Scoring Case Study | 2022</a:t>
            </a:r>
            <a:endParaRPr lang="ru-RU" sz="1600" dirty="0"/>
          </a:p>
        </p:txBody>
      </p:sp>
      <p:pic>
        <p:nvPicPr>
          <p:cNvPr id="12" name="Picture Placeholder 11">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rotWithShape="1">
          <a:blip r:embed="rId2"/>
          <a:srcRect l="7693" t="-10729" r="7305" b="10729"/>
          <a:stretch/>
        </p:blipFill>
        <p:spPr>
          <a:xfrm>
            <a:off x="4614953" y="-17253"/>
            <a:ext cx="7585924" cy="5949573"/>
          </a:xfrm>
        </p:spPr>
      </p:pic>
      <p:pic>
        <p:nvPicPr>
          <p:cNvPr id="1026" name="Picture 2" descr="upgrad-logo - UnsaidTalks">
            <a:extLst>
              <a:ext uri="{FF2B5EF4-FFF2-40B4-BE49-F238E27FC236}">
                <a16:creationId xmlns:a16="http://schemas.microsoft.com/office/drawing/2014/main" id="{C6994C49-1717-0F3E-4EA3-D0DD21A23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489" y="102425"/>
            <a:ext cx="1824559" cy="997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xt Animation">
            <a:extLst>
              <a:ext uri="{FF2B5EF4-FFF2-40B4-BE49-F238E27FC236}">
                <a16:creationId xmlns:a16="http://schemas.microsoft.com/office/drawing/2014/main" id="{C81CB74F-8E2E-76D1-B36C-B11C26E53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4246" y="105963"/>
            <a:ext cx="241935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7C8587-74D6-68C8-9725-4C0F78807711}"/>
              </a:ext>
            </a:extLst>
          </p:cNvPr>
          <p:cNvSpPr/>
          <p:nvPr/>
        </p:nvSpPr>
        <p:spPr>
          <a:xfrm>
            <a:off x="655782" y="2438400"/>
            <a:ext cx="3445163" cy="990600"/>
          </a:xfrm>
          <a:prstGeom prst="rect">
            <a:avLst/>
          </a:prstGeom>
          <a:solidFill>
            <a:schemeClr val="bg1"/>
          </a:solidFill>
          <a:ln w="12700" cap="flat">
            <a:noFill/>
            <a:prstDash val="solid"/>
            <a:miter/>
          </a:ln>
        </p:spPr>
        <p:txBody>
          <a:bodyPr rtlCol="0" anchor="ctr"/>
          <a:lstStyle/>
          <a:p>
            <a:pPr algn="l"/>
            <a:endParaRPr lang="en-IN"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r>
              <a:rPr lang="en-IN" dirty="0"/>
              <a:t>9</a:t>
            </a:r>
            <a:endParaRPr lang="ru-RU" dirty="0"/>
          </a:p>
        </p:txBody>
      </p:sp>
      <p:grpSp>
        <p:nvGrpSpPr>
          <p:cNvPr id="13" name="Group 12">
            <a:extLst>
              <a:ext uri="{FF2B5EF4-FFF2-40B4-BE49-F238E27FC236}">
                <a16:creationId xmlns:a16="http://schemas.microsoft.com/office/drawing/2014/main" id="{39C44DDB-275D-C2B8-0157-63FE7327CED9}"/>
              </a:ext>
            </a:extLst>
          </p:cNvPr>
          <p:cNvGrpSpPr/>
          <p:nvPr/>
        </p:nvGrpSpPr>
        <p:grpSpPr>
          <a:xfrm>
            <a:off x="4646044" y="229114"/>
            <a:ext cx="2899912" cy="690481"/>
            <a:chOff x="7488646" y="239598"/>
            <a:chExt cx="2899912" cy="690481"/>
          </a:xfrm>
        </p:grpSpPr>
        <p:pic>
          <p:nvPicPr>
            <p:cNvPr id="14" name="Picture 2" descr="upgrad-logo - UnsaidTalks">
              <a:extLst>
                <a:ext uri="{FF2B5EF4-FFF2-40B4-BE49-F238E27FC236}">
                  <a16:creationId xmlns:a16="http://schemas.microsoft.com/office/drawing/2014/main" id="{29A865C5-E1A2-B2E8-3CB7-E7AE0E4A2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646" y="256852"/>
              <a:ext cx="1231204" cy="6732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Text Animation">
              <a:extLst>
                <a:ext uri="{FF2B5EF4-FFF2-40B4-BE49-F238E27FC236}">
                  <a16:creationId xmlns:a16="http://schemas.microsoft.com/office/drawing/2014/main" id="{09DEB8A8-6ABE-9C44-B94C-C93F30D78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5993" y="239598"/>
              <a:ext cx="1632565" cy="668452"/>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itle 1">
            <a:extLst>
              <a:ext uri="{FF2B5EF4-FFF2-40B4-BE49-F238E27FC236}">
                <a16:creationId xmlns:a16="http://schemas.microsoft.com/office/drawing/2014/main" id="{1038EB0C-DA2F-7C2F-5926-A0598281737B}"/>
              </a:ext>
            </a:extLst>
          </p:cNvPr>
          <p:cNvSpPr>
            <a:spLocks noGrp="1"/>
          </p:cNvSpPr>
          <p:nvPr>
            <p:ph type="title"/>
          </p:nvPr>
        </p:nvSpPr>
        <p:spPr>
          <a:xfrm>
            <a:off x="3311110" y="505325"/>
            <a:ext cx="5569780" cy="1436020"/>
          </a:xfrm>
        </p:spPr>
        <p:txBody>
          <a:bodyPr>
            <a:normAutofit fontScale="90000"/>
          </a:bodyPr>
          <a:lstStyle/>
          <a:p>
            <a:pPr algn="ctr"/>
            <a:r>
              <a:rPr lang="en-US" dirty="0"/>
              <a:t>Variables Impacting the </a:t>
            </a:r>
            <a:br>
              <a:rPr lang="en-US" dirty="0"/>
            </a:br>
            <a:r>
              <a:rPr lang="en-US" dirty="0"/>
              <a:t>Conversion Rate</a:t>
            </a:r>
            <a:endParaRPr lang="ru-RU" dirty="0"/>
          </a:p>
        </p:txBody>
      </p:sp>
      <p:sp>
        <p:nvSpPr>
          <p:cNvPr id="18" name="Footer Placeholder 10">
            <a:extLst>
              <a:ext uri="{FF2B5EF4-FFF2-40B4-BE49-F238E27FC236}">
                <a16:creationId xmlns:a16="http://schemas.microsoft.com/office/drawing/2014/main" id="{DA1007AE-7F68-729B-D5F6-54AB063330C0}"/>
              </a:ext>
            </a:extLst>
          </p:cNvPr>
          <p:cNvSpPr>
            <a:spLocks noGrp="1"/>
          </p:cNvSpPr>
          <p:nvPr>
            <p:ph type="ftr" sz="quarter" idx="11"/>
          </p:nvPr>
        </p:nvSpPr>
        <p:spPr>
          <a:xfrm>
            <a:off x="781987" y="5816819"/>
            <a:ext cx="5139936" cy="535856"/>
          </a:xfrm>
        </p:spPr>
        <p:txBody>
          <a:bodyPr/>
          <a:lstStyle/>
          <a:p>
            <a:r>
              <a:rPr lang="en-IN" sz="1000" dirty="0"/>
              <a:t>Submitted by </a:t>
            </a:r>
            <a:r>
              <a:rPr lang="en-US" sz="1000" dirty="0"/>
              <a:t>:</a:t>
            </a:r>
          </a:p>
          <a:p>
            <a:r>
              <a:rPr lang="en-IN" sz="1000" dirty="0"/>
              <a:t>Mr. Muna Sahu &amp; Mr. Pushkar </a:t>
            </a:r>
            <a:r>
              <a:rPr lang="en-IN" sz="1000" dirty="0" err="1"/>
              <a:t>Rajwadikar</a:t>
            </a:r>
            <a:endParaRPr lang="ru-RU" sz="1000" dirty="0"/>
          </a:p>
          <a:p>
            <a:r>
              <a:rPr lang="en-US" sz="1000" dirty="0"/>
              <a:t>DS C43 | Lead Scoring Case Study | 2022</a:t>
            </a:r>
            <a:endParaRPr lang="ru-RU" sz="1000" dirty="0"/>
          </a:p>
        </p:txBody>
      </p:sp>
      <p:pic>
        <p:nvPicPr>
          <p:cNvPr id="25" name="Picture 24">
            <a:extLst>
              <a:ext uri="{FF2B5EF4-FFF2-40B4-BE49-F238E27FC236}">
                <a16:creationId xmlns:a16="http://schemas.microsoft.com/office/drawing/2014/main" id="{39FBD88F-8CBB-025D-ACA4-F2484BFDF715}"/>
              </a:ext>
            </a:extLst>
          </p:cNvPr>
          <p:cNvPicPr>
            <a:picLocks noChangeAspect="1"/>
          </p:cNvPicPr>
          <p:nvPr/>
        </p:nvPicPr>
        <p:blipFill rotWithShape="1">
          <a:blip r:embed="rId4"/>
          <a:srcRect l="24470" t="22358" r="23409" b="73897"/>
          <a:stretch/>
        </p:blipFill>
        <p:spPr>
          <a:xfrm>
            <a:off x="2918691" y="1882189"/>
            <a:ext cx="6354619" cy="256863"/>
          </a:xfrm>
          <a:prstGeom prst="rect">
            <a:avLst/>
          </a:prstGeom>
        </p:spPr>
      </p:pic>
      <p:graphicFrame>
        <p:nvGraphicFramePr>
          <p:cNvPr id="11" name="Table 11">
            <a:extLst>
              <a:ext uri="{FF2B5EF4-FFF2-40B4-BE49-F238E27FC236}">
                <a16:creationId xmlns:a16="http://schemas.microsoft.com/office/drawing/2014/main" id="{42A309C3-DF8C-0B8C-61AB-BCE529C0B80B}"/>
              </a:ext>
            </a:extLst>
          </p:cNvPr>
          <p:cNvGraphicFramePr>
            <a:graphicFrameLocks noGrp="1"/>
          </p:cNvGraphicFramePr>
          <p:nvPr>
            <p:extLst>
              <p:ext uri="{D42A27DB-BD31-4B8C-83A1-F6EECF244321}">
                <p14:modId xmlns:p14="http://schemas.microsoft.com/office/powerpoint/2010/main" val="3144258413"/>
              </p:ext>
            </p:extLst>
          </p:nvPr>
        </p:nvGraphicFramePr>
        <p:xfrm>
          <a:off x="3885802" y="2438400"/>
          <a:ext cx="4565868" cy="2560320"/>
        </p:xfrm>
        <a:graphic>
          <a:graphicData uri="http://schemas.openxmlformats.org/drawingml/2006/table">
            <a:tbl>
              <a:tblPr firstRow="1" bandRow="1">
                <a:tableStyleId>{3B4B98B0-60AC-42C2-AFA5-B58CD77FA1E5}</a:tableStyleId>
              </a:tblPr>
              <a:tblGrid>
                <a:gridCol w="4565868">
                  <a:extLst>
                    <a:ext uri="{9D8B030D-6E8A-4147-A177-3AD203B41FA5}">
                      <a16:colId xmlns:a16="http://schemas.microsoft.com/office/drawing/2014/main" val="2339664201"/>
                    </a:ext>
                  </a:extLst>
                </a:gridCol>
              </a:tblGrid>
              <a:tr h="370840">
                <a:tc>
                  <a:txBody>
                    <a:bodyPr/>
                    <a:lstStyle/>
                    <a:p>
                      <a:pPr marL="342900" indent="-342900">
                        <a:buFont typeface="+mj-lt"/>
                        <a:buAutoNum type="arabicPeriod"/>
                      </a:pPr>
                      <a:r>
                        <a:rPr lang="en-US" dirty="0">
                          <a:solidFill>
                            <a:schemeClr val="tx2">
                              <a:lumMod val="60000"/>
                              <a:lumOff val="40000"/>
                            </a:schemeClr>
                          </a:solidFill>
                        </a:rPr>
                        <a:t>Total Time Spent on Website</a:t>
                      </a:r>
                    </a:p>
                    <a:p>
                      <a:pPr marL="342900" indent="-342900">
                        <a:buFont typeface="+mj-lt"/>
                        <a:buAutoNum type="arabicPeriod"/>
                      </a:pPr>
                      <a:r>
                        <a:rPr lang="en-US" dirty="0">
                          <a:solidFill>
                            <a:schemeClr val="tx2">
                              <a:lumMod val="60000"/>
                              <a:lumOff val="40000"/>
                            </a:schemeClr>
                          </a:solidFill>
                        </a:rPr>
                        <a:t>Lead </a:t>
                      </a:r>
                      <a:r>
                        <a:rPr lang="en-US" dirty="0" err="1">
                          <a:solidFill>
                            <a:schemeClr val="tx2">
                              <a:lumMod val="60000"/>
                              <a:lumOff val="40000"/>
                            </a:schemeClr>
                          </a:solidFill>
                        </a:rPr>
                        <a:t>Origin_Lead</a:t>
                      </a:r>
                      <a:r>
                        <a:rPr lang="en-US" dirty="0">
                          <a:solidFill>
                            <a:schemeClr val="tx2">
                              <a:lumMod val="60000"/>
                              <a:lumOff val="40000"/>
                            </a:schemeClr>
                          </a:solidFill>
                        </a:rPr>
                        <a:t> Add Form</a:t>
                      </a:r>
                    </a:p>
                    <a:p>
                      <a:pPr marL="342900" indent="-342900">
                        <a:buFont typeface="+mj-lt"/>
                        <a:buAutoNum type="arabicPeriod"/>
                      </a:pPr>
                      <a:r>
                        <a:rPr lang="en-US" dirty="0" err="1">
                          <a:solidFill>
                            <a:schemeClr val="tx2">
                              <a:lumMod val="60000"/>
                              <a:lumOff val="40000"/>
                            </a:schemeClr>
                          </a:solidFill>
                        </a:rPr>
                        <a:t>Occupation_Working</a:t>
                      </a:r>
                      <a:r>
                        <a:rPr lang="en-US" dirty="0">
                          <a:solidFill>
                            <a:schemeClr val="tx2">
                              <a:lumMod val="60000"/>
                              <a:lumOff val="40000"/>
                            </a:schemeClr>
                          </a:solidFill>
                        </a:rPr>
                        <a:t> Professional</a:t>
                      </a:r>
                    </a:p>
                    <a:p>
                      <a:pPr marL="342900" indent="-342900">
                        <a:buFont typeface="+mj-lt"/>
                        <a:buAutoNum type="arabicPeriod"/>
                      </a:pPr>
                      <a:r>
                        <a:rPr lang="en-US" dirty="0" err="1">
                          <a:solidFill>
                            <a:schemeClr val="tx2">
                              <a:lumMod val="60000"/>
                              <a:lumOff val="40000"/>
                            </a:schemeClr>
                          </a:solidFill>
                        </a:rPr>
                        <a:t>Occupation_Other</a:t>
                      </a:r>
                      <a:endParaRPr lang="en-US" dirty="0">
                        <a:solidFill>
                          <a:schemeClr val="tx2">
                            <a:lumMod val="60000"/>
                            <a:lumOff val="40000"/>
                          </a:schemeClr>
                        </a:solidFill>
                      </a:endParaRPr>
                    </a:p>
                    <a:p>
                      <a:pPr marL="342900" indent="-342900">
                        <a:buFont typeface="+mj-lt"/>
                        <a:buAutoNum type="arabicPeriod"/>
                      </a:pPr>
                      <a:r>
                        <a:rPr lang="en-US" dirty="0" err="1">
                          <a:solidFill>
                            <a:schemeClr val="tx2">
                              <a:lumMod val="60000"/>
                              <a:lumOff val="40000"/>
                            </a:schemeClr>
                          </a:solidFill>
                        </a:rPr>
                        <a:t>Occupation_Unemployed</a:t>
                      </a:r>
                      <a:endParaRPr lang="en-US" dirty="0">
                        <a:solidFill>
                          <a:schemeClr val="tx2">
                            <a:lumMod val="60000"/>
                            <a:lumOff val="40000"/>
                          </a:schemeClr>
                        </a:solidFill>
                      </a:endParaRPr>
                    </a:p>
                    <a:p>
                      <a:pPr marL="342900" indent="-342900">
                        <a:buFont typeface="+mj-lt"/>
                        <a:buAutoNum type="arabicPeriod"/>
                      </a:pPr>
                      <a:r>
                        <a:rPr lang="en-US" dirty="0">
                          <a:solidFill>
                            <a:schemeClr val="tx2">
                              <a:lumMod val="60000"/>
                              <a:lumOff val="40000"/>
                            </a:schemeClr>
                          </a:solidFill>
                        </a:rPr>
                        <a:t>Lead </a:t>
                      </a:r>
                      <a:r>
                        <a:rPr lang="en-US" dirty="0" err="1">
                          <a:solidFill>
                            <a:schemeClr val="tx2">
                              <a:lumMod val="60000"/>
                              <a:lumOff val="40000"/>
                            </a:schemeClr>
                          </a:solidFill>
                        </a:rPr>
                        <a:t>Source_Olark</a:t>
                      </a:r>
                      <a:r>
                        <a:rPr lang="en-US" dirty="0">
                          <a:solidFill>
                            <a:schemeClr val="tx2">
                              <a:lumMod val="60000"/>
                              <a:lumOff val="40000"/>
                            </a:schemeClr>
                          </a:solidFill>
                        </a:rPr>
                        <a:t> Chat</a:t>
                      </a:r>
                    </a:p>
                    <a:p>
                      <a:pPr marL="342900" indent="-342900">
                        <a:buFont typeface="+mj-lt"/>
                        <a:buAutoNum type="arabicPeriod"/>
                      </a:pPr>
                      <a:r>
                        <a:rPr lang="en-US" dirty="0" err="1">
                          <a:solidFill>
                            <a:schemeClr val="tx2">
                              <a:lumMod val="60000"/>
                              <a:lumOff val="40000"/>
                            </a:schemeClr>
                          </a:solidFill>
                        </a:rPr>
                        <a:t>Occupation_Student</a:t>
                      </a:r>
                      <a:endParaRPr lang="en-US" dirty="0">
                        <a:solidFill>
                          <a:schemeClr val="tx2">
                            <a:lumMod val="60000"/>
                            <a:lumOff val="40000"/>
                          </a:schemeClr>
                        </a:solidFill>
                      </a:endParaRPr>
                    </a:p>
                    <a:p>
                      <a:pPr marL="342900" indent="-342900">
                        <a:buFont typeface="+mj-lt"/>
                        <a:buAutoNum type="arabicPeriod"/>
                      </a:pPr>
                      <a:r>
                        <a:rPr lang="en-US" dirty="0" err="1">
                          <a:solidFill>
                            <a:schemeClr val="tx2">
                              <a:lumMod val="60000"/>
                              <a:lumOff val="40000"/>
                            </a:schemeClr>
                          </a:solidFill>
                        </a:rPr>
                        <a:t>TotalVisits</a:t>
                      </a:r>
                      <a:endParaRPr lang="en-US" dirty="0">
                        <a:solidFill>
                          <a:schemeClr val="tx2">
                            <a:lumMod val="60000"/>
                            <a:lumOff val="40000"/>
                          </a:schemeClr>
                        </a:solidFill>
                      </a:endParaRPr>
                    </a:p>
                    <a:p>
                      <a:pPr marL="342900" indent="-342900">
                        <a:buFont typeface="+mj-lt"/>
                        <a:buAutoNum type="arabicPeriod"/>
                      </a:pPr>
                      <a:r>
                        <a:rPr lang="en-US" dirty="0">
                          <a:solidFill>
                            <a:schemeClr val="tx2">
                              <a:lumMod val="60000"/>
                              <a:lumOff val="40000"/>
                            </a:schemeClr>
                          </a:solidFill>
                        </a:rPr>
                        <a:t>Do Not Email</a:t>
                      </a:r>
                    </a:p>
                  </a:txBody>
                  <a:tcPr/>
                </a:tc>
                <a:extLst>
                  <a:ext uri="{0D108BD9-81ED-4DB2-BD59-A6C34878D82A}">
                    <a16:rowId xmlns:a16="http://schemas.microsoft.com/office/drawing/2014/main" val="2918663479"/>
                  </a:ext>
                </a:extLst>
              </a:tr>
            </a:tbl>
          </a:graphicData>
        </a:graphic>
      </p:graphicFrame>
    </p:spTree>
    <p:extLst>
      <p:ext uri="{BB962C8B-B14F-4D97-AF65-F5344CB8AC3E}">
        <p14:creationId xmlns:p14="http://schemas.microsoft.com/office/powerpoint/2010/main" val="5194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5F59ED25-DEAD-5F5A-BF91-73A77D5A241E}"/>
              </a:ext>
            </a:extLst>
          </p:cNvPr>
          <p:cNvGrpSpPr/>
          <p:nvPr/>
        </p:nvGrpSpPr>
        <p:grpSpPr>
          <a:xfrm>
            <a:off x="4609100" y="229114"/>
            <a:ext cx="2899912" cy="690481"/>
            <a:chOff x="7488646" y="239598"/>
            <a:chExt cx="2899912" cy="690481"/>
          </a:xfrm>
        </p:grpSpPr>
        <p:pic>
          <p:nvPicPr>
            <p:cNvPr id="16" name="Picture 2" descr="upgrad-logo - UnsaidTalks">
              <a:extLst>
                <a:ext uri="{FF2B5EF4-FFF2-40B4-BE49-F238E27FC236}">
                  <a16:creationId xmlns:a16="http://schemas.microsoft.com/office/drawing/2014/main" id="{D2E445B9-3566-2340-0FAC-A562B511B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646" y="256852"/>
              <a:ext cx="1231204" cy="67322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Text Animation">
              <a:extLst>
                <a:ext uri="{FF2B5EF4-FFF2-40B4-BE49-F238E27FC236}">
                  <a16:creationId xmlns:a16="http://schemas.microsoft.com/office/drawing/2014/main" id="{A4055246-1D26-A77D-FBE6-8BF684A0B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5993" y="239598"/>
              <a:ext cx="1632565" cy="668452"/>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3630180" y="781050"/>
            <a:ext cx="4931641" cy="676275"/>
          </a:xfrm>
        </p:spPr>
        <p:txBody>
          <a:bodyPr>
            <a:normAutofit/>
          </a:bodyPr>
          <a:lstStyle/>
          <a:p>
            <a:r>
              <a:rPr lang="en-US" dirty="0"/>
              <a:t>Model Evaluation</a:t>
            </a:r>
            <a:endParaRPr lang="ru-RU" sz="2200"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3550072" y="1806288"/>
            <a:ext cx="5091857" cy="386680"/>
          </a:xfrm>
        </p:spPr>
        <p:txBody>
          <a:bodyPr/>
          <a:lstStyle/>
          <a:p>
            <a:r>
              <a:rPr lang="en-US" sz="1800" dirty="0"/>
              <a:t>Sensitivity and Specificity on Train Data Set</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r>
              <a:rPr lang="en-IN" dirty="0"/>
              <a:t>10</a:t>
            </a:r>
            <a:endParaRPr lang="ru-RU" dirty="0"/>
          </a:p>
        </p:txBody>
      </p:sp>
      <p:sp>
        <p:nvSpPr>
          <p:cNvPr id="23" name="Footer Placeholder 10">
            <a:extLst>
              <a:ext uri="{FF2B5EF4-FFF2-40B4-BE49-F238E27FC236}">
                <a16:creationId xmlns:a16="http://schemas.microsoft.com/office/drawing/2014/main" id="{166BC43A-E70B-874D-2C95-CB93B841940B}"/>
              </a:ext>
            </a:extLst>
          </p:cNvPr>
          <p:cNvSpPr>
            <a:spLocks noGrp="1"/>
          </p:cNvSpPr>
          <p:nvPr>
            <p:ph type="ftr" sz="quarter" idx="11"/>
          </p:nvPr>
        </p:nvSpPr>
        <p:spPr>
          <a:xfrm>
            <a:off x="781987" y="5816819"/>
            <a:ext cx="5139936" cy="535856"/>
          </a:xfrm>
        </p:spPr>
        <p:txBody>
          <a:bodyPr/>
          <a:lstStyle/>
          <a:p>
            <a:r>
              <a:rPr lang="en-IN" sz="1000" dirty="0"/>
              <a:t>Submitted by </a:t>
            </a:r>
            <a:r>
              <a:rPr lang="en-US" sz="1000" dirty="0"/>
              <a:t>:</a:t>
            </a:r>
          </a:p>
          <a:p>
            <a:r>
              <a:rPr lang="en-IN" sz="1000" dirty="0"/>
              <a:t>Mr. Muna Sahu &amp; Mr. Pushkar </a:t>
            </a:r>
            <a:r>
              <a:rPr lang="en-IN" sz="1000" dirty="0" err="1"/>
              <a:t>Rajwadikar</a:t>
            </a:r>
            <a:endParaRPr lang="ru-RU" sz="1000" dirty="0"/>
          </a:p>
          <a:p>
            <a:r>
              <a:rPr lang="en-US" sz="1000" dirty="0"/>
              <a:t>DS C43 | Lead Scoring Case Study | 2022</a:t>
            </a:r>
            <a:endParaRPr lang="ru-RU" sz="1000" dirty="0"/>
          </a:p>
        </p:txBody>
      </p:sp>
      <p:sp>
        <p:nvSpPr>
          <p:cNvPr id="11" name="Text Placeholder 4">
            <a:extLst>
              <a:ext uri="{FF2B5EF4-FFF2-40B4-BE49-F238E27FC236}">
                <a16:creationId xmlns:a16="http://schemas.microsoft.com/office/drawing/2014/main" id="{5D702274-61CF-3FD8-6485-F4D996F83289}"/>
              </a:ext>
            </a:extLst>
          </p:cNvPr>
          <p:cNvSpPr txBox="1">
            <a:spLocks/>
          </p:cNvSpPr>
          <p:nvPr/>
        </p:nvSpPr>
        <p:spPr>
          <a:xfrm>
            <a:off x="7541753" y="3739580"/>
            <a:ext cx="1847424" cy="10788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Accuracy :  78 %</a:t>
            </a:r>
          </a:p>
          <a:p>
            <a:pPr marL="0" indent="0">
              <a:buNone/>
            </a:pPr>
            <a:r>
              <a:rPr lang="en-US" sz="1600" dirty="0"/>
              <a:t>Sensitivity:  84 %</a:t>
            </a:r>
          </a:p>
          <a:p>
            <a:pPr marL="0" indent="0">
              <a:buNone/>
            </a:pPr>
            <a:r>
              <a:rPr lang="en-US" sz="1600" dirty="0"/>
              <a:t>Specificity:  75 %</a:t>
            </a:r>
          </a:p>
        </p:txBody>
      </p:sp>
      <p:pic>
        <p:nvPicPr>
          <p:cNvPr id="4" name="Picture 3">
            <a:extLst>
              <a:ext uri="{FF2B5EF4-FFF2-40B4-BE49-F238E27FC236}">
                <a16:creationId xmlns:a16="http://schemas.microsoft.com/office/drawing/2014/main" id="{0659DE54-9CC9-B0ED-A165-14DEABFF044E}"/>
              </a:ext>
            </a:extLst>
          </p:cNvPr>
          <p:cNvPicPr>
            <a:picLocks noChangeAspect="1"/>
          </p:cNvPicPr>
          <p:nvPr/>
        </p:nvPicPr>
        <p:blipFill>
          <a:blip r:embed="rId4"/>
          <a:stretch>
            <a:fillRect/>
          </a:stretch>
        </p:blipFill>
        <p:spPr>
          <a:xfrm>
            <a:off x="604982" y="2356715"/>
            <a:ext cx="3562350" cy="2495550"/>
          </a:xfrm>
          <a:prstGeom prst="rect">
            <a:avLst/>
          </a:prstGeom>
        </p:spPr>
      </p:pic>
      <p:graphicFrame>
        <p:nvGraphicFramePr>
          <p:cNvPr id="7" name="Diagram 6">
            <a:extLst>
              <a:ext uri="{FF2B5EF4-FFF2-40B4-BE49-F238E27FC236}">
                <a16:creationId xmlns:a16="http://schemas.microsoft.com/office/drawing/2014/main" id="{73CEFE82-46D7-CC63-72E9-299016228888}"/>
              </a:ext>
            </a:extLst>
          </p:cNvPr>
          <p:cNvGraphicFramePr/>
          <p:nvPr>
            <p:extLst>
              <p:ext uri="{D42A27DB-BD31-4B8C-83A1-F6EECF244321}">
                <p14:modId xmlns:p14="http://schemas.microsoft.com/office/powerpoint/2010/main" val="3212651472"/>
              </p:ext>
            </p:extLst>
          </p:nvPr>
        </p:nvGraphicFramePr>
        <p:xfrm>
          <a:off x="4390194" y="2356715"/>
          <a:ext cx="2324642" cy="21321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Text Placeholder 5">
            <a:extLst>
              <a:ext uri="{FF2B5EF4-FFF2-40B4-BE49-F238E27FC236}">
                <a16:creationId xmlns:a16="http://schemas.microsoft.com/office/drawing/2014/main" id="{EFA0D975-B53E-23E5-55D9-7617C5DAA28B}"/>
              </a:ext>
            </a:extLst>
          </p:cNvPr>
          <p:cNvSpPr txBox="1">
            <a:spLocks/>
          </p:cNvSpPr>
          <p:nvPr/>
        </p:nvSpPr>
        <p:spPr>
          <a:xfrm>
            <a:off x="4440668" y="4517810"/>
            <a:ext cx="2245747" cy="3344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Confusion Matrix</a:t>
            </a:r>
            <a:endParaRPr lang="ru-RU" dirty="0"/>
          </a:p>
        </p:txBody>
      </p:sp>
      <p:sp>
        <p:nvSpPr>
          <p:cNvPr id="9" name="Text Placeholder 5">
            <a:extLst>
              <a:ext uri="{FF2B5EF4-FFF2-40B4-BE49-F238E27FC236}">
                <a16:creationId xmlns:a16="http://schemas.microsoft.com/office/drawing/2014/main" id="{0F503AE0-500D-84F2-8025-6143D99F2871}"/>
              </a:ext>
            </a:extLst>
          </p:cNvPr>
          <p:cNvSpPr txBox="1">
            <a:spLocks/>
          </p:cNvSpPr>
          <p:nvPr/>
        </p:nvSpPr>
        <p:spPr>
          <a:xfrm>
            <a:off x="604982" y="4818391"/>
            <a:ext cx="3562350" cy="5358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accuracy sensitivity and specificity for various probabilities.</a:t>
            </a:r>
            <a:endParaRPr lang="ru-RU" sz="1400" dirty="0"/>
          </a:p>
        </p:txBody>
      </p:sp>
      <p:sp>
        <p:nvSpPr>
          <p:cNvPr id="10" name="Text Placeholder 4">
            <a:extLst>
              <a:ext uri="{FF2B5EF4-FFF2-40B4-BE49-F238E27FC236}">
                <a16:creationId xmlns:a16="http://schemas.microsoft.com/office/drawing/2014/main" id="{A60B9095-4E1B-4145-86D4-FCB4B3D63B41}"/>
              </a:ext>
            </a:extLst>
          </p:cNvPr>
          <p:cNvSpPr txBox="1">
            <a:spLocks/>
          </p:cNvSpPr>
          <p:nvPr/>
        </p:nvSpPr>
        <p:spPr>
          <a:xfrm>
            <a:off x="7541753" y="2752726"/>
            <a:ext cx="4045265" cy="632402"/>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From the curve above, 0.31 is the optimum point to take it as a cutoff probability.</a:t>
            </a:r>
          </a:p>
        </p:txBody>
      </p:sp>
    </p:spTree>
    <p:extLst>
      <p:ext uri="{BB962C8B-B14F-4D97-AF65-F5344CB8AC3E}">
        <p14:creationId xmlns:p14="http://schemas.microsoft.com/office/powerpoint/2010/main" val="1064804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7C8587-74D6-68C8-9725-4C0F78807711}"/>
              </a:ext>
            </a:extLst>
          </p:cNvPr>
          <p:cNvSpPr/>
          <p:nvPr/>
        </p:nvSpPr>
        <p:spPr>
          <a:xfrm>
            <a:off x="655782" y="2438400"/>
            <a:ext cx="3445163" cy="990600"/>
          </a:xfrm>
          <a:prstGeom prst="rect">
            <a:avLst/>
          </a:prstGeom>
          <a:solidFill>
            <a:schemeClr val="bg1"/>
          </a:solidFill>
          <a:ln w="12700" cap="flat">
            <a:noFill/>
            <a:prstDash val="solid"/>
            <a:miter/>
          </a:ln>
        </p:spPr>
        <p:txBody>
          <a:bodyPr rtlCol="0" anchor="ctr"/>
          <a:lstStyle/>
          <a:p>
            <a:pPr algn="l"/>
            <a:endParaRPr lang="en-IN"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r>
              <a:rPr lang="en-IN" dirty="0"/>
              <a:t>11</a:t>
            </a:r>
            <a:endParaRPr lang="ru-RU" dirty="0"/>
          </a:p>
        </p:txBody>
      </p:sp>
      <p:grpSp>
        <p:nvGrpSpPr>
          <p:cNvPr id="13" name="Group 12">
            <a:extLst>
              <a:ext uri="{FF2B5EF4-FFF2-40B4-BE49-F238E27FC236}">
                <a16:creationId xmlns:a16="http://schemas.microsoft.com/office/drawing/2014/main" id="{39C44DDB-275D-C2B8-0157-63FE7327CED9}"/>
              </a:ext>
            </a:extLst>
          </p:cNvPr>
          <p:cNvGrpSpPr/>
          <p:nvPr/>
        </p:nvGrpSpPr>
        <p:grpSpPr>
          <a:xfrm>
            <a:off x="4646044" y="229114"/>
            <a:ext cx="2899912" cy="690481"/>
            <a:chOff x="7488646" y="239598"/>
            <a:chExt cx="2899912" cy="690481"/>
          </a:xfrm>
        </p:grpSpPr>
        <p:pic>
          <p:nvPicPr>
            <p:cNvPr id="14" name="Picture 2" descr="upgrad-logo - UnsaidTalks">
              <a:extLst>
                <a:ext uri="{FF2B5EF4-FFF2-40B4-BE49-F238E27FC236}">
                  <a16:creationId xmlns:a16="http://schemas.microsoft.com/office/drawing/2014/main" id="{29A865C5-E1A2-B2E8-3CB7-E7AE0E4A2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646" y="256852"/>
              <a:ext cx="1231204" cy="6732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Text Animation">
              <a:extLst>
                <a:ext uri="{FF2B5EF4-FFF2-40B4-BE49-F238E27FC236}">
                  <a16:creationId xmlns:a16="http://schemas.microsoft.com/office/drawing/2014/main" id="{09DEB8A8-6ABE-9C44-B94C-C93F30D78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5993" y="239598"/>
              <a:ext cx="1632565" cy="668452"/>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itle 1">
            <a:extLst>
              <a:ext uri="{FF2B5EF4-FFF2-40B4-BE49-F238E27FC236}">
                <a16:creationId xmlns:a16="http://schemas.microsoft.com/office/drawing/2014/main" id="{1038EB0C-DA2F-7C2F-5926-A0598281737B}"/>
              </a:ext>
            </a:extLst>
          </p:cNvPr>
          <p:cNvSpPr>
            <a:spLocks noGrp="1"/>
          </p:cNvSpPr>
          <p:nvPr>
            <p:ph type="title"/>
          </p:nvPr>
        </p:nvSpPr>
        <p:spPr>
          <a:xfrm>
            <a:off x="3311110" y="861717"/>
            <a:ext cx="5569780" cy="673228"/>
          </a:xfrm>
        </p:spPr>
        <p:txBody>
          <a:bodyPr>
            <a:normAutofit/>
          </a:bodyPr>
          <a:lstStyle/>
          <a:p>
            <a:pPr algn="ctr"/>
            <a:r>
              <a:rPr lang="en-US" dirty="0"/>
              <a:t>Model Evaluation</a:t>
            </a:r>
            <a:endParaRPr lang="ru-RU" dirty="0"/>
          </a:p>
        </p:txBody>
      </p:sp>
      <p:sp>
        <p:nvSpPr>
          <p:cNvPr id="18" name="Footer Placeholder 10">
            <a:extLst>
              <a:ext uri="{FF2B5EF4-FFF2-40B4-BE49-F238E27FC236}">
                <a16:creationId xmlns:a16="http://schemas.microsoft.com/office/drawing/2014/main" id="{DA1007AE-7F68-729B-D5F6-54AB063330C0}"/>
              </a:ext>
            </a:extLst>
          </p:cNvPr>
          <p:cNvSpPr>
            <a:spLocks noGrp="1"/>
          </p:cNvSpPr>
          <p:nvPr>
            <p:ph type="ftr" sz="quarter" idx="11"/>
          </p:nvPr>
        </p:nvSpPr>
        <p:spPr>
          <a:xfrm>
            <a:off x="781987" y="5816819"/>
            <a:ext cx="5139936" cy="535856"/>
          </a:xfrm>
        </p:spPr>
        <p:txBody>
          <a:bodyPr/>
          <a:lstStyle/>
          <a:p>
            <a:r>
              <a:rPr lang="en-IN" sz="1000" dirty="0"/>
              <a:t>Submitted by </a:t>
            </a:r>
            <a:r>
              <a:rPr lang="en-US" sz="1000" dirty="0"/>
              <a:t>:</a:t>
            </a:r>
          </a:p>
          <a:p>
            <a:r>
              <a:rPr lang="en-IN" sz="1000" dirty="0"/>
              <a:t>Mr. Muna Sahu &amp; Mr. Pushkar </a:t>
            </a:r>
            <a:r>
              <a:rPr lang="en-IN" sz="1000" dirty="0" err="1"/>
              <a:t>Rajwadikar</a:t>
            </a:r>
            <a:endParaRPr lang="ru-RU" sz="1000" dirty="0"/>
          </a:p>
          <a:p>
            <a:r>
              <a:rPr lang="en-US" sz="1000" dirty="0"/>
              <a:t>DS C43 | Lead Scoring Case Study | 2022</a:t>
            </a:r>
            <a:endParaRPr lang="ru-RU" sz="1000" dirty="0"/>
          </a:p>
        </p:txBody>
      </p:sp>
      <p:pic>
        <p:nvPicPr>
          <p:cNvPr id="25" name="Picture 24">
            <a:extLst>
              <a:ext uri="{FF2B5EF4-FFF2-40B4-BE49-F238E27FC236}">
                <a16:creationId xmlns:a16="http://schemas.microsoft.com/office/drawing/2014/main" id="{39FBD88F-8CBB-025D-ACA4-F2484BFDF715}"/>
              </a:ext>
            </a:extLst>
          </p:cNvPr>
          <p:cNvPicPr>
            <a:picLocks noChangeAspect="1"/>
          </p:cNvPicPr>
          <p:nvPr/>
        </p:nvPicPr>
        <p:blipFill rotWithShape="1">
          <a:blip r:embed="rId4"/>
          <a:srcRect l="24470" t="22358" r="23409" b="73897"/>
          <a:stretch/>
        </p:blipFill>
        <p:spPr>
          <a:xfrm>
            <a:off x="2918691" y="1651280"/>
            <a:ext cx="6354619" cy="256863"/>
          </a:xfrm>
          <a:prstGeom prst="rect">
            <a:avLst/>
          </a:prstGeom>
        </p:spPr>
      </p:pic>
      <p:sp>
        <p:nvSpPr>
          <p:cNvPr id="2" name="Text Placeholder 4">
            <a:extLst>
              <a:ext uri="{FF2B5EF4-FFF2-40B4-BE49-F238E27FC236}">
                <a16:creationId xmlns:a16="http://schemas.microsoft.com/office/drawing/2014/main" id="{4BBA447E-0534-79C6-6377-20E650938684}"/>
              </a:ext>
            </a:extLst>
          </p:cNvPr>
          <p:cNvSpPr txBox="1">
            <a:spLocks/>
          </p:cNvSpPr>
          <p:nvPr/>
        </p:nvSpPr>
        <p:spPr>
          <a:xfrm>
            <a:off x="7541753" y="3739580"/>
            <a:ext cx="1847424" cy="10788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Accuracy :  77 %</a:t>
            </a:r>
          </a:p>
          <a:p>
            <a:pPr marL="0" indent="0">
              <a:buNone/>
            </a:pPr>
            <a:r>
              <a:rPr lang="en-US" sz="1600" dirty="0"/>
              <a:t>Sensitivity:  82 %</a:t>
            </a:r>
          </a:p>
          <a:p>
            <a:pPr marL="0" indent="0">
              <a:buNone/>
            </a:pPr>
            <a:r>
              <a:rPr lang="en-US" sz="1600" dirty="0"/>
              <a:t>Specificity:  73 %</a:t>
            </a:r>
          </a:p>
        </p:txBody>
      </p:sp>
      <p:pic>
        <p:nvPicPr>
          <p:cNvPr id="3" name="Picture 2">
            <a:extLst>
              <a:ext uri="{FF2B5EF4-FFF2-40B4-BE49-F238E27FC236}">
                <a16:creationId xmlns:a16="http://schemas.microsoft.com/office/drawing/2014/main" id="{246AB92D-1B9D-6FE7-3E57-3D2D0612AD3A}"/>
              </a:ext>
            </a:extLst>
          </p:cNvPr>
          <p:cNvPicPr>
            <a:picLocks noChangeAspect="1"/>
          </p:cNvPicPr>
          <p:nvPr/>
        </p:nvPicPr>
        <p:blipFill>
          <a:blip r:embed="rId5"/>
          <a:srcRect/>
          <a:stretch/>
        </p:blipFill>
        <p:spPr>
          <a:xfrm>
            <a:off x="604982" y="2423339"/>
            <a:ext cx="3562350" cy="2362301"/>
          </a:xfrm>
          <a:prstGeom prst="rect">
            <a:avLst/>
          </a:prstGeom>
        </p:spPr>
      </p:pic>
      <p:graphicFrame>
        <p:nvGraphicFramePr>
          <p:cNvPr id="5" name="Diagram 4">
            <a:extLst>
              <a:ext uri="{FF2B5EF4-FFF2-40B4-BE49-F238E27FC236}">
                <a16:creationId xmlns:a16="http://schemas.microsoft.com/office/drawing/2014/main" id="{ED19C65C-828A-EEAC-87B6-519CBE88A89F}"/>
              </a:ext>
            </a:extLst>
          </p:cNvPr>
          <p:cNvGraphicFramePr/>
          <p:nvPr>
            <p:extLst>
              <p:ext uri="{D42A27DB-BD31-4B8C-83A1-F6EECF244321}">
                <p14:modId xmlns:p14="http://schemas.microsoft.com/office/powerpoint/2010/main" val="1402601430"/>
              </p:ext>
            </p:extLst>
          </p:nvPr>
        </p:nvGraphicFramePr>
        <p:xfrm>
          <a:off x="4390194" y="2356715"/>
          <a:ext cx="2324642" cy="213215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 name="Text Placeholder 5">
            <a:extLst>
              <a:ext uri="{FF2B5EF4-FFF2-40B4-BE49-F238E27FC236}">
                <a16:creationId xmlns:a16="http://schemas.microsoft.com/office/drawing/2014/main" id="{340DF54E-40D4-E9B1-7709-7A778B14D573}"/>
              </a:ext>
            </a:extLst>
          </p:cNvPr>
          <p:cNvSpPr txBox="1">
            <a:spLocks/>
          </p:cNvSpPr>
          <p:nvPr/>
        </p:nvSpPr>
        <p:spPr>
          <a:xfrm>
            <a:off x="4440668" y="4517810"/>
            <a:ext cx="2245747" cy="3344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Confusion Matrix</a:t>
            </a:r>
            <a:endParaRPr lang="ru-RU" dirty="0"/>
          </a:p>
        </p:txBody>
      </p:sp>
      <p:sp>
        <p:nvSpPr>
          <p:cNvPr id="7" name="Text Placeholder 5">
            <a:extLst>
              <a:ext uri="{FF2B5EF4-FFF2-40B4-BE49-F238E27FC236}">
                <a16:creationId xmlns:a16="http://schemas.microsoft.com/office/drawing/2014/main" id="{77271B20-2B3B-54AE-7B7A-ADF69D01664B}"/>
              </a:ext>
            </a:extLst>
          </p:cNvPr>
          <p:cNvSpPr txBox="1">
            <a:spLocks/>
          </p:cNvSpPr>
          <p:nvPr/>
        </p:nvSpPr>
        <p:spPr>
          <a:xfrm>
            <a:off x="604982" y="4818391"/>
            <a:ext cx="3562350" cy="5358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accuracy sensitivity and specificity for various probabilities.</a:t>
            </a:r>
            <a:endParaRPr lang="ru-RU" sz="1400" dirty="0"/>
          </a:p>
        </p:txBody>
      </p:sp>
      <p:sp>
        <p:nvSpPr>
          <p:cNvPr id="8" name="Text Placeholder 4">
            <a:extLst>
              <a:ext uri="{FF2B5EF4-FFF2-40B4-BE49-F238E27FC236}">
                <a16:creationId xmlns:a16="http://schemas.microsoft.com/office/drawing/2014/main" id="{44F5F982-9488-3D89-DEF7-59EE78C503FE}"/>
              </a:ext>
            </a:extLst>
          </p:cNvPr>
          <p:cNvSpPr txBox="1">
            <a:spLocks/>
          </p:cNvSpPr>
          <p:nvPr/>
        </p:nvSpPr>
        <p:spPr>
          <a:xfrm>
            <a:off x="7541753" y="2752726"/>
            <a:ext cx="4045265" cy="632402"/>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From the curve above, 0.31 is the optimum point to take it as a cutoff probability.</a:t>
            </a:r>
          </a:p>
        </p:txBody>
      </p:sp>
      <p:sp>
        <p:nvSpPr>
          <p:cNvPr id="9" name="Text Placeholder 5">
            <a:extLst>
              <a:ext uri="{FF2B5EF4-FFF2-40B4-BE49-F238E27FC236}">
                <a16:creationId xmlns:a16="http://schemas.microsoft.com/office/drawing/2014/main" id="{7D9D45C4-B1BF-1C9A-336E-5B0E7570178F}"/>
              </a:ext>
            </a:extLst>
          </p:cNvPr>
          <p:cNvSpPr>
            <a:spLocks noGrp="1"/>
          </p:cNvSpPr>
          <p:nvPr>
            <p:ph type="body" sz="quarter" idx="16"/>
          </p:nvPr>
        </p:nvSpPr>
        <p:spPr>
          <a:xfrm>
            <a:off x="3591464" y="1935600"/>
            <a:ext cx="5009072" cy="386680"/>
          </a:xfrm>
        </p:spPr>
        <p:txBody>
          <a:bodyPr/>
          <a:lstStyle/>
          <a:p>
            <a:r>
              <a:rPr lang="en-US" sz="1800" dirty="0"/>
              <a:t>Sensitivity and Specificity on Test Data Set</a:t>
            </a:r>
            <a:endParaRPr lang="ru-RU" dirty="0"/>
          </a:p>
        </p:txBody>
      </p:sp>
    </p:spTree>
    <p:extLst>
      <p:ext uri="{BB962C8B-B14F-4D97-AF65-F5344CB8AC3E}">
        <p14:creationId xmlns:p14="http://schemas.microsoft.com/office/powerpoint/2010/main" val="337259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13</a:t>
            </a:fld>
            <a:endParaRPr lang="ru-RU" dirty="0"/>
          </a:p>
        </p:txBody>
      </p:sp>
      <p:sp>
        <p:nvSpPr>
          <p:cNvPr id="3" name="Title 1">
            <a:extLst>
              <a:ext uri="{FF2B5EF4-FFF2-40B4-BE49-F238E27FC236}">
                <a16:creationId xmlns:a16="http://schemas.microsoft.com/office/drawing/2014/main" id="{7ACB341B-065B-F83C-4950-59DF8933AC21}"/>
              </a:ext>
            </a:extLst>
          </p:cNvPr>
          <p:cNvSpPr txBox="1">
            <a:spLocks/>
          </p:cNvSpPr>
          <p:nvPr/>
        </p:nvSpPr>
        <p:spPr>
          <a:xfrm>
            <a:off x="814944" y="3976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sz="6000" dirty="0"/>
              <a:t>THANK YOU!</a:t>
            </a:r>
            <a:endParaRPr lang="ru-RU" sz="6000" dirty="0"/>
          </a:p>
        </p:txBody>
      </p:sp>
      <p:sp>
        <p:nvSpPr>
          <p:cNvPr id="5" name="Text Placeholder 2">
            <a:extLst>
              <a:ext uri="{FF2B5EF4-FFF2-40B4-BE49-F238E27FC236}">
                <a16:creationId xmlns:a16="http://schemas.microsoft.com/office/drawing/2014/main" id="{C9B88E53-07FF-B4A6-BF48-01BDE855D985}"/>
              </a:ext>
            </a:extLst>
          </p:cNvPr>
          <p:cNvSpPr txBox="1">
            <a:spLocks/>
          </p:cNvSpPr>
          <p:nvPr/>
        </p:nvSpPr>
        <p:spPr>
          <a:xfrm>
            <a:off x="1659763" y="4080746"/>
            <a:ext cx="4807587" cy="18142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1" dirty="0"/>
              <a:t>Mr Muna Sahu</a:t>
            </a:r>
          </a:p>
          <a:p>
            <a:pPr marL="0" indent="0">
              <a:buNone/>
            </a:pPr>
            <a:r>
              <a:rPr lang="en-US" sz="1200" dirty="0"/>
              <a:t>DS C43 | 2022</a:t>
            </a:r>
          </a:p>
          <a:p>
            <a:pPr marL="0" indent="0">
              <a:buNone/>
            </a:pPr>
            <a:r>
              <a:rPr lang="en-US" sz="1200" dirty="0"/>
              <a:t>       +91 9348327393</a:t>
            </a:r>
          </a:p>
          <a:p>
            <a:pPr marL="0" indent="0">
              <a:buNone/>
            </a:pPr>
            <a:r>
              <a:rPr lang="en-US" sz="1200" dirty="0"/>
              <a:t>        munasahoo012@gmail.com</a:t>
            </a:r>
          </a:p>
          <a:p>
            <a:pPr marL="0" indent="0">
              <a:buNone/>
            </a:pPr>
            <a:endParaRPr lang="ru-RU" sz="1200" dirty="0"/>
          </a:p>
        </p:txBody>
      </p:sp>
      <p:pic>
        <p:nvPicPr>
          <p:cNvPr id="16" name="Graphic 15" descr="Receiver with solid fill">
            <a:extLst>
              <a:ext uri="{FF2B5EF4-FFF2-40B4-BE49-F238E27FC236}">
                <a16:creationId xmlns:a16="http://schemas.microsoft.com/office/drawing/2014/main" id="{ED610174-F20B-03B8-7466-A5B2F25F78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88281" y="4753555"/>
            <a:ext cx="213857" cy="213857"/>
          </a:xfrm>
          <a:prstGeom prst="rect">
            <a:avLst/>
          </a:prstGeom>
        </p:spPr>
      </p:pic>
      <p:pic>
        <p:nvPicPr>
          <p:cNvPr id="18" name="Graphic 17" descr="Envelope with solid fill">
            <a:extLst>
              <a:ext uri="{FF2B5EF4-FFF2-40B4-BE49-F238E27FC236}">
                <a16:creationId xmlns:a16="http://schemas.microsoft.com/office/drawing/2014/main" id="{8EBA6BB6-9D90-78A0-74E7-9489CB02AA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58572" y="4993938"/>
            <a:ext cx="301660" cy="301660"/>
          </a:xfrm>
          <a:prstGeom prst="rect">
            <a:avLst/>
          </a:prstGeom>
        </p:spPr>
      </p:pic>
      <p:sp>
        <p:nvSpPr>
          <p:cNvPr id="19" name="Text Placeholder 2">
            <a:extLst>
              <a:ext uri="{FF2B5EF4-FFF2-40B4-BE49-F238E27FC236}">
                <a16:creationId xmlns:a16="http://schemas.microsoft.com/office/drawing/2014/main" id="{E14F11D1-569E-1809-7662-C7AC7B6DA7D0}"/>
              </a:ext>
            </a:extLst>
          </p:cNvPr>
          <p:cNvSpPr txBox="1">
            <a:spLocks/>
          </p:cNvSpPr>
          <p:nvPr/>
        </p:nvSpPr>
        <p:spPr>
          <a:xfrm>
            <a:off x="6595868" y="4002604"/>
            <a:ext cx="3142670" cy="18142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1" dirty="0"/>
              <a:t>Mr. Pushkar </a:t>
            </a:r>
            <a:r>
              <a:rPr lang="en-IN" sz="1800" b="1" dirty="0" err="1"/>
              <a:t>Rajwadikar</a:t>
            </a:r>
            <a:endParaRPr lang="ru-RU" sz="1800" b="1" dirty="0"/>
          </a:p>
          <a:p>
            <a:pPr marL="0" indent="0">
              <a:buNone/>
            </a:pPr>
            <a:r>
              <a:rPr lang="en-US" sz="1200" dirty="0"/>
              <a:t>DS C43 | 2022</a:t>
            </a:r>
          </a:p>
          <a:p>
            <a:pPr marL="0" indent="0">
              <a:buNone/>
            </a:pPr>
            <a:r>
              <a:rPr lang="en-US" sz="1200" dirty="0"/>
              <a:t>       +91 7057855533</a:t>
            </a:r>
          </a:p>
          <a:p>
            <a:pPr marL="0" indent="0">
              <a:buNone/>
            </a:pPr>
            <a:r>
              <a:rPr lang="en-US" sz="1200" dirty="0"/>
              <a:t>       pushkarrajwadikar2014@gmail.com </a:t>
            </a:r>
          </a:p>
          <a:p>
            <a:pPr marL="0" indent="0">
              <a:buNone/>
            </a:pPr>
            <a:endParaRPr lang="ru-RU" sz="1200" dirty="0"/>
          </a:p>
        </p:txBody>
      </p:sp>
      <p:sp>
        <p:nvSpPr>
          <p:cNvPr id="22" name="Oval 21">
            <a:extLst>
              <a:ext uri="{FF2B5EF4-FFF2-40B4-BE49-F238E27FC236}">
                <a16:creationId xmlns:a16="http://schemas.microsoft.com/office/drawing/2014/main" id="{34707B95-2F4C-E1BF-67D5-8335C11B5982}"/>
              </a:ext>
            </a:extLst>
          </p:cNvPr>
          <p:cNvSpPr/>
          <p:nvPr/>
        </p:nvSpPr>
        <p:spPr>
          <a:xfrm>
            <a:off x="1659763" y="2250834"/>
            <a:ext cx="1727200" cy="1727200"/>
          </a:xfrm>
          <a:prstGeom prst="ellipse">
            <a:avLst/>
          </a:prstGeom>
          <a:blipFill>
            <a:blip r:embed="rId6"/>
            <a:stretch>
              <a:fillRect/>
            </a:stretch>
          </a:blipFill>
          <a:ln w="12700" cap="flat">
            <a:noFill/>
            <a:prstDash val="solid"/>
            <a:miter/>
          </a:ln>
        </p:spPr>
        <p:txBody>
          <a:bodyPr rtlCol="0" anchor="ctr"/>
          <a:lstStyle/>
          <a:p>
            <a:pPr algn="l"/>
            <a:endParaRPr lang="en-IN" dirty="0"/>
          </a:p>
        </p:txBody>
      </p:sp>
      <p:sp>
        <p:nvSpPr>
          <p:cNvPr id="23" name="Oval 22">
            <a:extLst>
              <a:ext uri="{FF2B5EF4-FFF2-40B4-BE49-F238E27FC236}">
                <a16:creationId xmlns:a16="http://schemas.microsoft.com/office/drawing/2014/main" id="{DE9C61B5-7D08-B200-9C0B-B3671D781F43}"/>
              </a:ext>
            </a:extLst>
          </p:cNvPr>
          <p:cNvSpPr/>
          <p:nvPr/>
        </p:nvSpPr>
        <p:spPr>
          <a:xfrm>
            <a:off x="7144845" y="2250834"/>
            <a:ext cx="1727200" cy="1727200"/>
          </a:xfrm>
          <a:prstGeom prst="ellipse">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pic>
        <p:nvPicPr>
          <p:cNvPr id="24" name="Graphic 23" descr="Receiver with solid fill">
            <a:extLst>
              <a:ext uri="{FF2B5EF4-FFF2-40B4-BE49-F238E27FC236}">
                <a16:creationId xmlns:a16="http://schemas.microsoft.com/office/drawing/2014/main" id="{791AC069-7988-9BFE-7AD1-624209C5EB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79474" y="4695854"/>
            <a:ext cx="213857" cy="213857"/>
          </a:xfrm>
          <a:prstGeom prst="rect">
            <a:avLst/>
          </a:prstGeom>
        </p:spPr>
      </p:pic>
      <p:pic>
        <p:nvPicPr>
          <p:cNvPr id="25" name="Graphic 24" descr="Envelope with solid fill">
            <a:extLst>
              <a:ext uri="{FF2B5EF4-FFF2-40B4-BE49-F238E27FC236}">
                <a16:creationId xmlns:a16="http://schemas.microsoft.com/office/drawing/2014/main" id="{DD86A1AC-EB70-2480-E308-8406A51D9E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35572" y="4909481"/>
            <a:ext cx="301660" cy="301660"/>
          </a:xfrm>
          <a:prstGeom prst="rect">
            <a:avLst/>
          </a:prstGeom>
        </p:spPr>
      </p:pic>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rotWithShape="1">
          <a:blip r:embed="rId2"/>
          <a:srcRect l="18413" r="19593" b="9968"/>
          <a:stretch/>
        </p:blipFill>
        <p:spPr>
          <a:xfrm>
            <a:off x="1387145" y="0"/>
            <a:ext cx="3894833" cy="565633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normAutofit fontScale="90000"/>
          </a:bodyPr>
          <a:lstStyle/>
          <a:p>
            <a:r>
              <a:rPr lang="en-US" dirty="0"/>
              <a:t>Problem Statement</a:t>
            </a:r>
            <a:endParaRPr lang="ru-RU" dirty="0"/>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910023" y="2319857"/>
            <a:ext cx="4548187" cy="2916952"/>
          </a:xfrm>
        </p:spPr>
        <p:txBody>
          <a:bodyPr>
            <a:normAutofit lnSpcReduction="10000"/>
          </a:bodyPr>
          <a:lstStyle/>
          <a:p>
            <a:r>
              <a:rPr lang="en-US" dirty="0"/>
              <a:t>X Education offers online courses to industry professionals. Multiple websites and search engines, such as Google, are used by the company to promote its </a:t>
            </a:r>
            <a:r>
              <a:rPr lang="en-US" dirty="0" err="1"/>
              <a:t>courses.Once</a:t>
            </a:r>
            <a:r>
              <a:rPr lang="en-US" dirty="0"/>
              <a:t> these visitors reach the website, they may explore the courses, submit a form for the course, or view videos. </a:t>
            </a:r>
          </a:p>
          <a:p>
            <a:r>
              <a:rPr lang="en-US" dirty="0"/>
              <a:t>When these individuals submit a form with their email address or phone number, they are considered leads. Additionally, the organization gets leads from earlier recommendations.</a:t>
            </a:r>
          </a:p>
          <a:p>
            <a:r>
              <a:rPr lang="en-US" dirty="0"/>
              <a:t>After acquiring these leads, sales team members begin making calls, sending emails, etc. Through this procedure, some leads are converted, but the majority are not. The average conversion rate for leads at X education is about 30%.</a:t>
            </a:r>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r>
              <a:rPr lang="en-IN" dirty="0"/>
              <a:t>1</a:t>
            </a:r>
            <a:endParaRPr lang="ru-RU" dirty="0"/>
          </a:p>
        </p:txBody>
      </p:sp>
      <p:sp>
        <p:nvSpPr>
          <p:cNvPr id="13" name="Footer Placeholder 10">
            <a:extLst>
              <a:ext uri="{FF2B5EF4-FFF2-40B4-BE49-F238E27FC236}">
                <a16:creationId xmlns:a16="http://schemas.microsoft.com/office/drawing/2014/main" id="{FCCB28FB-9720-8D66-3728-6500779AFEF6}"/>
              </a:ext>
            </a:extLst>
          </p:cNvPr>
          <p:cNvSpPr>
            <a:spLocks noGrp="1"/>
          </p:cNvSpPr>
          <p:nvPr>
            <p:ph type="ftr" sz="quarter" idx="11"/>
          </p:nvPr>
        </p:nvSpPr>
        <p:spPr>
          <a:xfrm>
            <a:off x="781987" y="5816819"/>
            <a:ext cx="5139936" cy="535856"/>
          </a:xfrm>
        </p:spPr>
        <p:txBody>
          <a:bodyPr/>
          <a:lstStyle/>
          <a:p>
            <a:r>
              <a:rPr lang="en-IN" sz="1000" dirty="0"/>
              <a:t>Submitted by </a:t>
            </a:r>
            <a:r>
              <a:rPr lang="en-US" sz="1000" dirty="0"/>
              <a:t>:</a:t>
            </a:r>
          </a:p>
          <a:p>
            <a:r>
              <a:rPr lang="en-IN" sz="1000" dirty="0"/>
              <a:t>Mr. Muna Sahu &amp; Mr. Pushkar </a:t>
            </a:r>
            <a:r>
              <a:rPr lang="en-IN" sz="1000" dirty="0" err="1"/>
              <a:t>Rajwadikar</a:t>
            </a:r>
            <a:endParaRPr lang="ru-RU" sz="1000" dirty="0"/>
          </a:p>
          <a:p>
            <a:r>
              <a:rPr lang="en-US" sz="1000" dirty="0"/>
              <a:t>DS C43 | Lead Scoring Case Study | 2022</a:t>
            </a:r>
            <a:endParaRPr lang="ru-RU" sz="1000" dirty="0"/>
          </a:p>
        </p:txBody>
      </p:sp>
      <p:grpSp>
        <p:nvGrpSpPr>
          <p:cNvPr id="15" name="Group 14">
            <a:extLst>
              <a:ext uri="{FF2B5EF4-FFF2-40B4-BE49-F238E27FC236}">
                <a16:creationId xmlns:a16="http://schemas.microsoft.com/office/drawing/2014/main" id="{73D1BF36-F158-0615-9692-737BDBFB7330}"/>
              </a:ext>
            </a:extLst>
          </p:cNvPr>
          <p:cNvGrpSpPr/>
          <p:nvPr/>
        </p:nvGrpSpPr>
        <p:grpSpPr>
          <a:xfrm>
            <a:off x="7488646" y="239598"/>
            <a:ext cx="2899912" cy="690481"/>
            <a:chOff x="7488646" y="239598"/>
            <a:chExt cx="2899912" cy="690481"/>
          </a:xfrm>
        </p:grpSpPr>
        <p:pic>
          <p:nvPicPr>
            <p:cNvPr id="16" name="Picture 2" descr="upgrad-logo - UnsaidTalks">
              <a:extLst>
                <a:ext uri="{FF2B5EF4-FFF2-40B4-BE49-F238E27FC236}">
                  <a16:creationId xmlns:a16="http://schemas.microsoft.com/office/drawing/2014/main" id="{9D3D0CAE-2400-84EB-6CC1-EDD7D8CE9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8646" y="256852"/>
              <a:ext cx="1231204" cy="67322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Text Animation">
              <a:extLst>
                <a:ext uri="{FF2B5EF4-FFF2-40B4-BE49-F238E27FC236}">
                  <a16:creationId xmlns:a16="http://schemas.microsoft.com/office/drawing/2014/main" id="{A722DFE4-78D7-6C9D-4E6E-2FEC0D414E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5993" y="239598"/>
              <a:ext cx="1632565" cy="6684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6689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lstStyle/>
          <a:p>
            <a:r>
              <a:rPr lang="en-IN" dirty="0"/>
              <a:t>Business Goal:</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p:txBody>
          <a:bodyPr/>
          <a:lstStyle/>
          <a:p>
            <a:r>
              <a:rPr lang="en-US" dirty="0"/>
              <a:t>X Education needs help in selecting the most promising leads.</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874144" y="3027509"/>
            <a:ext cx="4548187" cy="1708223"/>
          </a:xfrm>
        </p:spPr>
        <p:txBody>
          <a:bodyPr>
            <a:normAutofit fontScale="92500" lnSpcReduction="10000"/>
          </a:bodyPr>
          <a:lstStyle/>
          <a:p>
            <a:r>
              <a:rPr lang="en-US" dirty="0"/>
              <a:t>The leads that are most likely to convert into paying customers</a:t>
            </a:r>
          </a:p>
          <a:p>
            <a:r>
              <a:rPr lang="en-US" dirty="0"/>
              <a:t>The company needs a model wherein you a lead score is assigned to each of the leads such that the customers with higher lead score have a higher conversion chance and the customers with lower lead score have a lower conversion chance. </a:t>
            </a:r>
          </a:p>
          <a:p>
            <a:r>
              <a:rPr lang="en-US" dirty="0"/>
              <a:t>The CEO, in particular, has given a ballpark of the target lead conversion rate to be around 80%</a:t>
            </a:r>
            <a:endParaRPr lang="ru-RU" dirty="0"/>
          </a:p>
        </p:txBody>
      </p:sp>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rotWithShape="1">
          <a:blip r:embed="rId2"/>
          <a:srcRect t="9840" b="9840"/>
          <a:stretch/>
        </p:blipFill>
        <p:spPr>
          <a:xfrm>
            <a:off x="5771770" y="1483675"/>
            <a:ext cx="6421408" cy="3438427"/>
          </a:xfrm>
        </p:spPr>
      </p:pic>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r>
              <a:rPr lang="en-IN" dirty="0"/>
              <a:t>2</a:t>
            </a:r>
            <a:endParaRPr lang="ru-RU" dirty="0"/>
          </a:p>
        </p:txBody>
      </p:sp>
      <p:sp>
        <p:nvSpPr>
          <p:cNvPr id="9" name="Footer Placeholder 10">
            <a:extLst>
              <a:ext uri="{FF2B5EF4-FFF2-40B4-BE49-F238E27FC236}">
                <a16:creationId xmlns:a16="http://schemas.microsoft.com/office/drawing/2014/main" id="{D3B558DD-95D0-75D0-A2E2-A620FB1B1201}"/>
              </a:ext>
            </a:extLst>
          </p:cNvPr>
          <p:cNvSpPr>
            <a:spLocks noGrp="1"/>
          </p:cNvSpPr>
          <p:nvPr>
            <p:ph type="ftr" sz="quarter" idx="11"/>
          </p:nvPr>
        </p:nvSpPr>
        <p:spPr>
          <a:xfrm>
            <a:off x="781987" y="5816819"/>
            <a:ext cx="5139936" cy="535856"/>
          </a:xfrm>
        </p:spPr>
        <p:txBody>
          <a:bodyPr/>
          <a:lstStyle/>
          <a:p>
            <a:r>
              <a:rPr lang="en-IN" sz="1000" dirty="0"/>
              <a:t>Submitted by </a:t>
            </a:r>
            <a:r>
              <a:rPr lang="en-US" sz="1000" dirty="0"/>
              <a:t>:</a:t>
            </a:r>
          </a:p>
          <a:p>
            <a:r>
              <a:rPr lang="en-IN" sz="1000" dirty="0"/>
              <a:t>Mr. Muna Sahu &amp; Mr. Pushkar </a:t>
            </a:r>
            <a:r>
              <a:rPr lang="en-IN" sz="1000" dirty="0" err="1"/>
              <a:t>Rajwadikar</a:t>
            </a:r>
            <a:endParaRPr lang="ru-RU" sz="1000" dirty="0"/>
          </a:p>
          <a:p>
            <a:r>
              <a:rPr lang="en-US" sz="1000" dirty="0"/>
              <a:t>DS C43 | Lead Scoring Case Study | 2022</a:t>
            </a:r>
            <a:endParaRPr lang="ru-RU" sz="1000" dirty="0"/>
          </a:p>
        </p:txBody>
      </p:sp>
      <p:grpSp>
        <p:nvGrpSpPr>
          <p:cNvPr id="10" name="Group 9">
            <a:extLst>
              <a:ext uri="{FF2B5EF4-FFF2-40B4-BE49-F238E27FC236}">
                <a16:creationId xmlns:a16="http://schemas.microsoft.com/office/drawing/2014/main" id="{C3849C02-FD41-5597-72D3-125EABFAFBA3}"/>
              </a:ext>
            </a:extLst>
          </p:cNvPr>
          <p:cNvGrpSpPr/>
          <p:nvPr/>
        </p:nvGrpSpPr>
        <p:grpSpPr>
          <a:xfrm>
            <a:off x="1087846" y="526297"/>
            <a:ext cx="2899912" cy="690481"/>
            <a:chOff x="7488646" y="239598"/>
            <a:chExt cx="2899912" cy="690481"/>
          </a:xfrm>
        </p:grpSpPr>
        <p:pic>
          <p:nvPicPr>
            <p:cNvPr id="11" name="Picture 2" descr="upgrad-logo - UnsaidTalks">
              <a:extLst>
                <a:ext uri="{FF2B5EF4-FFF2-40B4-BE49-F238E27FC236}">
                  <a16:creationId xmlns:a16="http://schemas.microsoft.com/office/drawing/2014/main" id="{C9237D12-0341-6F94-D16F-B2F8B0B2C3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8646" y="256852"/>
              <a:ext cx="1231204" cy="67322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Text Animation">
              <a:extLst>
                <a:ext uri="{FF2B5EF4-FFF2-40B4-BE49-F238E27FC236}">
                  <a16:creationId xmlns:a16="http://schemas.microsoft.com/office/drawing/2014/main" id="{6EE6B518-B381-7B53-DC11-97FA8CC20F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5993" y="239598"/>
              <a:ext cx="1632565" cy="6684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2353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rotWithShape="1">
          <a:blip r:embed="rId2"/>
          <a:srcRect l="3814" r="2599" b="1928"/>
          <a:stretch/>
        </p:blipFill>
        <p:spPr>
          <a:xfrm>
            <a:off x="1387145" y="0"/>
            <a:ext cx="3894833" cy="565633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normAutofit/>
          </a:bodyPr>
          <a:lstStyle/>
          <a:p>
            <a:r>
              <a:rPr lang="en-IN" dirty="0"/>
              <a:t>Strategy </a:t>
            </a:r>
            <a:endParaRPr lang="ru-RU" dirty="0"/>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910023" y="2319857"/>
            <a:ext cx="4548187" cy="3231198"/>
          </a:xfrm>
        </p:spPr>
        <p:txBody>
          <a:bodyPr>
            <a:normAutofit fontScale="92500" lnSpcReduction="20000"/>
          </a:bodyPr>
          <a:lstStyle/>
          <a:p>
            <a:pPr>
              <a:spcAft>
                <a:spcPts val="600"/>
              </a:spcAft>
              <a:buFont typeface="Wingdings" panose="05000000000000000000" pitchFamily="2" charset="2"/>
              <a:buChar char="v"/>
            </a:pPr>
            <a:r>
              <a:rPr lang="en-US" sz="1600" dirty="0"/>
              <a:t>Sourcing the analytical data</a:t>
            </a:r>
          </a:p>
          <a:p>
            <a:pPr>
              <a:spcAft>
                <a:spcPts val="600"/>
              </a:spcAft>
              <a:buFont typeface="Wingdings" panose="05000000000000000000" pitchFamily="2" charset="2"/>
              <a:buChar char="v"/>
            </a:pPr>
            <a:r>
              <a:rPr lang="en-US" sz="1600" dirty="0"/>
              <a:t>Data cleansing and preparation</a:t>
            </a:r>
          </a:p>
          <a:p>
            <a:pPr>
              <a:spcAft>
                <a:spcPts val="600"/>
              </a:spcAft>
              <a:buFont typeface="Wingdings" panose="05000000000000000000" pitchFamily="2" charset="2"/>
              <a:buChar char="v"/>
            </a:pPr>
            <a:r>
              <a:rPr lang="en-US" sz="1600" dirty="0"/>
              <a:t>Exploratory data analysis</a:t>
            </a:r>
          </a:p>
          <a:p>
            <a:pPr>
              <a:spcAft>
                <a:spcPts val="600"/>
              </a:spcAft>
              <a:buFont typeface="Wingdings" panose="05000000000000000000" pitchFamily="2" charset="2"/>
              <a:buChar char="v"/>
            </a:pPr>
            <a:r>
              <a:rPr lang="en-IN" sz="1600" dirty="0"/>
              <a:t>Features</a:t>
            </a:r>
            <a:r>
              <a:rPr lang="en-US" sz="1600" dirty="0"/>
              <a:t> Scaling</a:t>
            </a:r>
          </a:p>
          <a:p>
            <a:pPr>
              <a:spcAft>
                <a:spcPts val="600"/>
              </a:spcAft>
              <a:buFont typeface="Wingdings" panose="05000000000000000000" pitchFamily="2" charset="2"/>
              <a:buChar char="v"/>
            </a:pPr>
            <a:r>
              <a:rPr lang="en-US" sz="1600" dirty="0"/>
              <a:t>Splitting the data into Train and Test datasets.</a:t>
            </a:r>
          </a:p>
          <a:p>
            <a:pPr>
              <a:spcAft>
                <a:spcPts val="600"/>
              </a:spcAft>
              <a:buFont typeface="Wingdings" panose="05000000000000000000" pitchFamily="2" charset="2"/>
              <a:buChar char="v"/>
            </a:pPr>
            <a:r>
              <a:rPr lang="en-US" sz="1600" dirty="0"/>
              <a:t>Building a Logistic Regression model and determine the Lead Score.</a:t>
            </a:r>
          </a:p>
          <a:p>
            <a:pPr>
              <a:spcAft>
                <a:spcPts val="600"/>
              </a:spcAft>
              <a:buFont typeface="Wingdings" panose="05000000000000000000" pitchFamily="2" charset="2"/>
              <a:buChar char="v"/>
            </a:pPr>
            <a:r>
              <a:rPr lang="en-US" sz="1600" dirty="0"/>
              <a:t>Evaluating the model using several measures, such as Specificity and Sensitivity or Precision and Recall.</a:t>
            </a:r>
          </a:p>
          <a:p>
            <a:pPr>
              <a:spcAft>
                <a:spcPts val="600"/>
              </a:spcAft>
              <a:buFont typeface="Wingdings" panose="05000000000000000000" pitchFamily="2" charset="2"/>
              <a:buChar char="v"/>
            </a:pPr>
            <a:r>
              <a:rPr lang="en-US" sz="1600" dirty="0"/>
              <a:t>Applying the model with the highest sensitivity and specificity to the Test data.</a:t>
            </a:r>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r>
              <a:rPr lang="en-IN" dirty="0"/>
              <a:t>3</a:t>
            </a:r>
            <a:endParaRPr lang="ru-RU" dirty="0"/>
          </a:p>
        </p:txBody>
      </p:sp>
      <p:grpSp>
        <p:nvGrpSpPr>
          <p:cNvPr id="3" name="Group 2">
            <a:extLst>
              <a:ext uri="{FF2B5EF4-FFF2-40B4-BE49-F238E27FC236}">
                <a16:creationId xmlns:a16="http://schemas.microsoft.com/office/drawing/2014/main" id="{331E1BCE-1C37-6727-A111-EC4D720F5F7A}"/>
              </a:ext>
            </a:extLst>
          </p:cNvPr>
          <p:cNvGrpSpPr/>
          <p:nvPr/>
        </p:nvGrpSpPr>
        <p:grpSpPr>
          <a:xfrm>
            <a:off x="7488646" y="239598"/>
            <a:ext cx="2899912" cy="690481"/>
            <a:chOff x="7488646" y="239598"/>
            <a:chExt cx="2899912" cy="690481"/>
          </a:xfrm>
        </p:grpSpPr>
        <p:pic>
          <p:nvPicPr>
            <p:cNvPr id="11" name="Picture 2" descr="upgrad-logo - UnsaidTalks">
              <a:extLst>
                <a:ext uri="{FF2B5EF4-FFF2-40B4-BE49-F238E27FC236}">
                  <a16:creationId xmlns:a16="http://schemas.microsoft.com/office/drawing/2014/main" id="{99A07580-00E4-6578-3E51-3C195DD2E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8646" y="256852"/>
              <a:ext cx="1231204" cy="67322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Text Animation">
              <a:extLst>
                <a:ext uri="{FF2B5EF4-FFF2-40B4-BE49-F238E27FC236}">
                  <a16:creationId xmlns:a16="http://schemas.microsoft.com/office/drawing/2014/main" id="{05A3B819-CB1E-95EA-626A-B67137AD3D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5993" y="239598"/>
              <a:ext cx="1632565" cy="668452"/>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Footer Placeholder 10">
            <a:extLst>
              <a:ext uri="{FF2B5EF4-FFF2-40B4-BE49-F238E27FC236}">
                <a16:creationId xmlns:a16="http://schemas.microsoft.com/office/drawing/2014/main" id="{FCCB28FB-9720-8D66-3728-6500779AFEF6}"/>
              </a:ext>
            </a:extLst>
          </p:cNvPr>
          <p:cNvSpPr>
            <a:spLocks noGrp="1"/>
          </p:cNvSpPr>
          <p:nvPr>
            <p:ph type="ftr" sz="quarter" idx="11"/>
          </p:nvPr>
        </p:nvSpPr>
        <p:spPr>
          <a:xfrm>
            <a:off x="781987" y="5816819"/>
            <a:ext cx="5139936" cy="535856"/>
          </a:xfrm>
        </p:spPr>
        <p:txBody>
          <a:bodyPr/>
          <a:lstStyle/>
          <a:p>
            <a:r>
              <a:rPr lang="en-IN" sz="1000" dirty="0"/>
              <a:t>Submitted by </a:t>
            </a:r>
            <a:r>
              <a:rPr lang="en-US" sz="1000" dirty="0"/>
              <a:t>:</a:t>
            </a:r>
          </a:p>
          <a:p>
            <a:r>
              <a:rPr lang="en-IN" sz="1000" dirty="0"/>
              <a:t>Mr. Muna Sahu &amp; Mr. Pushkar </a:t>
            </a:r>
            <a:r>
              <a:rPr lang="en-IN" sz="1000" dirty="0" err="1"/>
              <a:t>Rajwadikar</a:t>
            </a:r>
            <a:endParaRPr lang="ru-RU" sz="1000" dirty="0"/>
          </a:p>
          <a:p>
            <a:r>
              <a:rPr lang="en-US" sz="1000" dirty="0"/>
              <a:t>DS C43 | Lead Scoring Case Study | 2022</a:t>
            </a:r>
            <a:endParaRPr lang="ru-RU" sz="1000" dirty="0"/>
          </a:p>
        </p:txBody>
      </p:sp>
    </p:spTree>
    <p:extLst>
      <p:ext uri="{BB962C8B-B14F-4D97-AF65-F5344CB8AC3E}">
        <p14:creationId xmlns:p14="http://schemas.microsoft.com/office/powerpoint/2010/main" val="68883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Problem solving methodology</a:t>
            </a:r>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p:txBody>
          <a:bodyPr/>
          <a:lstStyle/>
          <a:p>
            <a:r>
              <a:rPr lang="en-US" dirty="0"/>
              <a:t>Detailed </a:t>
            </a:r>
            <a:r>
              <a:rPr lang="en-IN" dirty="0"/>
              <a:t>procedures to solve the business problem</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r>
              <a:rPr lang="en-IN" dirty="0"/>
              <a:t>4</a:t>
            </a:r>
            <a:endParaRPr lang="ru-RU" dirty="0"/>
          </a:p>
        </p:txBody>
      </p:sp>
      <p:graphicFrame>
        <p:nvGraphicFramePr>
          <p:cNvPr id="21" name="Diagram 20">
            <a:extLst>
              <a:ext uri="{FF2B5EF4-FFF2-40B4-BE49-F238E27FC236}">
                <a16:creationId xmlns:a16="http://schemas.microsoft.com/office/drawing/2014/main" id="{66D36CB3-8518-6D88-96B0-EC5E9A081A14}"/>
              </a:ext>
            </a:extLst>
          </p:cNvPr>
          <p:cNvGraphicFramePr/>
          <p:nvPr>
            <p:extLst>
              <p:ext uri="{D42A27DB-BD31-4B8C-83A1-F6EECF244321}">
                <p14:modId xmlns:p14="http://schemas.microsoft.com/office/powerpoint/2010/main" val="3899982167"/>
              </p:ext>
            </p:extLst>
          </p:nvPr>
        </p:nvGraphicFramePr>
        <p:xfrm>
          <a:off x="1653756" y="1917088"/>
          <a:ext cx="9549953" cy="3439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Footer Placeholder 10">
            <a:extLst>
              <a:ext uri="{FF2B5EF4-FFF2-40B4-BE49-F238E27FC236}">
                <a16:creationId xmlns:a16="http://schemas.microsoft.com/office/drawing/2014/main" id="{166BC43A-E70B-874D-2C95-CB93B841940B}"/>
              </a:ext>
            </a:extLst>
          </p:cNvPr>
          <p:cNvSpPr>
            <a:spLocks noGrp="1"/>
          </p:cNvSpPr>
          <p:nvPr>
            <p:ph type="ftr" sz="quarter" idx="11"/>
          </p:nvPr>
        </p:nvSpPr>
        <p:spPr>
          <a:xfrm>
            <a:off x="781987" y="5816819"/>
            <a:ext cx="5139936" cy="535856"/>
          </a:xfrm>
        </p:spPr>
        <p:txBody>
          <a:bodyPr/>
          <a:lstStyle/>
          <a:p>
            <a:r>
              <a:rPr lang="en-IN" sz="1000" dirty="0"/>
              <a:t>Submitted by </a:t>
            </a:r>
            <a:r>
              <a:rPr lang="en-US" sz="1000" dirty="0"/>
              <a:t>:</a:t>
            </a:r>
          </a:p>
          <a:p>
            <a:r>
              <a:rPr lang="en-IN" sz="1000" dirty="0"/>
              <a:t>Mr. Muna Sahu &amp; Mr. Pushkar </a:t>
            </a:r>
            <a:r>
              <a:rPr lang="en-IN" sz="1000" dirty="0" err="1"/>
              <a:t>Rajwadikar</a:t>
            </a:r>
            <a:endParaRPr lang="ru-RU" sz="1000" dirty="0"/>
          </a:p>
          <a:p>
            <a:r>
              <a:rPr lang="en-US" sz="1000" dirty="0"/>
              <a:t>DS C43 | Lead Scoring Case Study | 2022</a:t>
            </a:r>
            <a:endParaRPr lang="ru-RU" sz="1000" dirty="0"/>
          </a:p>
        </p:txBody>
      </p:sp>
      <p:grpSp>
        <p:nvGrpSpPr>
          <p:cNvPr id="24" name="Group 23">
            <a:extLst>
              <a:ext uri="{FF2B5EF4-FFF2-40B4-BE49-F238E27FC236}">
                <a16:creationId xmlns:a16="http://schemas.microsoft.com/office/drawing/2014/main" id="{D2FB5256-3430-6DF5-58E8-8283745380EA}"/>
              </a:ext>
            </a:extLst>
          </p:cNvPr>
          <p:cNvGrpSpPr/>
          <p:nvPr/>
        </p:nvGrpSpPr>
        <p:grpSpPr>
          <a:xfrm>
            <a:off x="4978776" y="247398"/>
            <a:ext cx="2899912" cy="690481"/>
            <a:chOff x="7488646" y="239598"/>
            <a:chExt cx="2899912" cy="690481"/>
          </a:xfrm>
        </p:grpSpPr>
        <p:pic>
          <p:nvPicPr>
            <p:cNvPr id="25" name="Picture 2" descr="upgrad-logo - UnsaidTalks">
              <a:extLst>
                <a:ext uri="{FF2B5EF4-FFF2-40B4-BE49-F238E27FC236}">
                  <a16:creationId xmlns:a16="http://schemas.microsoft.com/office/drawing/2014/main" id="{07829E21-E63C-D2DE-ECA0-061CBF50E5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88646" y="256852"/>
              <a:ext cx="1231204" cy="67322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Text Animation">
              <a:extLst>
                <a:ext uri="{FF2B5EF4-FFF2-40B4-BE49-F238E27FC236}">
                  <a16:creationId xmlns:a16="http://schemas.microsoft.com/office/drawing/2014/main" id="{61569F96-B988-A036-054F-8C6BD02D7B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5993" y="239598"/>
              <a:ext cx="1632565" cy="6684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5350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r>
              <a:rPr lang="en-IN" dirty="0"/>
              <a:t>5</a:t>
            </a:r>
            <a:endParaRPr lang="ru-RU" dirty="0"/>
          </a:p>
        </p:txBody>
      </p:sp>
      <p:grpSp>
        <p:nvGrpSpPr>
          <p:cNvPr id="13" name="Group 12">
            <a:extLst>
              <a:ext uri="{FF2B5EF4-FFF2-40B4-BE49-F238E27FC236}">
                <a16:creationId xmlns:a16="http://schemas.microsoft.com/office/drawing/2014/main" id="{39C44DDB-275D-C2B8-0157-63FE7327CED9}"/>
              </a:ext>
            </a:extLst>
          </p:cNvPr>
          <p:cNvGrpSpPr/>
          <p:nvPr/>
        </p:nvGrpSpPr>
        <p:grpSpPr>
          <a:xfrm>
            <a:off x="4646044" y="229114"/>
            <a:ext cx="2899912" cy="690481"/>
            <a:chOff x="7488646" y="239598"/>
            <a:chExt cx="2899912" cy="690481"/>
          </a:xfrm>
        </p:grpSpPr>
        <p:pic>
          <p:nvPicPr>
            <p:cNvPr id="14" name="Picture 2" descr="upgrad-logo - UnsaidTalks">
              <a:extLst>
                <a:ext uri="{FF2B5EF4-FFF2-40B4-BE49-F238E27FC236}">
                  <a16:creationId xmlns:a16="http://schemas.microsoft.com/office/drawing/2014/main" id="{29A865C5-E1A2-B2E8-3CB7-E7AE0E4A2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646" y="256852"/>
              <a:ext cx="1231204" cy="6732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Text Animation">
              <a:extLst>
                <a:ext uri="{FF2B5EF4-FFF2-40B4-BE49-F238E27FC236}">
                  <a16:creationId xmlns:a16="http://schemas.microsoft.com/office/drawing/2014/main" id="{09DEB8A8-6ABE-9C44-B94C-C93F30D78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5993" y="239598"/>
              <a:ext cx="1632565" cy="668452"/>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itle 1">
            <a:extLst>
              <a:ext uri="{FF2B5EF4-FFF2-40B4-BE49-F238E27FC236}">
                <a16:creationId xmlns:a16="http://schemas.microsoft.com/office/drawing/2014/main" id="{1038EB0C-DA2F-7C2F-5926-A0598281737B}"/>
              </a:ext>
            </a:extLst>
          </p:cNvPr>
          <p:cNvSpPr>
            <a:spLocks noGrp="1"/>
          </p:cNvSpPr>
          <p:nvPr>
            <p:ph type="title"/>
          </p:nvPr>
        </p:nvSpPr>
        <p:spPr>
          <a:xfrm>
            <a:off x="2688071" y="928806"/>
            <a:ext cx="6815859" cy="676275"/>
          </a:xfrm>
        </p:spPr>
        <p:txBody>
          <a:bodyPr/>
          <a:lstStyle/>
          <a:p>
            <a:r>
              <a:rPr lang="en-US" dirty="0"/>
              <a:t>Exploratory Data Analysis</a:t>
            </a:r>
            <a:endParaRPr lang="ru-RU" dirty="0"/>
          </a:p>
        </p:txBody>
      </p:sp>
      <p:sp>
        <p:nvSpPr>
          <p:cNvPr id="17" name="Text Placeholder 5">
            <a:extLst>
              <a:ext uri="{FF2B5EF4-FFF2-40B4-BE49-F238E27FC236}">
                <a16:creationId xmlns:a16="http://schemas.microsoft.com/office/drawing/2014/main" id="{A5CE44EB-E98D-2648-DCB4-0832347AD66E}"/>
              </a:ext>
            </a:extLst>
          </p:cNvPr>
          <p:cNvSpPr>
            <a:spLocks noGrp="1"/>
          </p:cNvSpPr>
          <p:nvPr>
            <p:ph type="body" sz="quarter" idx="16"/>
          </p:nvPr>
        </p:nvSpPr>
        <p:spPr>
          <a:xfrm>
            <a:off x="5204087" y="1790099"/>
            <a:ext cx="1783825" cy="701675"/>
          </a:xfrm>
        </p:spPr>
        <p:txBody>
          <a:bodyPr/>
          <a:lstStyle/>
          <a:p>
            <a:r>
              <a:rPr lang="en-IN" dirty="0"/>
              <a:t>EDA Findings’ </a:t>
            </a:r>
            <a:endParaRPr lang="ru-RU" dirty="0"/>
          </a:p>
        </p:txBody>
      </p:sp>
      <p:sp>
        <p:nvSpPr>
          <p:cNvPr id="18" name="Footer Placeholder 10">
            <a:extLst>
              <a:ext uri="{FF2B5EF4-FFF2-40B4-BE49-F238E27FC236}">
                <a16:creationId xmlns:a16="http://schemas.microsoft.com/office/drawing/2014/main" id="{DA1007AE-7F68-729B-D5F6-54AB063330C0}"/>
              </a:ext>
            </a:extLst>
          </p:cNvPr>
          <p:cNvSpPr>
            <a:spLocks noGrp="1"/>
          </p:cNvSpPr>
          <p:nvPr>
            <p:ph type="ftr" sz="quarter" idx="11"/>
          </p:nvPr>
        </p:nvSpPr>
        <p:spPr>
          <a:xfrm>
            <a:off x="781987" y="5816819"/>
            <a:ext cx="5139936" cy="535856"/>
          </a:xfrm>
        </p:spPr>
        <p:txBody>
          <a:bodyPr/>
          <a:lstStyle/>
          <a:p>
            <a:r>
              <a:rPr lang="en-IN" sz="1000" dirty="0"/>
              <a:t>Submitted by </a:t>
            </a:r>
            <a:r>
              <a:rPr lang="en-US" sz="1000" dirty="0"/>
              <a:t>:</a:t>
            </a:r>
          </a:p>
          <a:p>
            <a:r>
              <a:rPr lang="en-IN" sz="1000" dirty="0"/>
              <a:t>Mr. Muna Sahu &amp; Mr. Pushkar </a:t>
            </a:r>
            <a:r>
              <a:rPr lang="en-IN" sz="1000" dirty="0" err="1"/>
              <a:t>Rajwadikar</a:t>
            </a:r>
            <a:endParaRPr lang="ru-RU" sz="1000" dirty="0"/>
          </a:p>
          <a:p>
            <a:r>
              <a:rPr lang="en-US" sz="1000" dirty="0"/>
              <a:t>DS C43 | Lead Scoring Case Study | 2022</a:t>
            </a:r>
            <a:endParaRPr lang="ru-RU" sz="1000" dirty="0"/>
          </a:p>
        </p:txBody>
      </p:sp>
      <p:pic>
        <p:nvPicPr>
          <p:cNvPr id="19" name="Picture 18">
            <a:extLst>
              <a:ext uri="{FF2B5EF4-FFF2-40B4-BE49-F238E27FC236}">
                <a16:creationId xmlns:a16="http://schemas.microsoft.com/office/drawing/2014/main" id="{68805D4C-EEC8-32DF-260B-2E14BB40A4D4}"/>
              </a:ext>
            </a:extLst>
          </p:cNvPr>
          <p:cNvPicPr>
            <a:picLocks noChangeAspect="1"/>
          </p:cNvPicPr>
          <p:nvPr/>
        </p:nvPicPr>
        <p:blipFill>
          <a:blip r:embed="rId4"/>
          <a:stretch>
            <a:fillRect/>
          </a:stretch>
        </p:blipFill>
        <p:spPr>
          <a:xfrm>
            <a:off x="892514" y="2012778"/>
            <a:ext cx="2880378" cy="2703198"/>
          </a:xfrm>
          <a:prstGeom prst="rect">
            <a:avLst/>
          </a:prstGeom>
        </p:spPr>
      </p:pic>
      <p:grpSp>
        <p:nvGrpSpPr>
          <p:cNvPr id="20" name="Group 19">
            <a:extLst>
              <a:ext uri="{FF2B5EF4-FFF2-40B4-BE49-F238E27FC236}">
                <a16:creationId xmlns:a16="http://schemas.microsoft.com/office/drawing/2014/main" id="{1F672549-02EC-0A9B-0DD6-A408A73880E0}"/>
              </a:ext>
            </a:extLst>
          </p:cNvPr>
          <p:cNvGrpSpPr/>
          <p:nvPr/>
        </p:nvGrpSpPr>
        <p:grpSpPr>
          <a:xfrm>
            <a:off x="6073026" y="2328685"/>
            <a:ext cx="5272639" cy="3443075"/>
            <a:chOff x="375474" y="2110725"/>
            <a:chExt cx="4565981" cy="2636549"/>
          </a:xfrm>
        </p:grpSpPr>
        <p:pic>
          <p:nvPicPr>
            <p:cNvPr id="21" name="Picture 20">
              <a:extLst>
                <a:ext uri="{FF2B5EF4-FFF2-40B4-BE49-F238E27FC236}">
                  <a16:creationId xmlns:a16="http://schemas.microsoft.com/office/drawing/2014/main" id="{6402AD8E-07F5-6378-FCEC-6ECEE844AB2E}"/>
                </a:ext>
              </a:extLst>
            </p:cNvPr>
            <p:cNvPicPr>
              <a:picLocks noChangeAspect="1"/>
            </p:cNvPicPr>
            <p:nvPr/>
          </p:nvPicPr>
          <p:blipFill rotWithShape="1">
            <a:blip r:embed="rId5"/>
            <a:srcRect r="11638"/>
            <a:stretch/>
          </p:blipFill>
          <p:spPr>
            <a:xfrm>
              <a:off x="375474" y="2110725"/>
              <a:ext cx="4565981" cy="2636549"/>
            </a:xfrm>
            <a:prstGeom prst="rect">
              <a:avLst/>
            </a:prstGeom>
          </p:spPr>
        </p:pic>
        <p:pic>
          <p:nvPicPr>
            <p:cNvPr id="22" name="Picture 21">
              <a:extLst>
                <a:ext uri="{FF2B5EF4-FFF2-40B4-BE49-F238E27FC236}">
                  <a16:creationId xmlns:a16="http://schemas.microsoft.com/office/drawing/2014/main" id="{1607D6A8-E065-2AB4-B3BD-2D0B2492FAD2}"/>
                </a:ext>
              </a:extLst>
            </p:cNvPr>
            <p:cNvPicPr>
              <a:picLocks noChangeAspect="1"/>
            </p:cNvPicPr>
            <p:nvPr/>
          </p:nvPicPr>
          <p:blipFill rotWithShape="1">
            <a:blip r:embed="rId5"/>
            <a:srcRect l="88430" t="40777" r="2432" b="40840"/>
            <a:stretch/>
          </p:blipFill>
          <p:spPr>
            <a:xfrm>
              <a:off x="3417455" y="2981469"/>
              <a:ext cx="683491" cy="701675"/>
            </a:xfrm>
            <a:prstGeom prst="rect">
              <a:avLst/>
            </a:prstGeom>
          </p:spPr>
        </p:pic>
      </p:grpSp>
      <p:sp>
        <p:nvSpPr>
          <p:cNvPr id="23" name="Text Placeholder 4">
            <a:extLst>
              <a:ext uri="{FF2B5EF4-FFF2-40B4-BE49-F238E27FC236}">
                <a16:creationId xmlns:a16="http://schemas.microsoft.com/office/drawing/2014/main" id="{CDB4DFB4-C0A5-3577-00A8-06815896519C}"/>
              </a:ext>
            </a:extLst>
          </p:cNvPr>
          <p:cNvSpPr txBox="1">
            <a:spLocks/>
          </p:cNvSpPr>
          <p:nvPr/>
        </p:nvSpPr>
        <p:spPr>
          <a:xfrm>
            <a:off x="846334" y="4715975"/>
            <a:ext cx="5179353" cy="9572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We have around 39% Conversion rate in Total.</a:t>
            </a:r>
          </a:p>
          <a:p>
            <a:r>
              <a:rPr lang="en-US" sz="1400" dirty="0"/>
              <a:t>The conversion rates were high for Total Visits, Total Time Spent on Website and Page Views Per Visit.</a:t>
            </a:r>
          </a:p>
        </p:txBody>
      </p:sp>
      <p:pic>
        <p:nvPicPr>
          <p:cNvPr id="25" name="Picture 24">
            <a:extLst>
              <a:ext uri="{FF2B5EF4-FFF2-40B4-BE49-F238E27FC236}">
                <a16:creationId xmlns:a16="http://schemas.microsoft.com/office/drawing/2014/main" id="{39FBD88F-8CBB-025D-ACA4-F2484BFDF715}"/>
              </a:ext>
            </a:extLst>
          </p:cNvPr>
          <p:cNvPicPr>
            <a:picLocks noChangeAspect="1"/>
          </p:cNvPicPr>
          <p:nvPr/>
        </p:nvPicPr>
        <p:blipFill rotWithShape="1">
          <a:blip r:embed="rId6"/>
          <a:srcRect l="24470" t="22358" r="23409" b="73897"/>
          <a:stretch/>
        </p:blipFill>
        <p:spPr>
          <a:xfrm>
            <a:off x="2983344" y="1533236"/>
            <a:ext cx="6354619" cy="256863"/>
          </a:xfrm>
          <a:prstGeom prst="rect">
            <a:avLst/>
          </a:prstGeom>
        </p:spPr>
      </p:pic>
    </p:spTree>
    <p:extLst>
      <p:ext uri="{BB962C8B-B14F-4D97-AF65-F5344CB8AC3E}">
        <p14:creationId xmlns:p14="http://schemas.microsoft.com/office/powerpoint/2010/main" val="211384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6731735-DDC3-2AF2-CB9D-0C10BB9A1469}"/>
              </a:ext>
            </a:extLst>
          </p:cNvPr>
          <p:cNvPicPr>
            <a:picLocks noChangeAspect="1"/>
          </p:cNvPicPr>
          <p:nvPr/>
        </p:nvPicPr>
        <p:blipFill>
          <a:blip r:embed="rId2"/>
          <a:stretch>
            <a:fillRect/>
          </a:stretch>
        </p:blipFill>
        <p:spPr>
          <a:xfrm>
            <a:off x="1042753" y="2112701"/>
            <a:ext cx="5296998" cy="2624137"/>
          </a:xfrm>
          <a:prstGeom prst="rect">
            <a:avLst/>
          </a:prstGeom>
        </p:spPr>
      </p:pic>
      <p:pic>
        <p:nvPicPr>
          <p:cNvPr id="13" name="Picture 12">
            <a:extLst>
              <a:ext uri="{FF2B5EF4-FFF2-40B4-BE49-F238E27FC236}">
                <a16:creationId xmlns:a16="http://schemas.microsoft.com/office/drawing/2014/main" id="{BC3B29DD-BF8C-CC80-2790-B9BE3FBF3FB4}"/>
              </a:ext>
            </a:extLst>
          </p:cNvPr>
          <p:cNvPicPr>
            <a:picLocks noChangeAspect="1"/>
          </p:cNvPicPr>
          <p:nvPr/>
        </p:nvPicPr>
        <p:blipFill>
          <a:blip r:embed="rId3"/>
          <a:stretch>
            <a:fillRect/>
          </a:stretch>
        </p:blipFill>
        <p:spPr>
          <a:xfrm>
            <a:off x="6847748" y="2157146"/>
            <a:ext cx="3543159" cy="2600678"/>
          </a:xfrm>
          <a:prstGeom prst="rect">
            <a:avLst/>
          </a:prstGeom>
        </p:spPr>
      </p:pic>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2832966" y="781050"/>
            <a:ext cx="6526068" cy="676275"/>
          </a:xfrm>
        </p:spPr>
        <p:txBody>
          <a:bodyPr/>
          <a:lstStyle/>
          <a:p>
            <a:r>
              <a:rPr lang="en-US" dirty="0"/>
              <a:t>Exploratory Data Analysis</a:t>
            </a:r>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5064992" y="1898650"/>
            <a:ext cx="2062017" cy="701675"/>
          </a:xfrm>
        </p:spPr>
        <p:txBody>
          <a:bodyPr/>
          <a:lstStyle/>
          <a:p>
            <a:r>
              <a:rPr lang="en-IN" dirty="0"/>
              <a:t>EDA Findings’ </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r>
              <a:rPr lang="en-IN" dirty="0"/>
              <a:t>6</a:t>
            </a:r>
            <a:endParaRPr lang="ru-RU" dirty="0"/>
          </a:p>
        </p:txBody>
      </p:sp>
      <p:sp>
        <p:nvSpPr>
          <p:cNvPr id="23" name="Footer Placeholder 10">
            <a:extLst>
              <a:ext uri="{FF2B5EF4-FFF2-40B4-BE49-F238E27FC236}">
                <a16:creationId xmlns:a16="http://schemas.microsoft.com/office/drawing/2014/main" id="{166BC43A-E70B-874D-2C95-CB93B841940B}"/>
              </a:ext>
            </a:extLst>
          </p:cNvPr>
          <p:cNvSpPr>
            <a:spLocks noGrp="1"/>
          </p:cNvSpPr>
          <p:nvPr>
            <p:ph type="ftr" sz="quarter" idx="11"/>
          </p:nvPr>
        </p:nvSpPr>
        <p:spPr>
          <a:xfrm>
            <a:off x="781987" y="5816819"/>
            <a:ext cx="5139936" cy="535856"/>
          </a:xfrm>
        </p:spPr>
        <p:txBody>
          <a:bodyPr/>
          <a:lstStyle/>
          <a:p>
            <a:r>
              <a:rPr lang="en-IN" sz="1000" dirty="0"/>
              <a:t>Submitted by </a:t>
            </a:r>
            <a:r>
              <a:rPr lang="en-US" sz="1000" dirty="0"/>
              <a:t>:</a:t>
            </a:r>
          </a:p>
          <a:p>
            <a:r>
              <a:rPr lang="en-IN" sz="1000" dirty="0"/>
              <a:t>Mr. Muna Sahu &amp; Mr. Pushkar </a:t>
            </a:r>
            <a:r>
              <a:rPr lang="en-IN" sz="1000" dirty="0" err="1"/>
              <a:t>Rajwadikar</a:t>
            </a:r>
            <a:endParaRPr lang="ru-RU" sz="1000" dirty="0"/>
          </a:p>
          <a:p>
            <a:r>
              <a:rPr lang="en-US" sz="1000" dirty="0"/>
              <a:t>DS C43 | Lead Scoring Case Study | 2022</a:t>
            </a:r>
            <a:endParaRPr lang="ru-RU" sz="1000" dirty="0"/>
          </a:p>
        </p:txBody>
      </p:sp>
      <p:sp>
        <p:nvSpPr>
          <p:cNvPr id="11" name="Text Placeholder 4">
            <a:extLst>
              <a:ext uri="{FF2B5EF4-FFF2-40B4-BE49-F238E27FC236}">
                <a16:creationId xmlns:a16="http://schemas.microsoft.com/office/drawing/2014/main" id="{5D702274-61CF-3FD8-6485-F4D996F83289}"/>
              </a:ext>
            </a:extLst>
          </p:cNvPr>
          <p:cNvSpPr txBox="1">
            <a:spLocks/>
          </p:cNvSpPr>
          <p:nvPr/>
        </p:nvSpPr>
        <p:spPr>
          <a:xfrm>
            <a:off x="846335" y="4874672"/>
            <a:ext cx="10412792" cy="9421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From above plot we can see that maximum conversions are there when lead is obtained from Google.</a:t>
            </a:r>
          </a:p>
          <a:p>
            <a:r>
              <a:rPr lang="en-US" sz="1400" dirty="0"/>
              <a:t>Majority of customers opted to be contacted through emails and the conversion rate is also higher for these customers. Also, conversion rate is very for customers opting to not receive email from the company.</a:t>
            </a:r>
          </a:p>
        </p:txBody>
      </p:sp>
      <p:grpSp>
        <p:nvGrpSpPr>
          <p:cNvPr id="14" name="Group 13">
            <a:extLst>
              <a:ext uri="{FF2B5EF4-FFF2-40B4-BE49-F238E27FC236}">
                <a16:creationId xmlns:a16="http://schemas.microsoft.com/office/drawing/2014/main" id="{3EC5B4A2-DFA3-E93A-F95D-0AB177E83DD3}"/>
              </a:ext>
            </a:extLst>
          </p:cNvPr>
          <p:cNvGrpSpPr/>
          <p:nvPr/>
        </p:nvGrpSpPr>
        <p:grpSpPr>
          <a:xfrm>
            <a:off x="4646044" y="229114"/>
            <a:ext cx="2899912" cy="690481"/>
            <a:chOff x="7488646" y="239598"/>
            <a:chExt cx="2899912" cy="690481"/>
          </a:xfrm>
        </p:grpSpPr>
        <p:pic>
          <p:nvPicPr>
            <p:cNvPr id="15" name="Picture 2" descr="upgrad-logo - UnsaidTalks">
              <a:extLst>
                <a:ext uri="{FF2B5EF4-FFF2-40B4-BE49-F238E27FC236}">
                  <a16:creationId xmlns:a16="http://schemas.microsoft.com/office/drawing/2014/main" id="{98E4619E-74FA-0976-E0C8-48E4AAED5B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8646" y="256852"/>
              <a:ext cx="1231204" cy="67322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Text Animation">
              <a:extLst>
                <a:ext uri="{FF2B5EF4-FFF2-40B4-BE49-F238E27FC236}">
                  <a16:creationId xmlns:a16="http://schemas.microsoft.com/office/drawing/2014/main" id="{AB56407A-30D2-B879-0C86-886D93B106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5993" y="239598"/>
              <a:ext cx="1632565" cy="6684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529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1FCF0D-6D80-C672-7C1A-004CBD597C3E}"/>
              </a:ext>
            </a:extLst>
          </p:cNvPr>
          <p:cNvPicPr>
            <a:picLocks noChangeAspect="1"/>
          </p:cNvPicPr>
          <p:nvPr/>
        </p:nvPicPr>
        <p:blipFill>
          <a:blip r:embed="rId2"/>
          <a:stretch>
            <a:fillRect/>
          </a:stretch>
        </p:blipFill>
        <p:spPr>
          <a:xfrm>
            <a:off x="499855" y="2056168"/>
            <a:ext cx="4788668" cy="2375579"/>
          </a:xfrm>
          <a:prstGeom prst="rect">
            <a:avLst/>
          </a:prstGeom>
        </p:spPr>
      </p:pic>
      <p:pic>
        <p:nvPicPr>
          <p:cNvPr id="6" name="Picture 5">
            <a:extLst>
              <a:ext uri="{FF2B5EF4-FFF2-40B4-BE49-F238E27FC236}">
                <a16:creationId xmlns:a16="http://schemas.microsoft.com/office/drawing/2014/main" id="{DF45BC1A-2C26-00E0-A9E0-71E674F12945}"/>
              </a:ext>
            </a:extLst>
          </p:cNvPr>
          <p:cNvPicPr>
            <a:picLocks noChangeAspect="1"/>
          </p:cNvPicPr>
          <p:nvPr/>
        </p:nvPicPr>
        <p:blipFill>
          <a:blip r:embed="rId3"/>
          <a:stretch>
            <a:fillRect/>
          </a:stretch>
        </p:blipFill>
        <p:spPr>
          <a:xfrm>
            <a:off x="5491120" y="2061084"/>
            <a:ext cx="1911825" cy="2370663"/>
          </a:xfrm>
          <a:prstGeom prst="rect">
            <a:avLst/>
          </a:prstGeom>
        </p:spPr>
      </p:pic>
      <p:pic>
        <p:nvPicPr>
          <p:cNvPr id="8" name="Picture 7">
            <a:extLst>
              <a:ext uri="{FF2B5EF4-FFF2-40B4-BE49-F238E27FC236}">
                <a16:creationId xmlns:a16="http://schemas.microsoft.com/office/drawing/2014/main" id="{531B8E0C-7C1B-FF09-8EA1-C7A68A314C96}"/>
              </a:ext>
            </a:extLst>
          </p:cNvPr>
          <p:cNvPicPr>
            <a:picLocks noChangeAspect="1"/>
          </p:cNvPicPr>
          <p:nvPr/>
        </p:nvPicPr>
        <p:blipFill>
          <a:blip r:embed="rId4"/>
          <a:stretch>
            <a:fillRect/>
          </a:stretch>
        </p:blipFill>
        <p:spPr>
          <a:xfrm>
            <a:off x="7605542" y="2056168"/>
            <a:ext cx="4022773" cy="2370663"/>
          </a:xfrm>
          <a:prstGeom prst="rect">
            <a:avLst/>
          </a:prstGeom>
        </p:spPr>
      </p:pic>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r>
              <a:rPr lang="en-IN" dirty="0"/>
              <a:t>7</a:t>
            </a:r>
            <a:endParaRPr lang="ru-RU" dirty="0"/>
          </a:p>
        </p:txBody>
      </p:sp>
      <p:grpSp>
        <p:nvGrpSpPr>
          <p:cNvPr id="13" name="Group 12">
            <a:extLst>
              <a:ext uri="{FF2B5EF4-FFF2-40B4-BE49-F238E27FC236}">
                <a16:creationId xmlns:a16="http://schemas.microsoft.com/office/drawing/2014/main" id="{39C44DDB-275D-C2B8-0157-63FE7327CED9}"/>
              </a:ext>
            </a:extLst>
          </p:cNvPr>
          <p:cNvGrpSpPr/>
          <p:nvPr/>
        </p:nvGrpSpPr>
        <p:grpSpPr>
          <a:xfrm>
            <a:off x="4646044" y="229114"/>
            <a:ext cx="2899912" cy="690481"/>
            <a:chOff x="7488646" y="239598"/>
            <a:chExt cx="2899912" cy="690481"/>
          </a:xfrm>
        </p:grpSpPr>
        <p:pic>
          <p:nvPicPr>
            <p:cNvPr id="14" name="Picture 2" descr="upgrad-logo - UnsaidTalks">
              <a:extLst>
                <a:ext uri="{FF2B5EF4-FFF2-40B4-BE49-F238E27FC236}">
                  <a16:creationId xmlns:a16="http://schemas.microsoft.com/office/drawing/2014/main" id="{29A865C5-E1A2-B2E8-3CB7-E7AE0E4A26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8646" y="256852"/>
              <a:ext cx="1231204" cy="6732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Text Animation">
              <a:extLst>
                <a:ext uri="{FF2B5EF4-FFF2-40B4-BE49-F238E27FC236}">
                  <a16:creationId xmlns:a16="http://schemas.microsoft.com/office/drawing/2014/main" id="{09DEB8A8-6ABE-9C44-B94C-C93F30D787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5993" y="239598"/>
              <a:ext cx="1632565" cy="668452"/>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itle 1">
            <a:extLst>
              <a:ext uri="{FF2B5EF4-FFF2-40B4-BE49-F238E27FC236}">
                <a16:creationId xmlns:a16="http://schemas.microsoft.com/office/drawing/2014/main" id="{1038EB0C-DA2F-7C2F-5926-A0598281737B}"/>
              </a:ext>
            </a:extLst>
          </p:cNvPr>
          <p:cNvSpPr>
            <a:spLocks noGrp="1"/>
          </p:cNvSpPr>
          <p:nvPr>
            <p:ph type="title"/>
          </p:nvPr>
        </p:nvSpPr>
        <p:spPr>
          <a:xfrm>
            <a:off x="2688071" y="928806"/>
            <a:ext cx="6815859" cy="676275"/>
          </a:xfrm>
        </p:spPr>
        <p:txBody>
          <a:bodyPr/>
          <a:lstStyle/>
          <a:p>
            <a:r>
              <a:rPr lang="en-US" dirty="0"/>
              <a:t>Exploratory Data Analysis</a:t>
            </a:r>
            <a:endParaRPr lang="ru-RU" dirty="0"/>
          </a:p>
        </p:txBody>
      </p:sp>
      <p:sp>
        <p:nvSpPr>
          <p:cNvPr id="17" name="Text Placeholder 5">
            <a:extLst>
              <a:ext uri="{FF2B5EF4-FFF2-40B4-BE49-F238E27FC236}">
                <a16:creationId xmlns:a16="http://schemas.microsoft.com/office/drawing/2014/main" id="{A5CE44EB-E98D-2648-DCB4-0832347AD66E}"/>
              </a:ext>
            </a:extLst>
          </p:cNvPr>
          <p:cNvSpPr>
            <a:spLocks noGrp="1"/>
          </p:cNvSpPr>
          <p:nvPr>
            <p:ph type="body" sz="quarter" idx="16"/>
          </p:nvPr>
        </p:nvSpPr>
        <p:spPr>
          <a:xfrm>
            <a:off x="5204087" y="1790099"/>
            <a:ext cx="1783825" cy="701675"/>
          </a:xfrm>
        </p:spPr>
        <p:txBody>
          <a:bodyPr/>
          <a:lstStyle/>
          <a:p>
            <a:r>
              <a:rPr lang="en-IN" dirty="0"/>
              <a:t>EDA Findings’ </a:t>
            </a:r>
            <a:endParaRPr lang="ru-RU" dirty="0"/>
          </a:p>
        </p:txBody>
      </p:sp>
      <p:sp>
        <p:nvSpPr>
          <p:cNvPr id="18" name="Footer Placeholder 10">
            <a:extLst>
              <a:ext uri="{FF2B5EF4-FFF2-40B4-BE49-F238E27FC236}">
                <a16:creationId xmlns:a16="http://schemas.microsoft.com/office/drawing/2014/main" id="{DA1007AE-7F68-729B-D5F6-54AB063330C0}"/>
              </a:ext>
            </a:extLst>
          </p:cNvPr>
          <p:cNvSpPr>
            <a:spLocks noGrp="1"/>
          </p:cNvSpPr>
          <p:nvPr>
            <p:ph type="ftr" sz="quarter" idx="11"/>
          </p:nvPr>
        </p:nvSpPr>
        <p:spPr>
          <a:xfrm>
            <a:off x="781987" y="5816819"/>
            <a:ext cx="5139936" cy="535856"/>
          </a:xfrm>
        </p:spPr>
        <p:txBody>
          <a:bodyPr/>
          <a:lstStyle/>
          <a:p>
            <a:r>
              <a:rPr lang="en-IN" sz="1000" dirty="0"/>
              <a:t>Submitted by </a:t>
            </a:r>
            <a:r>
              <a:rPr lang="en-US" sz="1000" dirty="0"/>
              <a:t>:</a:t>
            </a:r>
          </a:p>
          <a:p>
            <a:r>
              <a:rPr lang="en-IN" sz="1000" dirty="0"/>
              <a:t>Mr. Muna Sahu &amp; Mr. Pushkar </a:t>
            </a:r>
            <a:r>
              <a:rPr lang="en-IN" sz="1000" dirty="0" err="1"/>
              <a:t>Rajwadikar</a:t>
            </a:r>
            <a:endParaRPr lang="ru-RU" sz="1000" dirty="0"/>
          </a:p>
          <a:p>
            <a:r>
              <a:rPr lang="en-US" sz="1000" dirty="0"/>
              <a:t>DS C43 | Lead Scoring Case Study | 2022</a:t>
            </a:r>
            <a:endParaRPr lang="ru-RU" sz="1000" dirty="0"/>
          </a:p>
        </p:txBody>
      </p:sp>
      <p:sp>
        <p:nvSpPr>
          <p:cNvPr id="23" name="Text Placeholder 4">
            <a:extLst>
              <a:ext uri="{FF2B5EF4-FFF2-40B4-BE49-F238E27FC236}">
                <a16:creationId xmlns:a16="http://schemas.microsoft.com/office/drawing/2014/main" id="{CDB4DFB4-C0A5-3577-00A8-06815896519C}"/>
              </a:ext>
            </a:extLst>
          </p:cNvPr>
          <p:cNvSpPr txBox="1">
            <a:spLocks/>
          </p:cNvSpPr>
          <p:nvPr/>
        </p:nvSpPr>
        <p:spPr>
          <a:xfrm>
            <a:off x="846334" y="4575333"/>
            <a:ext cx="10781981" cy="12464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400" dirty="0"/>
              <a:t>Maximum customers that converted are unemployed. We can also observe that working professionals are more likely to convert where customers who chose not to share their occupation are less likely to be converted.</a:t>
            </a:r>
          </a:p>
          <a:p>
            <a:pPr>
              <a:spcBef>
                <a:spcPts val="600"/>
              </a:spcBef>
            </a:pPr>
            <a:r>
              <a:rPr lang="en-US" sz="1400" dirty="0"/>
              <a:t>Customers who do not want a free copy of Mastering the Interview have higher conversion rate.</a:t>
            </a:r>
          </a:p>
          <a:p>
            <a:pPr>
              <a:spcBef>
                <a:spcPts val="600"/>
              </a:spcBef>
            </a:pPr>
            <a:r>
              <a:rPr lang="en-US" sz="1400" dirty="0"/>
              <a:t>The graph shows that maximum number of leads are from Mumbai whereas conversion rate is higher for Thane Outskirts.</a:t>
            </a:r>
          </a:p>
        </p:txBody>
      </p:sp>
      <p:pic>
        <p:nvPicPr>
          <p:cNvPr id="25" name="Picture 24">
            <a:extLst>
              <a:ext uri="{FF2B5EF4-FFF2-40B4-BE49-F238E27FC236}">
                <a16:creationId xmlns:a16="http://schemas.microsoft.com/office/drawing/2014/main" id="{39FBD88F-8CBB-025D-ACA4-F2484BFDF715}"/>
              </a:ext>
            </a:extLst>
          </p:cNvPr>
          <p:cNvPicPr>
            <a:picLocks noChangeAspect="1"/>
          </p:cNvPicPr>
          <p:nvPr/>
        </p:nvPicPr>
        <p:blipFill rotWithShape="1">
          <a:blip r:embed="rId7"/>
          <a:srcRect l="24470" t="22358" r="23409" b="73897"/>
          <a:stretch/>
        </p:blipFill>
        <p:spPr>
          <a:xfrm>
            <a:off x="2983344" y="1533236"/>
            <a:ext cx="6354619" cy="256863"/>
          </a:xfrm>
          <a:prstGeom prst="rect">
            <a:avLst/>
          </a:prstGeom>
        </p:spPr>
      </p:pic>
    </p:spTree>
    <p:extLst>
      <p:ext uri="{BB962C8B-B14F-4D97-AF65-F5344CB8AC3E}">
        <p14:creationId xmlns:p14="http://schemas.microsoft.com/office/powerpoint/2010/main" val="2597057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5F59ED25-DEAD-5F5A-BF91-73A77D5A241E}"/>
              </a:ext>
            </a:extLst>
          </p:cNvPr>
          <p:cNvGrpSpPr/>
          <p:nvPr/>
        </p:nvGrpSpPr>
        <p:grpSpPr>
          <a:xfrm>
            <a:off x="4609100" y="229114"/>
            <a:ext cx="2899912" cy="690481"/>
            <a:chOff x="7488646" y="239598"/>
            <a:chExt cx="2899912" cy="690481"/>
          </a:xfrm>
        </p:grpSpPr>
        <p:pic>
          <p:nvPicPr>
            <p:cNvPr id="16" name="Picture 2" descr="upgrad-logo - UnsaidTalks">
              <a:extLst>
                <a:ext uri="{FF2B5EF4-FFF2-40B4-BE49-F238E27FC236}">
                  <a16:creationId xmlns:a16="http://schemas.microsoft.com/office/drawing/2014/main" id="{D2E445B9-3566-2340-0FAC-A562B511B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646" y="256852"/>
              <a:ext cx="1231204" cy="67322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Text Animation">
              <a:extLst>
                <a:ext uri="{FF2B5EF4-FFF2-40B4-BE49-F238E27FC236}">
                  <a16:creationId xmlns:a16="http://schemas.microsoft.com/office/drawing/2014/main" id="{A4055246-1D26-A77D-FBE6-8BF684A0B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5993" y="239598"/>
              <a:ext cx="1632565" cy="668452"/>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a:extLst>
              <a:ext uri="{FF2B5EF4-FFF2-40B4-BE49-F238E27FC236}">
                <a16:creationId xmlns:a16="http://schemas.microsoft.com/office/drawing/2014/main" id="{7B42D845-81C2-2FF6-131F-E8C2E5BF2D6B}"/>
              </a:ext>
            </a:extLst>
          </p:cNvPr>
          <p:cNvPicPr>
            <a:picLocks noChangeAspect="1"/>
          </p:cNvPicPr>
          <p:nvPr/>
        </p:nvPicPr>
        <p:blipFill>
          <a:blip r:embed="rId4"/>
          <a:stretch>
            <a:fillRect/>
          </a:stretch>
        </p:blipFill>
        <p:spPr>
          <a:xfrm>
            <a:off x="471318" y="2265870"/>
            <a:ext cx="6642541" cy="3390463"/>
          </a:xfrm>
          <a:prstGeom prst="rect">
            <a:avLst/>
          </a:prstGeom>
        </p:spPr>
      </p:pic>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Exploratory Data Analysis</a:t>
            </a:r>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p:txBody>
          <a:bodyPr/>
          <a:lstStyle/>
          <a:p>
            <a:r>
              <a:rPr lang="en-IN" dirty="0"/>
              <a:t>EDA Findings’ </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r>
              <a:rPr lang="en-IN" dirty="0"/>
              <a:t>8</a:t>
            </a:r>
            <a:endParaRPr lang="ru-RU" dirty="0"/>
          </a:p>
        </p:txBody>
      </p:sp>
      <p:sp>
        <p:nvSpPr>
          <p:cNvPr id="23" name="Footer Placeholder 10">
            <a:extLst>
              <a:ext uri="{FF2B5EF4-FFF2-40B4-BE49-F238E27FC236}">
                <a16:creationId xmlns:a16="http://schemas.microsoft.com/office/drawing/2014/main" id="{166BC43A-E70B-874D-2C95-CB93B841940B}"/>
              </a:ext>
            </a:extLst>
          </p:cNvPr>
          <p:cNvSpPr>
            <a:spLocks noGrp="1"/>
          </p:cNvSpPr>
          <p:nvPr>
            <p:ph type="ftr" sz="quarter" idx="11"/>
          </p:nvPr>
        </p:nvSpPr>
        <p:spPr>
          <a:xfrm>
            <a:off x="781987" y="5816819"/>
            <a:ext cx="5139936" cy="535856"/>
          </a:xfrm>
        </p:spPr>
        <p:txBody>
          <a:bodyPr/>
          <a:lstStyle/>
          <a:p>
            <a:r>
              <a:rPr lang="en-IN" sz="1000" dirty="0"/>
              <a:t>Submitted by </a:t>
            </a:r>
            <a:r>
              <a:rPr lang="en-US" sz="1000" dirty="0"/>
              <a:t>:</a:t>
            </a:r>
          </a:p>
          <a:p>
            <a:r>
              <a:rPr lang="en-IN" sz="1000" dirty="0"/>
              <a:t>Mr. Muna Sahu &amp; Mr. Pushkar </a:t>
            </a:r>
            <a:r>
              <a:rPr lang="en-IN" sz="1000" dirty="0" err="1"/>
              <a:t>Rajwadikar</a:t>
            </a:r>
            <a:endParaRPr lang="ru-RU" sz="1000" dirty="0"/>
          </a:p>
          <a:p>
            <a:r>
              <a:rPr lang="en-US" sz="1000" dirty="0"/>
              <a:t>DS C43 | Lead Scoring Case Study | 2022</a:t>
            </a:r>
            <a:endParaRPr lang="ru-RU" sz="1000" dirty="0"/>
          </a:p>
        </p:txBody>
      </p:sp>
      <p:sp>
        <p:nvSpPr>
          <p:cNvPr id="11" name="Text Placeholder 4">
            <a:extLst>
              <a:ext uri="{FF2B5EF4-FFF2-40B4-BE49-F238E27FC236}">
                <a16:creationId xmlns:a16="http://schemas.microsoft.com/office/drawing/2014/main" id="{5D702274-61CF-3FD8-6485-F4D996F83289}"/>
              </a:ext>
            </a:extLst>
          </p:cNvPr>
          <p:cNvSpPr txBox="1">
            <a:spLocks/>
          </p:cNvSpPr>
          <p:nvPr/>
        </p:nvSpPr>
        <p:spPr>
          <a:xfrm>
            <a:off x="7389353" y="2600325"/>
            <a:ext cx="4045265" cy="24079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Though majority leads are the customers who have not specified their Specialization, the conversion rate is very low.</a:t>
            </a:r>
          </a:p>
          <a:p>
            <a:r>
              <a:rPr lang="en-US" sz="1400" dirty="0"/>
              <a:t>We can also see that lead conversion rate is higher for Management specializations (Finance, marketing, operations) as well as Banking &amp; Insurance. </a:t>
            </a:r>
          </a:p>
        </p:txBody>
      </p:sp>
    </p:spTree>
    <p:extLst>
      <p:ext uri="{BB962C8B-B14F-4D97-AF65-F5344CB8AC3E}">
        <p14:creationId xmlns:p14="http://schemas.microsoft.com/office/powerpoint/2010/main" val="2382066227"/>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152</TotalTime>
  <Words>1015</Words>
  <Application>Microsoft Office PowerPoint</Application>
  <PresentationFormat>Widescreen</PresentationFormat>
  <Paragraphs>140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vt:lpstr>
      <vt:lpstr>Office Theme</vt:lpstr>
      <vt:lpstr>Lead Score Case Study</vt:lpstr>
      <vt:lpstr>Problem Statement</vt:lpstr>
      <vt:lpstr>Business Goal:</vt:lpstr>
      <vt:lpstr>Strategy </vt:lpstr>
      <vt:lpstr>Problem solving methodology</vt:lpstr>
      <vt:lpstr>Exploratory Data Analysis</vt:lpstr>
      <vt:lpstr>Exploratory Data Analysis</vt:lpstr>
      <vt:lpstr>Exploratory Data Analysis</vt:lpstr>
      <vt:lpstr>Exploratory Data Analysis</vt:lpstr>
      <vt:lpstr>Variables Impacting the  Conversion Rate</vt:lpstr>
      <vt:lpstr>Model Evaluation</vt:lpstr>
      <vt:lpstr>Model 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Muna Sahu</dc:creator>
  <cp:lastModifiedBy>Muna Sahu</cp:lastModifiedBy>
  <cp:revision>6</cp:revision>
  <dcterms:created xsi:type="dcterms:W3CDTF">2022-10-17T19:32:44Z</dcterms:created>
  <dcterms:modified xsi:type="dcterms:W3CDTF">2022-10-17T22:04:55Z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