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0" r:id="rId6"/>
    <p:sldId id="271" r:id="rId7"/>
    <p:sldId id="260" r:id="rId8"/>
    <p:sldId id="261" r:id="rId9"/>
    <p:sldId id="262" r:id="rId10"/>
    <p:sldId id="263" r:id="rId11"/>
    <p:sldId id="272" r:id="rId12"/>
    <p:sldId id="264" r:id="rId13"/>
    <p:sldId id="265" r:id="rId14"/>
    <p:sldId id="267" r:id="rId15"/>
    <p:sldId id="266" r:id="rId16"/>
    <p:sldId id="268"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5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F43D-467D-F960-EE74-9190B9833F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AF8458-CA55-BFAE-CA36-AC4E1FF6C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DAEE4D-0CB0-A6FC-1149-1D88FD72B338}"/>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5" name="Footer Placeholder 4">
            <a:extLst>
              <a:ext uri="{FF2B5EF4-FFF2-40B4-BE49-F238E27FC236}">
                <a16:creationId xmlns:a16="http://schemas.microsoft.com/office/drawing/2014/main" id="{EB2F4BBB-5FFF-C9FC-229D-8C12C5AE2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BE95D-2936-2D92-1CF1-CF76557C94E7}"/>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255886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D81A-9978-70B4-C3DF-9F475F8814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2FD299-7BA3-ADC2-D2D6-D8D34063F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097E3-1FBB-4970-345B-5DDC9DDDD123}"/>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5" name="Footer Placeholder 4">
            <a:extLst>
              <a:ext uri="{FF2B5EF4-FFF2-40B4-BE49-F238E27FC236}">
                <a16:creationId xmlns:a16="http://schemas.microsoft.com/office/drawing/2014/main" id="{F7138ACF-4813-3982-9CCD-04EEF82E4E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5C710A-2E28-D24E-6DD9-28A548239098}"/>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271344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F7CB03-B6EF-2CE0-9CCD-67681E982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4B929-266E-DF5F-4EB0-75C8646AE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C5F5B-8DA2-0233-3F7D-A0D142477073}"/>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5" name="Footer Placeholder 4">
            <a:extLst>
              <a:ext uri="{FF2B5EF4-FFF2-40B4-BE49-F238E27FC236}">
                <a16:creationId xmlns:a16="http://schemas.microsoft.com/office/drawing/2014/main" id="{20A72195-B268-C93F-CE03-0DADCA88D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9FF3D-690A-3382-A23D-666272F18665}"/>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212058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7693-B686-8714-692E-3270A415E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C15AD5-BCD0-9DDA-42D3-8A82DAD560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73F49-9A77-8DA0-5BB9-B03EEC991A9B}"/>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5" name="Footer Placeholder 4">
            <a:extLst>
              <a:ext uri="{FF2B5EF4-FFF2-40B4-BE49-F238E27FC236}">
                <a16:creationId xmlns:a16="http://schemas.microsoft.com/office/drawing/2014/main" id="{515B3669-BAB1-75EE-519D-BD9AB2521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B98AE-2210-F4B7-C762-4BE140026D10}"/>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82384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30B4-0C7C-15BF-BACF-1EE3614900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16A023-8975-C2F5-3E78-6DBC313136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BFFBD3-3249-8F5A-4989-02BAC967A954}"/>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5" name="Footer Placeholder 4">
            <a:extLst>
              <a:ext uri="{FF2B5EF4-FFF2-40B4-BE49-F238E27FC236}">
                <a16:creationId xmlns:a16="http://schemas.microsoft.com/office/drawing/2014/main" id="{588455F5-8A30-F20F-C341-2B68375E6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2775B-2E66-578C-AE9C-396AA8EB82DB}"/>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41046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1D66-FDD9-9F1B-E87B-81FE8B7C99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E9072D-0B3D-19AF-1807-2E94A93AC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60D243-062C-FB9F-AE6E-D0976EEFD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14F7A7-6674-A0E2-8A8E-64D3D1DCCBF8}"/>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6" name="Footer Placeholder 5">
            <a:extLst>
              <a:ext uri="{FF2B5EF4-FFF2-40B4-BE49-F238E27FC236}">
                <a16:creationId xmlns:a16="http://schemas.microsoft.com/office/drawing/2014/main" id="{7D78BF98-8761-1C59-3859-500AB2ACDE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98B91-2D41-B5C7-A052-E02E0FDADA6E}"/>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232781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1F7F-7E00-1321-B711-D399755E17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1B734B-63E8-4F7D-7CCB-9CF030902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EE34AA-D88E-74C4-52DD-A0179E505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5EB03E-98F5-80C9-B7E3-7777DF140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FCC8A-E192-7577-4031-EC604DB298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A8EA79-155C-F16B-F11E-4C10598D00BA}"/>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8" name="Footer Placeholder 7">
            <a:extLst>
              <a:ext uri="{FF2B5EF4-FFF2-40B4-BE49-F238E27FC236}">
                <a16:creationId xmlns:a16="http://schemas.microsoft.com/office/drawing/2014/main" id="{B452AD6C-39AB-DEAB-CF44-B6DA1BEF70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5C55EF-C78F-5FBD-9128-991BA1935014}"/>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32863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F00F-4CFF-B76A-C6BB-B05F96C026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C0052D-18FB-E750-E571-C1D522A0779B}"/>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4" name="Footer Placeholder 3">
            <a:extLst>
              <a:ext uri="{FF2B5EF4-FFF2-40B4-BE49-F238E27FC236}">
                <a16:creationId xmlns:a16="http://schemas.microsoft.com/office/drawing/2014/main" id="{E9F094ED-0D94-E050-92E7-44B8A5627A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17C31F-87BE-CE53-0AD3-928F780E2598}"/>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207230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F9C53-12A1-9F35-8432-AC9C0503F4C9}"/>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3" name="Footer Placeholder 2">
            <a:extLst>
              <a:ext uri="{FF2B5EF4-FFF2-40B4-BE49-F238E27FC236}">
                <a16:creationId xmlns:a16="http://schemas.microsoft.com/office/drawing/2014/main" id="{DF964569-836C-49BC-BF16-636D8E1820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3DFE93-0A89-7A59-AD99-1DFF60EFA931}"/>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140641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4F3F-8ED1-6BAC-80B9-CFC9E2E26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F089C0-E61F-D507-214A-45E33B20D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67B2B4-0F77-95E2-C701-87B520208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16EF7-FD33-7F71-0411-187832BE0662}"/>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6" name="Footer Placeholder 5">
            <a:extLst>
              <a:ext uri="{FF2B5EF4-FFF2-40B4-BE49-F238E27FC236}">
                <a16:creationId xmlns:a16="http://schemas.microsoft.com/office/drawing/2014/main" id="{122DCF63-C760-D15A-8D06-A39DFC039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6D816-B267-E2EC-367B-DF26C7239230}"/>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359949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19D5-B6BC-C2A6-D0F2-EDC6DA0D1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79B93B-D594-4BD1-E4E8-AE23DC6D8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1EE263-604E-17E1-9878-109FEFC9A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34512-C159-357C-D312-B496B4336A4F}"/>
              </a:ext>
            </a:extLst>
          </p:cNvPr>
          <p:cNvSpPr>
            <a:spLocks noGrp="1"/>
          </p:cNvSpPr>
          <p:nvPr>
            <p:ph type="dt" sz="half" idx="10"/>
          </p:nvPr>
        </p:nvSpPr>
        <p:spPr/>
        <p:txBody>
          <a:bodyPr/>
          <a:lstStyle/>
          <a:p>
            <a:fld id="{C11887D6-2B01-4521-8D18-CFC11D0EB16B}" type="datetimeFigureOut">
              <a:rPr lang="en-IN" smtClean="0"/>
              <a:t>21-03-2023</a:t>
            </a:fld>
            <a:endParaRPr lang="en-IN"/>
          </a:p>
        </p:txBody>
      </p:sp>
      <p:sp>
        <p:nvSpPr>
          <p:cNvPr id="6" name="Footer Placeholder 5">
            <a:extLst>
              <a:ext uri="{FF2B5EF4-FFF2-40B4-BE49-F238E27FC236}">
                <a16:creationId xmlns:a16="http://schemas.microsoft.com/office/drawing/2014/main" id="{F8762464-5B16-E0E4-0E4E-8C0DC5B857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147143-26C7-F04F-F66D-C8079DBF6B4E}"/>
              </a:ext>
            </a:extLst>
          </p:cNvPr>
          <p:cNvSpPr>
            <a:spLocks noGrp="1"/>
          </p:cNvSpPr>
          <p:nvPr>
            <p:ph type="sldNum" sz="quarter" idx="12"/>
          </p:nvPr>
        </p:nvSpPr>
        <p:spPr/>
        <p:txBody>
          <a:bodyPr/>
          <a:lstStyle/>
          <a:p>
            <a:fld id="{9278A46E-9277-44BD-8180-CAF021DB61F1}" type="slidenum">
              <a:rPr lang="en-IN" smtClean="0"/>
              <a:t>‹#›</a:t>
            </a:fld>
            <a:endParaRPr lang="en-IN"/>
          </a:p>
        </p:txBody>
      </p:sp>
    </p:spTree>
    <p:extLst>
      <p:ext uri="{BB962C8B-B14F-4D97-AF65-F5344CB8AC3E}">
        <p14:creationId xmlns:p14="http://schemas.microsoft.com/office/powerpoint/2010/main" val="52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6AB89-B907-8339-6C0F-E79BCDB9C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13AD91-FD32-AE4A-811B-FBCC8DC14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7B5415-B687-E563-E89E-CF19A243A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887D6-2B01-4521-8D18-CFC11D0EB16B}" type="datetimeFigureOut">
              <a:rPr lang="en-IN" smtClean="0"/>
              <a:t>21-03-2023</a:t>
            </a:fld>
            <a:endParaRPr lang="en-IN"/>
          </a:p>
        </p:txBody>
      </p:sp>
      <p:sp>
        <p:nvSpPr>
          <p:cNvPr id="5" name="Footer Placeholder 4">
            <a:extLst>
              <a:ext uri="{FF2B5EF4-FFF2-40B4-BE49-F238E27FC236}">
                <a16:creationId xmlns:a16="http://schemas.microsoft.com/office/drawing/2014/main" id="{89C5A411-0633-52B6-2EFD-68E40C2F0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F3C546-ACF4-448E-CAB6-EFD4571A5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8A46E-9277-44BD-8180-CAF021DB61F1}" type="slidenum">
              <a:rPr lang="en-IN" smtClean="0"/>
              <a:t>‹#›</a:t>
            </a:fld>
            <a:endParaRPr lang="en-IN"/>
          </a:p>
        </p:txBody>
      </p:sp>
    </p:spTree>
    <p:extLst>
      <p:ext uri="{BB962C8B-B14F-4D97-AF65-F5344CB8AC3E}">
        <p14:creationId xmlns:p14="http://schemas.microsoft.com/office/powerpoint/2010/main" val="244511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6C33A34-6A7B-76DA-9F06-BA005A89DA9A}"/>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F434522B-716C-ED0F-D1A1-AF2C24C9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8" name="Picture 7">
              <a:extLst>
                <a:ext uri="{FF2B5EF4-FFF2-40B4-BE49-F238E27FC236}">
                  <a16:creationId xmlns:a16="http://schemas.microsoft.com/office/drawing/2014/main" id="{A720B188-246B-3923-6623-02D59498A26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sp>
        <p:nvSpPr>
          <p:cNvPr id="10" name="Rectangle 9">
            <a:extLst>
              <a:ext uri="{FF2B5EF4-FFF2-40B4-BE49-F238E27FC236}">
                <a16:creationId xmlns:a16="http://schemas.microsoft.com/office/drawing/2014/main" id="{D886BCED-26EC-CEDC-D04A-F52DA1C19330}"/>
              </a:ext>
            </a:extLst>
          </p:cNvPr>
          <p:cNvSpPr/>
          <p:nvPr/>
        </p:nvSpPr>
        <p:spPr>
          <a:xfrm>
            <a:off x="6926433" y="3391286"/>
            <a:ext cx="5446273" cy="1754326"/>
          </a:xfrm>
          <a:prstGeom prst="rect">
            <a:avLst/>
          </a:prstGeom>
          <a:noFill/>
        </p:spPr>
        <p:txBody>
          <a:bodyPr wrap="square" lIns="91440" tIns="45720" rIns="91440" bIns="45720">
            <a:spAutoFit/>
          </a:bodyPr>
          <a:lstStyle/>
          <a:p>
            <a:pPr algn="ctr"/>
            <a:r>
              <a:rPr lang="en-US" sz="54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Python Lab</a:t>
            </a:r>
          </a:p>
          <a:p>
            <a:pPr algn="ctr"/>
            <a:r>
              <a:rPr lang="en-US" sz="54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Assignment</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914" y="75964"/>
            <a:ext cx="1383172" cy="978594"/>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437" y="0"/>
            <a:ext cx="1684563" cy="897749"/>
          </a:xfrm>
          <a:prstGeom prst="rect">
            <a:avLst/>
          </a:prstGeom>
        </p:spPr>
      </p:pic>
      <p:pic>
        <p:nvPicPr>
          <p:cNvPr id="1028" name="Picture 4" descr="Python Logo, symbol, meaning, history, PNG, brand">
            <a:extLst>
              <a:ext uri="{FF2B5EF4-FFF2-40B4-BE49-F238E27FC236}">
                <a16:creationId xmlns:a16="http://schemas.microsoft.com/office/drawing/2014/main" id="{EEBD96F4-0CF1-5F58-0FDC-E9420AC25E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7" t="19721" r="76161" b="33675"/>
          <a:stretch/>
        </p:blipFill>
        <p:spPr bwMode="auto">
          <a:xfrm>
            <a:off x="9293066" y="2620708"/>
            <a:ext cx="713006" cy="77057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4DAC409-0737-6ACA-F715-4A40797C611D}"/>
              </a:ext>
            </a:extLst>
          </p:cNvPr>
          <p:cNvSpPr/>
          <p:nvPr/>
        </p:nvSpPr>
        <p:spPr>
          <a:xfrm>
            <a:off x="609452" y="5411829"/>
            <a:ext cx="10973096" cy="1200329"/>
          </a:xfrm>
          <a:prstGeom prst="rect">
            <a:avLst/>
          </a:prstGeom>
          <a:noFill/>
        </p:spPr>
        <p:txBody>
          <a:bodyPr wrap="square" lIns="91440" tIns="45720" rIns="91440" bIns="45720">
            <a:spAutoFit/>
          </a:bodyPr>
          <a:lstStyle/>
          <a:p>
            <a:pPr algn="r"/>
            <a:r>
              <a:rPr lang="en-US" sz="24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By:</a:t>
            </a:r>
          </a:p>
          <a:p>
            <a:pPr algn="r"/>
            <a:r>
              <a:rPr lang="en-US" sz="2400" b="1" i="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Vaibhav </a:t>
            </a:r>
            <a:r>
              <a:rPr lang="en-US" sz="2400" b="1" i="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Kolhale</a:t>
            </a:r>
            <a:r>
              <a:rPr lang="en-US" sz="2400" b="1" i="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Muna Sahu &amp; Vandana NS</a:t>
            </a:r>
          </a:p>
          <a:p>
            <a:r>
              <a:rPr lang="en-US" sz="2400" b="1" i="1" dirty="0">
                <a:ln w="0"/>
                <a:solidFill>
                  <a:schemeClr val="accent1">
                    <a:lumMod val="40000"/>
                    <a:lumOff val="60000"/>
                  </a:schemeClr>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video Link in Last Page</a:t>
            </a:r>
          </a:p>
        </p:txBody>
      </p:sp>
    </p:spTree>
    <p:extLst>
      <p:ext uri="{BB962C8B-B14F-4D97-AF65-F5344CB8AC3E}">
        <p14:creationId xmlns:p14="http://schemas.microsoft.com/office/powerpoint/2010/main" val="206348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923330"/>
          </a:xfrm>
          <a:prstGeom prst="rect">
            <a:avLst/>
          </a:prstGeom>
          <a:noFill/>
        </p:spPr>
        <p:txBody>
          <a:bodyPr wrap="square" lIns="91440" tIns="45720" rIns="91440" bIns="45720">
            <a:spAutoFit/>
          </a:bodyPr>
          <a:lstStyle/>
          <a:p>
            <a:pPr algn="ctr"/>
            <a:r>
              <a:rPr lang="en-US" sz="54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2. Optimized approach</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1744414"/>
            <a:ext cx="11783660" cy="4093428"/>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given Python program finds the pair of elements in a given array whose sum is closest to zero using a more efficient approach than the previous program.</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approach involves sorting the array first and then finding the pair by iterating through the sorted array from both ends, moving inwards towards each other.</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Since the list is sorted, the pairs that are adjacent will be the closest in value. </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We can then return the pair with the smallest absolute sum. This method has a time complexity of O(n log n), where n is the length of the list.</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find_pair_closest_to_zero1</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function takes an array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arr3</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as input and returns a tuple containing the pair of elements whose sum is closest to zero.</a:t>
            </a:r>
          </a:p>
        </p:txBody>
      </p:sp>
    </p:spTree>
    <p:extLst>
      <p:ext uri="{BB962C8B-B14F-4D97-AF65-F5344CB8AC3E}">
        <p14:creationId xmlns:p14="http://schemas.microsoft.com/office/powerpoint/2010/main" val="407628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923330"/>
          </a:xfrm>
          <a:prstGeom prst="rect">
            <a:avLst/>
          </a:prstGeom>
          <a:noFill/>
        </p:spPr>
        <p:txBody>
          <a:bodyPr wrap="square" lIns="91440" tIns="45720" rIns="91440" bIns="45720">
            <a:spAutoFit/>
          </a:bodyPr>
          <a:lstStyle/>
          <a:p>
            <a:pPr algn="ctr"/>
            <a:r>
              <a:rPr lang="en-US" sz="54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2. Optimized approach</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pic>
        <p:nvPicPr>
          <p:cNvPr id="4" name="Picture 3">
            <a:extLst>
              <a:ext uri="{FF2B5EF4-FFF2-40B4-BE49-F238E27FC236}">
                <a16:creationId xmlns:a16="http://schemas.microsoft.com/office/drawing/2014/main" id="{590C20ED-4677-DC96-5072-3418C279FB96}"/>
              </a:ext>
            </a:extLst>
          </p:cNvPr>
          <p:cNvPicPr>
            <a:picLocks noChangeAspect="1"/>
          </p:cNvPicPr>
          <p:nvPr/>
        </p:nvPicPr>
        <p:blipFill>
          <a:blip r:embed="rId6"/>
          <a:stretch>
            <a:fillRect/>
          </a:stretch>
        </p:blipFill>
        <p:spPr>
          <a:xfrm>
            <a:off x="2242062" y="1343107"/>
            <a:ext cx="7707875" cy="5250627"/>
          </a:xfrm>
          <a:prstGeom prst="rect">
            <a:avLst/>
          </a:prstGeom>
        </p:spPr>
      </p:pic>
    </p:spTree>
    <p:extLst>
      <p:ext uri="{BB962C8B-B14F-4D97-AF65-F5344CB8AC3E}">
        <p14:creationId xmlns:p14="http://schemas.microsoft.com/office/powerpoint/2010/main" val="3142876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Let's break down the code:</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882795"/>
            <a:ext cx="11783660" cy="5016758"/>
          </a:xfrm>
          <a:prstGeom prst="rect">
            <a:avLst/>
          </a:prstGeom>
          <a:noFill/>
        </p:spPr>
        <p:txBody>
          <a:bodyPr wrap="square" lIns="91440" tIns="45720" rIns="91440" bIns="45720">
            <a:spAutoFit/>
          </a:bodyPr>
          <a:lstStyle/>
          <a:p>
            <a:pPr algn="just"/>
            <a:r>
              <a:rPr lang="en-GB" sz="2000" dirty="0">
                <a:solidFill>
                  <a:srgbClr val="2E95D3"/>
                </a:solidFill>
                <a:latin typeface="Söhne Mono"/>
              </a:rPr>
              <a:t>	</a:t>
            </a:r>
          </a:p>
          <a:p>
            <a:pPr algn="just"/>
            <a:endParaRPr lang="en-GB" sz="2000" b="0" i="0" dirty="0">
              <a:solidFill>
                <a:srgbClr val="2E95D3"/>
              </a:solidFill>
              <a:effectLst/>
              <a:latin typeface="Söhne Mono"/>
            </a:endParaRPr>
          </a:p>
          <a:p>
            <a:pPr algn="just"/>
            <a:endParaRPr lang="en-GB" sz="2000" dirty="0">
              <a:solidFill>
                <a:srgbClr val="2E95D3"/>
              </a:solidFill>
              <a:latin typeface="Söhne Mono"/>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line defines a function named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find_pair_closest_to_zero1</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which takes a single argument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arr3.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function will find and return a pair of numbers from the input array whose sum is closest to zero.</a:t>
            </a:r>
            <a:endParaRPr lang="en-GB" sz="2000" b="0" i="0" dirty="0">
              <a:solidFill>
                <a:srgbClr val="2E95D3"/>
              </a:solidFill>
              <a:effectLst/>
              <a:latin typeface="Söhne Mono"/>
            </a:endParaRPr>
          </a:p>
          <a:p>
            <a:pPr lvl="2" algn="just"/>
            <a:endParaRPr lang="en-GB" sz="2000" b="0" i="0" dirty="0">
              <a:solidFill>
                <a:srgbClr val="2E95D3"/>
              </a:solidFill>
              <a:effectLst/>
              <a:latin typeface="Söhne Mono"/>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line sorts the input array arr3 in ascending order.</a:t>
            </a: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line initializes two variables left and right to represent the indices of the first and last elements in the sorted array, respectively.</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C547AF7D-E2EF-E710-E850-CF2901ACE37E}"/>
              </a:ext>
            </a:extLst>
          </p:cNvPr>
          <p:cNvPicPr>
            <a:picLocks noChangeAspect="1"/>
          </p:cNvPicPr>
          <p:nvPr/>
        </p:nvPicPr>
        <p:blipFill rotWithShape="1">
          <a:blip r:embed="rId6"/>
          <a:srcRect l="965" t="16740" r="869" b="9611"/>
          <a:stretch/>
        </p:blipFill>
        <p:spPr>
          <a:xfrm>
            <a:off x="970961" y="1129016"/>
            <a:ext cx="10209229" cy="724258"/>
          </a:xfrm>
          <a:prstGeom prst="rect">
            <a:avLst/>
          </a:prstGeom>
        </p:spPr>
      </p:pic>
      <p:pic>
        <p:nvPicPr>
          <p:cNvPr id="9" name="Picture 8">
            <a:extLst>
              <a:ext uri="{FF2B5EF4-FFF2-40B4-BE49-F238E27FC236}">
                <a16:creationId xmlns:a16="http://schemas.microsoft.com/office/drawing/2014/main" id="{0A3C9A69-C1B4-C900-075F-572E6ADC446B}"/>
              </a:ext>
            </a:extLst>
          </p:cNvPr>
          <p:cNvPicPr>
            <a:picLocks noChangeAspect="1"/>
          </p:cNvPicPr>
          <p:nvPr/>
        </p:nvPicPr>
        <p:blipFill rotWithShape="1">
          <a:blip r:embed="rId7"/>
          <a:srcRect l="965" t="25971" r="869" b="24382"/>
          <a:stretch/>
        </p:blipFill>
        <p:spPr>
          <a:xfrm>
            <a:off x="1007509" y="2940783"/>
            <a:ext cx="10209229" cy="488217"/>
          </a:xfrm>
          <a:prstGeom prst="rect">
            <a:avLst/>
          </a:prstGeom>
        </p:spPr>
      </p:pic>
      <p:pic>
        <p:nvPicPr>
          <p:cNvPr id="19" name="Picture 18">
            <a:extLst>
              <a:ext uri="{FF2B5EF4-FFF2-40B4-BE49-F238E27FC236}">
                <a16:creationId xmlns:a16="http://schemas.microsoft.com/office/drawing/2014/main" id="{4BB990E2-86FD-60E7-A6ED-5BD43E87D93D}"/>
              </a:ext>
            </a:extLst>
          </p:cNvPr>
          <p:cNvPicPr>
            <a:picLocks noChangeAspect="1"/>
          </p:cNvPicPr>
          <p:nvPr/>
        </p:nvPicPr>
        <p:blipFill rotWithShape="1">
          <a:blip r:embed="rId8"/>
          <a:srcRect l="965" t="15236" r="869" b="10736"/>
          <a:stretch/>
        </p:blipFill>
        <p:spPr>
          <a:xfrm>
            <a:off x="1007509" y="4152514"/>
            <a:ext cx="10209229" cy="727990"/>
          </a:xfrm>
          <a:prstGeom prst="rect">
            <a:avLst/>
          </a:prstGeom>
        </p:spPr>
      </p:pic>
    </p:spTree>
    <p:extLst>
      <p:ext uri="{BB962C8B-B14F-4D97-AF65-F5344CB8AC3E}">
        <p14:creationId xmlns:p14="http://schemas.microsoft.com/office/powerpoint/2010/main" val="281691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Let's break down the code:</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882795"/>
            <a:ext cx="11783660" cy="5324535"/>
          </a:xfrm>
          <a:prstGeom prst="rect">
            <a:avLst/>
          </a:prstGeom>
          <a:noFill/>
        </p:spPr>
        <p:txBody>
          <a:bodyPr wrap="square" lIns="91440" tIns="45720" rIns="91440" bIns="45720">
            <a:spAutoFit/>
          </a:bodyPr>
          <a:lstStyle/>
          <a:p>
            <a:pPr algn="just"/>
            <a:r>
              <a:rPr lang="en-GB" sz="2000" dirty="0">
                <a:solidFill>
                  <a:srgbClr val="2E95D3"/>
                </a:solidFill>
                <a:latin typeface="Söhne Mono"/>
              </a:rPr>
              <a:t>	</a:t>
            </a:r>
          </a:p>
          <a:p>
            <a:pPr algn="just"/>
            <a:endParaRPr lang="en-GB" sz="2000" b="0" i="0" dirty="0">
              <a:solidFill>
                <a:srgbClr val="2E95D3"/>
              </a:solidFill>
              <a:effectLst/>
              <a:latin typeface="Söhne Mono"/>
            </a:endParaRPr>
          </a:p>
          <a:p>
            <a:pPr algn="just"/>
            <a:endParaRPr lang="en-GB" sz="2000" dirty="0">
              <a:solidFill>
                <a:srgbClr val="2E95D3"/>
              </a:solidFill>
              <a:latin typeface="Söhne Mono"/>
            </a:endParaRPr>
          </a:p>
          <a:p>
            <a:pPr algn="just"/>
            <a:endParaRPr lang="en-GB" sz="2000" b="0" i="0" dirty="0">
              <a:solidFill>
                <a:srgbClr val="FFFFFF"/>
              </a:solidFill>
              <a:effectLst/>
              <a:latin typeface="Söhne Mono"/>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These lines initialize two variables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min_sum</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and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pair</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min_sum</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is initialized to infinity to ensure that any valid sum of two array elements will be smaller than it. pair is initialized to None because we don't yet know which pair of numbers will be closest to zero.</a:t>
            </a:r>
            <a:endParaRPr lang="en-GB" sz="2000" b="0" i="0" dirty="0">
              <a:solidFill>
                <a:srgbClr val="2E95D3"/>
              </a:solidFill>
              <a:effectLst/>
              <a:latin typeface="Söhne Mono"/>
            </a:endParaRPr>
          </a:p>
          <a:p>
            <a:pPr lvl="2" algn="just"/>
            <a:endParaRPr lang="en-GB" sz="2000" b="0" i="0" dirty="0">
              <a:solidFill>
                <a:srgbClr val="2E95D3"/>
              </a:solidFill>
              <a:effectLst/>
              <a:latin typeface="Söhne Mono"/>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line starts a while loop which continues as long as the index left is less than the index right.</a:t>
            </a: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line calculates the sum of the current pair of elements, where arr3[left] and arr3[right] are the current elements at indices left and right, respectively.</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C547AF7D-E2EF-E710-E850-CF2901ACE37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99064" y="891827"/>
            <a:ext cx="10290023" cy="1238341"/>
          </a:xfrm>
          <a:prstGeom prst="rect">
            <a:avLst/>
          </a:prstGeom>
        </p:spPr>
      </p:pic>
      <p:pic>
        <p:nvPicPr>
          <p:cNvPr id="9" name="Picture 8">
            <a:extLst>
              <a:ext uri="{FF2B5EF4-FFF2-40B4-BE49-F238E27FC236}">
                <a16:creationId xmlns:a16="http://schemas.microsoft.com/office/drawing/2014/main" id="{0A3C9A69-C1B4-C900-075F-572E6ADC446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44051" y="3068235"/>
            <a:ext cx="10400048" cy="921146"/>
          </a:xfrm>
          <a:prstGeom prst="rect">
            <a:avLst/>
          </a:prstGeom>
        </p:spPr>
      </p:pic>
      <p:pic>
        <p:nvPicPr>
          <p:cNvPr id="7" name="Picture 6">
            <a:extLst>
              <a:ext uri="{FF2B5EF4-FFF2-40B4-BE49-F238E27FC236}">
                <a16:creationId xmlns:a16="http://schemas.microsoft.com/office/drawing/2014/main" id="{EAE65A27-6DC0-C8E5-27CE-DE0DB738A8F5}"/>
              </a:ext>
            </a:extLst>
          </p:cNvPr>
          <p:cNvPicPr>
            <a:picLocks noChangeAspect="1"/>
          </p:cNvPicPr>
          <p:nvPr/>
        </p:nvPicPr>
        <p:blipFill>
          <a:blip r:embed="rId8"/>
          <a:stretch>
            <a:fillRect/>
          </a:stretch>
        </p:blipFill>
        <p:spPr>
          <a:xfrm>
            <a:off x="944051" y="4665474"/>
            <a:ext cx="10400048" cy="733840"/>
          </a:xfrm>
          <a:prstGeom prst="rect">
            <a:avLst/>
          </a:prstGeom>
        </p:spPr>
      </p:pic>
    </p:spTree>
    <p:extLst>
      <p:ext uri="{BB962C8B-B14F-4D97-AF65-F5344CB8AC3E}">
        <p14:creationId xmlns:p14="http://schemas.microsoft.com/office/powerpoint/2010/main" val="140292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Let's break down the code:</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882795"/>
            <a:ext cx="11783660" cy="5940088"/>
          </a:xfrm>
          <a:prstGeom prst="rect">
            <a:avLst/>
          </a:prstGeom>
          <a:noFill/>
        </p:spPr>
        <p:txBody>
          <a:bodyPr wrap="square" lIns="91440" tIns="45720" rIns="91440" bIns="45720">
            <a:spAutoFit/>
          </a:bodyPr>
          <a:lstStyle/>
          <a:p>
            <a:pPr algn="just"/>
            <a:r>
              <a:rPr lang="en-GB" sz="2000" dirty="0">
                <a:solidFill>
                  <a:srgbClr val="2E95D3"/>
                </a:solidFill>
                <a:latin typeface="Söhne Mono"/>
              </a:rPr>
              <a:t>	</a:t>
            </a:r>
          </a:p>
          <a:p>
            <a:pPr algn="just"/>
            <a:endParaRPr lang="en-GB" sz="2000" b="0" i="0" dirty="0">
              <a:solidFill>
                <a:srgbClr val="2E95D3"/>
              </a:solidFill>
              <a:effectLst/>
              <a:latin typeface="Söhne Mono"/>
            </a:endParaRPr>
          </a:p>
          <a:p>
            <a:pPr algn="just"/>
            <a:endParaRPr lang="en-GB" sz="2000" dirty="0">
              <a:solidFill>
                <a:srgbClr val="2E95D3"/>
              </a:solidFill>
              <a:latin typeface="Söhne Mono"/>
            </a:endParaRPr>
          </a:p>
          <a:p>
            <a:pPr algn="just"/>
            <a:endParaRPr lang="en-GB" sz="2000" b="0" i="0" dirty="0">
              <a:solidFill>
                <a:srgbClr val="FFFFFF"/>
              </a:solidFill>
              <a:effectLst/>
              <a:latin typeface="Söhne Mono"/>
            </a:endParaRPr>
          </a:p>
          <a:p>
            <a:pPr algn="just"/>
            <a:endParaRPr lang="en-GB" sz="2000" dirty="0">
              <a:solidFill>
                <a:srgbClr val="FFFFFF"/>
              </a:solidFill>
              <a:latin typeface="Söhne Mono"/>
            </a:endParaRPr>
          </a:p>
          <a:p>
            <a:pPr algn="just"/>
            <a:endParaRPr lang="en-GB" sz="2000" b="0" i="0" dirty="0">
              <a:solidFill>
                <a:srgbClr val="FFFFFF"/>
              </a:solidFill>
              <a:effectLst/>
              <a:latin typeface="Söhne Mono"/>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If statement checks if the absolute value of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curr_sum</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is less than the current minimum sum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min_sum</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If yes, then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min_sum</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is updated to the absolute value of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curr_sum</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and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pair</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is set to the current pair of elements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(arr3[left], arr3[right]).</a:t>
            </a: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above if-else statement updates the indices left and right depending on the sign of the current sum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curr_sum</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If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curr_sum</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is negative, then left is incremented to move to the next element in the sorted array. Otherwise, right is decremented to move to the previous element in the sorted array.</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A1AD880B-790F-3F5D-EB57-2945901ED02C}"/>
              </a:ext>
            </a:extLst>
          </p:cNvPr>
          <p:cNvPicPr>
            <a:picLocks noChangeAspect="1"/>
          </p:cNvPicPr>
          <p:nvPr/>
        </p:nvPicPr>
        <p:blipFill>
          <a:blip r:embed="rId6"/>
          <a:stretch>
            <a:fillRect/>
          </a:stretch>
        </p:blipFill>
        <p:spPr>
          <a:xfrm>
            <a:off x="525631" y="915954"/>
            <a:ext cx="11114825" cy="1740684"/>
          </a:xfrm>
          <a:prstGeom prst="rect">
            <a:avLst/>
          </a:prstGeom>
        </p:spPr>
      </p:pic>
      <p:pic>
        <p:nvPicPr>
          <p:cNvPr id="17" name="Picture 16">
            <a:extLst>
              <a:ext uri="{FF2B5EF4-FFF2-40B4-BE49-F238E27FC236}">
                <a16:creationId xmlns:a16="http://schemas.microsoft.com/office/drawing/2014/main" id="{976527AC-3857-CF03-576B-9A9252551FBE}"/>
              </a:ext>
            </a:extLst>
          </p:cNvPr>
          <p:cNvPicPr>
            <a:picLocks noChangeAspect="1"/>
          </p:cNvPicPr>
          <p:nvPr/>
        </p:nvPicPr>
        <p:blipFill>
          <a:blip r:embed="rId7"/>
          <a:stretch>
            <a:fillRect/>
          </a:stretch>
        </p:blipFill>
        <p:spPr>
          <a:xfrm>
            <a:off x="525631" y="3787689"/>
            <a:ext cx="10909488" cy="1550931"/>
          </a:xfrm>
          <a:prstGeom prst="rect">
            <a:avLst/>
          </a:prstGeom>
        </p:spPr>
      </p:pic>
    </p:spTree>
    <p:extLst>
      <p:ext uri="{BB962C8B-B14F-4D97-AF65-F5344CB8AC3E}">
        <p14:creationId xmlns:p14="http://schemas.microsoft.com/office/powerpoint/2010/main" val="381253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Let's break down the code:</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882795"/>
            <a:ext cx="11783660" cy="2862322"/>
          </a:xfrm>
          <a:prstGeom prst="rect">
            <a:avLst/>
          </a:prstGeom>
          <a:noFill/>
        </p:spPr>
        <p:txBody>
          <a:bodyPr wrap="square" lIns="91440" tIns="45720" rIns="91440" bIns="45720">
            <a:spAutoFit/>
          </a:bodyPr>
          <a:lstStyle/>
          <a:p>
            <a:pPr algn="just"/>
            <a:r>
              <a:rPr lang="en-GB" sz="2000" dirty="0">
                <a:solidFill>
                  <a:srgbClr val="2E95D3"/>
                </a:solidFill>
                <a:latin typeface="Söhne Mono"/>
              </a:rPr>
              <a:t>	</a:t>
            </a:r>
          </a:p>
          <a:p>
            <a:pPr algn="just"/>
            <a:endParaRPr lang="en-GB" sz="2000" b="0" i="0" dirty="0">
              <a:solidFill>
                <a:srgbClr val="2E95D3"/>
              </a:solidFill>
              <a:effectLst/>
              <a:latin typeface="Söhne Mono"/>
            </a:endParaRPr>
          </a:p>
          <a:p>
            <a:pPr algn="just"/>
            <a:endParaRPr lang="en-GB" sz="2000" dirty="0">
              <a:solidFill>
                <a:srgbClr val="2E95D3"/>
              </a:solidFill>
              <a:latin typeface="Söhne Mono"/>
            </a:endParaRPr>
          </a:p>
          <a:p>
            <a:pPr algn="just"/>
            <a:endParaRPr lang="en-GB" sz="2000" b="0" i="0" dirty="0">
              <a:solidFill>
                <a:srgbClr val="FFFFFF"/>
              </a:solidFill>
              <a:effectLst/>
              <a:latin typeface="Söhne Mono"/>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line returns the pair of elements with the smallest absolute sum, which was found during the while loop.</a:t>
            </a: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Overall, this program uses a two-pointer approach to search through a sorted array and find the pair of elements whose sum is closest to zero.</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A1AD880B-790F-3F5D-EB57-2945901ED02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69174" y="1091092"/>
            <a:ext cx="11114825" cy="848826"/>
          </a:xfrm>
          <a:prstGeom prst="rect">
            <a:avLst/>
          </a:prstGeom>
        </p:spPr>
      </p:pic>
    </p:spTree>
    <p:extLst>
      <p:ext uri="{BB962C8B-B14F-4D97-AF65-F5344CB8AC3E}">
        <p14:creationId xmlns:p14="http://schemas.microsoft.com/office/powerpoint/2010/main" val="83070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01511"/>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Conclusion</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0" y="766251"/>
            <a:ext cx="12192000" cy="5940088"/>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GB" sz="2000" dirty="0">
                <a:solidFill>
                  <a:schemeClr val="bg1"/>
                </a:solidFill>
                <a:latin typeface="Poppins" panose="00000500000000000000" pitchFamily="2" charset="0"/>
                <a:cs typeface="Poppins" panose="00000500000000000000" pitchFamily="2" charset="0"/>
              </a:rPr>
              <a:t>Both methods produced the same output, which is a tuple of two integers representing the pair of elements whose sum is closest to zero. However, the two methods have different approaches and time complexities.</a:t>
            </a:r>
          </a:p>
          <a:p>
            <a:pPr marL="342900" indent="-342900" algn="just">
              <a:buFont typeface="Arial" panose="020B0604020202020204" pitchFamily="34" charset="0"/>
              <a:buChar char="•"/>
            </a:pPr>
            <a:endParaRPr lang="en-GB" sz="2000" dirty="0">
              <a:solidFill>
                <a:schemeClr val="bg1"/>
              </a:solidFill>
              <a:latin typeface="Poppins" panose="00000500000000000000" pitchFamily="2" charset="0"/>
              <a:cs typeface="Poppins" panose="00000500000000000000" pitchFamily="2" charset="0"/>
            </a:endParaRPr>
          </a:p>
          <a:p>
            <a:pPr marL="342900" indent="-342900" algn="just">
              <a:buFont typeface="Arial" panose="020B0604020202020204" pitchFamily="34" charset="0"/>
              <a:buChar char="•"/>
            </a:pPr>
            <a:r>
              <a:rPr lang="en-GB" sz="2000" dirty="0">
                <a:solidFill>
                  <a:schemeClr val="bg1"/>
                </a:solidFill>
                <a:latin typeface="Poppins" panose="00000500000000000000" pitchFamily="2" charset="0"/>
                <a:cs typeface="Poppins" panose="00000500000000000000" pitchFamily="2" charset="0"/>
              </a:rPr>
              <a:t>The brute force method involves comparing every possible pair of elements in the input list, calculating their sum, and updating the minimum sum and corresponding pair of elements as necessary. This requires nested loops, with time complexity O(n^2) where n is the size of the input list. This method works reasonably well for small input sizes, but becomes inefficient for larger input sizes.</a:t>
            </a:r>
          </a:p>
          <a:p>
            <a:pPr marL="342900" indent="-342900" algn="just">
              <a:buFont typeface="Arial" panose="020B0604020202020204" pitchFamily="34" charset="0"/>
              <a:buChar char="•"/>
            </a:pPr>
            <a:endParaRPr lang="en-GB" sz="2000" dirty="0">
              <a:solidFill>
                <a:schemeClr val="bg1"/>
              </a:solidFill>
              <a:latin typeface="Poppins" panose="00000500000000000000" pitchFamily="2" charset="0"/>
              <a:cs typeface="Poppins" panose="00000500000000000000" pitchFamily="2" charset="0"/>
            </a:endParaRPr>
          </a:p>
          <a:p>
            <a:pPr marL="342900" indent="-342900" algn="just">
              <a:buFont typeface="Arial" panose="020B0604020202020204" pitchFamily="34" charset="0"/>
              <a:buChar char="•"/>
            </a:pPr>
            <a:r>
              <a:rPr lang="en-GB" sz="2000" dirty="0">
                <a:solidFill>
                  <a:schemeClr val="bg1"/>
                </a:solidFill>
                <a:latin typeface="Poppins" panose="00000500000000000000" pitchFamily="2" charset="0"/>
                <a:cs typeface="Poppins" panose="00000500000000000000" pitchFamily="2" charset="0"/>
              </a:rPr>
              <a:t>On the other hand, the optimized method involves sorting the input list, and then comparing adjacent pairs of integers. This requires only a single loop, with time complexity O(n log n) for sorting the list and O(n) for comparing adjacent pairs. Overall, the time complexity of the optimized method is O(n log n). This method is more efficient than the brute force method for larger input sizes, as the number of comparisons needed is reduced.</a:t>
            </a:r>
          </a:p>
          <a:p>
            <a:pPr marL="342900" indent="-342900" algn="just">
              <a:buFont typeface="Arial" panose="020B0604020202020204" pitchFamily="34" charset="0"/>
              <a:buChar char="•"/>
            </a:pPr>
            <a:endParaRPr lang="en-GB" sz="2000" dirty="0">
              <a:solidFill>
                <a:schemeClr val="bg1"/>
              </a:solidFill>
              <a:latin typeface="Poppins" panose="00000500000000000000" pitchFamily="2" charset="0"/>
              <a:cs typeface="Poppins" panose="00000500000000000000" pitchFamily="2" charset="0"/>
            </a:endParaRPr>
          </a:p>
          <a:p>
            <a:pPr marL="342900" indent="-342900" algn="just">
              <a:buFont typeface="Arial" panose="020B0604020202020204" pitchFamily="34" charset="0"/>
              <a:buChar char="•"/>
            </a:pPr>
            <a:r>
              <a:rPr lang="en-GB" sz="2000" dirty="0">
                <a:solidFill>
                  <a:schemeClr val="bg1"/>
                </a:solidFill>
                <a:latin typeface="Poppins" panose="00000500000000000000" pitchFamily="2" charset="0"/>
                <a:cs typeface="Poppins" panose="00000500000000000000" pitchFamily="2" charset="0"/>
              </a:rPr>
              <a:t>Therefore, for practical purposes, the optimized method is generally a better choice as it has a better time complexity for larger input sizes. However, for small input sizes, the brute force method may still be a reasonable approach.</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1381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6C33A34-6A7B-76DA-9F06-BA005A89DA9A}"/>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F434522B-716C-ED0F-D1A1-AF2C24C9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8" name="Picture 7">
              <a:extLst>
                <a:ext uri="{FF2B5EF4-FFF2-40B4-BE49-F238E27FC236}">
                  <a16:creationId xmlns:a16="http://schemas.microsoft.com/office/drawing/2014/main" id="{A720B188-246B-3923-6623-02D59498A26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2" name="Picture 1">
            <a:extLst>
              <a:ext uri="{FF2B5EF4-FFF2-40B4-BE49-F238E27FC236}">
                <a16:creationId xmlns:a16="http://schemas.microsoft.com/office/drawing/2014/main" id="{12025A9C-6E1D-4106-6F79-B4D38D3F5775}"/>
              </a:ext>
            </a:extLst>
          </p:cNvPr>
          <p:cNvPicPr>
            <a:picLocks noChangeAspect="1"/>
          </p:cNvPicPr>
          <p:nvPr/>
        </p:nvPicPr>
        <p:blipFill>
          <a:blip r:embed="rId3">
            <a:alphaModFix amt="77000"/>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808400" y="2864945"/>
            <a:ext cx="8478600" cy="2215991"/>
          </a:xfrm>
          <a:prstGeom prst="rect">
            <a:avLst/>
          </a:prstGeom>
          <a:noFill/>
        </p:spPr>
        <p:txBody>
          <a:bodyPr wrap="square" lIns="91440" tIns="45720" rIns="91440" bIns="45720">
            <a:spAutoFit/>
          </a:bodyPr>
          <a:lstStyle/>
          <a:p>
            <a:pPr algn="ctr"/>
            <a:r>
              <a:rPr lang="en-US" sz="13800" b="1" dirty="0">
                <a:ln w="0"/>
                <a:solidFill>
                  <a:schemeClr val="bg1"/>
                </a:solidFill>
                <a:effectLst>
                  <a:outerShdw blurRad="38100" dist="19050" dir="2700000" algn="tl" rotWithShape="0">
                    <a:schemeClr val="dk1">
                      <a:alpha val="40000"/>
                    </a:schemeClr>
                  </a:outerShdw>
                </a:effectLst>
                <a:latin typeface="Tangerine" panose="02000000000000000000" pitchFamily="2" charset="0"/>
                <a:cs typeface="Poppins" panose="00000500000000000000" pitchFamily="2" charset="0"/>
              </a:rPr>
              <a:t>Thank You</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7914" y="75964"/>
            <a:ext cx="1383172" cy="978594"/>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0"/>
            <a:ext cx="1684563" cy="897749"/>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650724" y="5292799"/>
            <a:ext cx="10973096" cy="1015663"/>
          </a:xfrm>
          <a:prstGeom prst="rect">
            <a:avLst/>
          </a:prstGeom>
          <a:noFill/>
        </p:spPr>
        <p:txBody>
          <a:bodyPr wrap="square" lIns="91440" tIns="45720" rIns="91440" bIns="45720">
            <a:spAutoFit/>
          </a:bodyPr>
          <a:lstStyle/>
          <a:p>
            <a:pPr algn="ctr"/>
            <a:r>
              <a:rPr lang="en-US" sz="24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Presented By:</a:t>
            </a:r>
          </a:p>
          <a:p>
            <a:pPr algn="ctr"/>
            <a:r>
              <a:rPr lang="en-US" sz="3600" i="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Vaibhav </a:t>
            </a:r>
            <a:r>
              <a:rPr lang="en-US" sz="3600" i="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Kolhale</a:t>
            </a:r>
            <a:r>
              <a:rPr lang="en-US" sz="3600" i="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Muna Sahu &amp; Vandana NS</a:t>
            </a:r>
          </a:p>
        </p:txBody>
      </p:sp>
      <p:grpSp>
        <p:nvGrpSpPr>
          <p:cNvPr id="4" name="Group 3">
            <a:extLst>
              <a:ext uri="{FF2B5EF4-FFF2-40B4-BE49-F238E27FC236}">
                <a16:creationId xmlns:a16="http://schemas.microsoft.com/office/drawing/2014/main" id="{49E5B98E-CEB1-8A3B-3404-AD60957DBC31}"/>
              </a:ext>
            </a:extLst>
          </p:cNvPr>
          <p:cNvGrpSpPr/>
          <p:nvPr/>
        </p:nvGrpSpPr>
        <p:grpSpPr>
          <a:xfrm>
            <a:off x="2479223" y="1654199"/>
            <a:ext cx="7233555" cy="923330"/>
            <a:chOff x="3314359" y="1654199"/>
            <a:chExt cx="7233555" cy="923330"/>
          </a:xfrm>
        </p:grpSpPr>
        <p:pic>
          <p:nvPicPr>
            <p:cNvPr id="1028" name="Picture 4" descr="Python Logo, symbol, meaning, history, PNG, brand">
              <a:extLst>
                <a:ext uri="{FF2B5EF4-FFF2-40B4-BE49-F238E27FC236}">
                  <a16:creationId xmlns:a16="http://schemas.microsoft.com/office/drawing/2014/main" id="{EEBD96F4-0CF1-5F58-0FDC-E9420AC25E2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7" t="19721" r="76161" b="33675"/>
            <a:stretch/>
          </p:blipFill>
          <p:spPr bwMode="auto">
            <a:xfrm>
              <a:off x="3314359" y="1656179"/>
              <a:ext cx="713006" cy="7705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CCF62CF-0AFA-F675-2066-B5C19DCC86BD}"/>
                </a:ext>
              </a:extLst>
            </p:cNvPr>
            <p:cNvSpPr/>
            <p:nvPr/>
          </p:nvSpPr>
          <p:spPr>
            <a:xfrm>
              <a:off x="3670862" y="1654199"/>
              <a:ext cx="6877052" cy="923330"/>
            </a:xfrm>
            <a:prstGeom prst="rect">
              <a:avLst/>
            </a:prstGeom>
            <a:noFill/>
          </p:spPr>
          <p:txBody>
            <a:bodyPr wrap="square" lIns="91440" tIns="45720" rIns="91440" bIns="45720">
              <a:spAutoFit/>
            </a:bodyPr>
            <a:lstStyle/>
            <a:p>
              <a:pPr algn="ctr"/>
              <a:r>
                <a:rPr lang="en-US" sz="54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Lab Assignment</a:t>
              </a:r>
            </a:p>
          </p:txBody>
        </p:sp>
      </p:grpSp>
    </p:spTree>
    <p:extLst>
      <p:ext uri="{BB962C8B-B14F-4D97-AF65-F5344CB8AC3E}">
        <p14:creationId xmlns:p14="http://schemas.microsoft.com/office/powerpoint/2010/main" val="381234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6C33A34-6A7B-76DA-9F06-BA005A89DA9A}"/>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F434522B-716C-ED0F-D1A1-AF2C24C9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8" name="Picture 7">
              <a:extLst>
                <a:ext uri="{FF2B5EF4-FFF2-40B4-BE49-F238E27FC236}">
                  <a16:creationId xmlns:a16="http://schemas.microsoft.com/office/drawing/2014/main" id="{A720B188-246B-3923-6623-02D59498A26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sp>
        <p:nvSpPr>
          <p:cNvPr id="10" name="Rectangle 9">
            <a:extLst>
              <a:ext uri="{FF2B5EF4-FFF2-40B4-BE49-F238E27FC236}">
                <a16:creationId xmlns:a16="http://schemas.microsoft.com/office/drawing/2014/main" id="{D886BCED-26EC-CEDC-D04A-F52DA1C19330}"/>
              </a:ext>
            </a:extLst>
          </p:cNvPr>
          <p:cNvSpPr/>
          <p:nvPr/>
        </p:nvSpPr>
        <p:spPr>
          <a:xfrm>
            <a:off x="5780486" y="5573769"/>
            <a:ext cx="6603656" cy="954107"/>
          </a:xfrm>
          <a:prstGeom prst="rect">
            <a:avLst/>
          </a:prstGeom>
          <a:noFill/>
        </p:spPr>
        <p:txBody>
          <a:bodyPr wrap="square" lIns="91440" tIns="45720" rIns="91440" bIns="45720">
            <a:spAutoFit/>
          </a:bodyPr>
          <a:lstStyle/>
          <a:p>
            <a:pPr algn="ctr"/>
            <a:r>
              <a:rPr lang="en-US" sz="28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Video Link</a:t>
            </a:r>
          </a:p>
          <a:p>
            <a:pPr algn="ctr"/>
            <a:r>
              <a:rPr lang="en-US" sz="28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https://youtu.be/E-kjyaioc2c</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914" y="75964"/>
            <a:ext cx="1383172" cy="978594"/>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437" y="0"/>
            <a:ext cx="1684563" cy="897749"/>
          </a:xfrm>
          <a:prstGeom prst="rect">
            <a:avLst/>
          </a:prstGeom>
        </p:spPr>
      </p:pic>
    </p:spTree>
    <p:extLst>
      <p:ext uri="{BB962C8B-B14F-4D97-AF65-F5344CB8AC3E}">
        <p14:creationId xmlns:p14="http://schemas.microsoft.com/office/powerpoint/2010/main" val="58127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ACA9DB4-C73A-0008-FB23-BB417BA0B66F}"/>
              </a:ext>
            </a:extLst>
          </p:cNvPr>
          <p:cNvGrpSpPr/>
          <p:nvPr/>
        </p:nvGrpSpPr>
        <p:grpSpPr>
          <a:xfrm>
            <a:off x="0" y="0"/>
            <a:ext cx="12192000" cy="6858000"/>
            <a:chOff x="0" y="0"/>
            <a:chExt cx="12192000" cy="6858000"/>
          </a:xfrm>
        </p:grpSpPr>
        <p:pic>
          <p:nvPicPr>
            <p:cNvPr id="6" name="Picture 5">
              <a:extLst>
                <a:ext uri="{FF2B5EF4-FFF2-40B4-BE49-F238E27FC236}">
                  <a16:creationId xmlns:a16="http://schemas.microsoft.com/office/drawing/2014/main" id="{E64B979F-715B-9FDE-4D24-1C7942323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7" name="Picture 6">
              <a:extLst>
                <a:ext uri="{FF2B5EF4-FFF2-40B4-BE49-F238E27FC236}">
                  <a16:creationId xmlns:a16="http://schemas.microsoft.com/office/drawing/2014/main" id="{228A0FE7-486E-FC3B-5638-E12FAFD6310D}"/>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2204635" y="897749"/>
            <a:ext cx="7782730" cy="923330"/>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US" sz="54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Problem statement</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7914" y="75964"/>
            <a:ext cx="1383172" cy="978594"/>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0"/>
            <a:ext cx="1684563" cy="897749"/>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395005" y="1793825"/>
            <a:ext cx="10973096" cy="4093428"/>
          </a:xfrm>
          <a:prstGeom prst="rect">
            <a:avLst/>
          </a:prstGeom>
          <a:noFill/>
        </p:spPr>
        <p:txBody>
          <a:bodyPr wrap="square" lIns="91440" tIns="45720" rIns="91440" bIns="45720">
            <a:spAutoFit/>
          </a:bodyPr>
          <a:lstStyle/>
          <a:p>
            <a:pPr algn="just"/>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Given a list of integers, find the two elements whose sum is closest to zero. The list can contain both positive and negative integers.</a:t>
            </a:r>
          </a:p>
          <a:p>
            <a:pPr lvl="1"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lvl="1" algn="just"/>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Output </a:t>
            </a:r>
            <a:r>
              <a:rPr lang="en-IN"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Requirement</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The function should return the two elements whose sum is closest to zero, and if there are multiple pairs with the same distance to zero, it should return any one of them. If the list is empty, the function should return None.</a:t>
            </a:r>
          </a:p>
          <a:p>
            <a:pPr lvl="1"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lvl="1"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For example, given the list [-4, 7, 6, 2, -5], the function should return the pair</a:t>
            </a:r>
            <a:b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b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(-5, 6), as the sum of these two elements is closest to zero.</a:t>
            </a:r>
          </a:p>
          <a:p>
            <a:pPr lvl="1"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Input Format: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 list of integers </a:t>
            </a:r>
          </a:p>
          <a:p>
            <a:pPr algn="just"/>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Output Format: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output contains the two elements with the sum closest to zero. </a:t>
            </a:r>
          </a:p>
          <a:p>
            <a:pPr lvl="1"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3296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2204635" y="897749"/>
            <a:ext cx="7782730" cy="923330"/>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US" sz="54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Methodology</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7914" y="75964"/>
            <a:ext cx="1383172" cy="978594"/>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0"/>
            <a:ext cx="1684563" cy="897749"/>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609452" y="1833244"/>
            <a:ext cx="10973096" cy="3477875"/>
          </a:xfrm>
          <a:prstGeom prst="rect">
            <a:avLst/>
          </a:prstGeom>
          <a:noFill/>
        </p:spPr>
        <p:txBody>
          <a:bodyPr wrap="square" lIns="91440" tIns="45720" rIns="91440" bIns="45720">
            <a:spAutoFit/>
          </a:bodyPr>
          <a:lstStyle/>
          <a:p>
            <a:pPr algn="just"/>
            <a:r>
              <a:rPr lang="en-GB" sz="22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assignment involves </a:t>
            </a:r>
            <a:r>
              <a:rPr lang="en-GB" sz="22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two methods,</a:t>
            </a:r>
            <a:r>
              <a:rPr lang="en-GB" sz="22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and each method will be explained in detail with a step-by-step description of how the code is implemented. The two methods are:</a:t>
            </a:r>
          </a:p>
          <a:p>
            <a:pPr algn="just"/>
            <a:endParaRPr lang="en-GB" sz="22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914400" lvl="1" indent="-457200" algn="just">
              <a:buFont typeface="+mj-lt"/>
              <a:buAutoNum type="arabicParenR"/>
            </a:pPr>
            <a:r>
              <a:rPr lang="en-GB" sz="22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Brute Force Approach</a:t>
            </a:r>
          </a:p>
          <a:p>
            <a:pPr marL="914400" lvl="1" indent="-457200" algn="just">
              <a:buFont typeface="+mj-lt"/>
              <a:buAutoNum type="arabicParenR"/>
            </a:pPr>
            <a:r>
              <a:rPr lang="en-US" sz="22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Optimized Approach</a:t>
            </a:r>
          </a:p>
          <a:p>
            <a:pPr marL="914400" lvl="1" indent="-457200" algn="just">
              <a:buFont typeface="+mj-lt"/>
              <a:buAutoNum type="arabicParenR"/>
            </a:pPr>
            <a:endParaRPr lang="en-US" sz="22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algn="just"/>
            <a:r>
              <a:rPr lang="en-GB" sz="22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By utilizing these approaches, we can assess their efficiency, performance, and suitability based on the amount of data provided. This will enable us to determine which approach is the best choice.</a:t>
            </a:r>
            <a:endParaRPr lang="en-US" sz="22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5337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923330"/>
          </a:xfrm>
          <a:prstGeom prst="rect">
            <a:avLst/>
          </a:prstGeom>
          <a:noFill/>
        </p:spPr>
        <p:txBody>
          <a:bodyPr wrap="square" lIns="91440" tIns="45720" rIns="91440" bIns="45720">
            <a:spAutoFit/>
          </a:bodyPr>
          <a:lstStyle/>
          <a:p>
            <a:pPr algn="ctr"/>
            <a:r>
              <a:rPr lang="en-US" sz="54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1. Brute Force approach</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1187596"/>
            <a:ext cx="11783660" cy="5632311"/>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To find the pair of elements with the smallest absolute sum in a list, the brute force approach involves iterating through all possible pairs of elements and computing their sums. </a:t>
            </a: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method has a time complexity of O(n^2) and is inefficient for large lists. Therefore, for larger lists, alternative approaches such as sorting the list or using hash tables can be employed to achieve a lower time complexity.</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brute-force method is applied in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Jupyter</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Notebook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 python platform for programming</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find_pair_closest_to_zero</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function takes an array </a:t>
            </a:r>
            <a:r>
              <a:rPr lang="en-GB" sz="2000"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arr</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as input and returns a tuple containing the pair of elements whose sum is closest to zero.</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function uses a brute force approach where it iterates through all possible pairs of elements in the array and calculates their sum. The minimum difference between the sum of any two pairs is continuously tracked, and the pair of elements associated with this minimum difference is returned.</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4033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923330"/>
          </a:xfrm>
          <a:prstGeom prst="rect">
            <a:avLst/>
          </a:prstGeom>
          <a:noFill/>
        </p:spPr>
        <p:txBody>
          <a:bodyPr wrap="square" lIns="91440" tIns="45720" rIns="91440" bIns="45720">
            <a:spAutoFit/>
          </a:bodyPr>
          <a:lstStyle/>
          <a:p>
            <a:pPr algn="ctr"/>
            <a:r>
              <a:rPr lang="en-US" sz="54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1. Brute Force approach</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1187596"/>
            <a:ext cx="11783660" cy="5632311"/>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To find the pair of elements with the smallest absolute sum in a list, the brute force approach involves iterating through all possible pairs of elements and computing their sums. </a:t>
            </a:r>
          </a:p>
          <a:p>
            <a:pPr algn="just"/>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method has a time complexity of O(n^2) and is inefficient for large lists. Therefore, for larger lists, alternative approaches such as sorting the list or using hash tables can be employed to achieve a lower time complexity.</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brute-force method is applied in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Jupyter</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Notebook </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 python platform for programming.</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a:t>
            </a:r>
            <a:r>
              <a:rPr lang="en-GB" sz="2000" b="1"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find_pair_closest_to_zero</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function takes an array </a:t>
            </a:r>
            <a:r>
              <a:rPr lang="en-GB" sz="2000"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arr</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as input and returns a tuple containing the pair of elements whose sum is closest to zero.</a:t>
            </a:r>
          </a:p>
          <a:p>
            <a:pPr marL="342900" indent="-342900" algn="just">
              <a:buFont typeface="Wingdings" panose="05000000000000000000" pitchFamily="2" charset="2"/>
              <a:buChar char="ü"/>
            </a:pPr>
            <a:endPar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marL="342900" indent="-342900" algn="just">
              <a:buFont typeface="Wingdings" panose="05000000000000000000" pitchFamily="2" charset="2"/>
              <a:buChar char="ü"/>
            </a:pP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 function uses a brute force approach where it iterates through all possible pairs of elements in the array and calculates their sum. The minimum difference between the sum of any two pairs is continuously tracked, and the pair of elements associated with this minimum difference is returned.</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4611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923330"/>
          </a:xfrm>
          <a:prstGeom prst="rect">
            <a:avLst/>
          </a:prstGeom>
          <a:noFill/>
        </p:spPr>
        <p:txBody>
          <a:bodyPr wrap="square" lIns="91440" tIns="45720" rIns="91440" bIns="45720">
            <a:spAutoFit/>
          </a:bodyPr>
          <a:lstStyle/>
          <a:p>
            <a:pPr algn="ctr"/>
            <a:r>
              <a:rPr lang="en-US" sz="54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1. Brute Force approach</a:t>
            </a: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pic>
        <p:nvPicPr>
          <p:cNvPr id="4" name="Picture 3">
            <a:extLst>
              <a:ext uri="{FF2B5EF4-FFF2-40B4-BE49-F238E27FC236}">
                <a16:creationId xmlns:a16="http://schemas.microsoft.com/office/drawing/2014/main" id="{ADA5291A-AE8A-6055-D134-9707DCF17866}"/>
              </a:ext>
            </a:extLst>
          </p:cNvPr>
          <p:cNvPicPr>
            <a:picLocks noChangeAspect="1"/>
          </p:cNvPicPr>
          <p:nvPr/>
        </p:nvPicPr>
        <p:blipFill rotWithShape="1">
          <a:blip r:embed="rId6"/>
          <a:srcRect r="35406"/>
          <a:stretch/>
        </p:blipFill>
        <p:spPr>
          <a:xfrm>
            <a:off x="1347628" y="1320793"/>
            <a:ext cx="9664776" cy="5047235"/>
          </a:xfrm>
          <a:prstGeom prst="rect">
            <a:avLst/>
          </a:prstGeom>
        </p:spPr>
      </p:pic>
    </p:spTree>
    <p:extLst>
      <p:ext uri="{BB962C8B-B14F-4D97-AF65-F5344CB8AC3E}">
        <p14:creationId xmlns:p14="http://schemas.microsoft.com/office/powerpoint/2010/main" val="159822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83168"/>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Let's break down the code:</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15" name="Rectangle 14">
            <a:extLst>
              <a:ext uri="{FF2B5EF4-FFF2-40B4-BE49-F238E27FC236}">
                <a16:creationId xmlns:a16="http://schemas.microsoft.com/office/drawing/2014/main" id="{84DAC409-0737-6ACA-F715-4A40797C611D}"/>
              </a:ext>
            </a:extLst>
          </p:cNvPr>
          <p:cNvSpPr/>
          <p:nvPr/>
        </p:nvSpPr>
        <p:spPr>
          <a:xfrm>
            <a:off x="147425" y="1187596"/>
            <a:ext cx="11783660" cy="4401205"/>
          </a:xfrm>
          <a:prstGeom prst="rect">
            <a:avLst/>
          </a:prstGeom>
          <a:noFill/>
        </p:spPr>
        <p:txBody>
          <a:bodyPr wrap="square" lIns="91440" tIns="45720" rIns="91440" bIns="45720">
            <a:spAutoFit/>
          </a:bodyPr>
          <a:lstStyle/>
          <a:p>
            <a:pPr algn="just"/>
            <a:r>
              <a:rPr lang="en-GB" sz="2000" dirty="0">
                <a:solidFill>
                  <a:srgbClr val="2E95D3"/>
                </a:solidFill>
                <a:latin typeface="Söhne Mono"/>
              </a:rPr>
              <a:t>	</a:t>
            </a:r>
          </a:p>
          <a:p>
            <a:pPr algn="just"/>
            <a:endParaRPr lang="en-GB" sz="2000" b="0" i="0" dirty="0">
              <a:solidFill>
                <a:srgbClr val="2E95D3"/>
              </a:solidFill>
              <a:effectLst/>
              <a:latin typeface="Söhne Mono"/>
            </a:endParaRPr>
          </a:p>
          <a:p>
            <a:pPr algn="just"/>
            <a:endParaRPr lang="en-GB" sz="2000" dirty="0">
              <a:solidFill>
                <a:srgbClr val="2E95D3"/>
              </a:solidFill>
              <a:latin typeface="Söhne Mono"/>
            </a:endParaRPr>
          </a:p>
          <a:p>
            <a:pPr algn="just"/>
            <a:endParaRPr lang="en-GB" sz="2000" b="0" i="0" dirty="0">
              <a:solidFill>
                <a:srgbClr val="FFFFFF"/>
              </a:solidFill>
              <a:effectLst/>
              <a:latin typeface="Söhne Mono"/>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This line defines the function and takes an array as input.</a:t>
            </a:r>
          </a:p>
          <a:p>
            <a:pPr algn="just"/>
            <a:endParaRPr lang="en-GB" sz="2000" b="0" i="0" dirty="0">
              <a:solidFill>
                <a:srgbClr val="FFFFFF"/>
              </a:solidFill>
              <a:effectLst/>
              <a:latin typeface="Söhne Mono"/>
            </a:endParaRPr>
          </a:p>
          <a:p>
            <a:pPr lvl="2" algn="just"/>
            <a:endParaRPr lang="en-GB" sz="2000" b="0" i="0" dirty="0">
              <a:solidFill>
                <a:srgbClr val="2E95D3"/>
              </a:solidFill>
              <a:effectLst/>
              <a:latin typeface="Söhne Mono"/>
            </a:endParaRPr>
          </a:p>
          <a:p>
            <a:pPr lvl="2" algn="just"/>
            <a:endParaRPr lang="en-GB" sz="2000" dirty="0">
              <a:solidFill>
                <a:srgbClr val="2E95D3"/>
              </a:solidFill>
              <a:latin typeface="Söhne Mono"/>
            </a:endParaRPr>
          </a:p>
          <a:p>
            <a:pPr lvl="2" algn="just"/>
            <a:endParaRPr lang="en-GB" sz="2000" b="0" i="0" dirty="0">
              <a:solidFill>
                <a:srgbClr val="2E95D3"/>
              </a:solidFill>
              <a:effectLst/>
              <a:latin typeface="Söhne Mono"/>
            </a:endParaRPr>
          </a:p>
          <a:p>
            <a:pPr lvl="2" algn="just"/>
            <a:endParaRPr lang="en-GB" sz="2000" b="0" i="0" dirty="0">
              <a:solidFill>
                <a:srgbClr val="2E95D3"/>
              </a:solidFill>
              <a:effectLst/>
              <a:latin typeface="Söhne Mono"/>
            </a:endParaRPr>
          </a:p>
          <a:p>
            <a:pPr algn="just"/>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These lines initialize two variables - </a:t>
            </a:r>
            <a:r>
              <a:rPr lang="en-GB" sz="2000"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min_diff</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to infinity and pair to None. </a:t>
            </a:r>
            <a:r>
              <a:rPr lang="en-GB" sz="2000" dirty="0" err="1">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min_diff</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will keep track of the minimum difference between any two pairs of elements in the array. </a:t>
            </a:r>
            <a:r>
              <a:rPr lang="en-GB" sz="2000" b="1"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pair</a:t>
            </a:r>
            <a:r>
              <a:rPr lang="en-GB"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will store the pair of elements whose sum is closest to zero.</a:t>
            </a:r>
          </a:p>
          <a:p>
            <a:pPr algn="just"/>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208ED677-70E6-BADE-F916-6548D929B7B9}"/>
              </a:ext>
            </a:extLst>
          </p:cNvPr>
          <p:cNvPicPr>
            <a:picLocks noChangeAspect="1"/>
          </p:cNvPicPr>
          <p:nvPr/>
        </p:nvPicPr>
        <p:blipFill>
          <a:blip r:embed="rId6"/>
          <a:stretch>
            <a:fillRect/>
          </a:stretch>
        </p:blipFill>
        <p:spPr>
          <a:xfrm>
            <a:off x="626712" y="2830909"/>
            <a:ext cx="10938576" cy="1392751"/>
          </a:xfrm>
          <a:prstGeom prst="rect">
            <a:avLst/>
          </a:prstGeom>
        </p:spPr>
      </p:pic>
      <p:pic>
        <p:nvPicPr>
          <p:cNvPr id="16" name="Picture 15">
            <a:extLst>
              <a:ext uri="{FF2B5EF4-FFF2-40B4-BE49-F238E27FC236}">
                <a16:creationId xmlns:a16="http://schemas.microsoft.com/office/drawing/2014/main" id="{1DC878CD-628F-E9E5-CF80-DA4773EADBD2}"/>
              </a:ext>
            </a:extLst>
          </p:cNvPr>
          <p:cNvPicPr>
            <a:picLocks noChangeAspect="1"/>
          </p:cNvPicPr>
          <p:nvPr/>
        </p:nvPicPr>
        <p:blipFill>
          <a:blip r:embed="rId7"/>
          <a:stretch>
            <a:fillRect/>
          </a:stretch>
        </p:blipFill>
        <p:spPr>
          <a:xfrm>
            <a:off x="592660" y="1443603"/>
            <a:ext cx="10972628" cy="958926"/>
          </a:xfrm>
          <a:prstGeom prst="rect">
            <a:avLst/>
          </a:prstGeom>
        </p:spPr>
      </p:pic>
    </p:spTree>
    <p:extLst>
      <p:ext uri="{BB962C8B-B14F-4D97-AF65-F5344CB8AC3E}">
        <p14:creationId xmlns:p14="http://schemas.microsoft.com/office/powerpoint/2010/main" val="312543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Let's break down the code:</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pic>
        <p:nvPicPr>
          <p:cNvPr id="4" name="Picture 3">
            <a:extLst>
              <a:ext uri="{FF2B5EF4-FFF2-40B4-BE49-F238E27FC236}">
                <a16:creationId xmlns:a16="http://schemas.microsoft.com/office/drawing/2014/main" id="{090BC62A-8D66-D1AF-267D-1A6E0FD900FA}"/>
              </a:ext>
            </a:extLst>
          </p:cNvPr>
          <p:cNvPicPr>
            <a:picLocks noChangeAspect="1"/>
          </p:cNvPicPr>
          <p:nvPr/>
        </p:nvPicPr>
        <p:blipFill>
          <a:blip r:embed="rId6"/>
          <a:stretch>
            <a:fillRect/>
          </a:stretch>
        </p:blipFill>
        <p:spPr>
          <a:xfrm>
            <a:off x="612363" y="988524"/>
            <a:ext cx="11173763" cy="3045933"/>
          </a:xfrm>
          <a:prstGeom prst="rect">
            <a:avLst/>
          </a:prstGeom>
        </p:spPr>
      </p:pic>
      <p:sp>
        <p:nvSpPr>
          <p:cNvPr id="7" name="Rectangle 6">
            <a:extLst>
              <a:ext uri="{FF2B5EF4-FFF2-40B4-BE49-F238E27FC236}">
                <a16:creationId xmlns:a16="http://schemas.microsoft.com/office/drawing/2014/main" id="{3312A9E1-C32B-1AAB-6919-D44F01BE0917}"/>
              </a:ext>
            </a:extLst>
          </p:cNvPr>
          <p:cNvSpPr/>
          <p:nvPr/>
        </p:nvSpPr>
        <p:spPr>
          <a:xfrm>
            <a:off x="508000" y="4120422"/>
            <a:ext cx="11278126" cy="2246769"/>
          </a:xfrm>
          <a:prstGeom prst="rect">
            <a:avLst/>
          </a:prstGeom>
          <a:noFill/>
        </p:spPr>
        <p:txBody>
          <a:bodyPr wrap="square" lIns="91440" tIns="45720" rIns="91440" bIns="45720">
            <a:spAutoFit/>
          </a:bodyPr>
          <a:lstStyle/>
          <a:p>
            <a:pPr algn="just"/>
            <a:r>
              <a:rPr lang="en-GB" sz="2000" dirty="0">
                <a:solidFill>
                  <a:schemeClr val="bg1"/>
                </a:solidFill>
                <a:latin typeface="Söhne Mono"/>
              </a:rPr>
              <a:t>These lines implement the brute force approach. The outer loop iterates through each element in the array, and the inner loop iterates through all elements after the current element. This ensures that each pair of elements is considered only once.</a:t>
            </a:r>
          </a:p>
          <a:p>
            <a:pPr algn="just"/>
            <a:endParaRPr lang="en-GB" sz="2000" dirty="0">
              <a:solidFill>
                <a:schemeClr val="bg1"/>
              </a:solidFill>
              <a:latin typeface="Söhne Mono"/>
            </a:endParaRPr>
          </a:p>
          <a:p>
            <a:pPr algn="just"/>
            <a:r>
              <a:rPr lang="en-GB" sz="2000" dirty="0">
                <a:solidFill>
                  <a:schemeClr val="bg1"/>
                </a:solidFill>
                <a:latin typeface="Söhne Mono"/>
              </a:rPr>
              <a:t>The sum of the current pair is calculated and its absolute value is taken to ensure that the distance from zero is always positive. If this distance is smaller than the current minimum difference, the minimum difference is updated, and the current pair is stored in pair.</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0265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AFA32-56C4-1410-5D83-3EB64DD130B2}"/>
              </a:ext>
            </a:extLst>
          </p:cNvPr>
          <p:cNvGrpSpPr/>
          <p:nvPr/>
        </p:nvGrpSpPr>
        <p:grpSpPr>
          <a:xfrm flipH="1">
            <a:off x="0" y="0"/>
            <a:ext cx="12192000" cy="6858000"/>
            <a:chOff x="0" y="0"/>
            <a:chExt cx="12192000" cy="6858000"/>
          </a:xfrm>
        </p:grpSpPr>
        <p:pic>
          <p:nvPicPr>
            <p:cNvPr id="11" name="Picture 10">
              <a:extLst>
                <a:ext uri="{FF2B5EF4-FFF2-40B4-BE49-F238E27FC236}">
                  <a16:creationId xmlns:a16="http://schemas.microsoft.com/office/drawing/2014/main" id="{DDE2B75F-F51F-6723-9A3B-4860247B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pic>
          <p:nvPicPr>
            <p:cNvPr id="13" name="Picture 12">
              <a:extLst>
                <a:ext uri="{FF2B5EF4-FFF2-40B4-BE49-F238E27FC236}">
                  <a16:creationId xmlns:a16="http://schemas.microsoft.com/office/drawing/2014/main" id="{B695F999-D944-8776-8830-7B3140342D5B}"/>
                </a:ext>
              </a:extLst>
            </p:cNvPr>
            <p:cNvPicPr>
              <a:picLocks noChangeAspect="1"/>
            </p:cNvPicPr>
            <p:nvPr/>
          </p:nvPicPr>
          <p:blipFill rotWithShape="1">
            <a:blip r:embed="rId2">
              <a:extLst>
                <a:ext uri="{28A0092B-C50C-407E-A947-70E740481C1C}">
                  <a14:useLocalDpi xmlns:a14="http://schemas.microsoft.com/office/drawing/2010/main" val="0"/>
                </a:ext>
              </a:extLst>
            </a:blip>
            <a:srcRect l="69771"/>
            <a:stretch/>
          </p:blipFill>
          <p:spPr>
            <a:xfrm flipH="1">
              <a:off x="9082314" y="0"/>
              <a:ext cx="3109686" cy="6858000"/>
            </a:xfrm>
            <a:prstGeom prst="rect">
              <a:avLst/>
            </a:prstGeom>
          </p:spPr>
        </p:pic>
      </p:grpSp>
      <p:pic>
        <p:nvPicPr>
          <p:cNvPr id="3" name="Picture 2">
            <a:extLst>
              <a:ext uri="{FF2B5EF4-FFF2-40B4-BE49-F238E27FC236}">
                <a16:creationId xmlns:a16="http://schemas.microsoft.com/office/drawing/2014/main" id="{217A06C5-B976-1E46-54F4-47FEDE9EBCD4}"/>
              </a:ext>
            </a:extLst>
          </p:cNvPr>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D886BCED-26EC-CEDC-D04A-F52DA1C19330}"/>
              </a:ext>
            </a:extLst>
          </p:cNvPr>
          <p:cNvSpPr/>
          <p:nvPr/>
        </p:nvSpPr>
        <p:spPr>
          <a:xfrm>
            <a:off x="1479689" y="264266"/>
            <a:ext cx="9232622" cy="707886"/>
          </a:xfrm>
          <a:prstGeom prst="rect">
            <a:avLst/>
          </a:prstGeom>
          <a:noFill/>
        </p:spPr>
        <p:txBody>
          <a:bodyPr wrap="square" lIns="91440" tIns="45720" rIns="91440" bIns="45720">
            <a:spAutoFit/>
          </a:bodyPr>
          <a:lstStyle/>
          <a:p>
            <a:pPr algn="ctr"/>
            <a:r>
              <a:rPr lang="en-GB"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Let's break down the code:</a:t>
            </a:r>
            <a:endParaRPr lang="en-US" sz="4000" b="1" u="sng"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9025D0A1-57DD-2057-865C-354763A89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2404" y="75964"/>
            <a:ext cx="918681" cy="649967"/>
          </a:xfrm>
          <a:prstGeom prst="rect">
            <a:avLst/>
          </a:prstGeom>
        </p:spPr>
      </p:pic>
      <p:pic>
        <p:nvPicPr>
          <p:cNvPr id="14" name="Picture 13">
            <a:extLst>
              <a:ext uri="{FF2B5EF4-FFF2-40B4-BE49-F238E27FC236}">
                <a16:creationId xmlns:a16="http://schemas.microsoft.com/office/drawing/2014/main" id="{6EABCCDA-4B12-195D-4FDF-E3EA5B273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37" y="1"/>
            <a:ext cx="1362157" cy="725930"/>
          </a:xfrm>
          <a:prstGeom prst="rect">
            <a:avLst/>
          </a:prstGeom>
        </p:spPr>
      </p:pic>
      <p:sp>
        <p:nvSpPr>
          <p:cNvPr id="7" name="Rectangle 6">
            <a:extLst>
              <a:ext uri="{FF2B5EF4-FFF2-40B4-BE49-F238E27FC236}">
                <a16:creationId xmlns:a16="http://schemas.microsoft.com/office/drawing/2014/main" id="{3312A9E1-C32B-1AAB-6919-D44F01BE0917}"/>
              </a:ext>
            </a:extLst>
          </p:cNvPr>
          <p:cNvSpPr/>
          <p:nvPr/>
        </p:nvSpPr>
        <p:spPr>
          <a:xfrm>
            <a:off x="398616" y="2205224"/>
            <a:ext cx="11278126" cy="400110"/>
          </a:xfrm>
          <a:prstGeom prst="rect">
            <a:avLst/>
          </a:prstGeom>
          <a:noFill/>
        </p:spPr>
        <p:txBody>
          <a:bodyPr wrap="square" lIns="91440" tIns="45720" rIns="91440" bIns="45720">
            <a:spAutoFit/>
          </a:bodyPr>
          <a:lstStyle/>
          <a:p>
            <a:pPr algn="just"/>
            <a:r>
              <a:rPr lang="en-GB" sz="2000" dirty="0">
                <a:solidFill>
                  <a:schemeClr val="bg1"/>
                </a:solidFill>
                <a:latin typeface="Söhne Mono"/>
              </a:rPr>
              <a:t>This line returns the pair of elements whose sum is closest to zero.</a:t>
            </a:r>
          </a:p>
        </p:txBody>
      </p:sp>
      <p:pic>
        <p:nvPicPr>
          <p:cNvPr id="15" name="Picture 14">
            <a:extLst>
              <a:ext uri="{FF2B5EF4-FFF2-40B4-BE49-F238E27FC236}">
                <a16:creationId xmlns:a16="http://schemas.microsoft.com/office/drawing/2014/main" id="{C568E305-8DE8-F037-E8BC-05FAB47F2C84}"/>
              </a:ext>
            </a:extLst>
          </p:cNvPr>
          <p:cNvPicPr>
            <a:picLocks noChangeAspect="1"/>
          </p:cNvPicPr>
          <p:nvPr/>
        </p:nvPicPr>
        <p:blipFill>
          <a:blip r:embed="rId6"/>
          <a:stretch>
            <a:fillRect/>
          </a:stretch>
        </p:blipFill>
        <p:spPr>
          <a:xfrm>
            <a:off x="612363" y="972152"/>
            <a:ext cx="10902349" cy="986851"/>
          </a:xfrm>
          <a:prstGeom prst="rect">
            <a:avLst/>
          </a:prstGeom>
        </p:spPr>
      </p:pic>
    </p:spTree>
    <p:extLst>
      <p:ext uri="{BB962C8B-B14F-4D97-AF65-F5344CB8AC3E}">
        <p14:creationId xmlns:p14="http://schemas.microsoft.com/office/powerpoint/2010/main" val="3129002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1602</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Poppins</vt:lpstr>
      <vt:lpstr>Söhne Mono</vt:lpstr>
      <vt:lpstr>Tangerine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 Sahu</dc:creator>
  <cp:lastModifiedBy>Muna Sahu</cp:lastModifiedBy>
  <cp:revision>8</cp:revision>
  <dcterms:created xsi:type="dcterms:W3CDTF">2023-03-21T14:48:05Z</dcterms:created>
  <dcterms:modified xsi:type="dcterms:W3CDTF">2023-03-21T18:26:06Z</dcterms:modified>
</cp:coreProperties>
</file>