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2" r:id="rId6"/>
    <p:sldId id="263" r:id="rId7"/>
    <p:sldId id="264" r:id="rId8"/>
    <p:sldId id="265" r:id="rId9"/>
    <p:sldId id="260"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24"/>
    <a:srgbClr val="EE2C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AEF31-7ECE-939A-3E61-A50EF3D9A6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69FE39-D7FE-7E9F-2160-D1951C2FF3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1D28BF-3415-ABED-096A-914F41240959}"/>
              </a:ext>
            </a:extLst>
          </p:cNvPr>
          <p:cNvSpPr>
            <a:spLocks noGrp="1"/>
          </p:cNvSpPr>
          <p:nvPr>
            <p:ph type="dt" sz="half" idx="10"/>
          </p:nvPr>
        </p:nvSpPr>
        <p:spPr/>
        <p:txBody>
          <a:bodyPr/>
          <a:lstStyle/>
          <a:p>
            <a:fld id="{3684B839-6296-462A-8C47-5B3056732B58}" type="datetimeFigureOut">
              <a:rPr lang="en-IN" smtClean="0"/>
              <a:t>30-01-2023</a:t>
            </a:fld>
            <a:endParaRPr lang="en-IN"/>
          </a:p>
        </p:txBody>
      </p:sp>
      <p:sp>
        <p:nvSpPr>
          <p:cNvPr id="5" name="Footer Placeholder 4">
            <a:extLst>
              <a:ext uri="{FF2B5EF4-FFF2-40B4-BE49-F238E27FC236}">
                <a16:creationId xmlns:a16="http://schemas.microsoft.com/office/drawing/2014/main" id="{B127BB31-CEE6-86A0-B0F6-2EAF83EB49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24A3C6-715E-6FA4-FDA7-AD4B966F08F4}"/>
              </a:ext>
            </a:extLst>
          </p:cNvPr>
          <p:cNvSpPr>
            <a:spLocks noGrp="1"/>
          </p:cNvSpPr>
          <p:nvPr>
            <p:ph type="sldNum" sz="quarter" idx="12"/>
          </p:nvPr>
        </p:nvSpPr>
        <p:spPr/>
        <p:txBody>
          <a:bodyPr/>
          <a:lstStyle/>
          <a:p>
            <a:fld id="{DD5EC422-EDA3-4284-8190-5E9A758C395C}" type="slidenum">
              <a:rPr lang="en-IN" smtClean="0"/>
              <a:t>‹#›</a:t>
            </a:fld>
            <a:endParaRPr lang="en-IN"/>
          </a:p>
        </p:txBody>
      </p:sp>
    </p:spTree>
    <p:extLst>
      <p:ext uri="{BB962C8B-B14F-4D97-AF65-F5344CB8AC3E}">
        <p14:creationId xmlns:p14="http://schemas.microsoft.com/office/powerpoint/2010/main" val="403444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F4741-7DEF-BDD8-F795-63F6FDA551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1BFECD-572E-A1E7-31BB-19ACE4CEE3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24BB95-80D9-CEB9-3043-001B61F7268F}"/>
              </a:ext>
            </a:extLst>
          </p:cNvPr>
          <p:cNvSpPr>
            <a:spLocks noGrp="1"/>
          </p:cNvSpPr>
          <p:nvPr>
            <p:ph type="dt" sz="half" idx="10"/>
          </p:nvPr>
        </p:nvSpPr>
        <p:spPr/>
        <p:txBody>
          <a:bodyPr/>
          <a:lstStyle/>
          <a:p>
            <a:fld id="{3684B839-6296-462A-8C47-5B3056732B58}" type="datetimeFigureOut">
              <a:rPr lang="en-IN" smtClean="0"/>
              <a:t>30-01-2023</a:t>
            </a:fld>
            <a:endParaRPr lang="en-IN"/>
          </a:p>
        </p:txBody>
      </p:sp>
      <p:sp>
        <p:nvSpPr>
          <p:cNvPr id="5" name="Footer Placeholder 4">
            <a:extLst>
              <a:ext uri="{FF2B5EF4-FFF2-40B4-BE49-F238E27FC236}">
                <a16:creationId xmlns:a16="http://schemas.microsoft.com/office/drawing/2014/main" id="{13ABFE11-29BC-0F2A-E2A0-92BE4D9D99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C7F22A-D501-287B-8C84-720C0E3AC464}"/>
              </a:ext>
            </a:extLst>
          </p:cNvPr>
          <p:cNvSpPr>
            <a:spLocks noGrp="1"/>
          </p:cNvSpPr>
          <p:nvPr>
            <p:ph type="sldNum" sz="quarter" idx="12"/>
          </p:nvPr>
        </p:nvSpPr>
        <p:spPr/>
        <p:txBody>
          <a:bodyPr/>
          <a:lstStyle/>
          <a:p>
            <a:fld id="{DD5EC422-EDA3-4284-8190-5E9A758C395C}" type="slidenum">
              <a:rPr lang="en-IN" smtClean="0"/>
              <a:t>‹#›</a:t>
            </a:fld>
            <a:endParaRPr lang="en-IN"/>
          </a:p>
        </p:txBody>
      </p:sp>
    </p:spTree>
    <p:extLst>
      <p:ext uri="{BB962C8B-B14F-4D97-AF65-F5344CB8AC3E}">
        <p14:creationId xmlns:p14="http://schemas.microsoft.com/office/powerpoint/2010/main" val="282907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93C98F-6F12-11F9-E5D2-9330BBD816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A4F00D-8CFA-64AF-2014-E659AFDC53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3C39C-5868-A2E5-04FA-FFFFF1CE8A52}"/>
              </a:ext>
            </a:extLst>
          </p:cNvPr>
          <p:cNvSpPr>
            <a:spLocks noGrp="1"/>
          </p:cNvSpPr>
          <p:nvPr>
            <p:ph type="dt" sz="half" idx="10"/>
          </p:nvPr>
        </p:nvSpPr>
        <p:spPr/>
        <p:txBody>
          <a:bodyPr/>
          <a:lstStyle/>
          <a:p>
            <a:fld id="{3684B839-6296-462A-8C47-5B3056732B58}" type="datetimeFigureOut">
              <a:rPr lang="en-IN" smtClean="0"/>
              <a:t>30-01-2023</a:t>
            </a:fld>
            <a:endParaRPr lang="en-IN"/>
          </a:p>
        </p:txBody>
      </p:sp>
      <p:sp>
        <p:nvSpPr>
          <p:cNvPr id="5" name="Footer Placeholder 4">
            <a:extLst>
              <a:ext uri="{FF2B5EF4-FFF2-40B4-BE49-F238E27FC236}">
                <a16:creationId xmlns:a16="http://schemas.microsoft.com/office/drawing/2014/main" id="{171AD17F-3D22-E507-1281-938A4C33C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6D5BE4-02BF-7FDC-C2C0-B0C1997906BC}"/>
              </a:ext>
            </a:extLst>
          </p:cNvPr>
          <p:cNvSpPr>
            <a:spLocks noGrp="1"/>
          </p:cNvSpPr>
          <p:nvPr>
            <p:ph type="sldNum" sz="quarter" idx="12"/>
          </p:nvPr>
        </p:nvSpPr>
        <p:spPr/>
        <p:txBody>
          <a:bodyPr/>
          <a:lstStyle/>
          <a:p>
            <a:fld id="{DD5EC422-EDA3-4284-8190-5E9A758C395C}" type="slidenum">
              <a:rPr lang="en-IN" smtClean="0"/>
              <a:t>‹#›</a:t>
            </a:fld>
            <a:endParaRPr lang="en-IN"/>
          </a:p>
        </p:txBody>
      </p:sp>
    </p:spTree>
    <p:extLst>
      <p:ext uri="{BB962C8B-B14F-4D97-AF65-F5344CB8AC3E}">
        <p14:creationId xmlns:p14="http://schemas.microsoft.com/office/powerpoint/2010/main" val="1470457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6279F-DDA7-5F49-4424-4303E6290B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C997C9-FA81-18F6-B1B8-9751ADDF8D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45EF37-B9EC-05AF-FFF0-85A50815B362}"/>
              </a:ext>
            </a:extLst>
          </p:cNvPr>
          <p:cNvSpPr>
            <a:spLocks noGrp="1"/>
          </p:cNvSpPr>
          <p:nvPr>
            <p:ph type="dt" sz="half" idx="10"/>
          </p:nvPr>
        </p:nvSpPr>
        <p:spPr/>
        <p:txBody>
          <a:bodyPr/>
          <a:lstStyle/>
          <a:p>
            <a:fld id="{3684B839-6296-462A-8C47-5B3056732B58}" type="datetimeFigureOut">
              <a:rPr lang="en-IN" smtClean="0"/>
              <a:t>30-01-2023</a:t>
            </a:fld>
            <a:endParaRPr lang="en-IN"/>
          </a:p>
        </p:txBody>
      </p:sp>
      <p:sp>
        <p:nvSpPr>
          <p:cNvPr id="5" name="Footer Placeholder 4">
            <a:extLst>
              <a:ext uri="{FF2B5EF4-FFF2-40B4-BE49-F238E27FC236}">
                <a16:creationId xmlns:a16="http://schemas.microsoft.com/office/drawing/2014/main" id="{AE116743-F324-60CE-8B0F-CBC0872103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03A28B-004B-E2BA-BEE0-94C1E24F2656}"/>
              </a:ext>
            </a:extLst>
          </p:cNvPr>
          <p:cNvSpPr>
            <a:spLocks noGrp="1"/>
          </p:cNvSpPr>
          <p:nvPr>
            <p:ph type="sldNum" sz="quarter" idx="12"/>
          </p:nvPr>
        </p:nvSpPr>
        <p:spPr/>
        <p:txBody>
          <a:bodyPr/>
          <a:lstStyle/>
          <a:p>
            <a:fld id="{DD5EC422-EDA3-4284-8190-5E9A758C395C}" type="slidenum">
              <a:rPr lang="en-IN" smtClean="0"/>
              <a:t>‹#›</a:t>
            </a:fld>
            <a:endParaRPr lang="en-IN"/>
          </a:p>
        </p:txBody>
      </p:sp>
    </p:spTree>
    <p:extLst>
      <p:ext uri="{BB962C8B-B14F-4D97-AF65-F5344CB8AC3E}">
        <p14:creationId xmlns:p14="http://schemas.microsoft.com/office/powerpoint/2010/main" val="2020781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7862-726C-1453-B9BC-8F362D6D40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1BF03F-5090-9827-C8F2-08D57A7FF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093D46-6360-8FE6-BF05-FBD0B0311A38}"/>
              </a:ext>
            </a:extLst>
          </p:cNvPr>
          <p:cNvSpPr>
            <a:spLocks noGrp="1"/>
          </p:cNvSpPr>
          <p:nvPr>
            <p:ph type="dt" sz="half" idx="10"/>
          </p:nvPr>
        </p:nvSpPr>
        <p:spPr/>
        <p:txBody>
          <a:bodyPr/>
          <a:lstStyle/>
          <a:p>
            <a:fld id="{3684B839-6296-462A-8C47-5B3056732B58}" type="datetimeFigureOut">
              <a:rPr lang="en-IN" smtClean="0"/>
              <a:t>30-01-2023</a:t>
            </a:fld>
            <a:endParaRPr lang="en-IN"/>
          </a:p>
        </p:txBody>
      </p:sp>
      <p:sp>
        <p:nvSpPr>
          <p:cNvPr id="5" name="Footer Placeholder 4">
            <a:extLst>
              <a:ext uri="{FF2B5EF4-FFF2-40B4-BE49-F238E27FC236}">
                <a16:creationId xmlns:a16="http://schemas.microsoft.com/office/drawing/2014/main" id="{0874F973-280B-E7A4-7C5D-976A609F2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B0F047-1F62-D148-822B-4E081C17B3EB}"/>
              </a:ext>
            </a:extLst>
          </p:cNvPr>
          <p:cNvSpPr>
            <a:spLocks noGrp="1"/>
          </p:cNvSpPr>
          <p:nvPr>
            <p:ph type="sldNum" sz="quarter" idx="12"/>
          </p:nvPr>
        </p:nvSpPr>
        <p:spPr/>
        <p:txBody>
          <a:bodyPr/>
          <a:lstStyle/>
          <a:p>
            <a:fld id="{DD5EC422-EDA3-4284-8190-5E9A758C395C}" type="slidenum">
              <a:rPr lang="en-IN" smtClean="0"/>
              <a:t>‹#›</a:t>
            </a:fld>
            <a:endParaRPr lang="en-IN"/>
          </a:p>
        </p:txBody>
      </p:sp>
    </p:spTree>
    <p:extLst>
      <p:ext uri="{BB962C8B-B14F-4D97-AF65-F5344CB8AC3E}">
        <p14:creationId xmlns:p14="http://schemas.microsoft.com/office/powerpoint/2010/main" val="1097288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FB8C-F3CD-F354-6B39-B226AFE887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643E4B-5D81-72BD-963C-1A823030DE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16689D-BA8D-1B97-336B-14D5FDDA52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FEEF30-5F17-FD23-ABF6-71883AB971E5}"/>
              </a:ext>
            </a:extLst>
          </p:cNvPr>
          <p:cNvSpPr>
            <a:spLocks noGrp="1"/>
          </p:cNvSpPr>
          <p:nvPr>
            <p:ph type="dt" sz="half" idx="10"/>
          </p:nvPr>
        </p:nvSpPr>
        <p:spPr/>
        <p:txBody>
          <a:bodyPr/>
          <a:lstStyle/>
          <a:p>
            <a:fld id="{3684B839-6296-462A-8C47-5B3056732B58}" type="datetimeFigureOut">
              <a:rPr lang="en-IN" smtClean="0"/>
              <a:t>30-01-2023</a:t>
            </a:fld>
            <a:endParaRPr lang="en-IN"/>
          </a:p>
        </p:txBody>
      </p:sp>
      <p:sp>
        <p:nvSpPr>
          <p:cNvPr id="6" name="Footer Placeholder 5">
            <a:extLst>
              <a:ext uri="{FF2B5EF4-FFF2-40B4-BE49-F238E27FC236}">
                <a16:creationId xmlns:a16="http://schemas.microsoft.com/office/drawing/2014/main" id="{6F0CA668-3FC9-BD8C-1725-7151E01579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494012-B64F-2702-494C-A4DD24FD7AEC}"/>
              </a:ext>
            </a:extLst>
          </p:cNvPr>
          <p:cNvSpPr>
            <a:spLocks noGrp="1"/>
          </p:cNvSpPr>
          <p:nvPr>
            <p:ph type="sldNum" sz="quarter" idx="12"/>
          </p:nvPr>
        </p:nvSpPr>
        <p:spPr/>
        <p:txBody>
          <a:bodyPr/>
          <a:lstStyle/>
          <a:p>
            <a:fld id="{DD5EC422-EDA3-4284-8190-5E9A758C395C}" type="slidenum">
              <a:rPr lang="en-IN" smtClean="0"/>
              <a:t>‹#›</a:t>
            </a:fld>
            <a:endParaRPr lang="en-IN"/>
          </a:p>
        </p:txBody>
      </p:sp>
    </p:spTree>
    <p:extLst>
      <p:ext uri="{BB962C8B-B14F-4D97-AF65-F5344CB8AC3E}">
        <p14:creationId xmlns:p14="http://schemas.microsoft.com/office/powerpoint/2010/main" val="318893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5005-6F27-004B-FDA9-9CEE10DA4A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E606F2-F647-E021-A6A9-90C07A0E88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735580-918E-5B87-C1D8-BC2FE8A666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A9094F-E9F5-4E6B-3915-0A1BDCA399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AADC46-832F-0838-80EB-9CCD55166E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8DD5C2-B407-B96D-03F6-73B3E8D70A60}"/>
              </a:ext>
            </a:extLst>
          </p:cNvPr>
          <p:cNvSpPr>
            <a:spLocks noGrp="1"/>
          </p:cNvSpPr>
          <p:nvPr>
            <p:ph type="dt" sz="half" idx="10"/>
          </p:nvPr>
        </p:nvSpPr>
        <p:spPr/>
        <p:txBody>
          <a:bodyPr/>
          <a:lstStyle/>
          <a:p>
            <a:fld id="{3684B839-6296-462A-8C47-5B3056732B58}" type="datetimeFigureOut">
              <a:rPr lang="en-IN" smtClean="0"/>
              <a:t>30-01-2023</a:t>
            </a:fld>
            <a:endParaRPr lang="en-IN"/>
          </a:p>
        </p:txBody>
      </p:sp>
      <p:sp>
        <p:nvSpPr>
          <p:cNvPr id="8" name="Footer Placeholder 7">
            <a:extLst>
              <a:ext uri="{FF2B5EF4-FFF2-40B4-BE49-F238E27FC236}">
                <a16:creationId xmlns:a16="http://schemas.microsoft.com/office/drawing/2014/main" id="{99011BA2-BD21-8B61-D397-D7AF3E1261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B41AFE-67C8-2128-2643-91BAB2857BC6}"/>
              </a:ext>
            </a:extLst>
          </p:cNvPr>
          <p:cNvSpPr>
            <a:spLocks noGrp="1"/>
          </p:cNvSpPr>
          <p:nvPr>
            <p:ph type="sldNum" sz="quarter" idx="12"/>
          </p:nvPr>
        </p:nvSpPr>
        <p:spPr/>
        <p:txBody>
          <a:bodyPr/>
          <a:lstStyle/>
          <a:p>
            <a:fld id="{DD5EC422-EDA3-4284-8190-5E9A758C395C}" type="slidenum">
              <a:rPr lang="en-IN" smtClean="0"/>
              <a:t>‹#›</a:t>
            </a:fld>
            <a:endParaRPr lang="en-IN"/>
          </a:p>
        </p:txBody>
      </p:sp>
    </p:spTree>
    <p:extLst>
      <p:ext uri="{BB962C8B-B14F-4D97-AF65-F5344CB8AC3E}">
        <p14:creationId xmlns:p14="http://schemas.microsoft.com/office/powerpoint/2010/main" val="15710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5774-A6CF-C377-F124-48F4C9E73B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06A850-02F4-29CA-80BB-129B7C44FB1E}"/>
              </a:ext>
            </a:extLst>
          </p:cNvPr>
          <p:cNvSpPr>
            <a:spLocks noGrp="1"/>
          </p:cNvSpPr>
          <p:nvPr>
            <p:ph type="dt" sz="half" idx="10"/>
          </p:nvPr>
        </p:nvSpPr>
        <p:spPr/>
        <p:txBody>
          <a:bodyPr/>
          <a:lstStyle/>
          <a:p>
            <a:fld id="{3684B839-6296-462A-8C47-5B3056732B58}" type="datetimeFigureOut">
              <a:rPr lang="en-IN" smtClean="0"/>
              <a:t>30-01-2023</a:t>
            </a:fld>
            <a:endParaRPr lang="en-IN"/>
          </a:p>
        </p:txBody>
      </p:sp>
      <p:sp>
        <p:nvSpPr>
          <p:cNvPr id="4" name="Footer Placeholder 3">
            <a:extLst>
              <a:ext uri="{FF2B5EF4-FFF2-40B4-BE49-F238E27FC236}">
                <a16:creationId xmlns:a16="http://schemas.microsoft.com/office/drawing/2014/main" id="{17FD2447-C8E7-C3F1-34B3-54B152C7F5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EF8B1B-A297-B664-1816-6561DDA417A8}"/>
              </a:ext>
            </a:extLst>
          </p:cNvPr>
          <p:cNvSpPr>
            <a:spLocks noGrp="1"/>
          </p:cNvSpPr>
          <p:nvPr>
            <p:ph type="sldNum" sz="quarter" idx="12"/>
          </p:nvPr>
        </p:nvSpPr>
        <p:spPr/>
        <p:txBody>
          <a:bodyPr/>
          <a:lstStyle/>
          <a:p>
            <a:fld id="{DD5EC422-EDA3-4284-8190-5E9A758C395C}" type="slidenum">
              <a:rPr lang="en-IN" smtClean="0"/>
              <a:t>‹#›</a:t>
            </a:fld>
            <a:endParaRPr lang="en-IN"/>
          </a:p>
        </p:txBody>
      </p:sp>
    </p:spTree>
    <p:extLst>
      <p:ext uri="{BB962C8B-B14F-4D97-AF65-F5344CB8AC3E}">
        <p14:creationId xmlns:p14="http://schemas.microsoft.com/office/powerpoint/2010/main" val="70585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672AA3-BD1E-2ACD-CCEC-FDDA330403C6}"/>
              </a:ext>
            </a:extLst>
          </p:cNvPr>
          <p:cNvSpPr>
            <a:spLocks noGrp="1"/>
          </p:cNvSpPr>
          <p:nvPr>
            <p:ph type="dt" sz="half" idx="10"/>
          </p:nvPr>
        </p:nvSpPr>
        <p:spPr/>
        <p:txBody>
          <a:bodyPr/>
          <a:lstStyle/>
          <a:p>
            <a:fld id="{3684B839-6296-462A-8C47-5B3056732B58}" type="datetimeFigureOut">
              <a:rPr lang="en-IN" smtClean="0"/>
              <a:t>30-01-2023</a:t>
            </a:fld>
            <a:endParaRPr lang="en-IN"/>
          </a:p>
        </p:txBody>
      </p:sp>
      <p:sp>
        <p:nvSpPr>
          <p:cNvPr id="3" name="Footer Placeholder 2">
            <a:extLst>
              <a:ext uri="{FF2B5EF4-FFF2-40B4-BE49-F238E27FC236}">
                <a16:creationId xmlns:a16="http://schemas.microsoft.com/office/drawing/2014/main" id="{5C0278AF-43EB-4C42-70FC-E9CB2C6D39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FB2292-8063-30D6-B168-517F6E6AD2EA}"/>
              </a:ext>
            </a:extLst>
          </p:cNvPr>
          <p:cNvSpPr>
            <a:spLocks noGrp="1"/>
          </p:cNvSpPr>
          <p:nvPr>
            <p:ph type="sldNum" sz="quarter" idx="12"/>
          </p:nvPr>
        </p:nvSpPr>
        <p:spPr/>
        <p:txBody>
          <a:bodyPr/>
          <a:lstStyle/>
          <a:p>
            <a:fld id="{DD5EC422-EDA3-4284-8190-5E9A758C395C}" type="slidenum">
              <a:rPr lang="en-IN" smtClean="0"/>
              <a:t>‹#›</a:t>
            </a:fld>
            <a:endParaRPr lang="en-IN"/>
          </a:p>
        </p:txBody>
      </p:sp>
    </p:spTree>
    <p:extLst>
      <p:ext uri="{BB962C8B-B14F-4D97-AF65-F5344CB8AC3E}">
        <p14:creationId xmlns:p14="http://schemas.microsoft.com/office/powerpoint/2010/main" val="3564758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E2992-9C08-D4C3-39F4-567B9B64B5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B9D181-D7FD-7AB2-7F14-65B0B3146A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9FE0B1-005A-3776-CBDE-BFCE3219D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E48E96-8DE2-6B30-48C8-C48D0F204784}"/>
              </a:ext>
            </a:extLst>
          </p:cNvPr>
          <p:cNvSpPr>
            <a:spLocks noGrp="1"/>
          </p:cNvSpPr>
          <p:nvPr>
            <p:ph type="dt" sz="half" idx="10"/>
          </p:nvPr>
        </p:nvSpPr>
        <p:spPr/>
        <p:txBody>
          <a:bodyPr/>
          <a:lstStyle/>
          <a:p>
            <a:fld id="{3684B839-6296-462A-8C47-5B3056732B58}" type="datetimeFigureOut">
              <a:rPr lang="en-IN" smtClean="0"/>
              <a:t>30-01-2023</a:t>
            </a:fld>
            <a:endParaRPr lang="en-IN"/>
          </a:p>
        </p:txBody>
      </p:sp>
      <p:sp>
        <p:nvSpPr>
          <p:cNvPr id="6" name="Footer Placeholder 5">
            <a:extLst>
              <a:ext uri="{FF2B5EF4-FFF2-40B4-BE49-F238E27FC236}">
                <a16:creationId xmlns:a16="http://schemas.microsoft.com/office/drawing/2014/main" id="{6A11BFF6-A263-E501-8EFA-689505BB74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4D3ADE-F891-D020-8BA5-5C6259C09FCF}"/>
              </a:ext>
            </a:extLst>
          </p:cNvPr>
          <p:cNvSpPr>
            <a:spLocks noGrp="1"/>
          </p:cNvSpPr>
          <p:nvPr>
            <p:ph type="sldNum" sz="quarter" idx="12"/>
          </p:nvPr>
        </p:nvSpPr>
        <p:spPr/>
        <p:txBody>
          <a:bodyPr/>
          <a:lstStyle/>
          <a:p>
            <a:fld id="{DD5EC422-EDA3-4284-8190-5E9A758C395C}" type="slidenum">
              <a:rPr lang="en-IN" smtClean="0"/>
              <a:t>‹#›</a:t>
            </a:fld>
            <a:endParaRPr lang="en-IN"/>
          </a:p>
        </p:txBody>
      </p:sp>
    </p:spTree>
    <p:extLst>
      <p:ext uri="{BB962C8B-B14F-4D97-AF65-F5344CB8AC3E}">
        <p14:creationId xmlns:p14="http://schemas.microsoft.com/office/powerpoint/2010/main" val="2055896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2200-3190-EE8F-1CB7-1709CA4C8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6B694F-EA34-9347-ED18-61707B9C4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9E427E-B71F-E033-323A-166EF7E771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08450D-6327-4D1E-EC79-49DC5CD74549}"/>
              </a:ext>
            </a:extLst>
          </p:cNvPr>
          <p:cNvSpPr>
            <a:spLocks noGrp="1"/>
          </p:cNvSpPr>
          <p:nvPr>
            <p:ph type="dt" sz="half" idx="10"/>
          </p:nvPr>
        </p:nvSpPr>
        <p:spPr/>
        <p:txBody>
          <a:bodyPr/>
          <a:lstStyle/>
          <a:p>
            <a:fld id="{3684B839-6296-462A-8C47-5B3056732B58}" type="datetimeFigureOut">
              <a:rPr lang="en-IN" smtClean="0"/>
              <a:t>30-01-2023</a:t>
            </a:fld>
            <a:endParaRPr lang="en-IN"/>
          </a:p>
        </p:txBody>
      </p:sp>
      <p:sp>
        <p:nvSpPr>
          <p:cNvPr id="6" name="Footer Placeholder 5">
            <a:extLst>
              <a:ext uri="{FF2B5EF4-FFF2-40B4-BE49-F238E27FC236}">
                <a16:creationId xmlns:a16="http://schemas.microsoft.com/office/drawing/2014/main" id="{D1C39161-B4DE-1C6D-0A6F-B2A924219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33C21B-1296-E7A9-CC09-1DE07BF8216A}"/>
              </a:ext>
            </a:extLst>
          </p:cNvPr>
          <p:cNvSpPr>
            <a:spLocks noGrp="1"/>
          </p:cNvSpPr>
          <p:nvPr>
            <p:ph type="sldNum" sz="quarter" idx="12"/>
          </p:nvPr>
        </p:nvSpPr>
        <p:spPr/>
        <p:txBody>
          <a:bodyPr/>
          <a:lstStyle/>
          <a:p>
            <a:fld id="{DD5EC422-EDA3-4284-8190-5E9A758C395C}" type="slidenum">
              <a:rPr lang="en-IN" smtClean="0"/>
              <a:t>‹#›</a:t>
            </a:fld>
            <a:endParaRPr lang="en-IN"/>
          </a:p>
        </p:txBody>
      </p:sp>
    </p:spTree>
    <p:extLst>
      <p:ext uri="{BB962C8B-B14F-4D97-AF65-F5344CB8AC3E}">
        <p14:creationId xmlns:p14="http://schemas.microsoft.com/office/powerpoint/2010/main" val="149909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3B2945-3B13-64D5-B150-63FCBB3141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47B54A-CEF1-31FB-8418-F8817824C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B35066-70EC-E58C-3015-41B2275B8F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4B839-6296-462A-8C47-5B3056732B58}" type="datetimeFigureOut">
              <a:rPr lang="en-IN" smtClean="0"/>
              <a:t>30-01-2023</a:t>
            </a:fld>
            <a:endParaRPr lang="en-IN"/>
          </a:p>
        </p:txBody>
      </p:sp>
      <p:sp>
        <p:nvSpPr>
          <p:cNvPr id="5" name="Footer Placeholder 4">
            <a:extLst>
              <a:ext uri="{FF2B5EF4-FFF2-40B4-BE49-F238E27FC236}">
                <a16:creationId xmlns:a16="http://schemas.microsoft.com/office/drawing/2014/main" id="{19AD87BD-6A7E-F27A-AE3B-56A53FE454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C43B47-BCDE-55F1-2DCD-F9CB111CA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EC422-EDA3-4284-8190-5E9A758C395C}" type="slidenum">
              <a:rPr lang="en-IN" smtClean="0"/>
              <a:t>‹#›</a:t>
            </a:fld>
            <a:endParaRPr lang="en-IN"/>
          </a:p>
        </p:txBody>
      </p:sp>
    </p:spTree>
    <p:extLst>
      <p:ext uri="{BB962C8B-B14F-4D97-AF65-F5344CB8AC3E}">
        <p14:creationId xmlns:p14="http://schemas.microsoft.com/office/powerpoint/2010/main" val="2611999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4D8F394-4DEF-C27F-5E9A-0ADDAC154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Oval 20">
            <a:extLst>
              <a:ext uri="{FF2B5EF4-FFF2-40B4-BE49-F238E27FC236}">
                <a16:creationId xmlns:a16="http://schemas.microsoft.com/office/drawing/2014/main" id="{5A694690-7178-55A0-8735-18368A7E2F27}"/>
              </a:ext>
            </a:extLst>
          </p:cNvPr>
          <p:cNvSpPr/>
          <p:nvPr/>
        </p:nvSpPr>
        <p:spPr>
          <a:xfrm>
            <a:off x="-154088" y="3663865"/>
            <a:ext cx="3888600" cy="3067045"/>
          </a:xfrm>
          <a:prstGeom prst="ellipse">
            <a:avLst/>
          </a:prstGeom>
          <a:solidFill>
            <a:schemeClr val="bg1"/>
          </a:solidFill>
          <a:ln>
            <a:solidFill>
              <a:schemeClr val="bg1"/>
            </a:solidFill>
          </a:ln>
          <a:effectLst>
            <a:softEdge rad="482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D31A9955-F4D9-99A7-6EE5-26A4602E0821}"/>
              </a:ext>
            </a:extLst>
          </p:cNvPr>
          <p:cNvSpPr/>
          <p:nvPr/>
        </p:nvSpPr>
        <p:spPr>
          <a:xfrm>
            <a:off x="-1483360" y="1006813"/>
            <a:ext cx="9728202" cy="2755898"/>
          </a:xfrm>
          <a:prstGeom prst="ellipse">
            <a:avLst/>
          </a:prstGeom>
          <a:solidFill>
            <a:schemeClr val="bg1"/>
          </a:solidFill>
          <a:ln>
            <a:solidFill>
              <a:schemeClr val="bg1"/>
            </a:solidFill>
          </a:ln>
          <a:effectLst>
            <a:softEdge rad="723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7BFA7796-071C-C337-2EF8-19E06CBCC70E}"/>
              </a:ext>
            </a:extLst>
          </p:cNvPr>
          <p:cNvSpPr/>
          <p:nvPr/>
        </p:nvSpPr>
        <p:spPr>
          <a:xfrm>
            <a:off x="171626" y="1900505"/>
            <a:ext cx="6497291" cy="1323439"/>
          </a:xfrm>
          <a:prstGeom prst="rect">
            <a:avLst/>
          </a:prstGeom>
          <a:noFill/>
          <a:effectLst>
            <a:softEdge rad="0"/>
          </a:effectLst>
        </p:spPr>
        <p:txBody>
          <a:bodyPr wrap="square" lIns="91440" tIns="45720" rIns="91440" bIns="45720">
            <a:spAutoFit/>
          </a:bodyPr>
          <a:lstStyle/>
          <a:p>
            <a:r>
              <a:rPr lang="en-GB" sz="40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Storytelling Case Study:</a:t>
            </a:r>
          </a:p>
          <a:p>
            <a:r>
              <a:rPr lang="en-GB" sz="40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Airbnb, NYC</a:t>
            </a:r>
            <a:endParaRPr lang="en-US" sz="40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7" name="Rectangle 6">
            <a:extLst>
              <a:ext uri="{FF2B5EF4-FFF2-40B4-BE49-F238E27FC236}">
                <a16:creationId xmlns:a16="http://schemas.microsoft.com/office/drawing/2014/main" id="{B94A0831-7E7B-2E11-5B3C-29369E7F90EA}"/>
              </a:ext>
            </a:extLst>
          </p:cNvPr>
          <p:cNvSpPr/>
          <p:nvPr/>
        </p:nvSpPr>
        <p:spPr>
          <a:xfrm>
            <a:off x="244279" y="4616399"/>
            <a:ext cx="2961067" cy="1292662"/>
          </a:xfrm>
          <a:prstGeom prst="rect">
            <a:avLst/>
          </a:prstGeom>
          <a:noFill/>
        </p:spPr>
        <p:txBody>
          <a:bodyPr wrap="none" lIns="91440" tIns="45720" rIns="91440" bIns="45720">
            <a:spAutoFit/>
          </a:bodyPr>
          <a:lstStyle/>
          <a:p>
            <a:r>
              <a:rPr lang="en-US" sz="30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Submitted By:</a:t>
            </a:r>
          </a:p>
          <a:p>
            <a:pPr lvl="1"/>
            <a:r>
              <a:rPr lang="en-US" sz="16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Avni Shrivastava</a:t>
            </a:r>
          </a:p>
          <a:p>
            <a:pPr lvl="1"/>
            <a:r>
              <a:rPr lang="en-US" sz="1600" b="1" cap="none" spc="0" dirty="0" err="1">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Roshani</a:t>
            </a:r>
            <a:r>
              <a:rPr lang="en-US" sz="16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Srivastava</a:t>
            </a:r>
            <a:endParaRPr lang="en-US" sz="1600" b="1"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a:p>
            <a:pPr lvl="1"/>
            <a:r>
              <a:rPr lang="en-US" sz="16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Muna Sahu</a:t>
            </a:r>
          </a:p>
        </p:txBody>
      </p:sp>
      <p:pic>
        <p:nvPicPr>
          <p:cNvPr id="11" name="Picture 10">
            <a:extLst>
              <a:ext uri="{FF2B5EF4-FFF2-40B4-BE49-F238E27FC236}">
                <a16:creationId xmlns:a16="http://schemas.microsoft.com/office/drawing/2014/main" id="{C83E661C-D1EE-B358-0F38-5DF9B3C9F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86" y="153125"/>
            <a:ext cx="980438" cy="980438"/>
          </a:xfrm>
          <a:prstGeom prst="rect">
            <a:avLst/>
          </a:prstGeom>
        </p:spPr>
      </p:pic>
      <p:pic>
        <p:nvPicPr>
          <p:cNvPr id="13" name="Picture 12">
            <a:extLst>
              <a:ext uri="{FF2B5EF4-FFF2-40B4-BE49-F238E27FC236}">
                <a16:creationId xmlns:a16="http://schemas.microsoft.com/office/drawing/2014/main" id="{4C0E5C5F-5224-8F85-8F04-E831AECC28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0430" y="153125"/>
            <a:ext cx="1349286" cy="980438"/>
          </a:xfrm>
          <a:prstGeom prst="rect">
            <a:avLst/>
          </a:prstGeom>
        </p:spPr>
      </p:pic>
      <p:pic>
        <p:nvPicPr>
          <p:cNvPr id="1036" name="Picture 12" descr="pngkey.com-airbnb-logo-png-605967 - TheRiver.Asia">
            <a:extLst>
              <a:ext uri="{FF2B5EF4-FFF2-40B4-BE49-F238E27FC236}">
                <a16:creationId xmlns:a16="http://schemas.microsoft.com/office/drawing/2014/main" id="{6F1E4BA9-7C0C-ACE0-52C2-DA70800298F3}"/>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152277" y="1660611"/>
            <a:ext cx="3536777" cy="3536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120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BFA7796-071C-C337-2EF8-19E06CBCC70E}"/>
              </a:ext>
            </a:extLst>
          </p:cNvPr>
          <p:cNvSpPr/>
          <p:nvPr/>
        </p:nvSpPr>
        <p:spPr>
          <a:xfrm>
            <a:off x="290697" y="381571"/>
            <a:ext cx="9496736" cy="523220"/>
          </a:xfrm>
          <a:prstGeom prst="rect">
            <a:avLst/>
          </a:prstGeom>
          <a:noFill/>
          <a:effectLst>
            <a:softEdge rad="0"/>
          </a:effectLst>
        </p:spPr>
        <p:txBody>
          <a:bodyPr wrap="square" lIns="91440" tIns="45720" rIns="91440" bIns="45720">
            <a:spAutoFit/>
          </a:bodyPr>
          <a:lstStyle/>
          <a:p>
            <a:r>
              <a:rPr lang="en-GB" sz="28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APPENDIX - DATA SOURCES</a:t>
            </a:r>
          </a:p>
        </p:txBody>
      </p:sp>
      <p:pic>
        <p:nvPicPr>
          <p:cNvPr id="11" name="Picture 10">
            <a:extLst>
              <a:ext uri="{FF2B5EF4-FFF2-40B4-BE49-F238E27FC236}">
                <a16:creationId xmlns:a16="http://schemas.microsoft.com/office/drawing/2014/main" id="{C83E661C-D1EE-B358-0F38-5DF9B3C9F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4279" y="152962"/>
            <a:ext cx="980438" cy="980438"/>
          </a:xfrm>
          <a:prstGeom prst="rect">
            <a:avLst/>
          </a:prstGeom>
        </p:spPr>
      </p:pic>
      <p:pic>
        <p:nvPicPr>
          <p:cNvPr id="13" name="Picture 12">
            <a:extLst>
              <a:ext uri="{FF2B5EF4-FFF2-40B4-BE49-F238E27FC236}">
                <a16:creationId xmlns:a16="http://schemas.microsoft.com/office/drawing/2014/main" id="{4C0E5C5F-5224-8F85-8F04-E831AECC2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717" y="94410"/>
            <a:ext cx="1349286" cy="954620"/>
          </a:xfrm>
          <a:prstGeom prst="rect">
            <a:avLst/>
          </a:prstGeom>
        </p:spPr>
      </p:pic>
      <p:sp>
        <p:nvSpPr>
          <p:cNvPr id="15" name="TextBox 14">
            <a:extLst>
              <a:ext uri="{FF2B5EF4-FFF2-40B4-BE49-F238E27FC236}">
                <a16:creationId xmlns:a16="http://schemas.microsoft.com/office/drawing/2014/main" id="{214BCCF8-A166-B6C9-8D41-CBBDB90F53E4}"/>
              </a:ext>
            </a:extLst>
          </p:cNvPr>
          <p:cNvSpPr txBox="1"/>
          <p:nvPr/>
        </p:nvSpPr>
        <p:spPr>
          <a:xfrm>
            <a:off x="98673" y="1970291"/>
            <a:ext cx="6206388" cy="3269357"/>
          </a:xfrm>
          <a:prstGeom prst="rect">
            <a:avLst/>
          </a:prstGeom>
          <a:noFill/>
        </p:spPr>
        <p:txBody>
          <a:bodyPr wrap="square" rtlCol="0">
            <a:spAutoFit/>
          </a:bodyPr>
          <a:lstStyle/>
          <a:p>
            <a:pPr marL="285750" indent="-285750" algn="just">
              <a:lnSpc>
                <a:spcPct val="150000"/>
              </a:lnSpc>
              <a:spcAft>
                <a:spcPts val="2400"/>
              </a:spcAft>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The New York Airbnb Dataset includes information on various Airbnb listings, including their hosts, locations, pricing, and other characteristics. The dataset's columns are self-explanatory.</a:t>
            </a:r>
          </a:p>
          <a:p>
            <a:pPr marL="285750" indent="-285750" algn="just">
              <a:lnSpc>
                <a:spcPct val="150000"/>
              </a:lnSpc>
              <a:spcAft>
                <a:spcPts val="2400"/>
              </a:spcAft>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We reviewed the dataset description on the right to gain a better understanding of what each column represents.</a:t>
            </a:r>
          </a:p>
        </p:txBody>
      </p:sp>
      <p:pic>
        <p:nvPicPr>
          <p:cNvPr id="4098" name="Picture 2" descr="Dataset Description">
            <a:extLst>
              <a:ext uri="{FF2B5EF4-FFF2-40B4-BE49-F238E27FC236}">
                <a16:creationId xmlns:a16="http://schemas.microsoft.com/office/drawing/2014/main" id="{B69E410C-C36F-7F83-CEBA-759F98837D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0659" y="1191952"/>
            <a:ext cx="5353021" cy="4798899"/>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765D943A-2E35-54C0-C550-A96602491E4D}"/>
              </a:ext>
            </a:extLst>
          </p:cNvPr>
          <p:cNvSpPr/>
          <p:nvPr/>
        </p:nvSpPr>
        <p:spPr>
          <a:xfrm>
            <a:off x="11539728" y="6075573"/>
            <a:ext cx="629685" cy="629685"/>
          </a:xfrm>
          <a:prstGeom prst="ellipse">
            <a:avLst/>
          </a:prstGeom>
          <a:solidFill>
            <a:srgbClr val="EE2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Times New Roman" panose="02020603050405020304" pitchFamily="18" charset="0"/>
                <a:cs typeface="Times New Roman" panose="02020603050405020304" pitchFamily="18" charset="0"/>
              </a:rPr>
              <a:t>9</a:t>
            </a:r>
          </a:p>
        </p:txBody>
      </p:sp>
      <p:sp>
        <p:nvSpPr>
          <p:cNvPr id="3" name="Rectangle 2">
            <a:extLst>
              <a:ext uri="{FF2B5EF4-FFF2-40B4-BE49-F238E27FC236}">
                <a16:creationId xmlns:a16="http://schemas.microsoft.com/office/drawing/2014/main" id="{3C2F52AD-CA4C-B80B-947E-6C46CEEE4DB4}"/>
              </a:ext>
            </a:extLst>
          </p:cNvPr>
          <p:cNvSpPr/>
          <p:nvPr/>
        </p:nvSpPr>
        <p:spPr>
          <a:xfrm>
            <a:off x="22588" y="6305148"/>
            <a:ext cx="5472778" cy="276999"/>
          </a:xfrm>
          <a:prstGeom prst="rect">
            <a:avLst/>
          </a:prstGeom>
          <a:noFill/>
        </p:spPr>
        <p:txBody>
          <a:bodyPr wrap="square" lIns="91440" tIns="45720" rIns="91440" bIns="45720">
            <a:spAutoFit/>
          </a:bodyPr>
          <a:lstStyle/>
          <a:p>
            <a:r>
              <a:rPr lang="en-US" sz="12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Submitted By: Avni Shrivastava, </a:t>
            </a:r>
            <a:r>
              <a:rPr lang="en-US" sz="1200" b="1" cap="none" spc="0" dirty="0" err="1">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Roshani</a:t>
            </a:r>
            <a:r>
              <a:rPr lang="en-US" sz="12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Srivastava &amp; Muna Sahu</a:t>
            </a:r>
          </a:p>
        </p:txBody>
      </p:sp>
    </p:spTree>
    <p:extLst>
      <p:ext uri="{BB962C8B-B14F-4D97-AF65-F5344CB8AC3E}">
        <p14:creationId xmlns:p14="http://schemas.microsoft.com/office/powerpoint/2010/main" val="1592678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BFA7796-071C-C337-2EF8-19E06CBCC70E}"/>
              </a:ext>
            </a:extLst>
          </p:cNvPr>
          <p:cNvSpPr/>
          <p:nvPr/>
        </p:nvSpPr>
        <p:spPr>
          <a:xfrm>
            <a:off x="287543" y="310110"/>
            <a:ext cx="9496736" cy="523220"/>
          </a:xfrm>
          <a:prstGeom prst="rect">
            <a:avLst/>
          </a:prstGeom>
          <a:noFill/>
          <a:effectLst>
            <a:softEdge rad="0"/>
          </a:effectLst>
        </p:spPr>
        <p:txBody>
          <a:bodyPr wrap="square" lIns="91440" tIns="45720" rIns="91440" bIns="45720">
            <a:spAutoFit/>
          </a:bodyPr>
          <a:lstStyle/>
          <a:p>
            <a:r>
              <a:rPr lang="en-GB" sz="28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APPENDIX – DATA METHODOLOGY</a:t>
            </a:r>
            <a:endParaRPr lang="en-US" sz="28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11" name="Picture 10">
            <a:extLst>
              <a:ext uri="{FF2B5EF4-FFF2-40B4-BE49-F238E27FC236}">
                <a16:creationId xmlns:a16="http://schemas.microsoft.com/office/drawing/2014/main" id="{C83E661C-D1EE-B358-0F38-5DF9B3C9F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4279" y="152962"/>
            <a:ext cx="980438" cy="980438"/>
          </a:xfrm>
          <a:prstGeom prst="rect">
            <a:avLst/>
          </a:prstGeom>
        </p:spPr>
      </p:pic>
      <p:pic>
        <p:nvPicPr>
          <p:cNvPr id="13" name="Picture 12">
            <a:extLst>
              <a:ext uri="{FF2B5EF4-FFF2-40B4-BE49-F238E27FC236}">
                <a16:creationId xmlns:a16="http://schemas.microsoft.com/office/drawing/2014/main" id="{4C0E5C5F-5224-8F85-8F04-E831AECC2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717" y="94410"/>
            <a:ext cx="1349286" cy="954620"/>
          </a:xfrm>
          <a:prstGeom prst="rect">
            <a:avLst/>
          </a:prstGeom>
        </p:spPr>
      </p:pic>
      <p:sp>
        <p:nvSpPr>
          <p:cNvPr id="22" name="Oval 21">
            <a:extLst>
              <a:ext uri="{FF2B5EF4-FFF2-40B4-BE49-F238E27FC236}">
                <a16:creationId xmlns:a16="http://schemas.microsoft.com/office/drawing/2014/main" id="{B382081D-8018-CDC9-CBC6-14469BDBC048}"/>
              </a:ext>
            </a:extLst>
          </p:cNvPr>
          <p:cNvSpPr/>
          <p:nvPr/>
        </p:nvSpPr>
        <p:spPr>
          <a:xfrm>
            <a:off x="11539728" y="6075573"/>
            <a:ext cx="629685" cy="629685"/>
          </a:xfrm>
          <a:prstGeom prst="ellipse">
            <a:avLst/>
          </a:prstGeom>
          <a:solidFill>
            <a:srgbClr val="EE2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Times New Roman" panose="02020603050405020304" pitchFamily="18" charset="0"/>
                <a:cs typeface="Times New Roman" panose="02020603050405020304" pitchFamily="18" charset="0"/>
              </a:rPr>
              <a:t>10</a:t>
            </a:r>
          </a:p>
        </p:txBody>
      </p:sp>
      <p:sp>
        <p:nvSpPr>
          <p:cNvPr id="10" name="TextBox 9">
            <a:extLst>
              <a:ext uri="{FF2B5EF4-FFF2-40B4-BE49-F238E27FC236}">
                <a16:creationId xmlns:a16="http://schemas.microsoft.com/office/drawing/2014/main" id="{855D70AF-86D3-8188-23F7-C3209BD04A07}"/>
              </a:ext>
            </a:extLst>
          </p:cNvPr>
          <p:cNvSpPr txBox="1"/>
          <p:nvPr/>
        </p:nvSpPr>
        <p:spPr>
          <a:xfrm>
            <a:off x="287543" y="1191952"/>
            <a:ext cx="9629377" cy="500444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A thorough analysis of the Airbnb Data was conducted. This process included</a:t>
            </a:r>
          </a:p>
          <a:p>
            <a:pPr marL="742950" lvl="1" indent="-285750">
              <a:lnSpc>
                <a:spcPct val="200000"/>
              </a:lnSpc>
              <a:buFont typeface="Wingdings" panose="05000000000000000000" pitchFamily="2" charset="2"/>
              <a:buChar char="q"/>
            </a:pPr>
            <a:r>
              <a:rPr lang="en-GB" dirty="0">
                <a:solidFill>
                  <a:srgbClr val="091E42"/>
                </a:solidFill>
                <a:latin typeface="Poppins" panose="00000500000000000000" pitchFamily="2" charset="0"/>
                <a:cs typeface="Poppins" panose="00000500000000000000" pitchFamily="2" charset="0"/>
              </a:rPr>
              <a:t>Cleaning the data set for missing values and outliers.</a:t>
            </a:r>
          </a:p>
          <a:p>
            <a:pPr marL="742950" lvl="1" indent="-285750">
              <a:lnSpc>
                <a:spcPct val="200000"/>
              </a:lnSpc>
              <a:buFont typeface="Wingdings" panose="05000000000000000000" pitchFamily="2" charset="2"/>
              <a:buChar char="q"/>
            </a:pPr>
            <a:r>
              <a:rPr lang="en-GB" dirty="0">
                <a:solidFill>
                  <a:srgbClr val="091E42"/>
                </a:solidFill>
                <a:latin typeface="Poppins" panose="00000500000000000000" pitchFamily="2" charset="0"/>
                <a:cs typeface="Poppins" panose="00000500000000000000" pitchFamily="2" charset="0"/>
              </a:rPr>
              <a:t>Using exploratory data analysis to identify customer preferences based on :</a:t>
            </a:r>
          </a:p>
          <a:p>
            <a:pPr marL="1200150" lvl="2" indent="-285750">
              <a:lnSpc>
                <a:spcPct val="200000"/>
              </a:lnSpc>
              <a:buFont typeface="Wingdings" panose="05000000000000000000" pitchFamily="2" charset="2"/>
              <a:buChar char="ü"/>
            </a:pPr>
            <a:r>
              <a:rPr lang="en-GB" dirty="0">
                <a:solidFill>
                  <a:srgbClr val="091E42"/>
                </a:solidFill>
                <a:latin typeface="Poppins" panose="00000500000000000000" pitchFamily="2" charset="0"/>
                <a:cs typeface="Poppins" panose="00000500000000000000" pitchFamily="2" charset="0"/>
              </a:rPr>
              <a:t>Locality/ Neighbourhood</a:t>
            </a:r>
          </a:p>
          <a:p>
            <a:pPr marL="1200150" lvl="2" indent="-285750">
              <a:lnSpc>
                <a:spcPct val="200000"/>
              </a:lnSpc>
              <a:buFont typeface="Wingdings" panose="05000000000000000000" pitchFamily="2" charset="2"/>
              <a:buChar char="ü"/>
            </a:pPr>
            <a:r>
              <a:rPr lang="en-GB" dirty="0">
                <a:solidFill>
                  <a:srgbClr val="091E42"/>
                </a:solidFill>
                <a:latin typeface="Poppins" panose="00000500000000000000" pitchFamily="2" charset="0"/>
                <a:cs typeface="Poppins" panose="00000500000000000000" pitchFamily="2" charset="0"/>
              </a:rPr>
              <a:t>price</a:t>
            </a:r>
          </a:p>
          <a:p>
            <a:pPr marL="1200150" lvl="2" indent="-285750">
              <a:lnSpc>
                <a:spcPct val="200000"/>
              </a:lnSpc>
              <a:buFont typeface="Wingdings" panose="05000000000000000000" pitchFamily="2" charset="2"/>
              <a:buChar char="ü"/>
            </a:pPr>
            <a:r>
              <a:rPr lang="en-GB" dirty="0">
                <a:solidFill>
                  <a:srgbClr val="091E42"/>
                </a:solidFill>
                <a:latin typeface="Poppins" panose="00000500000000000000" pitchFamily="2" charset="0"/>
                <a:cs typeface="Poppins" panose="00000500000000000000" pitchFamily="2" charset="0"/>
              </a:rPr>
              <a:t>No. of Reviews</a:t>
            </a:r>
          </a:p>
          <a:p>
            <a:pPr marL="1200150" lvl="2" indent="-285750">
              <a:lnSpc>
                <a:spcPct val="200000"/>
              </a:lnSpc>
              <a:buFont typeface="Wingdings" panose="05000000000000000000" pitchFamily="2" charset="2"/>
              <a:buChar char="ü"/>
            </a:pPr>
            <a:r>
              <a:rPr lang="en-GB" dirty="0">
                <a:solidFill>
                  <a:srgbClr val="091E42"/>
                </a:solidFill>
                <a:latin typeface="Poppins" panose="00000500000000000000" pitchFamily="2" charset="0"/>
                <a:cs typeface="Poppins" panose="00000500000000000000" pitchFamily="2" charset="0"/>
              </a:rPr>
              <a:t>Minimum nights stay</a:t>
            </a:r>
          </a:p>
          <a:p>
            <a:pPr marL="1200150" lvl="2" indent="-285750">
              <a:lnSpc>
                <a:spcPct val="200000"/>
              </a:lnSpc>
              <a:buFont typeface="Wingdings" panose="05000000000000000000" pitchFamily="2" charset="2"/>
              <a:buChar char="ü"/>
            </a:pPr>
            <a:r>
              <a:rPr lang="en-GB" dirty="0">
                <a:solidFill>
                  <a:srgbClr val="091E42"/>
                </a:solidFill>
                <a:latin typeface="Poppins" panose="00000500000000000000" pitchFamily="2" charset="0"/>
                <a:cs typeface="Poppins" panose="00000500000000000000" pitchFamily="2" charset="0"/>
              </a:rPr>
              <a:t>Room Type</a:t>
            </a:r>
          </a:p>
          <a:p>
            <a:pPr marL="1200150" lvl="2" indent="-285750">
              <a:lnSpc>
                <a:spcPct val="200000"/>
              </a:lnSpc>
              <a:buFont typeface="Wingdings" panose="05000000000000000000" pitchFamily="2" charset="2"/>
              <a:buChar char="ü"/>
            </a:pPr>
            <a:r>
              <a:rPr lang="en-GB" dirty="0">
                <a:solidFill>
                  <a:srgbClr val="091E42"/>
                </a:solidFill>
                <a:latin typeface="Poppins" panose="00000500000000000000" pitchFamily="2" charset="0"/>
                <a:cs typeface="Poppins" panose="00000500000000000000" pitchFamily="2" charset="0"/>
              </a:rPr>
              <a:t>Host ID/Name</a:t>
            </a:r>
          </a:p>
        </p:txBody>
      </p:sp>
      <p:sp>
        <p:nvSpPr>
          <p:cNvPr id="4" name="TextBox 3">
            <a:extLst>
              <a:ext uri="{FF2B5EF4-FFF2-40B4-BE49-F238E27FC236}">
                <a16:creationId xmlns:a16="http://schemas.microsoft.com/office/drawing/2014/main" id="{8752B692-EB84-D24D-05F1-09680C8E3529}"/>
              </a:ext>
            </a:extLst>
          </p:cNvPr>
          <p:cNvSpPr txBox="1"/>
          <p:nvPr/>
        </p:nvSpPr>
        <p:spPr>
          <a:xfrm>
            <a:off x="4811511" y="5623935"/>
            <a:ext cx="5758954" cy="572464"/>
          </a:xfrm>
          <a:prstGeom prst="rect">
            <a:avLst/>
          </a:prstGeom>
          <a:noFill/>
        </p:spPr>
        <p:txBody>
          <a:bodyPr wrap="square" rtlCol="0">
            <a:spAutoFit/>
          </a:bodyPr>
          <a:lstStyle/>
          <a:p>
            <a:pPr>
              <a:lnSpc>
                <a:spcPct val="200000"/>
              </a:lnSpc>
            </a:pPr>
            <a:r>
              <a:rPr lang="en-GB" b="1" dirty="0">
                <a:solidFill>
                  <a:srgbClr val="091E42"/>
                </a:solidFill>
                <a:latin typeface="Poppins" panose="00000500000000000000" pitchFamily="2" charset="0"/>
                <a:cs typeface="Poppins" panose="00000500000000000000" pitchFamily="2" charset="0"/>
              </a:rPr>
              <a:t>(Refer to Methodology Document for details)</a:t>
            </a:r>
          </a:p>
        </p:txBody>
      </p:sp>
      <p:sp>
        <p:nvSpPr>
          <p:cNvPr id="2" name="Rectangle 1">
            <a:extLst>
              <a:ext uri="{FF2B5EF4-FFF2-40B4-BE49-F238E27FC236}">
                <a16:creationId xmlns:a16="http://schemas.microsoft.com/office/drawing/2014/main" id="{41687EEA-43AE-612D-4376-0B97C1A49475}"/>
              </a:ext>
            </a:extLst>
          </p:cNvPr>
          <p:cNvSpPr/>
          <p:nvPr/>
        </p:nvSpPr>
        <p:spPr>
          <a:xfrm>
            <a:off x="22588" y="6305148"/>
            <a:ext cx="5472778" cy="276999"/>
          </a:xfrm>
          <a:prstGeom prst="rect">
            <a:avLst/>
          </a:prstGeom>
          <a:noFill/>
        </p:spPr>
        <p:txBody>
          <a:bodyPr wrap="square" lIns="91440" tIns="45720" rIns="91440" bIns="45720">
            <a:spAutoFit/>
          </a:bodyPr>
          <a:lstStyle/>
          <a:p>
            <a:r>
              <a:rPr lang="en-US" sz="12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Submitted By: Avni Shrivastava, </a:t>
            </a:r>
            <a:r>
              <a:rPr lang="en-US" sz="1200" b="1" cap="none" spc="0" dirty="0" err="1">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Roshani</a:t>
            </a:r>
            <a:r>
              <a:rPr lang="en-US" sz="12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Srivastava &amp; Muna Sahu</a:t>
            </a:r>
          </a:p>
        </p:txBody>
      </p:sp>
    </p:spTree>
    <p:extLst>
      <p:ext uri="{BB962C8B-B14F-4D97-AF65-F5344CB8AC3E}">
        <p14:creationId xmlns:p14="http://schemas.microsoft.com/office/powerpoint/2010/main" val="3694138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BFA7796-071C-C337-2EF8-19E06CBCC70E}"/>
              </a:ext>
            </a:extLst>
          </p:cNvPr>
          <p:cNvSpPr/>
          <p:nvPr/>
        </p:nvSpPr>
        <p:spPr>
          <a:xfrm>
            <a:off x="287543" y="310110"/>
            <a:ext cx="9496736" cy="523220"/>
          </a:xfrm>
          <a:prstGeom prst="rect">
            <a:avLst/>
          </a:prstGeom>
          <a:noFill/>
          <a:effectLst>
            <a:softEdge rad="0"/>
          </a:effectLst>
        </p:spPr>
        <p:txBody>
          <a:bodyPr wrap="square" lIns="91440" tIns="45720" rIns="91440" bIns="45720">
            <a:spAutoFit/>
          </a:bodyPr>
          <a:lstStyle/>
          <a:p>
            <a:r>
              <a:rPr lang="en-GB" sz="28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APPENDIX - DATA ASSUMPTIONS</a:t>
            </a:r>
            <a:endParaRPr lang="en-US" sz="28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11" name="Picture 10">
            <a:extLst>
              <a:ext uri="{FF2B5EF4-FFF2-40B4-BE49-F238E27FC236}">
                <a16:creationId xmlns:a16="http://schemas.microsoft.com/office/drawing/2014/main" id="{C83E661C-D1EE-B358-0F38-5DF9B3C9F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4279" y="152962"/>
            <a:ext cx="980438" cy="980438"/>
          </a:xfrm>
          <a:prstGeom prst="rect">
            <a:avLst/>
          </a:prstGeom>
        </p:spPr>
      </p:pic>
      <p:pic>
        <p:nvPicPr>
          <p:cNvPr id="13" name="Picture 12">
            <a:extLst>
              <a:ext uri="{FF2B5EF4-FFF2-40B4-BE49-F238E27FC236}">
                <a16:creationId xmlns:a16="http://schemas.microsoft.com/office/drawing/2014/main" id="{4C0E5C5F-5224-8F85-8F04-E831AECC2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717" y="94410"/>
            <a:ext cx="1349286" cy="954620"/>
          </a:xfrm>
          <a:prstGeom prst="rect">
            <a:avLst/>
          </a:prstGeom>
        </p:spPr>
      </p:pic>
      <p:sp>
        <p:nvSpPr>
          <p:cNvPr id="10" name="TextBox 9">
            <a:extLst>
              <a:ext uri="{FF2B5EF4-FFF2-40B4-BE49-F238E27FC236}">
                <a16:creationId xmlns:a16="http://schemas.microsoft.com/office/drawing/2014/main" id="{855D70AF-86D3-8188-23F7-C3209BD04A07}"/>
              </a:ext>
            </a:extLst>
          </p:cNvPr>
          <p:cNvSpPr txBox="1"/>
          <p:nvPr/>
        </p:nvSpPr>
        <p:spPr>
          <a:xfrm>
            <a:off x="424703" y="1933554"/>
            <a:ext cx="11133313" cy="2788456"/>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In this case study, it is believed that Airbnb was able to reach the targeted level of revenue and profit prior to the implementation of COVID 19, and the data supports this assumption.</a:t>
            </a:r>
          </a:p>
          <a:p>
            <a:pPr marL="285750" indent="-285750">
              <a:lnSpc>
                <a:spcPct val="200000"/>
              </a:lnSpc>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The company is not now seeking to expand to additional cities around New York City.</a:t>
            </a:r>
          </a:p>
          <a:p>
            <a:pPr marL="285750" indent="-285750">
              <a:lnSpc>
                <a:spcPct val="200000"/>
              </a:lnSpc>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After global COVID-19 limitations are loosened, the business plans will be developed in light of the anticipated increase in travel.</a:t>
            </a:r>
          </a:p>
        </p:txBody>
      </p:sp>
      <p:sp>
        <p:nvSpPr>
          <p:cNvPr id="2" name="Oval 1">
            <a:extLst>
              <a:ext uri="{FF2B5EF4-FFF2-40B4-BE49-F238E27FC236}">
                <a16:creationId xmlns:a16="http://schemas.microsoft.com/office/drawing/2014/main" id="{33A3674B-A94B-877E-DCB0-5B07CD2EA2FB}"/>
              </a:ext>
            </a:extLst>
          </p:cNvPr>
          <p:cNvSpPr/>
          <p:nvPr/>
        </p:nvSpPr>
        <p:spPr>
          <a:xfrm>
            <a:off x="11539728" y="6075573"/>
            <a:ext cx="629685" cy="629685"/>
          </a:xfrm>
          <a:prstGeom prst="ellipse">
            <a:avLst/>
          </a:prstGeom>
          <a:solidFill>
            <a:srgbClr val="EE2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Times New Roman" panose="02020603050405020304" pitchFamily="18" charset="0"/>
                <a:cs typeface="Times New Roman" panose="02020603050405020304" pitchFamily="18" charset="0"/>
              </a:rPr>
              <a:t>11</a:t>
            </a:r>
          </a:p>
        </p:txBody>
      </p:sp>
      <p:sp>
        <p:nvSpPr>
          <p:cNvPr id="4" name="Rectangle 3">
            <a:extLst>
              <a:ext uri="{FF2B5EF4-FFF2-40B4-BE49-F238E27FC236}">
                <a16:creationId xmlns:a16="http://schemas.microsoft.com/office/drawing/2014/main" id="{416DBA20-460C-7D18-51CA-FA8FB2A706F1}"/>
              </a:ext>
            </a:extLst>
          </p:cNvPr>
          <p:cNvSpPr/>
          <p:nvPr/>
        </p:nvSpPr>
        <p:spPr>
          <a:xfrm>
            <a:off x="22588" y="6305148"/>
            <a:ext cx="5472778" cy="276999"/>
          </a:xfrm>
          <a:prstGeom prst="rect">
            <a:avLst/>
          </a:prstGeom>
          <a:noFill/>
        </p:spPr>
        <p:txBody>
          <a:bodyPr wrap="square" lIns="91440" tIns="45720" rIns="91440" bIns="45720">
            <a:spAutoFit/>
          </a:bodyPr>
          <a:lstStyle/>
          <a:p>
            <a:r>
              <a:rPr lang="en-US" sz="12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Submitted By: Avni Shrivastava, </a:t>
            </a:r>
            <a:r>
              <a:rPr lang="en-US" sz="1200" b="1" cap="none" spc="0" dirty="0" err="1">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Roshani</a:t>
            </a:r>
            <a:r>
              <a:rPr lang="en-US" sz="12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Srivastava &amp; Muna Sahu</a:t>
            </a:r>
          </a:p>
        </p:txBody>
      </p:sp>
    </p:spTree>
    <p:extLst>
      <p:ext uri="{BB962C8B-B14F-4D97-AF65-F5344CB8AC3E}">
        <p14:creationId xmlns:p14="http://schemas.microsoft.com/office/powerpoint/2010/main" val="703099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4A0831-7E7B-2E11-5B3C-29369E7F90EA}"/>
              </a:ext>
            </a:extLst>
          </p:cNvPr>
          <p:cNvSpPr/>
          <p:nvPr/>
        </p:nvSpPr>
        <p:spPr>
          <a:xfrm>
            <a:off x="1451236" y="5642861"/>
            <a:ext cx="1885192" cy="369332"/>
          </a:xfrm>
          <a:prstGeom prst="rect">
            <a:avLst/>
          </a:prstGeom>
          <a:noFill/>
        </p:spPr>
        <p:txBody>
          <a:bodyPr wrap="square" lIns="91440" tIns="45720" rIns="91440" bIns="45720">
            <a:spAutoFit/>
          </a:bodyPr>
          <a:lstStyle/>
          <a:p>
            <a:r>
              <a:rPr lang="en-US"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Submitted By:</a:t>
            </a:r>
          </a:p>
        </p:txBody>
      </p:sp>
      <p:pic>
        <p:nvPicPr>
          <p:cNvPr id="11" name="Picture 10">
            <a:extLst>
              <a:ext uri="{FF2B5EF4-FFF2-40B4-BE49-F238E27FC236}">
                <a16:creationId xmlns:a16="http://schemas.microsoft.com/office/drawing/2014/main" id="{C83E661C-D1EE-B358-0F38-5DF9B3C9F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70" y="59583"/>
            <a:ext cx="980438" cy="980438"/>
          </a:xfrm>
          <a:prstGeom prst="rect">
            <a:avLst/>
          </a:prstGeom>
        </p:spPr>
      </p:pic>
      <p:pic>
        <p:nvPicPr>
          <p:cNvPr id="13" name="Picture 12">
            <a:extLst>
              <a:ext uri="{FF2B5EF4-FFF2-40B4-BE49-F238E27FC236}">
                <a16:creationId xmlns:a16="http://schemas.microsoft.com/office/drawing/2014/main" id="{4C0E5C5F-5224-8F85-8F04-E831AECC2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6144" y="59583"/>
            <a:ext cx="1349286" cy="980438"/>
          </a:xfrm>
          <a:prstGeom prst="rect">
            <a:avLst/>
          </a:prstGeom>
        </p:spPr>
      </p:pic>
      <p:sp>
        <p:nvSpPr>
          <p:cNvPr id="2" name="Rectangle 1">
            <a:extLst>
              <a:ext uri="{FF2B5EF4-FFF2-40B4-BE49-F238E27FC236}">
                <a16:creationId xmlns:a16="http://schemas.microsoft.com/office/drawing/2014/main" id="{72611208-A351-DF04-7E82-E4094F51381A}"/>
              </a:ext>
            </a:extLst>
          </p:cNvPr>
          <p:cNvSpPr/>
          <p:nvPr/>
        </p:nvSpPr>
        <p:spPr>
          <a:xfrm>
            <a:off x="3183729" y="5929720"/>
            <a:ext cx="5460660" cy="707886"/>
          </a:xfrm>
          <a:prstGeom prst="rect">
            <a:avLst/>
          </a:prstGeom>
          <a:noFill/>
        </p:spPr>
        <p:txBody>
          <a:bodyPr wrap="square" lIns="91440" tIns="45720" rIns="91440" bIns="45720">
            <a:spAutoFit/>
          </a:bodyPr>
          <a:lstStyle/>
          <a:p>
            <a:r>
              <a:rPr lang="en-US" sz="2000" b="1" cap="none" spc="0" dirty="0" err="1">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upGrad</a:t>
            </a:r>
            <a:r>
              <a:rPr lang="en-US" sz="20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&amp; IIITB </a:t>
            </a:r>
          </a:p>
          <a:p>
            <a:r>
              <a:rPr lang="en-US" sz="20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Data Science Program - April 2022</a:t>
            </a:r>
            <a:endParaRPr lang="en-US" sz="11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3" name="Rectangle 2">
            <a:extLst>
              <a:ext uri="{FF2B5EF4-FFF2-40B4-BE49-F238E27FC236}">
                <a16:creationId xmlns:a16="http://schemas.microsoft.com/office/drawing/2014/main" id="{E8446327-DCD0-E29D-8C11-79EE7C0C15B9}"/>
              </a:ext>
            </a:extLst>
          </p:cNvPr>
          <p:cNvSpPr/>
          <p:nvPr/>
        </p:nvSpPr>
        <p:spPr>
          <a:xfrm>
            <a:off x="1851087" y="2993219"/>
            <a:ext cx="8489825" cy="1862048"/>
          </a:xfrm>
          <a:prstGeom prst="rect">
            <a:avLst/>
          </a:prstGeom>
          <a:noFill/>
        </p:spPr>
        <p:txBody>
          <a:bodyPr wrap="none" lIns="91440" tIns="45720" rIns="91440" bIns="45720">
            <a:spAutoFit/>
          </a:bodyPr>
          <a:lstStyle/>
          <a:p>
            <a:r>
              <a:rPr lang="en-US" sz="11500" b="1" cap="none" spc="0" dirty="0">
                <a:ln w="0"/>
                <a:solidFill>
                  <a:srgbClr val="EE2C3C"/>
                </a:solidFill>
                <a:effectLst>
                  <a:outerShdw blurRad="38100" dist="19050" dir="2700000" algn="tl" rotWithShape="0">
                    <a:schemeClr val="dk1">
                      <a:alpha val="40000"/>
                    </a:schemeClr>
                  </a:outerShdw>
                </a:effectLst>
                <a:latin typeface="Arno Pro Smbd Caption" panose="02020702040506020403" pitchFamily="18" charset="0"/>
                <a:cs typeface="Poppins" panose="00000500000000000000" pitchFamily="2" charset="0"/>
              </a:rPr>
              <a:t>Thank You…</a:t>
            </a:r>
            <a:endParaRPr lang="en-US" sz="7200" b="1" cap="none" spc="0" dirty="0">
              <a:ln w="0"/>
              <a:solidFill>
                <a:srgbClr val="EE2C3C"/>
              </a:solidFill>
              <a:effectLst>
                <a:outerShdw blurRad="38100" dist="19050" dir="2700000" algn="tl" rotWithShape="0">
                  <a:schemeClr val="dk1">
                    <a:alpha val="40000"/>
                  </a:schemeClr>
                </a:outerShdw>
              </a:effectLst>
              <a:latin typeface="Arno Pro Smbd Caption" panose="02020702040506020403" pitchFamily="18" charset="0"/>
              <a:cs typeface="Poppins" panose="00000500000000000000" pitchFamily="2" charset="0"/>
            </a:endParaRPr>
          </a:p>
        </p:txBody>
      </p:sp>
      <p:grpSp>
        <p:nvGrpSpPr>
          <p:cNvPr id="6" name="Group 5">
            <a:extLst>
              <a:ext uri="{FF2B5EF4-FFF2-40B4-BE49-F238E27FC236}">
                <a16:creationId xmlns:a16="http://schemas.microsoft.com/office/drawing/2014/main" id="{14E1A173-4CB6-5F5D-8317-295101F2EA5F}"/>
              </a:ext>
            </a:extLst>
          </p:cNvPr>
          <p:cNvGrpSpPr/>
          <p:nvPr/>
        </p:nvGrpSpPr>
        <p:grpSpPr>
          <a:xfrm>
            <a:off x="3413618" y="732328"/>
            <a:ext cx="5364764" cy="1357582"/>
            <a:chOff x="3652045" y="732328"/>
            <a:chExt cx="5364764" cy="1357582"/>
          </a:xfrm>
        </p:grpSpPr>
        <p:pic>
          <p:nvPicPr>
            <p:cNvPr id="1036" name="Picture 12" descr="pngkey.com-airbnb-logo-png-605967 - TheRiver.Asia">
              <a:extLst>
                <a:ext uri="{FF2B5EF4-FFF2-40B4-BE49-F238E27FC236}">
                  <a16:creationId xmlns:a16="http://schemas.microsoft.com/office/drawing/2014/main" id="{6F1E4BA9-7C0C-ACE0-52C2-DA70800298F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652045" y="732328"/>
              <a:ext cx="1357582" cy="135758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14CE66E-9CED-E82F-CD4B-B00D57F961F6}"/>
                </a:ext>
              </a:extLst>
            </p:cNvPr>
            <p:cNvSpPr/>
            <p:nvPr/>
          </p:nvSpPr>
          <p:spPr>
            <a:xfrm>
              <a:off x="5009627" y="1040021"/>
              <a:ext cx="4007182" cy="830997"/>
            </a:xfrm>
            <a:prstGeom prst="rect">
              <a:avLst/>
            </a:prstGeom>
            <a:noFill/>
            <a:effectLst>
              <a:softEdge rad="0"/>
            </a:effectLst>
          </p:spPr>
          <p:txBody>
            <a:bodyPr wrap="square" lIns="91440" tIns="45720" rIns="91440" bIns="45720">
              <a:spAutoFit/>
            </a:bodyPr>
            <a:lstStyle/>
            <a:p>
              <a:r>
                <a:rPr lang="en-GB" sz="24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Storytelling Case Study:</a:t>
              </a:r>
            </a:p>
            <a:p>
              <a:r>
                <a:rPr lang="en-GB" sz="24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Airbnb, NYC</a:t>
              </a:r>
              <a:endParaRPr lang="en-US" sz="24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grpSp>
      <p:sp>
        <p:nvSpPr>
          <p:cNvPr id="5" name="Rectangle 4">
            <a:extLst>
              <a:ext uri="{FF2B5EF4-FFF2-40B4-BE49-F238E27FC236}">
                <a16:creationId xmlns:a16="http://schemas.microsoft.com/office/drawing/2014/main" id="{15940D69-9B4A-561E-D54E-ECD7BEEA1051}"/>
              </a:ext>
            </a:extLst>
          </p:cNvPr>
          <p:cNvSpPr/>
          <p:nvPr/>
        </p:nvSpPr>
        <p:spPr>
          <a:xfrm>
            <a:off x="3142644" y="5642861"/>
            <a:ext cx="6291642" cy="369332"/>
          </a:xfrm>
          <a:prstGeom prst="rect">
            <a:avLst/>
          </a:prstGeom>
          <a:noFill/>
        </p:spPr>
        <p:txBody>
          <a:bodyPr wrap="square" lIns="91440" tIns="45720" rIns="91440" bIns="45720">
            <a:spAutoFit/>
          </a:bodyPr>
          <a:lstStyle/>
          <a:p>
            <a:pPr algn="ctr"/>
            <a:r>
              <a:rPr lang="en-US"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Avni Shrivastava | </a:t>
            </a:r>
            <a:r>
              <a:rPr lang="en-US" b="1" cap="none" spc="0" dirty="0" err="1">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Roshani</a:t>
            </a:r>
            <a:r>
              <a:rPr lang="en-US"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Srivastava | Muna Sahu</a:t>
            </a:r>
          </a:p>
        </p:txBody>
      </p:sp>
      <p:sp>
        <p:nvSpPr>
          <p:cNvPr id="8" name="Oval 7">
            <a:extLst>
              <a:ext uri="{FF2B5EF4-FFF2-40B4-BE49-F238E27FC236}">
                <a16:creationId xmlns:a16="http://schemas.microsoft.com/office/drawing/2014/main" id="{F47D4230-430B-9914-5876-7D809CBA1F4B}"/>
              </a:ext>
            </a:extLst>
          </p:cNvPr>
          <p:cNvSpPr/>
          <p:nvPr/>
        </p:nvSpPr>
        <p:spPr>
          <a:xfrm>
            <a:off x="11539728" y="6075573"/>
            <a:ext cx="629685" cy="629685"/>
          </a:xfrm>
          <a:prstGeom prst="ellipse">
            <a:avLst/>
          </a:prstGeom>
          <a:solidFill>
            <a:srgbClr val="EE2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Times New Roman" panose="02020603050405020304" pitchFamily="18" charset="0"/>
                <a:cs typeface="Times New Roman" panose="02020603050405020304" pitchFamily="18" charset="0"/>
              </a:rPr>
              <a:t>12</a:t>
            </a:r>
          </a:p>
        </p:txBody>
      </p:sp>
    </p:spTree>
    <p:extLst>
      <p:ext uri="{BB962C8B-B14F-4D97-AF65-F5344CB8AC3E}">
        <p14:creationId xmlns:p14="http://schemas.microsoft.com/office/powerpoint/2010/main" val="3132405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vector multi-device targeting concept illustration">
            <a:extLst>
              <a:ext uri="{FF2B5EF4-FFF2-40B4-BE49-F238E27FC236}">
                <a16:creationId xmlns:a16="http://schemas.microsoft.com/office/drawing/2014/main" id="{70B281B4-EE6D-E966-BF22-9950971D2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5314" y="2703569"/>
            <a:ext cx="5406686" cy="36015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BFA7796-071C-C337-2EF8-19E06CBCC70E}"/>
              </a:ext>
            </a:extLst>
          </p:cNvPr>
          <p:cNvSpPr/>
          <p:nvPr/>
        </p:nvSpPr>
        <p:spPr>
          <a:xfrm>
            <a:off x="287543" y="525810"/>
            <a:ext cx="9652184" cy="523220"/>
          </a:xfrm>
          <a:prstGeom prst="rect">
            <a:avLst/>
          </a:prstGeom>
          <a:noFill/>
          <a:effectLst>
            <a:softEdge rad="0"/>
          </a:effectLst>
        </p:spPr>
        <p:txBody>
          <a:bodyPr wrap="square" lIns="91440" tIns="45720" rIns="91440" bIns="45720">
            <a:spAutoFit/>
          </a:bodyPr>
          <a:lstStyle/>
          <a:p>
            <a:r>
              <a:rPr lang="en-GB" sz="28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Objective</a:t>
            </a:r>
            <a:endParaRPr lang="en-US" sz="28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7" name="Rectangle 6">
            <a:extLst>
              <a:ext uri="{FF2B5EF4-FFF2-40B4-BE49-F238E27FC236}">
                <a16:creationId xmlns:a16="http://schemas.microsoft.com/office/drawing/2014/main" id="{B94A0831-7E7B-2E11-5B3C-29369E7F90EA}"/>
              </a:ext>
            </a:extLst>
          </p:cNvPr>
          <p:cNvSpPr/>
          <p:nvPr/>
        </p:nvSpPr>
        <p:spPr>
          <a:xfrm>
            <a:off x="22588" y="6305148"/>
            <a:ext cx="5472778" cy="276999"/>
          </a:xfrm>
          <a:prstGeom prst="rect">
            <a:avLst/>
          </a:prstGeom>
          <a:noFill/>
        </p:spPr>
        <p:txBody>
          <a:bodyPr wrap="square" lIns="91440" tIns="45720" rIns="91440" bIns="45720">
            <a:spAutoFit/>
          </a:bodyPr>
          <a:lstStyle/>
          <a:p>
            <a:r>
              <a:rPr lang="en-US" sz="12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Submitted By: Avni Shrivastava, </a:t>
            </a:r>
            <a:r>
              <a:rPr lang="en-US" sz="1200" b="1" cap="none" spc="0" dirty="0" err="1">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Roshani</a:t>
            </a:r>
            <a:r>
              <a:rPr lang="en-US" sz="12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Srivastava &amp; Muna Sahu</a:t>
            </a:r>
          </a:p>
        </p:txBody>
      </p:sp>
      <p:pic>
        <p:nvPicPr>
          <p:cNvPr id="11" name="Picture 10">
            <a:extLst>
              <a:ext uri="{FF2B5EF4-FFF2-40B4-BE49-F238E27FC236}">
                <a16:creationId xmlns:a16="http://schemas.microsoft.com/office/drawing/2014/main" id="{C83E661C-D1EE-B358-0F38-5DF9B3C9F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4279" y="152962"/>
            <a:ext cx="980438" cy="980438"/>
          </a:xfrm>
          <a:prstGeom prst="rect">
            <a:avLst/>
          </a:prstGeom>
        </p:spPr>
      </p:pic>
      <p:pic>
        <p:nvPicPr>
          <p:cNvPr id="13" name="Picture 12">
            <a:extLst>
              <a:ext uri="{FF2B5EF4-FFF2-40B4-BE49-F238E27FC236}">
                <a16:creationId xmlns:a16="http://schemas.microsoft.com/office/drawing/2014/main" id="{4C0E5C5F-5224-8F85-8F04-E831AECC28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4717" y="94410"/>
            <a:ext cx="1349286" cy="954620"/>
          </a:xfrm>
          <a:prstGeom prst="rect">
            <a:avLst/>
          </a:prstGeom>
        </p:spPr>
      </p:pic>
      <p:sp>
        <p:nvSpPr>
          <p:cNvPr id="2" name="TextBox 1">
            <a:extLst>
              <a:ext uri="{FF2B5EF4-FFF2-40B4-BE49-F238E27FC236}">
                <a16:creationId xmlns:a16="http://schemas.microsoft.com/office/drawing/2014/main" id="{6C255316-5BD7-9360-D9A2-60501C71384A}"/>
              </a:ext>
            </a:extLst>
          </p:cNvPr>
          <p:cNvSpPr txBox="1"/>
          <p:nvPr/>
        </p:nvSpPr>
        <p:spPr>
          <a:xfrm>
            <a:off x="287543" y="1133400"/>
            <a:ext cx="6744194" cy="3895938"/>
          </a:xfrm>
          <a:prstGeom prst="rect">
            <a:avLst/>
          </a:prstGeom>
          <a:noFill/>
        </p:spPr>
        <p:txBody>
          <a:bodyPr wrap="square" rtlCol="0">
            <a:spAutoFit/>
          </a:bodyPr>
          <a:lstStyle/>
          <a:p>
            <a:pPr marL="285750" indent="-285750">
              <a:lnSpc>
                <a:spcPct val="150000"/>
              </a:lnSpc>
              <a:spcAft>
                <a:spcPts val="2400"/>
              </a:spcAft>
              <a:buFont typeface="Wingdings" panose="05000000000000000000" pitchFamily="2" charset="2"/>
              <a:buChar char="v"/>
            </a:pPr>
            <a:r>
              <a:rPr lang="en-GB" sz="2000" dirty="0">
                <a:solidFill>
                  <a:srgbClr val="091E42"/>
                </a:solidFill>
                <a:latin typeface="Poppins" panose="00000500000000000000" pitchFamily="2" charset="0"/>
                <a:cs typeface="Poppins" panose="00000500000000000000" pitchFamily="2" charset="0"/>
              </a:rPr>
              <a:t>Improve our strategy to minimize the economic and commercial effects of Covid-19 on Airbnb, New York City.</a:t>
            </a:r>
          </a:p>
          <a:p>
            <a:pPr marL="285750" indent="-285750">
              <a:lnSpc>
                <a:spcPct val="150000"/>
              </a:lnSpc>
              <a:spcAft>
                <a:spcPts val="2400"/>
              </a:spcAft>
              <a:buFont typeface="Wingdings" panose="05000000000000000000" pitchFamily="2" charset="2"/>
              <a:buChar char="v"/>
            </a:pPr>
            <a:r>
              <a:rPr lang="en-GB" sz="2000" b="0" i="0" dirty="0">
                <a:solidFill>
                  <a:srgbClr val="091E42"/>
                </a:solidFill>
                <a:effectLst/>
                <a:latin typeface="Poppins" panose="00000500000000000000" pitchFamily="2" charset="0"/>
                <a:cs typeface="Poppins" panose="00000500000000000000" pitchFamily="2" charset="0"/>
              </a:rPr>
              <a:t>Understand client preferences and trends in user experience for Airbnb in New York City.</a:t>
            </a:r>
          </a:p>
          <a:p>
            <a:pPr marL="285750" indent="-285750">
              <a:lnSpc>
                <a:spcPct val="150000"/>
              </a:lnSpc>
              <a:spcAft>
                <a:spcPts val="2400"/>
              </a:spcAft>
              <a:buFont typeface="Wingdings" panose="05000000000000000000" pitchFamily="2" charset="2"/>
              <a:buChar char="v"/>
            </a:pPr>
            <a:r>
              <a:rPr lang="en-GB" sz="2000" dirty="0">
                <a:latin typeface="Poppins" panose="00000500000000000000" pitchFamily="2" charset="0"/>
                <a:cs typeface="Poppins" panose="00000500000000000000" pitchFamily="2" charset="0"/>
              </a:rPr>
              <a:t>Provide recommendations for fresh acquisitions and customer experience enhancement.</a:t>
            </a:r>
            <a:endParaRPr lang="en-IN" sz="2000" dirty="0">
              <a:latin typeface="Poppins" panose="00000500000000000000" pitchFamily="2" charset="0"/>
              <a:cs typeface="Poppins" panose="00000500000000000000" pitchFamily="2" charset="0"/>
            </a:endParaRPr>
          </a:p>
        </p:txBody>
      </p:sp>
      <p:sp>
        <p:nvSpPr>
          <p:cNvPr id="3" name="Oval 2">
            <a:extLst>
              <a:ext uri="{FF2B5EF4-FFF2-40B4-BE49-F238E27FC236}">
                <a16:creationId xmlns:a16="http://schemas.microsoft.com/office/drawing/2014/main" id="{78E2ABE4-673C-E6B7-014A-C0FE05AADC3C}"/>
              </a:ext>
            </a:extLst>
          </p:cNvPr>
          <p:cNvSpPr/>
          <p:nvPr/>
        </p:nvSpPr>
        <p:spPr>
          <a:xfrm>
            <a:off x="11539728" y="6075573"/>
            <a:ext cx="629685" cy="629685"/>
          </a:xfrm>
          <a:prstGeom prst="ellipse">
            <a:avLst/>
          </a:prstGeom>
          <a:solidFill>
            <a:srgbClr val="EE2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420415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vector people ask frequently asked questions">
            <a:extLst>
              <a:ext uri="{FF2B5EF4-FFF2-40B4-BE49-F238E27FC236}">
                <a16:creationId xmlns:a16="http://schemas.microsoft.com/office/drawing/2014/main" id="{065DC2A4-3204-C4F4-1006-CB542F666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44311"/>
            <a:ext cx="5572636" cy="385455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BFA7796-071C-C337-2EF8-19E06CBCC70E}"/>
              </a:ext>
            </a:extLst>
          </p:cNvPr>
          <p:cNvSpPr/>
          <p:nvPr/>
        </p:nvSpPr>
        <p:spPr>
          <a:xfrm>
            <a:off x="2539816" y="525810"/>
            <a:ext cx="9447968" cy="523220"/>
          </a:xfrm>
          <a:prstGeom prst="rect">
            <a:avLst/>
          </a:prstGeom>
          <a:noFill/>
          <a:effectLst>
            <a:softEdge rad="0"/>
          </a:effectLst>
        </p:spPr>
        <p:txBody>
          <a:bodyPr wrap="square" lIns="91440" tIns="45720" rIns="91440" bIns="45720">
            <a:spAutoFit/>
          </a:bodyPr>
          <a:lstStyle/>
          <a:p>
            <a:pPr algn="r"/>
            <a:r>
              <a:rPr lang="en-GB" sz="28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Background</a:t>
            </a:r>
            <a:endParaRPr lang="en-US" sz="28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11" name="Picture 10">
            <a:extLst>
              <a:ext uri="{FF2B5EF4-FFF2-40B4-BE49-F238E27FC236}">
                <a16:creationId xmlns:a16="http://schemas.microsoft.com/office/drawing/2014/main" id="{C83E661C-D1EE-B358-0F38-5DF9B3C9F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43" y="152962"/>
            <a:ext cx="980438" cy="980438"/>
          </a:xfrm>
          <a:prstGeom prst="rect">
            <a:avLst/>
          </a:prstGeom>
        </p:spPr>
      </p:pic>
      <p:pic>
        <p:nvPicPr>
          <p:cNvPr id="13" name="Picture 12">
            <a:extLst>
              <a:ext uri="{FF2B5EF4-FFF2-40B4-BE49-F238E27FC236}">
                <a16:creationId xmlns:a16="http://schemas.microsoft.com/office/drawing/2014/main" id="{4C0E5C5F-5224-8F85-8F04-E831AECC28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7981" y="94410"/>
            <a:ext cx="1349286" cy="954620"/>
          </a:xfrm>
          <a:prstGeom prst="rect">
            <a:avLst/>
          </a:prstGeom>
        </p:spPr>
      </p:pic>
      <p:sp>
        <p:nvSpPr>
          <p:cNvPr id="2" name="TextBox 1">
            <a:extLst>
              <a:ext uri="{FF2B5EF4-FFF2-40B4-BE49-F238E27FC236}">
                <a16:creationId xmlns:a16="http://schemas.microsoft.com/office/drawing/2014/main" id="{6C255316-5BD7-9360-D9A2-60501C71384A}"/>
              </a:ext>
            </a:extLst>
          </p:cNvPr>
          <p:cNvSpPr txBox="1"/>
          <p:nvPr/>
        </p:nvSpPr>
        <p:spPr>
          <a:xfrm>
            <a:off x="5215003" y="1659941"/>
            <a:ext cx="6744194" cy="3731021"/>
          </a:xfrm>
          <a:prstGeom prst="rect">
            <a:avLst/>
          </a:prstGeom>
          <a:noFill/>
        </p:spPr>
        <p:txBody>
          <a:bodyPr wrap="square" rtlCol="0">
            <a:spAutoFit/>
          </a:bodyPr>
          <a:lstStyle/>
          <a:p>
            <a:pPr marL="285750" indent="-285750">
              <a:lnSpc>
                <a:spcPct val="150000"/>
              </a:lnSpc>
              <a:spcAft>
                <a:spcPts val="3000"/>
              </a:spcAft>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Due to travel limitations imposed by the Covivirus-19 epidemic, Airbnb's income decreased significantly.</a:t>
            </a:r>
          </a:p>
          <a:p>
            <a:pPr marL="285750" indent="-285750">
              <a:lnSpc>
                <a:spcPct val="150000"/>
              </a:lnSpc>
              <a:spcAft>
                <a:spcPts val="3000"/>
              </a:spcAft>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Now that the restrictions have started lifting and people have started to travel more, Airbnb wants to make sure that it is fully prepared for this change.</a:t>
            </a:r>
          </a:p>
          <a:p>
            <a:pPr marL="285750" indent="-285750">
              <a:lnSpc>
                <a:spcPct val="150000"/>
              </a:lnSpc>
              <a:spcAft>
                <a:spcPts val="3000"/>
              </a:spcAft>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So, analysis has been done on a dataset consisting of various </a:t>
            </a:r>
            <a:r>
              <a:rPr lang="en-GB" dirty="0" err="1">
                <a:solidFill>
                  <a:srgbClr val="091E42"/>
                </a:solidFill>
                <a:latin typeface="Poppins" panose="00000500000000000000" pitchFamily="2" charset="0"/>
                <a:cs typeface="Poppins" panose="00000500000000000000" pitchFamily="2" charset="0"/>
              </a:rPr>
              <a:t>AirBnb</a:t>
            </a:r>
            <a:r>
              <a:rPr lang="en-GB" dirty="0">
                <a:solidFill>
                  <a:srgbClr val="091E42"/>
                </a:solidFill>
                <a:latin typeface="Poppins" panose="00000500000000000000" pitchFamily="2" charset="0"/>
                <a:cs typeface="Poppins" panose="00000500000000000000" pitchFamily="2" charset="0"/>
              </a:rPr>
              <a:t> listings in New York.</a:t>
            </a:r>
          </a:p>
        </p:txBody>
      </p:sp>
      <p:sp>
        <p:nvSpPr>
          <p:cNvPr id="3" name="Oval 2">
            <a:extLst>
              <a:ext uri="{FF2B5EF4-FFF2-40B4-BE49-F238E27FC236}">
                <a16:creationId xmlns:a16="http://schemas.microsoft.com/office/drawing/2014/main" id="{907D1BC6-9021-FEF4-9C9F-5CB597C82A54}"/>
              </a:ext>
            </a:extLst>
          </p:cNvPr>
          <p:cNvSpPr/>
          <p:nvPr/>
        </p:nvSpPr>
        <p:spPr>
          <a:xfrm>
            <a:off x="11539728" y="6075573"/>
            <a:ext cx="629685" cy="629685"/>
          </a:xfrm>
          <a:prstGeom prst="ellipse">
            <a:avLst/>
          </a:prstGeom>
          <a:solidFill>
            <a:srgbClr val="EE2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Times New Roman" panose="02020603050405020304" pitchFamily="18" charset="0"/>
                <a:cs typeface="Times New Roman" panose="02020603050405020304" pitchFamily="18" charset="0"/>
              </a:rPr>
              <a:t>2</a:t>
            </a:r>
          </a:p>
        </p:txBody>
      </p:sp>
      <p:sp>
        <p:nvSpPr>
          <p:cNvPr id="4" name="Rectangle 3">
            <a:extLst>
              <a:ext uri="{FF2B5EF4-FFF2-40B4-BE49-F238E27FC236}">
                <a16:creationId xmlns:a16="http://schemas.microsoft.com/office/drawing/2014/main" id="{F9F76677-A859-CF31-9614-30D0A2807B9C}"/>
              </a:ext>
            </a:extLst>
          </p:cNvPr>
          <p:cNvSpPr/>
          <p:nvPr/>
        </p:nvSpPr>
        <p:spPr>
          <a:xfrm>
            <a:off x="22588" y="6305148"/>
            <a:ext cx="5472778" cy="276999"/>
          </a:xfrm>
          <a:prstGeom prst="rect">
            <a:avLst/>
          </a:prstGeom>
          <a:noFill/>
        </p:spPr>
        <p:txBody>
          <a:bodyPr wrap="square" lIns="91440" tIns="45720" rIns="91440" bIns="45720">
            <a:spAutoFit/>
          </a:bodyPr>
          <a:lstStyle/>
          <a:p>
            <a:r>
              <a:rPr lang="en-US" sz="12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Submitted By: Avni Shrivastava, </a:t>
            </a:r>
            <a:r>
              <a:rPr lang="en-US" sz="1200" b="1" cap="none" spc="0" dirty="0" err="1">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Roshani</a:t>
            </a:r>
            <a:r>
              <a:rPr lang="en-US" sz="12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Srivastava &amp; Muna Sahu</a:t>
            </a:r>
          </a:p>
        </p:txBody>
      </p:sp>
    </p:spTree>
    <p:extLst>
      <p:ext uri="{BB962C8B-B14F-4D97-AF65-F5344CB8AC3E}">
        <p14:creationId xmlns:p14="http://schemas.microsoft.com/office/powerpoint/2010/main" val="2760761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BFA7796-071C-C337-2EF8-19E06CBCC70E}"/>
              </a:ext>
            </a:extLst>
          </p:cNvPr>
          <p:cNvSpPr/>
          <p:nvPr/>
        </p:nvSpPr>
        <p:spPr>
          <a:xfrm>
            <a:off x="290697" y="381571"/>
            <a:ext cx="9496736" cy="523220"/>
          </a:xfrm>
          <a:prstGeom prst="rect">
            <a:avLst/>
          </a:prstGeom>
          <a:noFill/>
          <a:effectLst>
            <a:softEdge rad="0"/>
          </a:effectLst>
        </p:spPr>
        <p:txBody>
          <a:bodyPr wrap="square" lIns="91440" tIns="45720" rIns="91440" bIns="45720">
            <a:spAutoFit/>
          </a:bodyPr>
          <a:lstStyle/>
          <a:p>
            <a:r>
              <a:rPr lang="en-GB" sz="28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Customer Preferences of the Three Property Types</a:t>
            </a:r>
          </a:p>
        </p:txBody>
      </p:sp>
      <p:pic>
        <p:nvPicPr>
          <p:cNvPr id="10" name="Picture 9">
            <a:extLst>
              <a:ext uri="{FF2B5EF4-FFF2-40B4-BE49-F238E27FC236}">
                <a16:creationId xmlns:a16="http://schemas.microsoft.com/office/drawing/2014/main" id="{EA5D6471-13CD-B34F-947B-647BA1E98FF0}"/>
              </a:ext>
            </a:extLst>
          </p:cNvPr>
          <p:cNvPicPr>
            <a:picLocks noChangeAspect="1"/>
          </p:cNvPicPr>
          <p:nvPr/>
        </p:nvPicPr>
        <p:blipFill>
          <a:blip r:embed="rId2"/>
          <a:stretch>
            <a:fillRect/>
          </a:stretch>
        </p:blipFill>
        <p:spPr>
          <a:xfrm>
            <a:off x="6402263" y="1676909"/>
            <a:ext cx="5767150" cy="3967909"/>
          </a:xfrm>
          <a:prstGeom prst="rect">
            <a:avLst/>
          </a:prstGeom>
        </p:spPr>
      </p:pic>
      <p:pic>
        <p:nvPicPr>
          <p:cNvPr id="11" name="Picture 10">
            <a:extLst>
              <a:ext uri="{FF2B5EF4-FFF2-40B4-BE49-F238E27FC236}">
                <a16:creationId xmlns:a16="http://schemas.microsoft.com/office/drawing/2014/main" id="{C83E661C-D1EE-B358-0F38-5DF9B3C9F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4279" y="152962"/>
            <a:ext cx="980438" cy="980438"/>
          </a:xfrm>
          <a:prstGeom prst="rect">
            <a:avLst/>
          </a:prstGeom>
        </p:spPr>
      </p:pic>
      <p:pic>
        <p:nvPicPr>
          <p:cNvPr id="13" name="Picture 12">
            <a:extLst>
              <a:ext uri="{FF2B5EF4-FFF2-40B4-BE49-F238E27FC236}">
                <a16:creationId xmlns:a16="http://schemas.microsoft.com/office/drawing/2014/main" id="{4C0E5C5F-5224-8F85-8F04-E831AECC28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4717" y="94410"/>
            <a:ext cx="1349286" cy="954620"/>
          </a:xfrm>
          <a:prstGeom prst="rect">
            <a:avLst/>
          </a:prstGeom>
        </p:spPr>
      </p:pic>
      <p:sp>
        <p:nvSpPr>
          <p:cNvPr id="2" name="TextBox 1">
            <a:extLst>
              <a:ext uri="{FF2B5EF4-FFF2-40B4-BE49-F238E27FC236}">
                <a16:creationId xmlns:a16="http://schemas.microsoft.com/office/drawing/2014/main" id="{6C255316-5BD7-9360-D9A2-60501C71384A}"/>
              </a:ext>
            </a:extLst>
          </p:cNvPr>
          <p:cNvSpPr txBox="1"/>
          <p:nvPr/>
        </p:nvSpPr>
        <p:spPr>
          <a:xfrm>
            <a:off x="290697" y="1962990"/>
            <a:ext cx="6744194" cy="3577133"/>
          </a:xfrm>
          <a:prstGeom prst="rect">
            <a:avLst/>
          </a:prstGeom>
          <a:noFill/>
        </p:spPr>
        <p:txBody>
          <a:bodyPr wrap="square" rtlCol="0">
            <a:spAutoFit/>
          </a:bodyPr>
          <a:lstStyle/>
          <a:p>
            <a:pPr marL="285750" indent="-285750">
              <a:lnSpc>
                <a:spcPct val="150000"/>
              </a:lnSpc>
              <a:spcAft>
                <a:spcPts val="2400"/>
              </a:spcAft>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Airbnb hosts providing rentals in New York City favour Entire home/apartment and Private room above shared rooms.</a:t>
            </a:r>
          </a:p>
          <a:p>
            <a:pPr marL="285750" indent="-285750">
              <a:lnSpc>
                <a:spcPct val="150000"/>
              </a:lnSpc>
              <a:spcAft>
                <a:spcPts val="2400"/>
              </a:spcAft>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The room types 'Entire home/apartment' and 'Private room' account 51.97% and 45.66% of the listed properties in New York City, respectively.</a:t>
            </a:r>
          </a:p>
          <a:p>
            <a:pPr marL="285750" indent="-285750">
              <a:lnSpc>
                <a:spcPct val="150000"/>
              </a:lnSpc>
              <a:spcAft>
                <a:spcPts val="2400"/>
              </a:spcAft>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Only 2.37 % of all listed properties have shared rooms.</a:t>
            </a:r>
            <a:endParaRPr lang="en-IN" dirty="0">
              <a:latin typeface="Poppins" panose="00000500000000000000" pitchFamily="2" charset="0"/>
              <a:cs typeface="Poppins" panose="00000500000000000000" pitchFamily="2" charset="0"/>
            </a:endParaRPr>
          </a:p>
        </p:txBody>
      </p:sp>
      <p:sp>
        <p:nvSpPr>
          <p:cNvPr id="12" name="Oval 11">
            <a:extLst>
              <a:ext uri="{FF2B5EF4-FFF2-40B4-BE49-F238E27FC236}">
                <a16:creationId xmlns:a16="http://schemas.microsoft.com/office/drawing/2014/main" id="{C3370D3C-28F4-3375-7292-C927F28F8764}"/>
              </a:ext>
            </a:extLst>
          </p:cNvPr>
          <p:cNvSpPr/>
          <p:nvPr/>
        </p:nvSpPr>
        <p:spPr>
          <a:xfrm>
            <a:off x="11539728" y="6075573"/>
            <a:ext cx="629685" cy="629685"/>
          </a:xfrm>
          <a:prstGeom prst="ellipse">
            <a:avLst/>
          </a:prstGeom>
          <a:solidFill>
            <a:srgbClr val="EE2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Times New Roman" panose="02020603050405020304" pitchFamily="18" charset="0"/>
                <a:cs typeface="Times New Roman" panose="02020603050405020304" pitchFamily="18" charset="0"/>
              </a:rPr>
              <a:t>3</a:t>
            </a:r>
          </a:p>
        </p:txBody>
      </p:sp>
      <p:sp>
        <p:nvSpPr>
          <p:cNvPr id="3" name="Rectangle 2">
            <a:extLst>
              <a:ext uri="{FF2B5EF4-FFF2-40B4-BE49-F238E27FC236}">
                <a16:creationId xmlns:a16="http://schemas.microsoft.com/office/drawing/2014/main" id="{197B5008-927E-77B9-3209-5593DA26E124}"/>
              </a:ext>
            </a:extLst>
          </p:cNvPr>
          <p:cNvSpPr/>
          <p:nvPr/>
        </p:nvSpPr>
        <p:spPr>
          <a:xfrm>
            <a:off x="22588" y="6305148"/>
            <a:ext cx="5472778" cy="276999"/>
          </a:xfrm>
          <a:prstGeom prst="rect">
            <a:avLst/>
          </a:prstGeom>
          <a:noFill/>
        </p:spPr>
        <p:txBody>
          <a:bodyPr wrap="square" lIns="91440" tIns="45720" rIns="91440" bIns="45720">
            <a:spAutoFit/>
          </a:bodyPr>
          <a:lstStyle/>
          <a:p>
            <a:r>
              <a:rPr lang="en-US" sz="12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Submitted By: Avni Shrivastava, </a:t>
            </a:r>
            <a:r>
              <a:rPr lang="en-US" sz="1200" b="1" cap="none" spc="0" dirty="0" err="1">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Roshani</a:t>
            </a:r>
            <a:r>
              <a:rPr lang="en-US" sz="12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Srivastava &amp; Muna Sahu</a:t>
            </a:r>
          </a:p>
        </p:txBody>
      </p:sp>
    </p:spTree>
    <p:extLst>
      <p:ext uri="{BB962C8B-B14F-4D97-AF65-F5344CB8AC3E}">
        <p14:creationId xmlns:p14="http://schemas.microsoft.com/office/powerpoint/2010/main" val="588448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BFA7796-071C-C337-2EF8-19E06CBCC70E}"/>
              </a:ext>
            </a:extLst>
          </p:cNvPr>
          <p:cNvSpPr/>
          <p:nvPr/>
        </p:nvSpPr>
        <p:spPr>
          <a:xfrm>
            <a:off x="2456489" y="166127"/>
            <a:ext cx="9447968" cy="954107"/>
          </a:xfrm>
          <a:prstGeom prst="rect">
            <a:avLst/>
          </a:prstGeom>
          <a:noFill/>
          <a:effectLst>
            <a:softEdge rad="0"/>
          </a:effectLst>
        </p:spPr>
        <p:txBody>
          <a:bodyPr wrap="square" lIns="91440" tIns="45720" rIns="91440" bIns="45720">
            <a:spAutoFit/>
          </a:bodyPr>
          <a:lstStyle/>
          <a:p>
            <a:pPr algn="r"/>
            <a:r>
              <a:rPr lang="en-GB" sz="28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Prices of Properties and Room Type in Neighbourhood Group</a:t>
            </a:r>
            <a:endParaRPr lang="en-US" sz="28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10" name="Picture 9">
            <a:extLst>
              <a:ext uri="{FF2B5EF4-FFF2-40B4-BE49-F238E27FC236}">
                <a16:creationId xmlns:a16="http://schemas.microsoft.com/office/drawing/2014/main" id="{1809DC3E-BF62-ECB5-BD7D-E6E624EE0589}"/>
              </a:ext>
            </a:extLst>
          </p:cNvPr>
          <p:cNvPicPr>
            <a:picLocks noChangeAspect="1"/>
          </p:cNvPicPr>
          <p:nvPr/>
        </p:nvPicPr>
        <p:blipFill rotWithShape="1">
          <a:blip r:embed="rId2"/>
          <a:srcRect t="1383" b="1"/>
          <a:stretch/>
        </p:blipFill>
        <p:spPr>
          <a:xfrm>
            <a:off x="22588" y="1191951"/>
            <a:ext cx="5137675" cy="5113195"/>
          </a:xfrm>
          <a:prstGeom prst="rect">
            <a:avLst/>
          </a:prstGeom>
        </p:spPr>
      </p:pic>
      <p:pic>
        <p:nvPicPr>
          <p:cNvPr id="11" name="Picture 10">
            <a:extLst>
              <a:ext uri="{FF2B5EF4-FFF2-40B4-BE49-F238E27FC236}">
                <a16:creationId xmlns:a16="http://schemas.microsoft.com/office/drawing/2014/main" id="{C83E661C-D1EE-B358-0F38-5DF9B3C9F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43" y="152962"/>
            <a:ext cx="980438" cy="980438"/>
          </a:xfrm>
          <a:prstGeom prst="rect">
            <a:avLst/>
          </a:prstGeom>
        </p:spPr>
      </p:pic>
      <p:pic>
        <p:nvPicPr>
          <p:cNvPr id="13" name="Picture 12">
            <a:extLst>
              <a:ext uri="{FF2B5EF4-FFF2-40B4-BE49-F238E27FC236}">
                <a16:creationId xmlns:a16="http://schemas.microsoft.com/office/drawing/2014/main" id="{4C0E5C5F-5224-8F85-8F04-E831AECC28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7981" y="94410"/>
            <a:ext cx="1349286" cy="954620"/>
          </a:xfrm>
          <a:prstGeom prst="rect">
            <a:avLst/>
          </a:prstGeom>
        </p:spPr>
      </p:pic>
      <p:sp>
        <p:nvSpPr>
          <p:cNvPr id="2" name="TextBox 1">
            <a:extLst>
              <a:ext uri="{FF2B5EF4-FFF2-40B4-BE49-F238E27FC236}">
                <a16:creationId xmlns:a16="http://schemas.microsoft.com/office/drawing/2014/main" id="{6C255316-5BD7-9360-D9A2-60501C71384A}"/>
              </a:ext>
            </a:extLst>
          </p:cNvPr>
          <p:cNvSpPr txBox="1"/>
          <p:nvPr/>
        </p:nvSpPr>
        <p:spPr>
          <a:xfrm>
            <a:off x="5160263" y="1133400"/>
            <a:ext cx="6744194" cy="4823628"/>
          </a:xfrm>
          <a:prstGeom prst="rect">
            <a:avLst/>
          </a:prstGeom>
          <a:noFill/>
        </p:spPr>
        <p:txBody>
          <a:bodyPr wrap="square" rtlCol="0">
            <a:spAutoFit/>
          </a:bodyPr>
          <a:lstStyle/>
          <a:p>
            <a:pPr marL="285750" indent="-285750">
              <a:lnSpc>
                <a:spcPct val="150000"/>
              </a:lnSpc>
              <a:spcAft>
                <a:spcPts val="2400"/>
              </a:spcAft>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Manhattan has the most expensive rental properties followed by Brooklyn , while Bronx and Staten Island have the least expensive.</a:t>
            </a:r>
          </a:p>
          <a:p>
            <a:pPr marL="285750" indent="-285750">
              <a:lnSpc>
                <a:spcPct val="150000"/>
              </a:lnSpc>
              <a:spcAft>
                <a:spcPts val="2400"/>
              </a:spcAft>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The most costly room type in both Manhattan and Brooklyn are entire homes/apartments, followed by private rooms.</a:t>
            </a:r>
          </a:p>
          <a:p>
            <a:pPr marL="285750" indent="-285750">
              <a:lnSpc>
                <a:spcPct val="150000"/>
              </a:lnSpc>
              <a:spcAft>
                <a:spcPts val="2400"/>
              </a:spcAft>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In Queens and Bronx, the price differential between complete homes/apartments and individual rooms is between 5 and 10%, compared to the other neighbourhood groupings.</a:t>
            </a:r>
          </a:p>
        </p:txBody>
      </p:sp>
      <p:sp>
        <p:nvSpPr>
          <p:cNvPr id="12" name="Oval 11">
            <a:extLst>
              <a:ext uri="{FF2B5EF4-FFF2-40B4-BE49-F238E27FC236}">
                <a16:creationId xmlns:a16="http://schemas.microsoft.com/office/drawing/2014/main" id="{B529949A-3C38-1650-A18D-85ACC93EA82F}"/>
              </a:ext>
            </a:extLst>
          </p:cNvPr>
          <p:cNvSpPr/>
          <p:nvPr/>
        </p:nvSpPr>
        <p:spPr>
          <a:xfrm>
            <a:off x="11539728" y="6075573"/>
            <a:ext cx="629685" cy="629685"/>
          </a:xfrm>
          <a:prstGeom prst="ellipse">
            <a:avLst/>
          </a:prstGeom>
          <a:solidFill>
            <a:srgbClr val="EE2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Times New Roman" panose="02020603050405020304" pitchFamily="18" charset="0"/>
                <a:cs typeface="Times New Roman" panose="02020603050405020304" pitchFamily="18" charset="0"/>
              </a:rPr>
              <a:t>4</a:t>
            </a:r>
          </a:p>
        </p:txBody>
      </p:sp>
      <p:sp>
        <p:nvSpPr>
          <p:cNvPr id="3" name="Rectangle 2">
            <a:extLst>
              <a:ext uri="{FF2B5EF4-FFF2-40B4-BE49-F238E27FC236}">
                <a16:creationId xmlns:a16="http://schemas.microsoft.com/office/drawing/2014/main" id="{BBC8440C-9A4C-E52C-5EAE-D5D29A332F8D}"/>
              </a:ext>
            </a:extLst>
          </p:cNvPr>
          <p:cNvSpPr/>
          <p:nvPr/>
        </p:nvSpPr>
        <p:spPr>
          <a:xfrm>
            <a:off x="22588" y="6305148"/>
            <a:ext cx="5472778" cy="276999"/>
          </a:xfrm>
          <a:prstGeom prst="rect">
            <a:avLst/>
          </a:prstGeom>
          <a:noFill/>
        </p:spPr>
        <p:txBody>
          <a:bodyPr wrap="square" lIns="91440" tIns="45720" rIns="91440" bIns="45720">
            <a:spAutoFit/>
          </a:bodyPr>
          <a:lstStyle/>
          <a:p>
            <a:r>
              <a:rPr lang="en-US" sz="12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Submitted By: Avni Shrivastava, </a:t>
            </a:r>
            <a:r>
              <a:rPr lang="en-US" sz="1200" b="1" cap="none" spc="0" dirty="0" err="1">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Roshani</a:t>
            </a:r>
            <a:r>
              <a:rPr lang="en-US" sz="12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Srivastava &amp; Muna Sahu</a:t>
            </a:r>
          </a:p>
        </p:txBody>
      </p:sp>
    </p:spTree>
    <p:extLst>
      <p:ext uri="{BB962C8B-B14F-4D97-AF65-F5344CB8AC3E}">
        <p14:creationId xmlns:p14="http://schemas.microsoft.com/office/powerpoint/2010/main" val="1629478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BFA7796-071C-C337-2EF8-19E06CBCC70E}"/>
              </a:ext>
            </a:extLst>
          </p:cNvPr>
          <p:cNvSpPr/>
          <p:nvPr/>
        </p:nvSpPr>
        <p:spPr>
          <a:xfrm>
            <a:off x="290697" y="168617"/>
            <a:ext cx="9496736" cy="954107"/>
          </a:xfrm>
          <a:prstGeom prst="rect">
            <a:avLst/>
          </a:prstGeom>
          <a:noFill/>
          <a:effectLst>
            <a:softEdge rad="0"/>
          </a:effectLst>
        </p:spPr>
        <p:txBody>
          <a:bodyPr wrap="square" lIns="91440" tIns="45720" rIns="91440" bIns="45720">
            <a:spAutoFit/>
          </a:bodyPr>
          <a:lstStyle/>
          <a:p>
            <a:r>
              <a:rPr lang="en-GB" sz="28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Top 10 Host Listing in the Neighbourhood</a:t>
            </a:r>
          </a:p>
          <a:p>
            <a:r>
              <a:rPr lang="en-GB" sz="28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Group</a:t>
            </a:r>
          </a:p>
        </p:txBody>
      </p:sp>
      <p:pic>
        <p:nvPicPr>
          <p:cNvPr id="11" name="Picture 10">
            <a:extLst>
              <a:ext uri="{FF2B5EF4-FFF2-40B4-BE49-F238E27FC236}">
                <a16:creationId xmlns:a16="http://schemas.microsoft.com/office/drawing/2014/main" id="{C83E661C-D1EE-B358-0F38-5DF9B3C9F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4279" y="152962"/>
            <a:ext cx="980438" cy="980438"/>
          </a:xfrm>
          <a:prstGeom prst="rect">
            <a:avLst/>
          </a:prstGeom>
        </p:spPr>
      </p:pic>
      <p:pic>
        <p:nvPicPr>
          <p:cNvPr id="13" name="Picture 12">
            <a:extLst>
              <a:ext uri="{FF2B5EF4-FFF2-40B4-BE49-F238E27FC236}">
                <a16:creationId xmlns:a16="http://schemas.microsoft.com/office/drawing/2014/main" id="{4C0E5C5F-5224-8F85-8F04-E831AECC2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717" y="94410"/>
            <a:ext cx="1349286" cy="954620"/>
          </a:xfrm>
          <a:prstGeom prst="rect">
            <a:avLst/>
          </a:prstGeom>
        </p:spPr>
      </p:pic>
      <p:sp>
        <p:nvSpPr>
          <p:cNvPr id="2" name="TextBox 1">
            <a:extLst>
              <a:ext uri="{FF2B5EF4-FFF2-40B4-BE49-F238E27FC236}">
                <a16:creationId xmlns:a16="http://schemas.microsoft.com/office/drawing/2014/main" id="{6C255316-5BD7-9360-D9A2-60501C71384A}"/>
              </a:ext>
            </a:extLst>
          </p:cNvPr>
          <p:cNvSpPr txBox="1"/>
          <p:nvPr/>
        </p:nvSpPr>
        <p:spPr>
          <a:xfrm>
            <a:off x="290697" y="1962990"/>
            <a:ext cx="6485007" cy="3161635"/>
          </a:xfrm>
          <a:prstGeom prst="rect">
            <a:avLst/>
          </a:prstGeom>
          <a:noFill/>
        </p:spPr>
        <p:txBody>
          <a:bodyPr wrap="square" rtlCol="0">
            <a:spAutoFit/>
          </a:bodyPr>
          <a:lstStyle/>
          <a:p>
            <a:pPr marL="285750" indent="-285750">
              <a:lnSpc>
                <a:spcPct val="150000"/>
              </a:lnSpc>
              <a:spcAft>
                <a:spcPts val="2400"/>
              </a:spcAft>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Sonder(NYC) lists the most rooms in Manhattan, followed by -327, </a:t>
            </a:r>
            <a:r>
              <a:rPr lang="en-GB" dirty="0" err="1">
                <a:solidFill>
                  <a:srgbClr val="091E42"/>
                </a:solidFill>
                <a:latin typeface="Poppins" panose="00000500000000000000" pitchFamily="2" charset="0"/>
                <a:cs typeface="Poppins" panose="00000500000000000000" pitchFamily="2" charset="0"/>
              </a:rPr>
              <a:t>Blueground</a:t>
            </a:r>
            <a:r>
              <a:rPr lang="en-GB" dirty="0">
                <a:solidFill>
                  <a:srgbClr val="091E42"/>
                </a:solidFill>
                <a:latin typeface="Poppins" panose="00000500000000000000" pitchFamily="2" charset="0"/>
                <a:cs typeface="Poppins" panose="00000500000000000000" pitchFamily="2" charset="0"/>
              </a:rPr>
              <a:t> with 230 rooms.</a:t>
            </a:r>
          </a:p>
          <a:p>
            <a:pPr marL="285750" indent="-285750">
              <a:lnSpc>
                <a:spcPct val="150000"/>
              </a:lnSpc>
              <a:spcAft>
                <a:spcPts val="2400"/>
              </a:spcAft>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Manhattan is the most listed neighbourhood group followed by Brooklyn and Queens.</a:t>
            </a:r>
          </a:p>
          <a:p>
            <a:pPr marL="285750" indent="-285750">
              <a:lnSpc>
                <a:spcPct val="150000"/>
              </a:lnSpc>
              <a:spcAft>
                <a:spcPts val="2400"/>
              </a:spcAft>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Bronx has only one listing, although Staten Island is not in the top ten.</a:t>
            </a:r>
            <a:endParaRPr lang="en-IN" dirty="0">
              <a:latin typeface="Poppins" panose="00000500000000000000" pitchFamily="2" charset="0"/>
              <a:cs typeface="Poppins" panose="00000500000000000000" pitchFamily="2" charset="0"/>
            </a:endParaRPr>
          </a:p>
        </p:txBody>
      </p:sp>
      <p:pic>
        <p:nvPicPr>
          <p:cNvPr id="15" name="Picture 14">
            <a:extLst>
              <a:ext uri="{FF2B5EF4-FFF2-40B4-BE49-F238E27FC236}">
                <a16:creationId xmlns:a16="http://schemas.microsoft.com/office/drawing/2014/main" id="{FB811006-D595-368C-B91B-0A2D785649AA}"/>
              </a:ext>
            </a:extLst>
          </p:cNvPr>
          <p:cNvPicPr>
            <a:picLocks noChangeAspect="1"/>
          </p:cNvPicPr>
          <p:nvPr/>
        </p:nvPicPr>
        <p:blipFill>
          <a:blip r:embed="rId4"/>
          <a:stretch>
            <a:fillRect/>
          </a:stretch>
        </p:blipFill>
        <p:spPr>
          <a:xfrm>
            <a:off x="6614378" y="2144148"/>
            <a:ext cx="5499625" cy="3820743"/>
          </a:xfrm>
          <a:prstGeom prst="rect">
            <a:avLst/>
          </a:prstGeom>
        </p:spPr>
      </p:pic>
      <p:pic>
        <p:nvPicPr>
          <p:cNvPr id="19" name="Picture 18">
            <a:extLst>
              <a:ext uri="{FF2B5EF4-FFF2-40B4-BE49-F238E27FC236}">
                <a16:creationId xmlns:a16="http://schemas.microsoft.com/office/drawing/2014/main" id="{BABA4CA9-EE69-6124-5FC9-6E351068EED7}"/>
              </a:ext>
            </a:extLst>
          </p:cNvPr>
          <p:cNvPicPr>
            <a:picLocks noChangeAspect="1"/>
          </p:cNvPicPr>
          <p:nvPr/>
        </p:nvPicPr>
        <p:blipFill>
          <a:blip r:embed="rId5"/>
          <a:stretch>
            <a:fillRect/>
          </a:stretch>
        </p:blipFill>
        <p:spPr>
          <a:xfrm>
            <a:off x="10205079" y="1331753"/>
            <a:ext cx="1564223" cy="903284"/>
          </a:xfrm>
          <a:prstGeom prst="rect">
            <a:avLst/>
          </a:prstGeom>
        </p:spPr>
      </p:pic>
      <p:sp>
        <p:nvSpPr>
          <p:cNvPr id="20" name="Oval 19">
            <a:extLst>
              <a:ext uri="{FF2B5EF4-FFF2-40B4-BE49-F238E27FC236}">
                <a16:creationId xmlns:a16="http://schemas.microsoft.com/office/drawing/2014/main" id="{0C14681B-B6CC-86B0-2164-BE914EE84A88}"/>
              </a:ext>
            </a:extLst>
          </p:cNvPr>
          <p:cNvSpPr/>
          <p:nvPr/>
        </p:nvSpPr>
        <p:spPr>
          <a:xfrm>
            <a:off x="11539728" y="6075573"/>
            <a:ext cx="629685" cy="629685"/>
          </a:xfrm>
          <a:prstGeom prst="ellipse">
            <a:avLst/>
          </a:prstGeom>
          <a:solidFill>
            <a:srgbClr val="EE2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Times New Roman" panose="02020603050405020304" pitchFamily="18" charset="0"/>
                <a:cs typeface="Times New Roman" panose="02020603050405020304" pitchFamily="18" charset="0"/>
              </a:rPr>
              <a:t>5</a:t>
            </a:r>
          </a:p>
        </p:txBody>
      </p:sp>
      <p:sp>
        <p:nvSpPr>
          <p:cNvPr id="3" name="Rectangle 2">
            <a:extLst>
              <a:ext uri="{FF2B5EF4-FFF2-40B4-BE49-F238E27FC236}">
                <a16:creationId xmlns:a16="http://schemas.microsoft.com/office/drawing/2014/main" id="{5890E472-F5C4-8B8B-9EC0-BA36829A00B6}"/>
              </a:ext>
            </a:extLst>
          </p:cNvPr>
          <p:cNvSpPr/>
          <p:nvPr/>
        </p:nvSpPr>
        <p:spPr>
          <a:xfrm>
            <a:off x="22588" y="6305148"/>
            <a:ext cx="5472778" cy="276999"/>
          </a:xfrm>
          <a:prstGeom prst="rect">
            <a:avLst/>
          </a:prstGeom>
          <a:noFill/>
        </p:spPr>
        <p:txBody>
          <a:bodyPr wrap="square" lIns="91440" tIns="45720" rIns="91440" bIns="45720">
            <a:spAutoFit/>
          </a:bodyPr>
          <a:lstStyle/>
          <a:p>
            <a:r>
              <a:rPr lang="en-US" sz="12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Submitted By: Avni Shrivastava, </a:t>
            </a:r>
            <a:r>
              <a:rPr lang="en-US" sz="1200" b="1" cap="none" spc="0" dirty="0" err="1">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Roshani</a:t>
            </a:r>
            <a:r>
              <a:rPr lang="en-US" sz="12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Srivastava &amp; Muna Sahu</a:t>
            </a:r>
          </a:p>
        </p:txBody>
      </p:sp>
    </p:spTree>
    <p:extLst>
      <p:ext uri="{BB962C8B-B14F-4D97-AF65-F5344CB8AC3E}">
        <p14:creationId xmlns:p14="http://schemas.microsoft.com/office/powerpoint/2010/main" val="4053677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BFA7796-071C-C337-2EF8-19E06CBCC70E}"/>
              </a:ext>
            </a:extLst>
          </p:cNvPr>
          <p:cNvSpPr/>
          <p:nvPr/>
        </p:nvSpPr>
        <p:spPr>
          <a:xfrm>
            <a:off x="2456489" y="166127"/>
            <a:ext cx="9447968" cy="954107"/>
          </a:xfrm>
          <a:prstGeom prst="rect">
            <a:avLst/>
          </a:prstGeom>
          <a:noFill/>
          <a:effectLst>
            <a:softEdge rad="0"/>
          </a:effectLst>
        </p:spPr>
        <p:txBody>
          <a:bodyPr wrap="square" lIns="91440" tIns="45720" rIns="91440" bIns="45720">
            <a:spAutoFit/>
          </a:bodyPr>
          <a:lstStyle/>
          <a:p>
            <a:pPr algn="r"/>
            <a:r>
              <a:rPr lang="en-GB" sz="28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Average Prices of Properties and Room Type in Neighbourhood Group</a:t>
            </a:r>
            <a:endParaRPr lang="en-US" sz="28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11" name="Picture 10">
            <a:extLst>
              <a:ext uri="{FF2B5EF4-FFF2-40B4-BE49-F238E27FC236}">
                <a16:creationId xmlns:a16="http://schemas.microsoft.com/office/drawing/2014/main" id="{C83E661C-D1EE-B358-0F38-5DF9B3C9F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43" y="152962"/>
            <a:ext cx="980438" cy="980438"/>
          </a:xfrm>
          <a:prstGeom prst="rect">
            <a:avLst/>
          </a:prstGeom>
        </p:spPr>
      </p:pic>
      <p:pic>
        <p:nvPicPr>
          <p:cNvPr id="13" name="Picture 12">
            <a:extLst>
              <a:ext uri="{FF2B5EF4-FFF2-40B4-BE49-F238E27FC236}">
                <a16:creationId xmlns:a16="http://schemas.microsoft.com/office/drawing/2014/main" id="{4C0E5C5F-5224-8F85-8F04-E831AECC2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7981" y="94410"/>
            <a:ext cx="1349286" cy="954620"/>
          </a:xfrm>
          <a:prstGeom prst="rect">
            <a:avLst/>
          </a:prstGeom>
        </p:spPr>
      </p:pic>
      <p:sp>
        <p:nvSpPr>
          <p:cNvPr id="2" name="TextBox 1">
            <a:extLst>
              <a:ext uri="{FF2B5EF4-FFF2-40B4-BE49-F238E27FC236}">
                <a16:creationId xmlns:a16="http://schemas.microsoft.com/office/drawing/2014/main" id="{6C255316-5BD7-9360-D9A2-60501C71384A}"/>
              </a:ext>
            </a:extLst>
          </p:cNvPr>
          <p:cNvSpPr txBox="1"/>
          <p:nvPr/>
        </p:nvSpPr>
        <p:spPr>
          <a:xfrm>
            <a:off x="4608576" y="1883852"/>
            <a:ext cx="7295881" cy="3992631"/>
          </a:xfrm>
          <a:prstGeom prst="rect">
            <a:avLst/>
          </a:prstGeom>
          <a:noFill/>
        </p:spPr>
        <p:txBody>
          <a:bodyPr wrap="square" rtlCol="0">
            <a:spAutoFit/>
          </a:bodyPr>
          <a:lstStyle/>
          <a:p>
            <a:pPr marL="285750" indent="-285750">
              <a:lnSpc>
                <a:spcPct val="150000"/>
              </a:lnSpc>
              <a:spcAft>
                <a:spcPts val="2400"/>
              </a:spcAft>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Manhattan is the only neighbourhood category where the average price of the listed neighbourhoods is more than $200.</a:t>
            </a:r>
          </a:p>
          <a:p>
            <a:pPr marL="285750" indent="-285750">
              <a:lnSpc>
                <a:spcPct val="150000"/>
              </a:lnSpc>
              <a:spcAft>
                <a:spcPts val="2400"/>
              </a:spcAft>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Brooklyn and Staten Island have average prices of $124 and $114, which are less and more affordable to Manhattan.</a:t>
            </a:r>
          </a:p>
          <a:p>
            <a:pPr marL="285750" indent="-285750">
              <a:lnSpc>
                <a:spcPct val="150000"/>
              </a:lnSpc>
              <a:spcAft>
                <a:spcPts val="2400"/>
              </a:spcAft>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Queens and Bronx have average prices of $100 and $88 respectively, making them the most inexpensive areas in New York City.</a:t>
            </a:r>
          </a:p>
        </p:txBody>
      </p:sp>
      <p:pic>
        <p:nvPicPr>
          <p:cNvPr id="15" name="Picture 14">
            <a:extLst>
              <a:ext uri="{FF2B5EF4-FFF2-40B4-BE49-F238E27FC236}">
                <a16:creationId xmlns:a16="http://schemas.microsoft.com/office/drawing/2014/main" id="{FF41DD4A-C4D1-FB92-013B-912680AFAE86}"/>
              </a:ext>
            </a:extLst>
          </p:cNvPr>
          <p:cNvPicPr>
            <a:picLocks noChangeAspect="1"/>
          </p:cNvPicPr>
          <p:nvPr/>
        </p:nvPicPr>
        <p:blipFill>
          <a:blip r:embed="rId4"/>
          <a:stretch>
            <a:fillRect/>
          </a:stretch>
        </p:blipFill>
        <p:spPr>
          <a:xfrm>
            <a:off x="287543" y="1133400"/>
            <a:ext cx="4180684" cy="5158582"/>
          </a:xfrm>
          <a:prstGeom prst="rect">
            <a:avLst/>
          </a:prstGeom>
        </p:spPr>
      </p:pic>
      <p:pic>
        <p:nvPicPr>
          <p:cNvPr id="12" name="Picture 11">
            <a:extLst>
              <a:ext uri="{FF2B5EF4-FFF2-40B4-BE49-F238E27FC236}">
                <a16:creationId xmlns:a16="http://schemas.microsoft.com/office/drawing/2014/main" id="{17B74E84-9055-807B-5121-78EDC69727A3}"/>
              </a:ext>
            </a:extLst>
          </p:cNvPr>
          <p:cNvPicPr>
            <a:picLocks noChangeAspect="1"/>
          </p:cNvPicPr>
          <p:nvPr/>
        </p:nvPicPr>
        <p:blipFill>
          <a:blip r:embed="rId5"/>
          <a:stretch>
            <a:fillRect/>
          </a:stretch>
        </p:blipFill>
        <p:spPr>
          <a:xfrm>
            <a:off x="2732999" y="1883852"/>
            <a:ext cx="1495634" cy="952633"/>
          </a:xfrm>
          <a:prstGeom prst="rect">
            <a:avLst/>
          </a:prstGeom>
        </p:spPr>
      </p:pic>
      <p:sp>
        <p:nvSpPr>
          <p:cNvPr id="16" name="Oval 15">
            <a:extLst>
              <a:ext uri="{FF2B5EF4-FFF2-40B4-BE49-F238E27FC236}">
                <a16:creationId xmlns:a16="http://schemas.microsoft.com/office/drawing/2014/main" id="{E6D7B517-0F22-C531-75D6-F8897218A39A}"/>
              </a:ext>
            </a:extLst>
          </p:cNvPr>
          <p:cNvSpPr/>
          <p:nvPr/>
        </p:nvSpPr>
        <p:spPr>
          <a:xfrm>
            <a:off x="11539728" y="6075573"/>
            <a:ext cx="629685" cy="629685"/>
          </a:xfrm>
          <a:prstGeom prst="ellipse">
            <a:avLst/>
          </a:prstGeom>
          <a:solidFill>
            <a:srgbClr val="EE2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Times New Roman" panose="02020603050405020304" pitchFamily="18" charset="0"/>
                <a:cs typeface="Times New Roman" panose="02020603050405020304" pitchFamily="18" charset="0"/>
              </a:rPr>
              <a:t>6</a:t>
            </a:r>
          </a:p>
        </p:txBody>
      </p:sp>
      <p:sp>
        <p:nvSpPr>
          <p:cNvPr id="3" name="Rectangle 2">
            <a:extLst>
              <a:ext uri="{FF2B5EF4-FFF2-40B4-BE49-F238E27FC236}">
                <a16:creationId xmlns:a16="http://schemas.microsoft.com/office/drawing/2014/main" id="{ED11F5B4-B3A1-8261-9968-E208727F89F4}"/>
              </a:ext>
            </a:extLst>
          </p:cNvPr>
          <p:cNvSpPr/>
          <p:nvPr/>
        </p:nvSpPr>
        <p:spPr>
          <a:xfrm>
            <a:off x="22588" y="6305148"/>
            <a:ext cx="5472778" cy="276999"/>
          </a:xfrm>
          <a:prstGeom prst="rect">
            <a:avLst/>
          </a:prstGeom>
          <a:noFill/>
        </p:spPr>
        <p:txBody>
          <a:bodyPr wrap="square" lIns="91440" tIns="45720" rIns="91440" bIns="45720">
            <a:spAutoFit/>
          </a:bodyPr>
          <a:lstStyle/>
          <a:p>
            <a:r>
              <a:rPr lang="en-US" sz="12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Submitted By: Avni Shrivastava, </a:t>
            </a:r>
            <a:r>
              <a:rPr lang="en-US" sz="1200" b="1" cap="none" spc="0" dirty="0" err="1">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Roshani</a:t>
            </a:r>
            <a:r>
              <a:rPr lang="en-US" sz="12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Srivastava &amp; Muna Sahu</a:t>
            </a:r>
          </a:p>
        </p:txBody>
      </p:sp>
    </p:spTree>
    <p:extLst>
      <p:ext uri="{BB962C8B-B14F-4D97-AF65-F5344CB8AC3E}">
        <p14:creationId xmlns:p14="http://schemas.microsoft.com/office/powerpoint/2010/main" val="80855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BFA7796-071C-C337-2EF8-19E06CBCC70E}"/>
              </a:ext>
            </a:extLst>
          </p:cNvPr>
          <p:cNvSpPr/>
          <p:nvPr/>
        </p:nvSpPr>
        <p:spPr>
          <a:xfrm>
            <a:off x="290697" y="168617"/>
            <a:ext cx="9496736" cy="523220"/>
          </a:xfrm>
          <a:prstGeom prst="rect">
            <a:avLst/>
          </a:prstGeom>
          <a:noFill/>
          <a:effectLst>
            <a:softEdge rad="0"/>
          </a:effectLst>
        </p:spPr>
        <p:txBody>
          <a:bodyPr wrap="square" lIns="91440" tIns="45720" rIns="91440" bIns="45720">
            <a:spAutoFit/>
          </a:bodyPr>
          <a:lstStyle/>
          <a:p>
            <a:r>
              <a:rPr lang="en-GB" sz="28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Customer Preferences of Minimum Nights Per Stay</a:t>
            </a:r>
          </a:p>
        </p:txBody>
      </p:sp>
      <p:pic>
        <p:nvPicPr>
          <p:cNvPr id="11" name="Picture 10">
            <a:extLst>
              <a:ext uri="{FF2B5EF4-FFF2-40B4-BE49-F238E27FC236}">
                <a16:creationId xmlns:a16="http://schemas.microsoft.com/office/drawing/2014/main" id="{C83E661C-D1EE-B358-0F38-5DF9B3C9F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4279" y="152962"/>
            <a:ext cx="980438" cy="980438"/>
          </a:xfrm>
          <a:prstGeom prst="rect">
            <a:avLst/>
          </a:prstGeom>
        </p:spPr>
      </p:pic>
      <p:pic>
        <p:nvPicPr>
          <p:cNvPr id="13" name="Picture 12">
            <a:extLst>
              <a:ext uri="{FF2B5EF4-FFF2-40B4-BE49-F238E27FC236}">
                <a16:creationId xmlns:a16="http://schemas.microsoft.com/office/drawing/2014/main" id="{4C0E5C5F-5224-8F85-8F04-E831AECC2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717" y="94410"/>
            <a:ext cx="1349286" cy="954620"/>
          </a:xfrm>
          <a:prstGeom prst="rect">
            <a:avLst/>
          </a:prstGeom>
        </p:spPr>
      </p:pic>
      <p:pic>
        <p:nvPicPr>
          <p:cNvPr id="14" name="Picture 13">
            <a:extLst>
              <a:ext uri="{FF2B5EF4-FFF2-40B4-BE49-F238E27FC236}">
                <a16:creationId xmlns:a16="http://schemas.microsoft.com/office/drawing/2014/main" id="{D27C3963-CCB4-6BA5-A656-3F227166934E}"/>
              </a:ext>
            </a:extLst>
          </p:cNvPr>
          <p:cNvPicPr>
            <a:picLocks noChangeAspect="1"/>
          </p:cNvPicPr>
          <p:nvPr/>
        </p:nvPicPr>
        <p:blipFill>
          <a:blip r:embed="rId4"/>
          <a:stretch>
            <a:fillRect/>
          </a:stretch>
        </p:blipFill>
        <p:spPr>
          <a:xfrm>
            <a:off x="7397600" y="1585461"/>
            <a:ext cx="4771813" cy="4362493"/>
          </a:xfrm>
          <a:prstGeom prst="rect">
            <a:avLst/>
          </a:prstGeom>
        </p:spPr>
      </p:pic>
      <p:sp>
        <p:nvSpPr>
          <p:cNvPr id="15" name="TextBox 14">
            <a:extLst>
              <a:ext uri="{FF2B5EF4-FFF2-40B4-BE49-F238E27FC236}">
                <a16:creationId xmlns:a16="http://schemas.microsoft.com/office/drawing/2014/main" id="{214BCCF8-A166-B6C9-8D41-CBBDB90F53E4}"/>
              </a:ext>
            </a:extLst>
          </p:cNvPr>
          <p:cNvSpPr txBox="1"/>
          <p:nvPr/>
        </p:nvSpPr>
        <p:spPr>
          <a:xfrm>
            <a:off x="290697" y="1585461"/>
            <a:ext cx="7003273" cy="2746136"/>
          </a:xfrm>
          <a:prstGeom prst="rect">
            <a:avLst/>
          </a:prstGeom>
          <a:noFill/>
        </p:spPr>
        <p:txBody>
          <a:bodyPr wrap="square" rtlCol="0">
            <a:spAutoFit/>
          </a:bodyPr>
          <a:lstStyle/>
          <a:p>
            <a:pPr marL="285750" indent="-285750">
              <a:lnSpc>
                <a:spcPct val="150000"/>
              </a:lnSpc>
              <a:spcAft>
                <a:spcPts val="2400"/>
              </a:spcAft>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12.7k customers prefers to stay for a day on their visit closely followed by 11.6k customers who stay for 2 nights. </a:t>
            </a:r>
          </a:p>
          <a:p>
            <a:pPr marL="285750" indent="-285750">
              <a:lnSpc>
                <a:spcPct val="150000"/>
              </a:lnSpc>
              <a:spcAft>
                <a:spcPts val="2400"/>
              </a:spcAft>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Customers also prefer to stay for 3-7 nights.</a:t>
            </a:r>
          </a:p>
          <a:p>
            <a:pPr marL="285750" indent="-285750">
              <a:lnSpc>
                <a:spcPct val="150000"/>
              </a:lnSpc>
              <a:spcAft>
                <a:spcPts val="2400"/>
              </a:spcAft>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Customer preferences of night stays rises on 14 nights, 30 nights.</a:t>
            </a:r>
          </a:p>
        </p:txBody>
      </p:sp>
      <p:sp>
        <p:nvSpPr>
          <p:cNvPr id="16" name="Oval 15">
            <a:extLst>
              <a:ext uri="{FF2B5EF4-FFF2-40B4-BE49-F238E27FC236}">
                <a16:creationId xmlns:a16="http://schemas.microsoft.com/office/drawing/2014/main" id="{844FF560-1833-D901-EB3B-C7870945E19C}"/>
              </a:ext>
            </a:extLst>
          </p:cNvPr>
          <p:cNvSpPr/>
          <p:nvPr/>
        </p:nvSpPr>
        <p:spPr>
          <a:xfrm>
            <a:off x="11539728" y="6075573"/>
            <a:ext cx="629685" cy="629685"/>
          </a:xfrm>
          <a:prstGeom prst="ellipse">
            <a:avLst/>
          </a:prstGeom>
          <a:solidFill>
            <a:srgbClr val="EE2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Times New Roman" panose="02020603050405020304" pitchFamily="18" charset="0"/>
                <a:cs typeface="Times New Roman" panose="02020603050405020304" pitchFamily="18" charset="0"/>
              </a:rPr>
              <a:t>7</a:t>
            </a:r>
          </a:p>
        </p:txBody>
      </p:sp>
      <p:sp>
        <p:nvSpPr>
          <p:cNvPr id="2" name="Rectangle 1">
            <a:extLst>
              <a:ext uri="{FF2B5EF4-FFF2-40B4-BE49-F238E27FC236}">
                <a16:creationId xmlns:a16="http://schemas.microsoft.com/office/drawing/2014/main" id="{4A76C241-A715-5DC1-2D9B-6B8BA475DC70}"/>
              </a:ext>
            </a:extLst>
          </p:cNvPr>
          <p:cNvSpPr/>
          <p:nvPr/>
        </p:nvSpPr>
        <p:spPr>
          <a:xfrm>
            <a:off x="22588" y="6305148"/>
            <a:ext cx="5472778" cy="276999"/>
          </a:xfrm>
          <a:prstGeom prst="rect">
            <a:avLst/>
          </a:prstGeom>
          <a:noFill/>
        </p:spPr>
        <p:txBody>
          <a:bodyPr wrap="square" lIns="91440" tIns="45720" rIns="91440" bIns="45720">
            <a:spAutoFit/>
          </a:bodyPr>
          <a:lstStyle/>
          <a:p>
            <a:r>
              <a:rPr lang="en-US" sz="12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Submitted By: Avni Shrivastava, </a:t>
            </a:r>
            <a:r>
              <a:rPr lang="en-US" sz="1200" b="1" cap="none" spc="0" dirty="0" err="1">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Roshani</a:t>
            </a:r>
            <a:r>
              <a:rPr lang="en-US" sz="12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Srivastava &amp; Muna Sahu</a:t>
            </a:r>
          </a:p>
        </p:txBody>
      </p:sp>
    </p:spTree>
    <p:extLst>
      <p:ext uri="{BB962C8B-B14F-4D97-AF65-F5344CB8AC3E}">
        <p14:creationId xmlns:p14="http://schemas.microsoft.com/office/powerpoint/2010/main" val="1143895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4CDB3D-C6D8-F433-F0B3-034284ADE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262" y="2949929"/>
            <a:ext cx="5624741" cy="3743072"/>
          </a:xfrm>
          <a:prstGeom prst="rect">
            <a:avLst/>
          </a:prstGeom>
        </p:spPr>
      </p:pic>
      <p:sp>
        <p:nvSpPr>
          <p:cNvPr id="6" name="Rectangle 5">
            <a:extLst>
              <a:ext uri="{FF2B5EF4-FFF2-40B4-BE49-F238E27FC236}">
                <a16:creationId xmlns:a16="http://schemas.microsoft.com/office/drawing/2014/main" id="{7BFA7796-071C-C337-2EF8-19E06CBCC70E}"/>
              </a:ext>
            </a:extLst>
          </p:cNvPr>
          <p:cNvSpPr/>
          <p:nvPr/>
        </p:nvSpPr>
        <p:spPr>
          <a:xfrm>
            <a:off x="290697" y="381571"/>
            <a:ext cx="9496736" cy="523220"/>
          </a:xfrm>
          <a:prstGeom prst="rect">
            <a:avLst/>
          </a:prstGeom>
          <a:noFill/>
          <a:effectLst>
            <a:softEdge rad="0"/>
          </a:effectLst>
        </p:spPr>
        <p:txBody>
          <a:bodyPr wrap="square" lIns="91440" tIns="45720" rIns="91440" bIns="45720">
            <a:spAutoFit/>
          </a:bodyPr>
          <a:lstStyle/>
          <a:p>
            <a:r>
              <a:rPr lang="en-GB" sz="28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Key Insights &amp; Recommendations</a:t>
            </a:r>
            <a:endParaRPr lang="en-US" sz="28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11" name="Picture 10">
            <a:extLst>
              <a:ext uri="{FF2B5EF4-FFF2-40B4-BE49-F238E27FC236}">
                <a16:creationId xmlns:a16="http://schemas.microsoft.com/office/drawing/2014/main" id="{C83E661C-D1EE-B358-0F38-5DF9B3C9F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4279" y="152962"/>
            <a:ext cx="980438" cy="980438"/>
          </a:xfrm>
          <a:prstGeom prst="rect">
            <a:avLst/>
          </a:prstGeom>
        </p:spPr>
      </p:pic>
      <p:pic>
        <p:nvPicPr>
          <p:cNvPr id="13" name="Picture 12">
            <a:extLst>
              <a:ext uri="{FF2B5EF4-FFF2-40B4-BE49-F238E27FC236}">
                <a16:creationId xmlns:a16="http://schemas.microsoft.com/office/drawing/2014/main" id="{4C0E5C5F-5224-8F85-8F04-E831AECC28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4717" y="94410"/>
            <a:ext cx="1349286" cy="954620"/>
          </a:xfrm>
          <a:prstGeom prst="rect">
            <a:avLst/>
          </a:prstGeom>
        </p:spPr>
      </p:pic>
      <p:sp>
        <p:nvSpPr>
          <p:cNvPr id="10" name="TextBox 9">
            <a:extLst>
              <a:ext uri="{FF2B5EF4-FFF2-40B4-BE49-F238E27FC236}">
                <a16:creationId xmlns:a16="http://schemas.microsoft.com/office/drawing/2014/main" id="{855D70AF-86D3-8188-23F7-C3209BD04A07}"/>
              </a:ext>
            </a:extLst>
          </p:cNvPr>
          <p:cNvSpPr txBox="1"/>
          <p:nvPr/>
        </p:nvSpPr>
        <p:spPr>
          <a:xfrm>
            <a:off x="45174" y="1049030"/>
            <a:ext cx="12146826" cy="1868973"/>
          </a:xfrm>
          <a:prstGeom prst="rect">
            <a:avLst/>
          </a:prstGeom>
          <a:noFill/>
        </p:spPr>
        <p:txBody>
          <a:bodyPr wrap="square" rtlCol="0">
            <a:spAutoFit/>
          </a:bodyPr>
          <a:lstStyle/>
          <a:p>
            <a:pPr marL="285750" indent="-285750">
              <a:lnSpc>
                <a:spcPct val="150000"/>
              </a:lnSpc>
              <a:spcAft>
                <a:spcPts val="1200"/>
              </a:spcAft>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Airbnb hosts providing rentals in New York City favour Entire home/apartment and Private room above shared rooms.</a:t>
            </a:r>
          </a:p>
          <a:p>
            <a:pPr marL="285750" indent="-285750">
              <a:lnSpc>
                <a:spcPct val="150000"/>
              </a:lnSpc>
              <a:spcAft>
                <a:spcPts val="1200"/>
              </a:spcAft>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Manhattan has the most expensive rental properties followed by Brooklyn , while Bronx and Staten Island have the least expensive.</a:t>
            </a:r>
          </a:p>
        </p:txBody>
      </p:sp>
      <p:sp>
        <p:nvSpPr>
          <p:cNvPr id="14" name="TextBox 13">
            <a:extLst>
              <a:ext uri="{FF2B5EF4-FFF2-40B4-BE49-F238E27FC236}">
                <a16:creationId xmlns:a16="http://schemas.microsoft.com/office/drawing/2014/main" id="{82ABACD5-D051-C912-6623-9FF9891A517D}"/>
              </a:ext>
            </a:extLst>
          </p:cNvPr>
          <p:cNvSpPr txBox="1"/>
          <p:nvPr/>
        </p:nvSpPr>
        <p:spPr>
          <a:xfrm>
            <a:off x="45174" y="3004211"/>
            <a:ext cx="6477000" cy="1607363"/>
          </a:xfrm>
          <a:prstGeom prst="rect">
            <a:avLst/>
          </a:prstGeom>
          <a:noFill/>
        </p:spPr>
        <p:txBody>
          <a:bodyPr wrap="square" rtlCol="0">
            <a:spAutoFit/>
          </a:bodyPr>
          <a:lstStyle/>
          <a:p>
            <a:pPr marL="285750" indent="-285750">
              <a:lnSpc>
                <a:spcPct val="150000"/>
              </a:lnSpc>
              <a:spcAft>
                <a:spcPts val="2400"/>
              </a:spcAft>
              <a:buFont typeface="Wingdings" panose="05000000000000000000" pitchFamily="2" charset="2"/>
              <a:buChar char="v"/>
            </a:pPr>
            <a:r>
              <a:rPr lang="en-GB" dirty="0">
                <a:solidFill>
                  <a:srgbClr val="091E42"/>
                </a:solidFill>
                <a:latin typeface="Poppins" panose="00000500000000000000" pitchFamily="2" charset="0"/>
                <a:cs typeface="Poppins" panose="00000500000000000000" pitchFamily="2" charset="0"/>
              </a:rPr>
              <a:t>Customer preferences of night stays rises on 14 nights, 30 nights.</a:t>
            </a:r>
          </a:p>
          <a:p>
            <a:pPr marL="285750" indent="-285750">
              <a:lnSpc>
                <a:spcPct val="150000"/>
              </a:lnSpc>
              <a:spcAft>
                <a:spcPts val="2400"/>
              </a:spcAft>
              <a:buFont typeface="Wingdings" panose="05000000000000000000" pitchFamily="2" charset="2"/>
              <a:buChar char="v"/>
            </a:pPr>
            <a:endParaRPr lang="en-GB" dirty="0">
              <a:solidFill>
                <a:srgbClr val="091E42"/>
              </a:solidFill>
              <a:latin typeface="Poppins" panose="00000500000000000000" pitchFamily="2" charset="0"/>
              <a:cs typeface="Poppins" panose="00000500000000000000" pitchFamily="2" charset="0"/>
            </a:endParaRPr>
          </a:p>
        </p:txBody>
      </p:sp>
      <p:sp>
        <p:nvSpPr>
          <p:cNvPr id="15" name="Oval 14">
            <a:extLst>
              <a:ext uri="{FF2B5EF4-FFF2-40B4-BE49-F238E27FC236}">
                <a16:creationId xmlns:a16="http://schemas.microsoft.com/office/drawing/2014/main" id="{A3B215E4-35A5-63E9-D3AA-DA1F2C2052A8}"/>
              </a:ext>
            </a:extLst>
          </p:cNvPr>
          <p:cNvSpPr/>
          <p:nvPr/>
        </p:nvSpPr>
        <p:spPr>
          <a:xfrm>
            <a:off x="11539728" y="6075573"/>
            <a:ext cx="629685" cy="629685"/>
          </a:xfrm>
          <a:prstGeom prst="ellipse">
            <a:avLst/>
          </a:prstGeom>
          <a:solidFill>
            <a:srgbClr val="EE2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Times New Roman" panose="02020603050405020304" pitchFamily="18" charset="0"/>
                <a:cs typeface="Times New Roman" panose="02020603050405020304" pitchFamily="18" charset="0"/>
              </a:rPr>
              <a:t>8</a:t>
            </a:r>
          </a:p>
        </p:txBody>
      </p:sp>
      <p:sp>
        <p:nvSpPr>
          <p:cNvPr id="2" name="Rectangle 1">
            <a:extLst>
              <a:ext uri="{FF2B5EF4-FFF2-40B4-BE49-F238E27FC236}">
                <a16:creationId xmlns:a16="http://schemas.microsoft.com/office/drawing/2014/main" id="{DEB22643-9B31-11B0-9418-D5D30DCC6070}"/>
              </a:ext>
            </a:extLst>
          </p:cNvPr>
          <p:cNvSpPr/>
          <p:nvPr/>
        </p:nvSpPr>
        <p:spPr>
          <a:xfrm>
            <a:off x="22588" y="6305148"/>
            <a:ext cx="5472778" cy="276999"/>
          </a:xfrm>
          <a:prstGeom prst="rect">
            <a:avLst/>
          </a:prstGeom>
          <a:noFill/>
        </p:spPr>
        <p:txBody>
          <a:bodyPr wrap="square" lIns="91440" tIns="45720" rIns="91440" bIns="45720">
            <a:spAutoFit/>
          </a:bodyPr>
          <a:lstStyle/>
          <a:p>
            <a:r>
              <a:rPr lang="en-US" sz="12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Submitted By: Avni Shrivastava, </a:t>
            </a:r>
            <a:r>
              <a:rPr lang="en-US" sz="1200" b="1" cap="none" spc="0" dirty="0" err="1">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Roshani</a:t>
            </a:r>
            <a:r>
              <a:rPr lang="en-US" sz="1200" b="1" cap="none" spc="0" dirty="0">
                <a:ln w="0"/>
                <a:solidFill>
                  <a:srgbClr val="EE2C3C"/>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Srivastava &amp; Muna Sahu</a:t>
            </a:r>
          </a:p>
        </p:txBody>
      </p:sp>
    </p:spTree>
    <p:extLst>
      <p:ext uri="{BB962C8B-B14F-4D97-AF65-F5344CB8AC3E}">
        <p14:creationId xmlns:p14="http://schemas.microsoft.com/office/powerpoint/2010/main" val="1251682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TotalTime>
  <Words>873</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Arno Pro Smbd Caption</vt:lpstr>
      <vt:lpstr>Calibri</vt:lpstr>
      <vt:lpstr>Calibri Light</vt:lpstr>
      <vt:lpstr>Poppins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Muna Sahu;Avni Shrivastava;ROSHANI SRIVASTAVA</dc:creator>
  <cp:lastModifiedBy>Muna Sahu</cp:lastModifiedBy>
  <cp:revision>10</cp:revision>
  <dcterms:created xsi:type="dcterms:W3CDTF">2023-01-29T11:41:59Z</dcterms:created>
  <dcterms:modified xsi:type="dcterms:W3CDTF">2023-01-30T19:08:30Z</dcterms:modified>
</cp:coreProperties>
</file>