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Amatic SC"/>
      <p:regular r:id="rId37"/>
      <p:bold r:id="rId38"/>
    </p:embeddedFont>
    <p:embeddedFont>
      <p:font typeface="Source Code Pro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Economica-italic.fntdata"/><Relationship Id="rId12" Type="http://schemas.openxmlformats.org/officeDocument/2006/relationships/slide" Target="slides/slide8.xml"/><Relationship Id="rId34" Type="http://schemas.openxmlformats.org/officeDocument/2006/relationships/font" Target="fonts/Economica-bold.fntdata"/><Relationship Id="rId15" Type="http://schemas.openxmlformats.org/officeDocument/2006/relationships/slide" Target="slides/slide11.xml"/><Relationship Id="rId37" Type="http://schemas.openxmlformats.org/officeDocument/2006/relationships/font" Target="fonts/AmaticSC-regular.fntdata"/><Relationship Id="rId14" Type="http://schemas.openxmlformats.org/officeDocument/2006/relationships/slide" Target="slides/slide10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2.xml"/><Relationship Id="rId38" Type="http://schemas.openxmlformats.org/officeDocument/2006/relationships/font" Target="fonts/AmaticS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a860c5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a860c5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a860c5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a860c5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a860c5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a860c5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a860c5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a860c5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a860c5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a860c5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a52d53a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a52d53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6a4653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6a4653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860c5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860c5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a860c56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a860c5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a860c5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a860c5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a52d53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a52d53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a860c56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a860c56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a52d53a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a52d53a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52d53a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52d53a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860c5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a860c5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a860c5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a860c5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a860c5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a860c5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a860c56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a860c56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muitas vezes c delivery integrado ao c integration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a860c5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a860c5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a860c5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a860c5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a52d53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a52d53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a52d53a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a52d53a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as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 pode dividir como: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a52d53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a52d53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52d53a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a52d53a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a465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a465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a860c5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a860c5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a860c5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a860c5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800"/>
              <a:buNone/>
              <a:defRPr sz="4800">
                <a:solidFill>
                  <a:srgbClr val="00FF00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rgbClr val="00FF00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/>
              <a:t>DEPLOY </a:t>
            </a:r>
            <a:r>
              <a:rPr baseline="30000" lang="pt-BR" sz="10000" strike="sngStrike"/>
              <a:t>alpha</a:t>
            </a:r>
            <a:endParaRPr baseline="30000" sz="10000" strike="sngStrike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rgbClr val="FFFFFF"/>
                </a:solidFill>
                <a:latin typeface="Economica"/>
                <a:ea typeface="Economica"/>
                <a:cs typeface="Economica"/>
                <a:sym typeface="Economica"/>
              </a:rPr>
              <a:t>@marcos</a:t>
            </a:r>
            <a:endParaRPr sz="3000" u="sng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775" y="138700"/>
            <a:ext cx="1039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automatização configs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puppet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chef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VM’s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virtualbox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vagrant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docker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unitário, E.G.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TESTES POR CLASSE/MÉTODO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integração, E.G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TESTE POR FUNCIONALIDADE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TESTE TODAS AS FUNCIONALIDADES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aceitação, e.g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TESTE FRONT END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SELENIUM</a:t>
            </a:r>
            <a:endParaRPr b="0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empacotamento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SATISFAÇÃO DE DEPENDÊNCIAS, e.g.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jquery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materialize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AJUSTE AMBIENTE, E.G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VARIÁVEIS BANCO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OTIMIZAÇÃO, e.g.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minificação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compressão</a:t>
            </a:r>
            <a:endParaRPr b="0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cache</a:t>
            </a:r>
            <a:endParaRPr b="0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757525" y="802500"/>
            <a:ext cx="7629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antes</a:t>
            </a:r>
            <a:r>
              <a:rPr lang="pt-BR"/>
              <a:t> → durante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b="1" lang="pt-BR"/>
              <a:t>envio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pt-BR"/>
              <a:t>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pt-BR"/>
              <a:t>controle de versão</a:t>
            </a:r>
            <a:endParaRPr/>
          </a:p>
        </p:txBody>
      </p:sp>
      <p:sp>
        <p:nvSpPr>
          <p:cNvPr id="135" name="Google Shape;135;p28"/>
          <p:cNvSpPr txBox="1"/>
          <p:nvPr>
            <p:ph type="title"/>
          </p:nvPr>
        </p:nvSpPr>
        <p:spPr>
          <a:xfrm>
            <a:off x="275900" y="971550"/>
            <a:ext cx="4045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 startAt="4"/>
            </a:pPr>
            <a:r>
              <a:rPr lang="pt-BR"/>
              <a:t>envio</a:t>
            </a:r>
            <a:endParaRPr/>
          </a:p>
          <a:p>
            <a:pPr indent="-571500" lvl="1" marL="914400" rtl="0" algn="l">
              <a:spcBef>
                <a:spcPts val="0"/>
              </a:spcBef>
              <a:spcAft>
                <a:spcPts val="0"/>
              </a:spcAft>
              <a:buSzPts val="5400"/>
              <a:buAutoNum type="alphaLcPeriod"/>
            </a:pPr>
            <a:r>
              <a:rPr lang="pt-BR"/>
              <a:t>FTP</a:t>
            </a:r>
            <a:endParaRPr/>
          </a:p>
          <a:p>
            <a:pPr indent="-571500" lvl="1" marL="914400" rtl="0" algn="l">
              <a:spcBef>
                <a:spcPts val="0"/>
              </a:spcBef>
              <a:spcAft>
                <a:spcPts val="0"/>
              </a:spcAft>
              <a:buSzPts val="5400"/>
              <a:buAutoNum type="alphaLcPeriod"/>
            </a:pPr>
            <a:r>
              <a:rPr lang="pt-BR"/>
              <a:t>CONTROLE DE VERSão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FTP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MANUAL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FILEZILLA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AUTOMATIZADO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VERSÃO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só jogar as coisas no servidor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-BR" sz="3000"/>
              <a:t>GIT HOOKS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b="0" lang="pt-BR" sz="3000"/>
              <a:t>REPOSITÓRIO NO SERVIDOR</a:t>
            </a:r>
            <a:endParaRPr b="0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757525" y="802500"/>
            <a:ext cx="7629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BÔNUS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pt-BR"/>
              <a:t>ROLLBACK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voltando versões;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pt-BR"/>
              <a:t>automatização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pt-BR"/>
              <a:t>envio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hooks e branches;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testes e branches;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pt-BR"/>
              <a:t>integracão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testes e branches;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pull requests e branches;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pt-BR"/>
              <a:t>code reviews, pull requests e branches;</a:t>
            </a:r>
            <a:endParaRPr/>
          </a:p>
        </p:txBody>
      </p:sp>
      <p:sp>
        <p:nvSpPr>
          <p:cNvPr id="166" name="Google Shape;166;p34"/>
          <p:cNvSpPr txBox="1"/>
          <p:nvPr>
            <p:ph type="title"/>
          </p:nvPr>
        </p:nvSpPr>
        <p:spPr>
          <a:xfrm>
            <a:off x="275900" y="971550"/>
            <a:ext cx="4045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 startAt="5"/>
            </a:pPr>
            <a:r>
              <a:rPr lang="pt-BR"/>
              <a:t>ROLLBACK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 startAt="5"/>
            </a:pPr>
            <a:r>
              <a:rPr lang="pt-BR"/>
              <a:t>automatização</a:t>
            </a:r>
            <a:endParaRPr/>
          </a:p>
          <a:p>
            <a:pPr indent="-571500" lvl="1" marL="914400" rtl="0" algn="l">
              <a:spcBef>
                <a:spcPts val="0"/>
              </a:spcBef>
              <a:spcAft>
                <a:spcPts val="0"/>
              </a:spcAft>
              <a:buSzPts val="5400"/>
              <a:buAutoNum type="alphaLcPeriod"/>
            </a:pPr>
            <a:r>
              <a:rPr lang="pt-BR"/>
              <a:t>envio</a:t>
            </a:r>
            <a:endParaRPr/>
          </a:p>
          <a:p>
            <a:pPr indent="-571500" lvl="1" marL="914400" rtl="0" algn="l">
              <a:spcBef>
                <a:spcPts val="0"/>
              </a:spcBef>
              <a:spcAft>
                <a:spcPts val="0"/>
              </a:spcAft>
              <a:buSzPts val="5400"/>
              <a:buAutoNum type="alphaLcPeriod"/>
            </a:pPr>
            <a:r>
              <a:rPr lang="pt-BR"/>
              <a:t>integração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ROLLBACK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rollback : voltar n versões</a:t>
            </a:r>
            <a:endParaRPr/>
          </a:p>
        </p:txBody>
      </p:sp>
      <p:pic>
        <p:nvPicPr>
          <p:cNvPr descr="tumblr_nlesk5XTLV1tk9bkko1_500.gif" id="177" name="Google Shape;1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13" y="279475"/>
            <a:ext cx="7188375" cy="3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AUTOMATIZAÇÃO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matic SC"/>
              <a:buAutoNum type="arabicPeriod"/>
            </a:pPr>
            <a:r>
              <a:rPr lang="pt-BR" sz="3000"/>
              <a:t>ci (continuous integration) </a:t>
            </a:r>
            <a:endParaRPr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hosted</a:t>
            </a:r>
            <a:endParaRPr sz="3000"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romanLcPeriod"/>
            </a:pPr>
            <a:r>
              <a:rPr b="0" lang="pt-BR" sz="3000"/>
              <a:t>travis-ci</a:t>
            </a:r>
            <a:endParaRPr b="0" sz="3000"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romanLcPeriod"/>
            </a:pPr>
            <a:r>
              <a:rPr b="0" lang="pt-BR" sz="3000"/>
              <a:t>circle-ci</a:t>
            </a:r>
            <a:endParaRPr b="0" sz="3000"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pt-BR" sz="3000"/>
              <a:t>self hosted</a:t>
            </a:r>
            <a:endParaRPr sz="3000"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romanLcPeriod"/>
            </a:pPr>
            <a:r>
              <a:rPr b="0" lang="pt-BR" sz="3000"/>
              <a:t>jenkins</a:t>
            </a:r>
            <a:endParaRPr b="0" sz="3000"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romanLcPeriod"/>
            </a:pPr>
            <a:r>
              <a:rPr b="0" lang="pt-BR" sz="3000"/>
              <a:t>go</a:t>
            </a:r>
            <a:endParaRPr b="0" sz="3000"/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romanLcPeriod"/>
            </a:pPr>
            <a:r>
              <a:rPr b="0" lang="pt-BR" sz="3000"/>
              <a:t>gitlab-ci</a:t>
            </a:r>
            <a:endParaRPr b="0"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rodar?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integrado ao 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Triggers</a:t>
            </a:r>
            <a:r>
              <a:rPr lang="pt-BR"/>
              <a:t> quando houver </a:t>
            </a:r>
            <a:r>
              <a:rPr lang="pt-BR">
                <a:solidFill>
                  <a:schemeClr val="accent6"/>
                </a:solidFill>
              </a:rPr>
              <a:t>push/merge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phy.gif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00" y="611475"/>
            <a:ext cx="8918776" cy="39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“Software </a:t>
            </a:r>
            <a:r>
              <a:rPr lang="pt-BR">
                <a:solidFill>
                  <a:schemeClr val="accent6"/>
                </a:solidFill>
              </a:rPr>
              <a:t>deployment</a:t>
            </a:r>
            <a:r>
              <a:rPr lang="pt-BR"/>
              <a:t> is </a:t>
            </a:r>
            <a:r>
              <a:rPr lang="pt-BR">
                <a:solidFill>
                  <a:schemeClr val="accent1"/>
                </a:solidFill>
              </a:rPr>
              <a:t>all of the activities</a:t>
            </a:r>
            <a:r>
              <a:rPr lang="pt-BR"/>
              <a:t> that make a software system available for use.”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wikipedia - 2016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57525" y="802500"/>
            <a:ext cx="7629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→ durante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757525" y="802500"/>
            <a:ext cx="76290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→</a:t>
            </a:r>
            <a:r>
              <a:rPr lang="pt-BR"/>
              <a:t> </a:t>
            </a:r>
            <a:r>
              <a:rPr lang="pt-BR">
                <a:solidFill>
                  <a:schemeClr val="accent2"/>
                </a:solidFill>
              </a:rPr>
              <a:t>durante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75900" y="971550"/>
            <a:ext cx="4045200" cy="3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pt-BR"/>
              <a:t>ambientes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pt-BR"/>
              <a:t>testes</a:t>
            </a:r>
            <a:endParaRPr/>
          </a:p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pt-BR"/>
              <a:t>empacotamento</a:t>
            </a:r>
            <a:endParaRPr/>
          </a:p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ambientes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testes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unitários;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integração;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aceitação;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empacotamento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satisfação de dependência;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configurações de ambiente;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otimização (performance);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87650" y="526350"/>
            <a:ext cx="816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</a:rPr>
              <a:t>amb DEV</a:t>
            </a:r>
            <a:r>
              <a:rPr lang="pt-BR" sz="4500"/>
              <a:t> &amp; </a:t>
            </a:r>
            <a:r>
              <a:rPr lang="pt-BR" sz="4500">
                <a:solidFill>
                  <a:schemeClr val="dk1"/>
                </a:solidFill>
              </a:rPr>
              <a:t>amb</a:t>
            </a:r>
            <a:r>
              <a:rPr lang="pt-BR" sz="4500"/>
              <a:t> </a:t>
            </a:r>
            <a:r>
              <a:rPr lang="pt-BR" sz="4500">
                <a:solidFill>
                  <a:schemeClr val="dk1"/>
                </a:solidFill>
              </a:rPr>
              <a:t>PRODUÇão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onde: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accent6"/>
                </a:solidFill>
              </a:rPr>
              <a:t>IDEAL</a:t>
            </a:r>
            <a:r>
              <a:rPr lang="pt-BR" sz="4500"/>
              <a:t>: </a:t>
            </a:r>
            <a:r>
              <a:rPr lang="pt-BR" sz="4500">
                <a:solidFill>
                  <a:schemeClr val="dk1"/>
                </a:solidFill>
              </a:rPr>
              <a:t>DEV</a:t>
            </a:r>
            <a:r>
              <a:rPr lang="pt-BR" sz="4500"/>
              <a:t> == </a:t>
            </a:r>
            <a:r>
              <a:rPr lang="pt-BR" sz="4500">
                <a:solidFill>
                  <a:schemeClr val="dk1"/>
                </a:solidFill>
              </a:rPr>
              <a:t>PRODUÇÃO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accent6"/>
                </a:solidFill>
              </a:rPr>
              <a:t>MENOS RUIM</a:t>
            </a:r>
            <a:r>
              <a:rPr lang="pt-BR" sz="4500"/>
              <a:t>: </a:t>
            </a:r>
            <a:r>
              <a:rPr lang="pt-BR" sz="4500">
                <a:solidFill>
                  <a:schemeClr val="dk1"/>
                </a:solidFill>
              </a:rPr>
              <a:t>DEV</a:t>
            </a:r>
            <a:r>
              <a:rPr lang="pt-BR" sz="4500"/>
              <a:t> != </a:t>
            </a:r>
            <a:r>
              <a:rPr lang="pt-BR" sz="4500">
                <a:solidFill>
                  <a:schemeClr val="dk1"/>
                </a:solidFill>
              </a:rPr>
              <a:t>PRODUÇÃO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</a:rPr>
              <a:t>								PROD REPLICADO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accent6"/>
                </a:solidFill>
              </a:rPr>
              <a:t>ACONTECE</a:t>
            </a:r>
            <a:r>
              <a:rPr lang="pt-BR" sz="4500"/>
              <a:t>: </a:t>
            </a:r>
            <a:r>
              <a:rPr lang="pt-BR" sz="4500">
                <a:solidFill>
                  <a:schemeClr val="dk1"/>
                </a:solidFill>
              </a:rPr>
              <a:t>DEV</a:t>
            </a:r>
            <a:r>
              <a:rPr lang="pt-BR" sz="4500"/>
              <a:t> != </a:t>
            </a:r>
            <a:r>
              <a:rPr lang="pt-BR" sz="4500">
                <a:solidFill>
                  <a:schemeClr val="dk1"/>
                </a:solidFill>
              </a:rPr>
              <a:t>PRODUÇÃO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