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Economica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Marcos Ferre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5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4.xml"/><Relationship Id="rId74" Type="http://schemas.openxmlformats.org/officeDocument/2006/relationships/font" Target="fonts/OpenSans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Economica-boldItalic.fntdata"/><Relationship Id="rId70" Type="http://schemas.openxmlformats.org/officeDocument/2006/relationships/font" Target="fonts/Economica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Economica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4-12T08:08:43.307">
    <p:pos x="6000" y="0"/>
    <p:text>END RLY BSIC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4-11T20:57:49.271">
    <p:pos x="6000" y="0"/>
    <p:text>END BASIC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e4b77c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e4b77c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e4b77c9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e4b77c9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e4b77c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e4b77c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e4b77c9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e4b77c9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e4b77c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e4b77c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e4b77c9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e4b77c9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e4b77c9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e4b77c9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e4b77c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e4b77c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68a4a68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68a4a68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e4b77c9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e4b77c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68a4a68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68a4a68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e4b77c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e4b77c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e4b77c9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e4b77c9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e4b77c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e4b77c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e4b77c9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e4b77c9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e4b77c9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e4b77c9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e4b77c9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e4b77c9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e4b77c9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e4b77c9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e4b77c9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e4b77c9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e4b77c9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e4b77c9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e4b77c9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e4b77c9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e4b77c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e4b77c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binários (word, imagem) nem tanto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e4b77c9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e4b77c9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e4b77c9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e4b77c9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e51ab84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e51ab84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e51ab849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e51ab84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e51ab849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e51ab849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68a4a68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d68a4a68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68a4a68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d68a4a68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e4b77c9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e4b77c9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6abcc0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d6abcc0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6abcc0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d6abcc0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68a4a68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68a4a68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1e4b77c9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1e4b77c9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e4b77c9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e4b77c9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d68a4a68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d68a4a68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e4b77c9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e4b77c9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e4b77c9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e4b77c9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geralmente o nome do repo vai ser o origin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e4b77c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e4b77c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68a4a68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68a4a68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e4b77c9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e4b77c9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e51ab84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e51ab84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68a4a68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d68a4a68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e4b77c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e4b77c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nem toda mudança é incremental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e4b77c9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1e4b77c9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e51ab8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e51ab8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e51ab84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1e51ab84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</a:rPr>
              <a:t>--set-upstream é pra dizer pro git que essa branch vai sincronizar com uma certa branch naquele remoto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e51ab84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e51ab84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e51ab84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1e51ab84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e51ab849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e51ab849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e5aaa9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e5aaa9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e5aaa9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1e5aaa9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terms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e4b77c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e4b77c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e5aaa9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1e5aaa9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68a4a68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68a4a68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d6abcc0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d6abcc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d6abcc0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d6abcc0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4b77c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e4b77c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e4b77c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e4b77c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4b77c9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e4b77c9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0"/>
              <a:buNone/>
              <a:defRPr sz="16000"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●"/>
              <a:defRPr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Economica"/>
              <a:buChar char="○"/>
              <a:defRPr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Economica"/>
              <a:buChar char="■"/>
              <a:defRPr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  <a:defRPr sz="14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●"/>
              <a:defRPr sz="14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●"/>
              <a:defRPr sz="1200">
                <a:latin typeface="Economica"/>
                <a:ea typeface="Economica"/>
                <a:cs typeface="Economica"/>
                <a:sym typeface="Economic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Economica"/>
              <a:buChar char="○"/>
              <a:defRPr sz="1200">
                <a:latin typeface="Economica"/>
                <a:ea typeface="Economica"/>
                <a:cs typeface="Economica"/>
                <a:sym typeface="Economic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Economica"/>
              <a:buChar char="■"/>
              <a:defRPr sz="1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200"/>
              <a:buNone/>
              <a:defRPr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●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conomica"/>
              <a:buChar char="○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Economica"/>
              <a:buChar char="■"/>
              <a:defRPr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hyperlink" Target="https://github.com/ffmarco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2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-scm.com/book/en/v2/Getting-Started-Git-Basics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w GIF - Find &amp; Share on GIPHY "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8177" y="0"/>
            <a:ext cx="956035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git com rodinhas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CCCCCC"/>
                </a:solidFill>
              </a:rPr>
              <a:t>pra quem tá começando</a:t>
            </a:r>
            <a:endParaRPr sz="3000">
              <a:solidFill>
                <a:srgbClr val="CCCCCC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3C78D8"/>
                </a:solidFill>
                <a:hlinkClick r:id="rId4"/>
              </a:rPr>
              <a:t>@mmmrmamammcaos (marcos)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coisas</a:t>
            </a:r>
            <a:r>
              <a:rPr lang="pt-BR">
                <a:solidFill>
                  <a:srgbClr val="666666"/>
                </a:solidFill>
              </a:rPr>
              <a:t> no git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/>
              <a:t>commits</a:t>
            </a:r>
            <a:endParaRPr baseline="30000" u="sng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 u="sng"/>
              <a:t>branchs</a:t>
            </a:r>
            <a:endParaRPr u="sng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tags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stash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Char char="●"/>
            </a:pPr>
            <a:r>
              <a:rPr lang="pt-BR">
                <a:solidFill>
                  <a:srgbClr val="B7B7B7"/>
                </a:solidFill>
              </a:rPr>
              <a:t>submodule</a:t>
            </a:r>
            <a:endParaRPr>
              <a:solidFill>
                <a:srgbClr val="B7B7B7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pt-BR">
                <a:solidFill>
                  <a:srgbClr val="000000"/>
                </a:solidFill>
              </a:rPr>
              <a:t>…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commits</a:t>
            </a:r>
            <a:endParaRPr baseline="300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Char char="●"/>
            </a:pPr>
            <a:r>
              <a:rPr lang="pt-BR">
                <a:solidFill>
                  <a:srgbClr val="B7B7B7"/>
                </a:solidFill>
              </a:rPr>
              <a:t>branchs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as mudanças feitas no projeto ao longo do tempo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commits ao longo do tempo</a:t>
            </a:r>
            <a:endParaRPr/>
          </a:p>
        </p:txBody>
      </p:sp>
      <p:cxnSp>
        <p:nvCxnSpPr>
          <p:cNvPr id="132" name="Google Shape;132;p28"/>
          <p:cNvCxnSpPr/>
          <p:nvPr/>
        </p:nvCxnSpPr>
        <p:spPr>
          <a:xfrm>
            <a:off x="514800" y="2571750"/>
            <a:ext cx="811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8"/>
          <p:cNvSpPr/>
          <p:nvPr/>
        </p:nvSpPr>
        <p:spPr>
          <a:xfrm>
            <a:off x="759100" y="2368950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 rot="-1416748">
            <a:off x="785089" y="1521531"/>
            <a:ext cx="1805025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 inicial</a:t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2616100" y="2368950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 rot="-1416859">
            <a:off x="2632863" y="1477429"/>
            <a:ext cx="2025074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adicionado arquivo</a:t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4674700" y="2368950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 rot="-1416604">
            <a:off x="4688782" y="1464529"/>
            <a:ext cx="2089835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 arquivo</a:t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6792700" y="2396250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-1416641">
            <a:off x="6803927" y="1478174"/>
            <a:ext cx="2157946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adicionado arquivo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Char char="●"/>
            </a:pPr>
            <a:r>
              <a:rPr lang="pt-BR">
                <a:solidFill>
                  <a:srgbClr val="B7B7B7"/>
                </a:solidFill>
              </a:rPr>
              <a:t>commits</a:t>
            </a:r>
            <a:endParaRPr baseline="30000">
              <a:solidFill>
                <a:srgbClr val="B7B7B7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pt-BR">
                <a:solidFill>
                  <a:srgbClr val="000000"/>
                </a:solidFill>
              </a:rPr>
              <a:t>branchs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ramos paralelos do projeto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commits em uma branch diferente</a:t>
            </a:r>
            <a:endParaRPr/>
          </a:p>
        </p:txBody>
      </p:sp>
      <p:cxnSp>
        <p:nvCxnSpPr>
          <p:cNvPr id="156" name="Google Shape;156;p31"/>
          <p:cNvCxnSpPr/>
          <p:nvPr/>
        </p:nvCxnSpPr>
        <p:spPr>
          <a:xfrm>
            <a:off x="446750" y="2055575"/>
            <a:ext cx="811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1"/>
          <p:cNvSpPr/>
          <p:nvPr/>
        </p:nvSpPr>
        <p:spPr>
          <a:xfrm>
            <a:off x="691050" y="1852775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 rot="-1416748">
            <a:off x="717039" y="1005356"/>
            <a:ext cx="1805025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 inicial</a:t>
            </a:r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2548050" y="1852775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 rot="-1517205">
            <a:off x="2546096" y="850617"/>
            <a:ext cx="2201107" cy="55207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adicionado arquivo 1</a:t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4606650" y="1852775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 rot="-1517203">
            <a:off x="4646640" y="859615"/>
            <a:ext cx="2158969" cy="55207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 arquivo 1</a:t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6724650" y="1880075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 rot="-1416641">
            <a:off x="6735877" y="961999"/>
            <a:ext cx="2157946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adicionado arquivo 2</a:t>
            </a:r>
            <a:endParaRPr/>
          </a:p>
        </p:txBody>
      </p:sp>
      <p:cxnSp>
        <p:nvCxnSpPr>
          <p:cNvPr id="165" name="Google Shape;165;p31"/>
          <p:cNvCxnSpPr>
            <a:stCxn id="159" idx="4"/>
            <a:endCxn id="166" idx="2"/>
          </p:cNvCxnSpPr>
          <p:nvPr/>
        </p:nvCxnSpPr>
        <p:spPr>
          <a:xfrm flipH="1" rot="-5400000">
            <a:off x="2757450" y="2251775"/>
            <a:ext cx="1643700" cy="1656900"/>
          </a:xfrm>
          <a:prstGeom prst="bent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/>
          <p:nvPr/>
        </p:nvSpPr>
        <p:spPr>
          <a:xfrm>
            <a:off x="4407625" y="3699313"/>
            <a:ext cx="405600" cy="40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 rot="-1416588">
            <a:off x="4414529" y="2760550"/>
            <a:ext cx="2261391" cy="50714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adicionado arquivo 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os 4 estados de um arquivo no git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untracked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staged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commited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modified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 que serve?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untracked</a:t>
            </a:r>
            <a:endParaRPr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staged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commited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modified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git não considera esses arquivos parte do projeto “mas fica de olho”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untracked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4" y="1"/>
            <a:ext cx="1390999" cy="120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6"/>
          <p:cNvCxnSpPr>
            <a:endCxn id="192" idx="0"/>
          </p:cNvCxnSpPr>
          <p:nvPr/>
        </p:nvCxnSpPr>
        <p:spPr>
          <a:xfrm>
            <a:off x="1033800" y="1203925"/>
            <a:ext cx="2285100" cy="30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6"/>
          <p:cNvCxnSpPr>
            <a:stCxn id="193" idx="3"/>
          </p:cNvCxnSpPr>
          <p:nvPr/>
        </p:nvCxnSpPr>
        <p:spPr>
          <a:xfrm>
            <a:off x="1710503" y="600413"/>
            <a:ext cx="5946900" cy="34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00" y="1981825"/>
            <a:ext cx="801550" cy="8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00" y="3067663"/>
            <a:ext cx="801550" cy="8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5875" y="3067675"/>
            <a:ext cx="593150" cy="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untracked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pt-BR">
                <a:solidFill>
                  <a:srgbClr val="000000"/>
                </a:solidFill>
              </a:rPr>
              <a:t>staged</a:t>
            </a:r>
            <a:endParaRPr>
              <a:solidFill>
                <a:srgbClr val="000000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commited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modified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git considera parte do projeto, mas ainda não tá salvo (“commitado”)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staged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4" y="1"/>
            <a:ext cx="1390999" cy="120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9"/>
          <p:cNvCxnSpPr>
            <a:endCxn id="213" idx="0"/>
          </p:cNvCxnSpPr>
          <p:nvPr/>
        </p:nvCxnSpPr>
        <p:spPr>
          <a:xfrm>
            <a:off x="1033800" y="1203925"/>
            <a:ext cx="2285100" cy="30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9"/>
          <p:cNvCxnSpPr>
            <a:stCxn id="214" idx="3"/>
          </p:cNvCxnSpPr>
          <p:nvPr/>
        </p:nvCxnSpPr>
        <p:spPr>
          <a:xfrm>
            <a:off x="1710503" y="600413"/>
            <a:ext cx="5946900" cy="34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Google Shape;2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900" y="2146525"/>
            <a:ext cx="801550" cy="8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900" y="3232363"/>
            <a:ext cx="801550" cy="8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5275" y="3232375"/>
            <a:ext cx="593150" cy="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untracked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staged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pt-BR">
                <a:solidFill>
                  <a:srgbClr val="000000"/>
                </a:solidFill>
              </a:rPr>
              <a:t>commited</a:t>
            </a:r>
            <a:endParaRPr>
              <a:solidFill>
                <a:srgbClr val="000000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modified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estado do projeto (arquivos) naquele momento que já foi salvo (“commitado”)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42"/>
          <p:cNvCxnSpPr>
            <a:endCxn id="235" idx="0"/>
          </p:cNvCxnSpPr>
          <p:nvPr/>
        </p:nvCxnSpPr>
        <p:spPr>
          <a:xfrm>
            <a:off x="1033800" y="1203925"/>
            <a:ext cx="2285100" cy="30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2"/>
          <p:cNvCxnSpPr>
            <a:stCxn id="237" idx="3"/>
          </p:cNvCxnSpPr>
          <p:nvPr/>
        </p:nvCxnSpPr>
        <p:spPr>
          <a:xfrm>
            <a:off x="1710503" y="600413"/>
            <a:ext cx="5946900" cy="34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commited</a:t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4" y="1"/>
            <a:ext cx="1390999" cy="120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42"/>
          <p:cNvGrpSpPr/>
          <p:nvPr/>
        </p:nvGrpSpPr>
        <p:grpSpPr>
          <a:xfrm>
            <a:off x="4567550" y="341863"/>
            <a:ext cx="1217400" cy="1200900"/>
            <a:chOff x="4567550" y="341863"/>
            <a:chExt cx="1217400" cy="1200900"/>
          </a:xfrm>
        </p:grpSpPr>
        <p:sp>
          <p:nvSpPr>
            <p:cNvPr id="239" name="Google Shape;239;p42"/>
            <p:cNvSpPr/>
            <p:nvPr/>
          </p:nvSpPr>
          <p:spPr>
            <a:xfrm>
              <a:off x="4567550" y="341863"/>
              <a:ext cx="1217400" cy="1200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42"/>
            <p:cNvGrpSpPr/>
            <p:nvPr/>
          </p:nvGrpSpPr>
          <p:grpSpPr>
            <a:xfrm>
              <a:off x="4719763" y="389900"/>
              <a:ext cx="912825" cy="1104750"/>
              <a:chOff x="3965600" y="2929175"/>
              <a:chExt cx="912825" cy="1104750"/>
            </a:xfrm>
          </p:grpSpPr>
          <p:pic>
            <p:nvPicPr>
              <p:cNvPr id="241" name="Google Shape;241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65600" y="2929175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4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65600" y="3564747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4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31241" y="3564754"/>
                <a:ext cx="347184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5784950" y="341875"/>
            <a:ext cx="17274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28qhasg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adicionado arquivos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marcos@email.com</a:t>
            </a:r>
            <a:endParaRPr sz="1600"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4567550" y="1673975"/>
            <a:ext cx="12174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commit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untracked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staged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Char char="●"/>
            </a:pPr>
            <a:r>
              <a:rPr lang="pt-BR">
                <a:solidFill>
                  <a:srgbClr val="666666"/>
                </a:solidFill>
              </a:rPr>
              <a:t>commited</a:t>
            </a:r>
            <a:endParaRPr>
              <a:solidFill>
                <a:srgbClr val="666666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Char char="●"/>
            </a:pPr>
            <a:r>
              <a:rPr lang="pt-BR">
                <a:solidFill>
                  <a:srgbClr val="000000"/>
                </a:solidFill>
              </a:rPr>
              <a:t>modified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controlar as </a:t>
            </a:r>
            <a:r>
              <a:rPr b="1" lang="pt-BR"/>
              <a:t>mudanças</a:t>
            </a:r>
            <a:r>
              <a:rPr lang="pt-BR"/>
              <a:t> em um </a:t>
            </a:r>
            <a:r>
              <a:rPr lang="pt-BR" u="sng"/>
              <a:t>projeto</a:t>
            </a:r>
            <a:endParaRPr u="sng"/>
          </a:p>
          <a:p>
            <a:pPr indent="-533400" lvl="3" marL="18288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geralmente arquivos de texto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mudanças em um arquivo que já foi salvo (“commitado”)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5"/>
          <p:cNvCxnSpPr>
            <a:endCxn id="261" idx="0"/>
          </p:cNvCxnSpPr>
          <p:nvPr/>
        </p:nvCxnSpPr>
        <p:spPr>
          <a:xfrm>
            <a:off x="1033800" y="1203925"/>
            <a:ext cx="2285100" cy="30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5"/>
          <p:cNvCxnSpPr>
            <a:stCxn id="263" idx="3"/>
          </p:cNvCxnSpPr>
          <p:nvPr/>
        </p:nvCxnSpPr>
        <p:spPr>
          <a:xfrm>
            <a:off x="1710503" y="600413"/>
            <a:ext cx="5946900" cy="34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modified</a:t>
            </a:r>
            <a:endParaRPr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4" y="1"/>
            <a:ext cx="1390999" cy="120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45"/>
          <p:cNvGrpSpPr/>
          <p:nvPr/>
        </p:nvGrpSpPr>
        <p:grpSpPr>
          <a:xfrm>
            <a:off x="4567550" y="341863"/>
            <a:ext cx="1217400" cy="1200900"/>
            <a:chOff x="4567550" y="341863"/>
            <a:chExt cx="1217400" cy="1200900"/>
          </a:xfrm>
        </p:grpSpPr>
        <p:sp>
          <p:nvSpPr>
            <p:cNvPr id="265" name="Google Shape;265;p45"/>
            <p:cNvSpPr/>
            <p:nvPr/>
          </p:nvSpPr>
          <p:spPr>
            <a:xfrm>
              <a:off x="4567550" y="341863"/>
              <a:ext cx="1217400" cy="1200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45"/>
            <p:cNvGrpSpPr/>
            <p:nvPr/>
          </p:nvGrpSpPr>
          <p:grpSpPr>
            <a:xfrm>
              <a:off x="4719763" y="389900"/>
              <a:ext cx="912825" cy="1104750"/>
              <a:chOff x="3965600" y="2929175"/>
              <a:chExt cx="912825" cy="1104750"/>
            </a:xfrm>
          </p:grpSpPr>
          <p:pic>
            <p:nvPicPr>
              <p:cNvPr id="267" name="Google Shape;267;p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65600" y="2929175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4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65600" y="3564747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4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31241" y="3564754"/>
                <a:ext cx="347184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5784950" y="341875"/>
            <a:ext cx="17274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28qhasg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adicionado arquivos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marcos@email.com</a:t>
            </a:r>
            <a:endParaRPr sz="1600"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2425" y="2832600"/>
            <a:ext cx="593100" cy="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46"/>
          <p:cNvCxnSpPr>
            <a:endCxn id="277" idx="0"/>
          </p:cNvCxnSpPr>
          <p:nvPr/>
        </p:nvCxnSpPr>
        <p:spPr>
          <a:xfrm>
            <a:off x="1033800" y="1203925"/>
            <a:ext cx="2285100" cy="30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6"/>
          <p:cNvCxnSpPr>
            <a:stCxn id="279" idx="3"/>
          </p:cNvCxnSpPr>
          <p:nvPr/>
        </p:nvCxnSpPr>
        <p:spPr>
          <a:xfrm>
            <a:off x="1710503" y="600413"/>
            <a:ext cx="5946900" cy="34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staged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4" y="1"/>
            <a:ext cx="1390999" cy="120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46"/>
          <p:cNvGrpSpPr/>
          <p:nvPr/>
        </p:nvGrpSpPr>
        <p:grpSpPr>
          <a:xfrm>
            <a:off x="4567550" y="341863"/>
            <a:ext cx="1217400" cy="1200900"/>
            <a:chOff x="4567550" y="341863"/>
            <a:chExt cx="1217400" cy="1200900"/>
          </a:xfrm>
        </p:grpSpPr>
        <p:sp>
          <p:nvSpPr>
            <p:cNvPr id="281" name="Google Shape;281;p46"/>
            <p:cNvSpPr/>
            <p:nvPr/>
          </p:nvSpPr>
          <p:spPr>
            <a:xfrm>
              <a:off x="4567550" y="341863"/>
              <a:ext cx="1217400" cy="1200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46"/>
            <p:cNvGrpSpPr/>
            <p:nvPr/>
          </p:nvGrpSpPr>
          <p:grpSpPr>
            <a:xfrm>
              <a:off x="4719763" y="389900"/>
              <a:ext cx="912825" cy="1104750"/>
              <a:chOff x="3965600" y="2929175"/>
              <a:chExt cx="912825" cy="1104750"/>
            </a:xfrm>
          </p:grpSpPr>
          <p:pic>
            <p:nvPicPr>
              <p:cNvPr id="283" name="Google Shape;283;p4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65600" y="2929175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4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65600" y="3564747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4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31241" y="3564754"/>
                <a:ext cx="347184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5784950" y="341875"/>
            <a:ext cx="17274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28qhasg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adicionado arquivos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marcos@email.com</a:t>
            </a:r>
            <a:endParaRPr sz="1600"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2350" y="2237575"/>
            <a:ext cx="593100" cy="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47"/>
          <p:cNvCxnSpPr>
            <a:endCxn id="293" idx="0"/>
          </p:cNvCxnSpPr>
          <p:nvPr/>
        </p:nvCxnSpPr>
        <p:spPr>
          <a:xfrm>
            <a:off x="1033800" y="1203925"/>
            <a:ext cx="2285100" cy="301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7"/>
          <p:cNvCxnSpPr>
            <a:stCxn id="295" idx="3"/>
          </p:cNvCxnSpPr>
          <p:nvPr/>
        </p:nvCxnSpPr>
        <p:spPr>
          <a:xfrm>
            <a:off x="1710503" y="600413"/>
            <a:ext cx="5946900" cy="343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modified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4" y="1"/>
            <a:ext cx="1390999" cy="120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47"/>
          <p:cNvGrpSpPr/>
          <p:nvPr/>
        </p:nvGrpSpPr>
        <p:grpSpPr>
          <a:xfrm>
            <a:off x="4567550" y="341863"/>
            <a:ext cx="1217400" cy="1200900"/>
            <a:chOff x="4567550" y="341863"/>
            <a:chExt cx="1217400" cy="1200900"/>
          </a:xfrm>
        </p:grpSpPr>
        <p:sp>
          <p:nvSpPr>
            <p:cNvPr id="297" name="Google Shape;297;p47"/>
            <p:cNvSpPr/>
            <p:nvPr/>
          </p:nvSpPr>
          <p:spPr>
            <a:xfrm>
              <a:off x="4567550" y="341863"/>
              <a:ext cx="1217400" cy="1200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47"/>
            <p:cNvGrpSpPr/>
            <p:nvPr/>
          </p:nvGrpSpPr>
          <p:grpSpPr>
            <a:xfrm>
              <a:off x="4719763" y="389900"/>
              <a:ext cx="912825" cy="1104750"/>
              <a:chOff x="3965600" y="2929175"/>
              <a:chExt cx="912825" cy="1104750"/>
            </a:xfrm>
          </p:grpSpPr>
          <p:pic>
            <p:nvPicPr>
              <p:cNvPr id="299" name="Google Shape;299;p4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65600" y="2929175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4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65600" y="3564747"/>
                <a:ext cx="469165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4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31241" y="3564754"/>
                <a:ext cx="347184" cy="4691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5784950" y="341875"/>
            <a:ext cx="17274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28qhasg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adicionado arquivos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marcos@email.com</a:t>
            </a:r>
            <a:endParaRPr sz="1600"/>
          </a:p>
        </p:txBody>
      </p:sp>
      <p:grpSp>
        <p:nvGrpSpPr>
          <p:cNvPr id="303" name="Google Shape;303;p47"/>
          <p:cNvGrpSpPr/>
          <p:nvPr/>
        </p:nvGrpSpPr>
        <p:grpSpPr>
          <a:xfrm>
            <a:off x="5923200" y="1716713"/>
            <a:ext cx="1217400" cy="1200900"/>
            <a:chOff x="5923200" y="1716713"/>
            <a:chExt cx="1217400" cy="1200900"/>
          </a:xfrm>
        </p:grpSpPr>
        <p:sp>
          <p:nvSpPr>
            <p:cNvPr id="304" name="Google Shape;304;p47"/>
            <p:cNvSpPr/>
            <p:nvPr/>
          </p:nvSpPr>
          <p:spPr>
            <a:xfrm>
              <a:off x="5923200" y="1716713"/>
              <a:ext cx="1217400" cy="12009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5" name="Google Shape;305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67555" y="2337162"/>
              <a:ext cx="347100" cy="46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75413" y="1764750"/>
              <a:ext cx="469165" cy="469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75413" y="2400322"/>
              <a:ext cx="469165" cy="4691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7140600" y="1716725"/>
            <a:ext cx="17274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12qweq1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modificando arquivo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marcos@email.com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os arquivos não modificados passa a ser </a:t>
            </a:r>
            <a:r>
              <a:rPr b="1" lang="pt-BR"/>
              <a:t>referências</a:t>
            </a:r>
            <a:r>
              <a:rPr lang="pt-BR"/>
              <a:t> a ultima versão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operações básicas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de um repositório existente (github)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467425" y="431900"/>
            <a:ext cx="8209200" cy="4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clone</a:t>
            </a:r>
            <a:r>
              <a:rPr lang="pt-BR" sz="2800"/>
              <a:t>	(clona um repositório pra uma pasta local)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add 	</a:t>
            </a:r>
            <a:r>
              <a:rPr lang="pt-BR" sz="2800"/>
              <a:t>	(adiciona as modificações ao </a:t>
            </a:r>
            <a:r>
              <a:rPr b="1" lang="pt-BR" sz="2800"/>
              <a:t>staged</a:t>
            </a:r>
            <a:r>
              <a:rPr lang="pt-BR" sz="2800"/>
              <a:t>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commit</a:t>
            </a:r>
            <a:r>
              <a:rPr lang="pt-BR" sz="2800"/>
              <a:t>	(“commita” as  modificações adicionadas)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push	</a:t>
            </a:r>
            <a:r>
              <a:rPr lang="pt-BR" sz="2800"/>
              <a:t>(manda os commits para o servidor)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pull		</a:t>
            </a:r>
            <a:r>
              <a:rPr lang="pt-BR" sz="2800"/>
              <a:t>(pega os commits do servidor)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visualizando as coisa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67025" y="379550"/>
            <a:ext cx="8409900" cy="4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status	</a:t>
            </a:r>
            <a:r>
              <a:rPr lang="pt-BR" sz="2800"/>
              <a:t>(sumário de como estão as coisas no estado atual)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diff		</a:t>
            </a:r>
            <a:r>
              <a:rPr lang="pt-BR" sz="2800"/>
              <a:t>(diferenças entre o repo atual e o do último commit)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log 		</a:t>
            </a:r>
            <a:r>
              <a:rPr lang="pt-BR" sz="2800"/>
              <a:t>(histórico de todas as modificações (commits)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um repositório existente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pegar o projeto → adiciona modificações → “commitando” as modificações → mandando de volta pro servidor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git clone {{ url }} </a:t>
            </a:r>
            <a:r>
              <a:rPr lang="pt-BR"/>
              <a:t>→ </a:t>
            </a:r>
            <a:r>
              <a:rPr b="1" lang="pt-BR"/>
              <a:t>git add {{ arquivo(s) }} </a:t>
            </a:r>
            <a:r>
              <a:rPr lang="pt-BR"/>
              <a:t>→ </a:t>
            </a:r>
            <a:r>
              <a:rPr b="1" lang="pt-BR"/>
              <a:t>git commit -m “{{ mensagem do commit }}” </a:t>
            </a:r>
            <a:r>
              <a:rPr lang="pt-BR"/>
              <a:t>→ </a:t>
            </a:r>
            <a:r>
              <a:rPr b="1" lang="pt-BR"/>
              <a:t>git push origin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um repositório existente</a:t>
            </a:r>
            <a:endParaRPr/>
          </a:p>
        </p:txBody>
      </p:sp>
      <p:sp>
        <p:nvSpPr>
          <p:cNvPr id="350" name="Google Shape;350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→ pegando as modificações (commits) do servidor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→  </a:t>
            </a:r>
            <a:r>
              <a:rPr b="1" lang="pt-BR"/>
              <a:t>git pull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do zero e depois mandando pra um repositório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367025" y="379550"/>
            <a:ext cx="8409900" cy="4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init</a:t>
            </a:r>
            <a:r>
              <a:rPr lang="pt-BR" sz="2800"/>
              <a:t>			(inicia um repositório git local)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remote add	</a:t>
            </a:r>
            <a:r>
              <a:rPr lang="pt-BR" sz="2800"/>
              <a:t>(adiciona a referência a algum repositório remoto)</a:t>
            </a:r>
            <a:endParaRPr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zero e depois mandando pra um repositório</a:t>
            </a:r>
            <a:endParaRPr/>
          </a:p>
        </p:txBody>
      </p:sp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 repo </a:t>
            </a:r>
            <a:r>
              <a:rPr lang="pt-BR"/>
              <a:t>→ fazendo modificações &amp; “commitando” as modificações → adicionando a referência ao “servidor”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git init</a:t>
            </a:r>
            <a:r>
              <a:rPr lang="pt-BR"/>
              <a:t> </a:t>
            </a:r>
            <a:r>
              <a:rPr b="1" lang="pt-BR"/>
              <a:t>{{ nome_projeto }} </a:t>
            </a:r>
            <a:r>
              <a:rPr lang="pt-BR"/>
              <a:t>→ </a:t>
            </a:r>
            <a:r>
              <a:rPr b="1" lang="pt-BR"/>
              <a:t>git add </a:t>
            </a:r>
            <a:r>
              <a:rPr lang="pt-BR"/>
              <a:t>&amp; </a:t>
            </a:r>
            <a:r>
              <a:rPr b="1" lang="pt-BR"/>
              <a:t>git commit </a:t>
            </a:r>
            <a:r>
              <a:rPr lang="pt-BR"/>
              <a:t>→ </a:t>
            </a:r>
            <a:r>
              <a:rPr b="1" lang="pt-BR"/>
              <a:t>git remote add {{ nomeRepo }} {{ url }}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zero e depois mandando pra um repositório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→ mandando as modificações pro repositório remoto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→ git push --set-upstream {{ nomeRepo }} {{ branch }}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mudanças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467425" y="431900"/>
            <a:ext cx="8209200" cy="4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checkout</a:t>
            </a:r>
            <a:r>
              <a:rPr lang="pt-BR" sz="2800"/>
              <a:t>	(“voltando” arquivos/pastas) (pegando o conteúdo)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reset</a:t>
            </a:r>
            <a:r>
              <a:rPr lang="pt-BR" sz="2800"/>
              <a:t>		(voltando commits)</a:t>
            </a:r>
            <a:endParaRPr b="1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revertendo</a:t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descarta todas as alterações no arquivo desde o último commit (HEAD)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git checkout HEAD {{ nome do arquivo }}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volta o estado do projeto pro commit (descartando todas as alterações (commits) posteriores)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git reset {{ hash do commit }}</a:t>
            </a:r>
            <a:endParaRPr/>
          </a:p>
        </p:txBody>
      </p:sp>
      <p:cxnSp>
        <p:nvCxnSpPr>
          <p:cNvPr id="389" name="Google Shape;389;p62"/>
          <p:cNvCxnSpPr>
            <a:endCxn id="388" idx="3"/>
          </p:cNvCxnSpPr>
          <p:nvPr/>
        </p:nvCxnSpPr>
        <p:spPr>
          <a:xfrm flipH="1" rot="10800000">
            <a:off x="317400" y="2902225"/>
            <a:ext cx="85149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571500"/>
            <a:ext cx="914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467425" y="431900"/>
            <a:ext cx="8209200" cy="4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branch		</a:t>
            </a:r>
            <a:r>
              <a:rPr lang="pt-BR" sz="2800"/>
              <a:t>(lida com as branchs (cria, deleta, visualiza)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checkout	</a:t>
            </a:r>
            <a:r>
              <a:rPr lang="pt-BR" sz="2800"/>
              <a:t>(“muda” pras branchs)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800"/>
              <a:t>git merge		</a:t>
            </a:r>
            <a:r>
              <a:rPr lang="pt-BR" sz="2800"/>
              <a:t>(combina duas branchs)</a:t>
            </a:r>
            <a:endParaRPr b="1" sz="2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branchs</a:t>
            </a:r>
            <a:endParaRPr/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visualizando as branchs → </a:t>
            </a:r>
            <a:r>
              <a:rPr lang="pt-BR"/>
              <a:t>criando as branchs → “mudando” para a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git branch -v </a:t>
            </a:r>
            <a:r>
              <a:rPr lang="pt-BR"/>
              <a:t>→ </a:t>
            </a:r>
            <a:r>
              <a:rPr b="1" lang="pt-BR"/>
              <a:t>git branch {{ nomeDa_branch }} </a:t>
            </a:r>
            <a:r>
              <a:rPr lang="pt-BR"/>
              <a:t>→ </a:t>
            </a:r>
            <a:r>
              <a:rPr b="1" lang="pt-BR"/>
              <a:t>git checkout nomeDa_branch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branchs</a:t>
            </a:r>
            <a:endParaRPr/>
          </a:p>
        </p:txBody>
      </p:sp>
      <p:sp>
        <p:nvSpPr>
          <p:cNvPr id="411" name="Google Shape;411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→ faz as modificações → mandando pro servidor → pegando as alterações do servidor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→</a:t>
            </a:r>
            <a:r>
              <a:rPr lang="pt-BR"/>
              <a:t> </a:t>
            </a:r>
            <a:r>
              <a:rPr b="1" lang="pt-BR"/>
              <a:t>git add &amp;&amp; git commit </a:t>
            </a:r>
            <a:r>
              <a:rPr lang="pt-BR"/>
              <a:t>→ </a:t>
            </a:r>
            <a:r>
              <a:rPr b="1" lang="pt-BR"/>
              <a:t>git push --set-upstream {{ nome do remote }} {{ nome da branch }} → git pull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mudando pra branch onde </a:t>
            </a:r>
            <a:r>
              <a:rPr b="1" lang="pt-BR"/>
              <a:t>vão as modificações</a:t>
            </a:r>
            <a:r>
              <a:rPr lang="pt-BR"/>
              <a:t> → “puxando” </a:t>
            </a:r>
            <a:r>
              <a:rPr lang="pt-BR"/>
              <a:t>as modificações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git checkout {{ nome da branch }} → git merge {{ nome da branch pra “puxar” }}</a:t>
            </a:r>
            <a:endParaRPr b="1"/>
          </a:p>
        </p:txBody>
      </p:sp>
      <p:sp>
        <p:nvSpPr>
          <p:cNvPr id="417" name="Google Shape;417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combinando </a:t>
            </a:r>
            <a:r>
              <a:rPr lang="pt-BR"/>
              <a:t>branchs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467425" y="431900"/>
            <a:ext cx="8209200" cy="4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pt-BR" sz="2700"/>
              <a:t>git merge --no-ff	</a:t>
            </a:r>
            <a:r>
              <a:rPr lang="pt-BR" sz="2700"/>
              <a:t>(os commits são “incorporados”)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pt-BR" sz="2700"/>
              <a:t>git merge			</a:t>
            </a:r>
            <a:r>
              <a:rPr lang="pt-BR" sz="2700"/>
              <a:t>(é criado um commit novo com as mudanças)</a:t>
            </a:r>
            <a:endParaRPr sz="2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88" y="300750"/>
            <a:ext cx="5220424" cy="4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referências “nomeadas” a um commit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2"/>
          <p:cNvSpPr txBox="1"/>
          <p:nvPr>
            <p:ph type="title"/>
          </p:nvPr>
        </p:nvSpPr>
        <p:spPr>
          <a:xfrm>
            <a:off x="490250" y="450150"/>
            <a:ext cx="631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https://git-scm.com/book/en/v2/Getting-Started-Git-Basics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 txBox="1"/>
          <p:nvPr>
            <p:ph type="title"/>
          </p:nvPr>
        </p:nvSpPr>
        <p:spPr>
          <a:xfrm>
            <a:off x="490250" y="450150"/>
            <a:ext cx="6319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gitkraken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gitg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submodules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DVCS ([distributed] [version control system])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325" y="747113"/>
            <a:ext cx="3341349" cy="36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pt-BR"/>
              <a:t>rastreia o projeto pelos arquivos e também pelo conteúdo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