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5143500" cx="9144000"/>
  <p:notesSz cx="6858000" cy="9144000"/>
  <p:embeddedFontLst>
    <p:embeddedFont>
      <p:font typeface="Economica"/>
      <p:regular r:id="rId65"/>
      <p:bold r:id="rId66"/>
      <p:italic r:id="rId67"/>
      <p:boldItalic r:id="rId68"/>
    </p:embeddedFont>
    <p:embeddedFont>
      <p:font typeface="Source Code Pro"/>
      <p:regular r:id="rId69"/>
      <p:bold r:id="rId70"/>
    </p:embeddedFont>
    <p:embeddedFont>
      <p:font typeface="Open Sans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BB6A5EF-5621-4EFC-8672-8A81839B4F01}">
  <a:tblStyle styleId="{ABB6A5EF-5621-4EFC-8672-8A81839B4F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OpenSans-italic.fntdata"/><Relationship Id="rId72" Type="http://schemas.openxmlformats.org/officeDocument/2006/relationships/font" Target="fonts/OpenSans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font" Target="fonts/OpenSans-bold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OpenSans-regular.fntdata"/><Relationship Id="rId70" Type="http://schemas.openxmlformats.org/officeDocument/2006/relationships/font" Target="fonts/SourceCodePro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Economica-bold.fntdata"/><Relationship Id="rId21" Type="http://schemas.openxmlformats.org/officeDocument/2006/relationships/slide" Target="slides/slide16.xml"/><Relationship Id="rId65" Type="http://schemas.openxmlformats.org/officeDocument/2006/relationships/font" Target="fonts/Economica-regular.fntdata"/><Relationship Id="rId24" Type="http://schemas.openxmlformats.org/officeDocument/2006/relationships/slide" Target="slides/slide19.xml"/><Relationship Id="rId68" Type="http://schemas.openxmlformats.org/officeDocument/2006/relationships/font" Target="fonts/Economica-boldItalic.fntdata"/><Relationship Id="rId23" Type="http://schemas.openxmlformats.org/officeDocument/2006/relationships/slide" Target="slides/slide18.xml"/><Relationship Id="rId67" Type="http://schemas.openxmlformats.org/officeDocument/2006/relationships/font" Target="fonts/Economica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4edcc66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4edcc66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abbe178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abbe178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abbe178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abbe17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4edcc66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4edcc66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abbe178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abbe178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entende como função etc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4edcc66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4edcc66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tá em português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edcc66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edcc66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ad4ba5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ad4ba5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serve pra acessar o post diretamente, meio q aquela string do get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ad4ba5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ad4ba5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 são tipo ponteiros no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notem o escopo errado, no php 5 ele interpreta como o da chamada da função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7 é null, o que tá certo, já que o objeto não é nenhum, por ser estático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ad4ba5d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ad4ba5d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antes tava só depreciado, agora solta um erro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prestar atenção nas coisa depreciadas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7be5b4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7be5b4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acec26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acec26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serve pra chamar uma função com certos parâmetros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acec26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acec26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tão depreciadas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ad4ba5d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ad4ba5d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serve pra chamar uma função com certos parâmetros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ad4ba5d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ad4ba5d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ad4ba5d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ad4ba5d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4edcc66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4edcc66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4edcc66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4edcc66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ad4ba5d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ad4ba5d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ad4ba5d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4ad4ba5d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já viram no nosso código, algo como IRequest.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isso é bom, a gente pode ter mais conrole sobre os tipos e o nosso código em geral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 perder a flexibilidade de uma linguagem dinâmica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ad4ba5d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4ad4ba5d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4edcc6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4edcc6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ad4ba5d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ad4ba5d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ad4ba5d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ad4ba5d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ad4ba5d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ad4ba5d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ad4ba5d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4ad4ba5d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ad4ba5d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4ad4ba5d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percebam que não tem nome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ad4ba5d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ad4ba5d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ad4ba5d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4ad4ba5d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percebam que não tem nome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ad4ba5d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4ad4ba5d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ad4ba5d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4ad4ba5d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percebam que não tem nome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4edcc66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4edcc66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4edcc66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4edcc66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98bef2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498bef2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ad4ba5d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4ad4ba5d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ad4ba5d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4ad4ba5d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ad4ba5d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4ad4ba5d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ad4ba5d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4ad4ba5d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ad4ba5d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4ad4ba5d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percebam que não tem nome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ad4ba5d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ad4ba5d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ad4ba5d8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4ad4ba5d8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4ad4ba5d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4ad4ba5d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ad4ba5d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4ad4ba5d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sobre o que é underflow e overflow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NaN é Not a Number;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Deveria soltar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4edcc66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4edcc6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4ad4ba5d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4ad4ba5d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ad4ba5d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4ad4ba5d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ad4ba5d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4ad4ba5d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ad4ba5d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4ad4ba5d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4ad4ba5d8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4ad4ba5d8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ad4ba5d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4ad4ba5d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4ad4ba5d8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4ad4ba5d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4ad4ba5d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4ad4ba5d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 setar o tempo, diretório entre outras coisas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4afc618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4afc618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4ae91ff8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4ae91ff8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abbe17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abbe17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abbe178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abbe178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edcc66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edcc66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 número lá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abbe17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abbe17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ithub.com/merkkp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semver.or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php.net/manual/pt_BR/mcrypt.constants.ph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emver.org" TargetMode="External"/><Relationship Id="rId4" Type="http://schemas.openxmlformats.org/officeDocument/2006/relationships/hyperlink" Target="http://tom.preston-werner.com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ieeexplore.ieee.org/xpl/articleDetails.jsp?arnumber=4610935&amp;filter=AND(p_Publication_Number:4610933)" TargetMode="External"/><Relationship Id="rId4" Type="http://schemas.openxmlformats.org/officeDocument/2006/relationships/hyperlink" Target="http://stackoverflow.com/questions/14682005/why-does-division-by-zero-in-ieee754-standard-results-in-infinite-valu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php.net/manual/en/session.configuration.php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PHP 5 != PHP 7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trike="sngStrike"/>
              <a:t>e como fazer café também</a:t>
            </a:r>
            <a:endParaRPr strike="sngStrike"/>
          </a:p>
        </p:txBody>
      </p:sp>
      <p:sp>
        <p:nvSpPr>
          <p:cNvPr id="64" name="Google Shape;64;p13"/>
          <p:cNvSpPr txBox="1"/>
          <p:nvPr/>
        </p:nvSpPr>
        <p:spPr>
          <a:xfrm>
            <a:off x="191525" y="4507400"/>
            <a:ext cx="978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@marcos</a:t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e.g., quando for corrigido um bug.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2"/>
                </a:solidFill>
              </a:rPr>
              <a:t>5</a:t>
            </a:r>
            <a:r>
              <a:rPr lang="pt-BR" sz="4800"/>
              <a:t>.</a:t>
            </a:r>
            <a:r>
              <a:rPr lang="pt-BR" sz="4800">
                <a:solidFill>
                  <a:schemeClr val="accent5"/>
                </a:solidFill>
              </a:rPr>
              <a:t>5</a:t>
            </a:r>
            <a:r>
              <a:rPr lang="pt-BR" sz="4800"/>
              <a:t>.</a:t>
            </a:r>
            <a:r>
              <a:rPr lang="pt-BR" sz="4800">
                <a:solidFill>
                  <a:schemeClr val="dk2"/>
                </a:solidFill>
              </a:rPr>
              <a:t>37</a:t>
            </a:r>
            <a:endParaRPr sz="4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2"/>
                </a:solidFill>
              </a:rPr>
              <a:t>MAJOR</a:t>
            </a:r>
            <a:r>
              <a:rPr lang="pt-BR" sz="4800"/>
              <a:t>.</a:t>
            </a:r>
            <a:r>
              <a:rPr lang="pt-BR" sz="4800">
                <a:solidFill>
                  <a:schemeClr val="accent5"/>
                </a:solidFill>
              </a:rPr>
              <a:t>MINOR</a:t>
            </a:r>
            <a:r>
              <a:rPr lang="pt-BR" sz="4800"/>
              <a:t>.</a:t>
            </a:r>
            <a:r>
              <a:rPr lang="pt-BR" sz="4800">
                <a:solidFill>
                  <a:schemeClr val="dk2"/>
                </a:solidFill>
              </a:rPr>
              <a:t>PATCH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122" name="Google Shape;122;p23"/>
          <p:cNvSpPr/>
          <p:nvPr/>
        </p:nvSpPr>
        <p:spPr>
          <a:xfrm flipH="1">
            <a:off x="1648050" y="492450"/>
            <a:ext cx="5847900" cy="1108800"/>
          </a:xfrm>
          <a:prstGeom prst="wedgeRoundRectCallout">
            <a:avLst>
              <a:gd fmla="val 1923" name="adj1"/>
              <a:gd fmla="val 75841" name="adj2"/>
              <a:gd fmla="val 0" name="adj3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“versão de funcionalidade”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5.</a:t>
            </a:r>
            <a:r>
              <a:rPr lang="pt-BR" sz="4800">
                <a:solidFill>
                  <a:schemeClr val="dk2"/>
                </a:solidFill>
              </a:rPr>
              <a:t>5</a:t>
            </a:r>
            <a:r>
              <a:rPr lang="pt-BR" sz="4800"/>
              <a:t>.</a:t>
            </a:r>
            <a:r>
              <a:rPr lang="pt-BR" sz="4800">
                <a:solidFill>
                  <a:schemeClr val="dk2"/>
                </a:solidFill>
              </a:rPr>
              <a:t>37</a:t>
            </a:r>
            <a:endParaRPr sz="4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MAJOR.</a:t>
            </a:r>
            <a:r>
              <a:rPr lang="pt-BR" sz="4800">
                <a:solidFill>
                  <a:schemeClr val="dk2"/>
                </a:solidFill>
              </a:rPr>
              <a:t>MINOR</a:t>
            </a:r>
            <a:r>
              <a:rPr lang="pt-BR" sz="4800"/>
              <a:t>.</a:t>
            </a:r>
            <a:r>
              <a:rPr lang="pt-BR" sz="4800">
                <a:solidFill>
                  <a:schemeClr val="dk2"/>
                </a:solidFill>
              </a:rPr>
              <a:t>PATCH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1648050" y="697650"/>
            <a:ext cx="5847900" cy="1108800"/>
          </a:xfrm>
          <a:prstGeom prst="wedgeRoundRectCallout">
            <a:avLst>
              <a:gd fmla="val -20767" name="adj1"/>
              <a:gd fmla="val 91879" name="adj2"/>
              <a:gd fmla="val 0" name="adj3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“versão da quebra”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houver mudanças incompatíveis com a versão anterior.	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e.g., remoção de funcionalidades.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http://semver.org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coisas que </a:t>
            </a:r>
            <a:r>
              <a:rPr lang="pt-BR">
                <a:solidFill>
                  <a:schemeClr val="accent5"/>
                </a:solidFill>
              </a:rPr>
              <a:t>deixaram de existir</a:t>
            </a:r>
            <a:r>
              <a:rPr lang="pt-BR"/>
              <a:t> no PHP 7.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coisas </a:t>
            </a:r>
            <a:r>
              <a:rPr lang="pt-BR" sz="3600">
                <a:solidFill>
                  <a:schemeClr val="accent5"/>
                </a:solidFill>
              </a:rPr>
              <a:t>que deixaram de existir</a:t>
            </a:r>
            <a:r>
              <a:rPr lang="pt-BR" sz="3600"/>
              <a:t> no PHP 7. (e como “burlar”).</a:t>
            </a:r>
            <a:endParaRPr sz="3600"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funções mysql_*()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chamadas a métodos não estáticos fora do escopo estático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variável $HTTP_RAW_POST_DATA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atribuir por referência a instância de novos objetos</a:t>
            </a:r>
            <a:endParaRPr sz="1800"/>
          </a:p>
        </p:txBody>
      </p:sp>
      <p:sp>
        <p:nvSpPr>
          <p:cNvPr id="155" name="Google Shape;155;p2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usar mysqli_*() ou PDO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usar php://input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coisas </a:t>
            </a:r>
            <a:r>
              <a:rPr lang="pt-BR" sz="3600">
                <a:solidFill>
                  <a:schemeClr val="accent5"/>
                </a:solidFill>
              </a:rPr>
              <a:t>que deixaram de existir</a:t>
            </a:r>
            <a:r>
              <a:rPr lang="pt-BR" sz="3600"/>
              <a:t> no PHP 7. (e como “burlar”).</a:t>
            </a:r>
            <a:endParaRPr sz="3600"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2. chamada a métodos estáticos fora do </a:t>
            </a:r>
            <a:r>
              <a:rPr b="1" lang="pt-BR" sz="1800"/>
              <a:t>escopo</a:t>
            </a:r>
            <a:r>
              <a:rPr lang="pt-BR" sz="1800"/>
              <a:t> estático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12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 A {</a:t>
            </a:r>
            <a:b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 sz="12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function</a:t>
            </a: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 isStatic()</a:t>
            </a:r>
            <a:b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	{</a:t>
            </a:r>
            <a:b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		var_dump(</a:t>
            </a:r>
            <a:r>
              <a:rPr lang="pt-BR" sz="12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$this</a:t>
            </a: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b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 class</a:t>
            </a: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 B {</a:t>
            </a:r>
            <a:b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 sz="12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function</a:t>
            </a: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 notStatic()</a:t>
            </a:r>
            <a:b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	{</a:t>
            </a:r>
            <a:b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		echo B::isStatic();</a:t>
            </a:r>
            <a:b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b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2" name="Google Shape;162;p3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2. chamada a métodos estáticos fora do </a:t>
            </a:r>
            <a:r>
              <a:rPr b="1" lang="pt-BR" sz="1800"/>
              <a:t>escopo</a:t>
            </a:r>
            <a:r>
              <a:rPr lang="pt-BR" sz="1800"/>
              <a:t> estático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PHP 5+:</a:t>
            </a:r>
            <a:br>
              <a:rPr lang="pt-BR" sz="1200"/>
            </a:br>
            <a:r>
              <a:rPr lang="pt-BR" sz="1200"/>
              <a:t>Deprecated: </a:t>
            </a:r>
            <a:r>
              <a:rPr b="1" lang="pt-BR" sz="1200"/>
              <a:t>Non-static method </a:t>
            </a:r>
            <a:r>
              <a:rPr lang="pt-BR" sz="1200"/>
              <a:t>A::test() </a:t>
            </a:r>
            <a:r>
              <a:rPr b="1" lang="pt-BR" sz="1200"/>
              <a:t>should not be called statically,</a:t>
            </a:r>
            <a:r>
              <a:rPr lang="pt-BR" sz="1200"/>
              <a:t> assuming </a:t>
            </a:r>
            <a:r>
              <a:rPr lang="pt-BR" sz="1200">
                <a:solidFill>
                  <a:srgbClr val="3C78D8"/>
                </a:solidFill>
              </a:rPr>
              <a:t>$this</a:t>
            </a:r>
            <a:r>
              <a:rPr lang="pt-BR" sz="1200"/>
              <a:t> from incompatible context in /tmp/test.php on line 8</a:t>
            </a:r>
            <a:br>
              <a:rPr lang="pt-BR" sz="1200"/>
            </a:br>
            <a:r>
              <a:rPr b="1" lang="pt-BR" sz="1200"/>
              <a:t>object(B)#1 (0) {</a:t>
            </a:r>
            <a:br>
              <a:rPr b="1" lang="pt-BR" sz="1200"/>
            </a:br>
            <a:r>
              <a:rPr b="1" lang="pt-BR" sz="1200"/>
              <a:t>}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PHP 7+:</a:t>
            </a:r>
            <a:br>
              <a:rPr lang="pt-BR" sz="1200"/>
            </a:br>
            <a:r>
              <a:rPr lang="pt-BR" sz="1200"/>
              <a:t>Deprecated: Non-static method A::test() should not be called statically in /tmp/test.php on line 8</a:t>
            </a:r>
            <a:br>
              <a:rPr lang="pt-BR" sz="1200"/>
            </a:br>
            <a:r>
              <a:rPr lang="pt-BR" sz="1200"/>
              <a:t>Notice: Undefined variable: this in /tmp/test.php on line 3</a:t>
            </a:r>
            <a:br>
              <a:rPr lang="pt-BR" sz="1200"/>
            </a:br>
            <a:r>
              <a:rPr b="1" lang="pt-BR" sz="1200"/>
              <a:t>NULL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coisas </a:t>
            </a:r>
            <a:r>
              <a:rPr lang="pt-BR" sz="3600">
                <a:solidFill>
                  <a:schemeClr val="accent5"/>
                </a:solidFill>
              </a:rPr>
              <a:t>que deixaram de existir</a:t>
            </a:r>
            <a:r>
              <a:rPr lang="pt-BR" sz="3600"/>
              <a:t> no PHP 7. (e como “burlar”).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4. atribuir por referência instância de objetos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 A {}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 </a:t>
            </a: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=&amp; </a:t>
            </a:r>
            <a:r>
              <a:rPr lang="pt-BR" sz="12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 A();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4. atribuir por referência instância de objetos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/>
              <a:t>PHP 5+:</a:t>
            </a:r>
            <a:br>
              <a:rPr lang="pt-BR" sz="1200"/>
            </a:br>
            <a:r>
              <a:rPr b="1" lang="pt-BR" sz="1200"/>
              <a:t>Deprecated</a:t>
            </a:r>
            <a:r>
              <a:rPr lang="pt-BR" sz="1200"/>
              <a:t>: Assigning the return value of new by reference is deprecated in /tmp/test.php on line 3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/>
              <a:t>PHP 7+:</a:t>
            </a:r>
            <a:br>
              <a:rPr lang="pt-BR" sz="1200"/>
            </a:br>
            <a:r>
              <a:rPr b="1" lang="pt-BR" sz="1200"/>
              <a:t>Parse error</a:t>
            </a:r>
            <a:r>
              <a:rPr lang="pt-BR" sz="1200"/>
              <a:t>: syntax error, unexpected 'new' (T_NEW) in /tmp/test.php on line 3</a:t>
            </a:r>
            <a:endParaRPr sz="1800"/>
          </a:p>
          <a:p>
            <a:pPr indent="0" lvl="0" marL="0" rtl="0" algn="l">
              <a:lnSpc>
                <a:spcPct val="16363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coisas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coisas</a:t>
            </a:r>
            <a:endParaRPr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trike="sngStrike"/>
              <a:t>primeira coisa</a:t>
            </a:r>
            <a:r>
              <a:rPr lang="pt-BR"/>
              <a:t> versionamento semântico.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coisas que deixaram de existir.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coisas que passaram a existir.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coisas que mudaram.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coisas </a:t>
            </a:r>
            <a:r>
              <a:rPr lang="pt-BR" sz="3600">
                <a:solidFill>
                  <a:schemeClr val="accent5"/>
                </a:solidFill>
              </a:rPr>
              <a:t>que deixaram de existir</a:t>
            </a:r>
            <a:r>
              <a:rPr lang="pt-BR" sz="3600"/>
              <a:t> no PHP 7. (e como “burlar”).</a:t>
            </a:r>
            <a:endParaRPr sz="3600"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funções call_user_method[_array]()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funções mcrypt_[ecb, cbc, cfb, ofb]()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tags do estilo asp, e do tipo script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comentários com “#” em arquivos .ini.</a:t>
            </a:r>
            <a:endParaRPr sz="1800"/>
          </a:p>
        </p:txBody>
      </p:sp>
      <p:sp>
        <p:nvSpPr>
          <p:cNvPr id="176" name="Google Shape;176;p3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usar call_user_func[_array]()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usar mcrypt_decrypt() (passando o 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modo</a:t>
            </a:r>
            <a:r>
              <a:rPr lang="pt-BR" sz="1800"/>
              <a:t> como argumento)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não usar </a:t>
            </a:r>
            <a:r>
              <a:rPr b="1" lang="pt-BR" sz="1800"/>
              <a:t>&lt;% %&gt; </a:t>
            </a:r>
            <a:r>
              <a:rPr lang="pt-BR" sz="1800"/>
              <a:t>e </a:t>
            </a:r>
            <a:br>
              <a:rPr lang="pt-BR" sz="1800"/>
            </a:br>
            <a:r>
              <a:rPr b="1" lang="pt-BR" sz="1800"/>
              <a:t>&lt;script language=”php”&gt; &lt;/script&gt;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usar </a:t>
            </a:r>
            <a:r>
              <a:rPr b="1" lang="pt-BR" sz="1800"/>
              <a:t>;</a:t>
            </a:r>
            <a:endParaRPr b="1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coisas que </a:t>
            </a:r>
            <a:r>
              <a:rPr lang="pt-BR">
                <a:solidFill>
                  <a:schemeClr val="accent5"/>
                </a:solidFill>
              </a:rPr>
              <a:t>deixarão de existir </a:t>
            </a:r>
            <a:r>
              <a:rPr lang="pt-BR"/>
              <a:t>(eventualmente)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coisas </a:t>
            </a:r>
            <a:r>
              <a:rPr lang="pt-BR" sz="3600">
                <a:solidFill>
                  <a:schemeClr val="accent5"/>
                </a:solidFill>
              </a:rPr>
              <a:t>deixarão de existir</a:t>
            </a:r>
            <a:r>
              <a:rPr lang="pt-BR" sz="3600"/>
              <a:t> (eventualmente).</a:t>
            </a:r>
            <a:endParaRPr sz="3600"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construtores ao estilo do PHP 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função ldap_sort()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opção de argumento salt  na função password_hash()</a:t>
            </a:r>
            <a:endParaRPr sz="1800"/>
          </a:p>
        </p:txBody>
      </p:sp>
      <p:sp>
        <p:nvSpPr>
          <p:cNvPr id="188" name="Google Shape;188;p3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usar __construct()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usar ldap_search()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usar o default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construtores ao estilo do PHP 4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A {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 sz="22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private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22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$blabla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 sz="22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function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A()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$this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-&gt;blabla = </a:t>
            </a:r>
            <a:r>
              <a:rPr lang="pt-BR" sz="2200">
                <a:solidFill>
                  <a:srgbClr val="E0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‘bla’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construtores ao estilo do PHP 5+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A {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 sz="22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private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22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$blabla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 sz="22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function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__construct()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$this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-&gt;blabla = </a:t>
            </a:r>
            <a:r>
              <a:rPr lang="pt-BR" sz="2200">
                <a:solidFill>
                  <a:srgbClr val="E0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‘bla’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coisas que </a:t>
            </a:r>
            <a:r>
              <a:rPr lang="pt-BR">
                <a:solidFill>
                  <a:schemeClr val="accent5"/>
                </a:solidFill>
              </a:rPr>
              <a:t>passaram a existir</a:t>
            </a:r>
            <a:r>
              <a:rPr lang="pt-BR"/>
              <a:t> no PHP 7.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+ tipagens para argumento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adição de tipo de retorno para função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novos operadores: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AutoNum type="alphaLcPeriod"/>
            </a:pPr>
            <a:r>
              <a:rPr lang="pt-BR" sz="2800"/>
              <a:t>coalescência nula (??)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AutoNum type="alphaLcPeriod"/>
            </a:pPr>
            <a:r>
              <a:rPr lang="pt-BR" sz="2800"/>
              <a:t>spaceship (&lt;=&gt;)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classes anônimas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adição função Closure::call()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adição da função intdiv()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funções random_bytes() e random_int()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+ tipagens para argumento de função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pt-BR" sz="2800">
                <a:solidFill>
                  <a:schemeClr val="dk2"/>
                </a:solidFill>
              </a:rPr>
              <a:t>adição de tipo de retorno para função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pt-BR" sz="2800">
                <a:solidFill>
                  <a:schemeClr val="dk2"/>
                </a:solidFill>
              </a:rPr>
              <a:t>novos operadores:</a:t>
            </a:r>
            <a:endParaRPr sz="2800">
              <a:solidFill>
                <a:schemeClr val="dk2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lphaLcPeriod"/>
            </a:pPr>
            <a:r>
              <a:rPr lang="pt-BR" sz="2800">
                <a:solidFill>
                  <a:schemeClr val="dk2"/>
                </a:solidFill>
              </a:rPr>
              <a:t>coalescência nula (??)</a:t>
            </a:r>
            <a:endParaRPr sz="2800">
              <a:solidFill>
                <a:schemeClr val="dk2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lphaLcPeriod"/>
            </a:pPr>
            <a:r>
              <a:rPr lang="pt-BR" sz="2800">
                <a:solidFill>
                  <a:schemeClr val="dk2"/>
                </a:solidFill>
              </a:rPr>
              <a:t>spaceship (&lt;=&gt;)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pt-BR" sz="2800">
                <a:solidFill>
                  <a:schemeClr val="dk2"/>
                </a:solidFill>
              </a:rPr>
              <a:t>classes anônimas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pt-BR" sz="2800">
                <a:solidFill>
                  <a:schemeClr val="dk2"/>
                </a:solidFill>
              </a:rPr>
              <a:t>adição função Closure::call()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pt-BR" sz="2800">
                <a:solidFill>
                  <a:schemeClr val="dk2"/>
                </a:solidFill>
              </a:rPr>
              <a:t>adição da função intdiv()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pt-BR" sz="2800">
                <a:solidFill>
                  <a:schemeClr val="dk2"/>
                </a:solidFill>
              </a:rPr>
              <a:t>funções random_bytes() e random_int()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pt-BR"/>
              <a:t>+ tipagens para argumento de função 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FF0000"/>
                </a:solidFill>
              </a:rPr>
              <a:t>tipagem em argumentos </a:t>
            </a:r>
            <a:r>
              <a:rPr lang="pt-BR"/>
              <a:t>de função em código pré PHP 7 só podia ser </a:t>
            </a:r>
            <a:r>
              <a:rPr lang="pt-BR">
                <a:solidFill>
                  <a:srgbClr val="3C78D8"/>
                </a:solidFill>
              </a:rPr>
              <a:t>Interface,</a:t>
            </a:r>
            <a:r>
              <a:rPr lang="pt-BR"/>
              <a:t> </a:t>
            </a:r>
            <a:r>
              <a:rPr lang="pt-BR">
                <a:solidFill>
                  <a:srgbClr val="3C78D8"/>
                </a:solidFill>
              </a:rPr>
              <a:t>Nome de classe</a:t>
            </a:r>
            <a:r>
              <a:rPr lang="pt-BR">
                <a:solidFill>
                  <a:schemeClr val="accent5"/>
                </a:solidFill>
              </a:rPr>
              <a:t> </a:t>
            </a:r>
            <a:r>
              <a:rPr lang="pt-BR"/>
              <a:t>ou </a:t>
            </a:r>
            <a:r>
              <a:rPr lang="pt-BR">
                <a:solidFill>
                  <a:srgbClr val="3C78D8"/>
                </a:solidFill>
              </a:rPr>
              <a:t>array</a:t>
            </a:r>
            <a:r>
              <a:rPr lang="pt-BR"/>
              <a:t>.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agora podem ser os tipos escalares (</a:t>
            </a:r>
            <a:r>
              <a:rPr lang="pt-BR">
                <a:solidFill>
                  <a:schemeClr val="accent5"/>
                </a:solidFill>
              </a:rPr>
              <a:t>int</a:t>
            </a:r>
            <a:r>
              <a:rPr lang="pt-BR"/>
              <a:t>, </a:t>
            </a:r>
            <a:r>
              <a:rPr lang="pt-BR">
                <a:solidFill>
                  <a:schemeClr val="accent5"/>
                </a:solidFill>
              </a:rPr>
              <a:t>float</a:t>
            </a:r>
            <a:r>
              <a:rPr lang="pt-BR"/>
              <a:t>, </a:t>
            </a:r>
            <a:r>
              <a:rPr lang="pt-BR">
                <a:solidFill>
                  <a:schemeClr val="accent5"/>
                </a:solidFill>
              </a:rPr>
              <a:t>string</a:t>
            </a:r>
            <a:r>
              <a:rPr lang="pt-BR"/>
              <a:t>, </a:t>
            </a:r>
            <a:r>
              <a:rPr lang="pt-BR">
                <a:solidFill>
                  <a:schemeClr val="accent5"/>
                </a:solidFill>
              </a:rPr>
              <a:t>bool</a:t>
            </a:r>
            <a:r>
              <a:rPr lang="pt-BR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function</a:t>
            </a: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 somaInt(</a:t>
            </a:r>
            <a:r>
              <a:rPr b="1" lang="pt-BR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16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</a:t>
            </a: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pt-BR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16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$b</a:t>
            </a: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16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</a:t>
            </a: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r>
              <a:rPr lang="pt-BR" sz="16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$b</a:t>
            </a: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+ tipagens para argumento de função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adição de tipo de retorno para função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pt-BR" sz="2800">
                <a:solidFill>
                  <a:schemeClr val="dk2"/>
                </a:solidFill>
              </a:rPr>
              <a:t>novos operadores:</a:t>
            </a:r>
            <a:endParaRPr sz="2800">
              <a:solidFill>
                <a:schemeClr val="dk2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lphaLcPeriod"/>
            </a:pPr>
            <a:r>
              <a:rPr lang="pt-BR" sz="2800">
                <a:solidFill>
                  <a:schemeClr val="dk2"/>
                </a:solidFill>
              </a:rPr>
              <a:t>coalescência nula (??)</a:t>
            </a:r>
            <a:endParaRPr sz="2800">
              <a:solidFill>
                <a:schemeClr val="dk2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lphaLcPeriod"/>
            </a:pPr>
            <a:r>
              <a:rPr lang="pt-BR" sz="2800">
                <a:solidFill>
                  <a:schemeClr val="dk2"/>
                </a:solidFill>
              </a:rPr>
              <a:t>spaceship (&lt;=&gt;)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pt-BR" sz="2800">
                <a:solidFill>
                  <a:schemeClr val="dk2"/>
                </a:solidFill>
              </a:rPr>
              <a:t>classes anônimas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pt-BR" sz="2800">
                <a:solidFill>
                  <a:schemeClr val="dk2"/>
                </a:solidFill>
              </a:rPr>
              <a:t>adição função Closure::call()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pt-BR" sz="2800">
                <a:solidFill>
                  <a:schemeClr val="dk2"/>
                </a:solidFill>
              </a:rPr>
              <a:t>adição da função intdiv()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pt-BR" sz="2800">
                <a:solidFill>
                  <a:schemeClr val="dk2"/>
                </a:solidFill>
              </a:rPr>
              <a:t>funções random_bytes() e random_int()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versionamento semântico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adição de tipo de retorno para função</a:t>
            </a:r>
            <a:endParaRPr/>
          </a:p>
        </p:txBody>
      </p:sp>
      <p:sp>
        <p:nvSpPr>
          <p:cNvPr id="230" name="Google Shape;230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FF0000"/>
                </a:solidFill>
              </a:rPr>
              <a:t>tipagem de retorno</a:t>
            </a:r>
            <a:r>
              <a:rPr lang="pt-BR"/>
              <a:t> de função é algo novo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 isso a gente pode definir o tipo que a função retorna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aceita todos os mesmos tipos que os de argumento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function</a:t>
            </a: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 somaInt(</a:t>
            </a:r>
            <a:r>
              <a:rPr lang="pt-BR"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16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</a:t>
            </a: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pt-BR"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16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$b</a:t>
            </a: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b="1" lang="pt-BR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:int</a:t>
            </a:r>
            <a:br>
              <a:rPr b="1" lang="pt-BR" sz="16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16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</a:t>
            </a: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r>
              <a:rPr lang="pt-BR" sz="16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$b</a:t>
            </a: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+ tipagens para argumento de função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adição de tipo de retorno para função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novos operadores:</a:t>
            </a:r>
            <a:endParaRPr sz="2800">
              <a:solidFill>
                <a:srgbClr val="000000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lphaLcPeriod"/>
            </a:pPr>
            <a:r>
              <a:rPr lang="pt-BR" sz="2800">
                <a:solidFill>
                  <a:srgbClr val="000000"/>
                </a:solidFill>
              </a:rPr>
              <a:t>coalescência nula (??)</a:t>
            </a:r>
            <a:endParaRPr sz="2800">
              <a:solidFill>
                <a:srgbClr val="000000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lphaLcPeriod"/>
            </a:pPr>
            <a:r>
              <a:rPr lang="pt-BR" sz="2800">
                <a:solidFill>
                  <a:srgbClr val="000000"/>
                </a:solidFill>
              </a:rPr>
              <a:t>spaceship (&lt;=&gt;)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pt-BR" sz="2800">
                <a:solidFill>
                  <a:schemeClr val="dk2"/>
                </a:solidFill>
              </a:rPr>
              <a:t>classes anônimas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pt-BR" sz="2800">
                <a:solidFill>
                  <a:schemeClr val="dk2"/>
                </a:solidFill>
              </a:rPr>
              <a:t>adição função Closure::call()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pt-BR" sz="2800">
                <a:solidFill>
                  <a:schemeClr val="dk2"/>
                </a:solidFill>
              </a:rPr>
              <a:t>adição da função intdiv()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pt-BR" sz="2800">
                <a:solidFill>
                  <a:schemeClr val="dk2"/>
                </a:solidFill>
              </a:rPr>
              <a:t>funções random_bytes() e random_int()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novos operadores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BF9000"/>
                </a:solidFill>
              </a:rPr>
              <a:t>coalescência nula</a:t>
            </a:r>
            <a:endParaRPr sz="1700"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$nome</a:t>
            </a:r>
            <a:r>
              <a:rPr lang="pt-BR" sz="1400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$_GET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pt-BR" sz="1400">
                <a:solidFill>
                  <a:srgbClr val="E0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‘nome’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</a:t>
            </a:r>
            <a:r>
              <a:rPr b="1" lang="pt-BR" sz="1400">
                <a:solidFill>
                  <a:srgbClr val="BF9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??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1400">
                <a:solidFill>
                  <a:srgbClr val="E0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‘nobody’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pt-BR" sz="1400">
                <a:solidFill>
                  <a:srgbClr val="000000"/>
                </a:solidFill>
              </a:rPr>
            </a:br>
            <a:r>
              <a:rPr lang="pt-BR" sz="1400"/>
              <a:t>é uma “syntax sugar” que é equivalente a:</a:t>
            </a:r>
            <a:br>
              <a:rPr lang="pt-BR" sz="1400"/>
            </a:b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$nome</a:t>
            </a:r>
            <a:r>
              <a:rPr lang="pt-BR" sz="1400">
                <a:latin typeface="Source Code Pro"/>
                <a:ea typeface="Source Code Pro"/>
                <a:cs typeface="Source Code Pro"/>
                <a:sym typeface="Source Code Pro"/>
              </a:rPr>
              <a:t> = isset(</a:t>
            </a: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$_GET</a:t>
            </a:r>
            <a:r>
              <a:rPr lang="pt-BR" sz="1400"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pt-BR" sz="1400">
                <a:solidFill>
                  <a:srgbClr val="E0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‘nome’</a:t>
            </a:r>
            <a:r>
              <a:rPr lang="pt-BR" sz="1400">
                <a:latin typeface="Source Code Pro"/>
                <a:ea typeface="Source Code Pro"/>
                <a:cs typeface="Source Code Pro"/>
                <a:sym typeface="Source Code Pro"/>
              </a:rPr>
              <a:t>]) ? </a:t>
            </a: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$_GET</a:t>
            </a:r>
            <a:r>
              <a:rPr lang="pt-BR" sz="1400"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pt-BR" sz="1400">
                <a:solidFill>
                  <a:srgbClr val="E0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‘nome’</a:t>
            </a:r>
            <a:r>
              <a:rPr lang="pt-BR" sz="1400">
                <a:latin typeface="Source Code Pro"/>
                <a:ea typeface="Source Code Pro"/>
                <a:cs typeface="Source Code Pro"/>
                <a:sym typeface="Source Code Pro"/>
              </a:rPr>
              <a:t>] : </a:t>
            </a:r>
            <a:r>
              <a:rPr lang="pt-BR" sz="1400">
                <a:solidFill>
                  <a:srgbClr val="E0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‘vazio’</a:t>
            </a:r>
            <a:r>
              <a:rPr lang="pt-BR" sz="14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pt-BR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latin typeface="Source Code Pro"/>
                <a:ea typeface="Source Code Pro"/>
                <a:cs typeface="Source Code Pro"/>
                <a:sym typeface="Source Code Pro"/>
              </a:rPr>
              <a:t>ou seja, em ambos </a:t>
            </a:r>
            <a:r>
              <a:rPr lang="pt-BR" sz="1400">
                <a:solidFill>
                  <a:srgbClr val="3C78D8"/>
                </a:solidFill>
              </a:rPr>
              <a:t>$_GET</a:t>
            </a:r>
            <a:r>
              <a:rPr lang="pt-BR" sz="1400"/>
              <a:t>[</a:t>
            </a:r>
            <a:r>
              <a:rPr lang="pt-BR" sz="1400">
                <a:solidFill>
                  <a:srgbClr val="E06666"/>
                </a:solidFill>
              </a:rPr>
              <a:t>‘nome’</a:t>
            </a:r>
            <a:r>
              <a:rPr lang="pt-BR" sz="1400"/>
              <a:t>] só é atribuido a $nome se estiver preenchida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accent5"/>
                </a:solidFill>
              </a:rPr>
              <a:t>spaceship</a:t>
            </a:r>
            <a:endParaRPr sz="17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compara dois valores, retornando </a:t>
            </a:r>
            <a:r>
              <a:rPr b="1" lang="pt-BR" sz="1400"/>
              <a:t>-1</a:t>
            </a:r>
            <a:r>
              <a:rPr lang="pt-BR" sz="1400"/>
              <a:t>, </a:t>
            </a:r>
            <a:r>
              <a:rPr b="1" lang="pt-BR" sz="1400"/>
              <a:t>0, +1</a:t>
            </a:r>
            <a:r>
              <a:rPr lang="pt-BR" sz="1400"/>
              <a:t> caso o primeiro seja respectivamente </a:t>
            </a:r>
            <a:r>
              <a:rPr b="1" lang="pt-BR" sz="1400"/>
              <a:t>maior</a:t>
            </a:r>
            <a:r>
              <a:rPr lang="pt-BR" sz="1400"/>
              <a:t>, </a:t>
            </a:r>
            <a:r>
              <a:rPr b="1" lang="pt-BR" sz="1400"/>
              <a:t>igual</a:t>
            </a:r>
            <a:r>
              <a:rPr lang="pt-BR" sz="1400"/>
              <a:t>, </a:t>
            </a:r>
            <a:r>
              <a:rPr b="1" lang="pt-BR" sz="1400"/>
              <a:t>menor</a:t>
            </a:r>
            <a:r>
              <a:rPr lang="pt-BR" sz="1400"/>
              <a:t>:</a:t>
            </a:r>
            <a:br>
              <a:rPr b="1" lang="pt-BR" sz="1400"/>
            </a:br>
            <a:r>
              <a:rPr lang="pt-BR" sz="1400">
                <a:latin typeface="Source Code Pro"/>
                <a:ea typeface="Source Code Pro"/>
                <a:cs typeface="Source Code Pro"/>
                <a:sym typeface="Source Code Pro"/>
              </a:rPr>
              <a:t>0 </a:t>
            </a:r>
            <a:r>
              <a:rPr lang="pt-BR" sz="14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&lt;=&gt;</a:t>
            </a:r>
            <a:r>
              <a:rPr lang="pt-BR" sz="1400">
                <a:latin typeface="Source Code Pro"/>
                <a:ea typeface="Source Code Pro"/>
                <a:cs typeface="Source Code Pro"/>
                <a:sym typeface="Source Code Pro"/>
              </a:rPr>
              <a:t> 1 </a:t>
            </a:r>
            <a:r>
              <a:rPr lang="pt-BR" sz="14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retorna -1 (o primeiro é menor)</a:t>
            </a:r>
            <a:br>
              <a:rPr lang="pt-BR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latin typeface="Source Code Pro"/>
                <a:ea typeface="Source Code Pro"/>
                <a:cs typeface="Source Code Pro"/>
                <a:sym typeface="Source Code Pro"/>
              </a:rPr>
              <a:t>1 </a:t>
            </a:r>
            <a:r>
              <a:rPr lang="pt-BR" sz="14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&lt;=&gt;</a:t>
            </a:r>
            <a:r>
              <a:rPr lang="pt-BR" sz="1400">
                <a:latin typeface="Source Code Pro"/>
                <a:ea typeface="Source Code Pro"/>
                <a:cs typeface="Source Code Pro"/>
                <a:sym typeface="Source Code Pro"/>
              </a:rPr>
              <a:t> 1 </a:t>
            </a:r>
            <a:r>
              <a:rPr lang="pt-BR" sz="14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retorna 0 (o primeiro é igual)</a:t>
            </a:r>
            <a:br>
              <a:rPr lang="pt-BR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latin typeface="Source Code Pro"/>
                <a:ea typeface="Source Code Pro"/>
                <a:cs typeface="Source Code Pro"/>
                <a:sym typeface="Source Code Pro"/>
              </a:rPr>
              <a:t>2 </a:t>
            </a:r>
            <a:r>
              <a:rPr lang="pt-BR" sz="14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&lt;=&gt;</a:t>
            </a:r>
            <a:r>
              <a:rPr lang="pt-BR" sz="1400">
                <a:latin typeface="Source Code Pro"/>
                <a:ea typeface="Source Code Pro"/>
                <a:cs typeface="Source Code Pro"/>
                <a:sym typeface="Source Code Pro"/>
              </a:rPr>
              <a:t> 1 </a:t>
            </a:r>
            <a:r>
              <a:rPr lang="pt-BR" sz="14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retorna 1 (o primeiro é maior)</a:t>
            </a:r>
            <a:endParaRPr sz="14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+ tipagens para argumento de função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adição de tipo de retorno para função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novos operadores:</a:t>
            </a:r>
            <a:endParaRPr sz="2800">
              <a:solidFill>
                <a:srgbClr val="000000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lphaLcPeriod"/>
            </a:pPr>
            <a:r>
              <a:rPr lang="pt-BR" sz="2800">
                <a:solidFill>
                  <a:srgbClr val="000000"/>
                </a:solidFill>
              </a:rPr>
              <a:t>coalescência nula (??)</a:t>
            </a:r>
            <a:endParaRPr sz="2800">
              <a:solidFill>
                <a:srgbClr val="000000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lphaLcPeriod"/>
            </a:pPr>
            <a:r>
              <a:rPr lang="pt-BR" sz="2800">
                <a:solidFill>
                  <a:srgbClr val="000000"/>
                </a:solidFill>
              </a:rPr>
              <a:t>spaceship (&lt;=&gt;)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classes anônimas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pt-BR" sz="2800">
                <a:solidFill>
                  <a:schemeClr val="dk2"/>
                </a:solidFill>
              </a:rPr>
              <a:t>adição função Closure::call()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pt-BR" sz="2800">
                <a:solidFill>
                  <a:schemeClr val="dk2"/>
                </a:solidFill>
              </a:rPr>
              <a:t>adição da função intdiv()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pt-BR" sz="2800">
                <a:solidFill>
                  <a:schemeClr val="dk2"/>
                </a:solidFill>
              </a:rPr>
              <a:t>funções random_bytes() e random_int()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classes anônimas</a:t>
            </a:r>
            <a:endParaRPr/>
          </a:p>
        </p:txBody>
      </p:sp>
      <p:sp>
        <p:nvSpPr>
          <p:cNvPr id="252" name="Google Shape;252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0000"/>
                </a:solidFill>
              </a:rPr>
              <a:t>classes anônimas</a:t>
            </a:r>
            <a:endParaRPr sz="17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mesmo conceito de</a:t>
            </a:r>
            <a:r>
              <a:rPr lang="pt-BR" sz="1400">
                <a:solidFill>
                  <a:srgbClr val="A61C00"/>
                </a:solidFill>
              </a:rPr>
              <a:t> funções anônimas</a:t>
            </a:r>
            <a:r>
              <a:rPr lang="pt-BR" sz="1400">
                <a:solidFill>
                  <a:srgbClr val="000000"/>
                </a:solidFill>
              </a:rPr>
              <a:t>, não tem nome</a:t>
            </a:r>
            <a:br>
              <a:rPr lang="pt-BR" sz="1400">
                <a:solidFill>
                  <a:srgbClr val="000000"/>
                </a:solidFill>
              </a:rPr>
            </a:br>
            <a:r>
              <a:rPr lang="pt-BR" sz="1400">
                <a:solidFill>
                  <a:srgbClr val="000000"/>
                </a:solidFill>
              </a:rPr>
              <a:t>cria objetos do tipo </a:t>
            </a:r>
            <a:r>
              <a:rPr lang="pt-BR" sz="1400">
                <a:solidFill>
                  <a:srgbClr val="3C78D8"/>
                </a:solidFill>
              </a:rPr>
              <a:t>object</a:t>
            </a:r>
            <a:br>
              <a:rPr lang="pt-BR" sz="1400">
                <a:solidFill>
                  <a:srgbClr val="3C78D8"/>
                </a:solidFill>
              </a:rPr>
            </a:br>
            <a:r>
              <a:rPr lang="pt-BR" sz="1400">
                <a:solidFill>
                  <a:srgbClr val="000000"/>
                </a:solidFill>
              </a:rPr>
              <a:t>podem </a:t>
            </a:r>
            <a:r>
              <a:rPr lang="pt-BR" sz="1400">
                <a:solidFill>
                  <a:schemeClr val="accent5"/>
                </a:solidFill>
              </a:rPr>
              <a:t>extender</a:t>
            </a:r>
            <a:r>
              <a:rPr lang="pt-BR" sz="1400">
                <a:solidFill>
                  <a:srgbClr val="000000"/>
                </a:solidFill>
              </a:rPr>
              <a:t>, </a:t>
            </a:r>
            <a:r>
              <a:rPr lang="pt-BR" sz="1400">
                <a:solidFill>
                  <a:schemeClr val="accent5"/>
                </a:solidFill>
              </a:rPr>
              <a:t>implementar interfaces</a:t>
            </a:r>
            <a:r>
              <a:rPr lang="pt-BR" sz="1400">
                <a:solidFill>
                  <a:srgbClr val="000000"/>
                </a:solidFill>
              </a:rPr>
              <a:t>, e </a:t>
            </a:r>
            <a:r>
              <a:rPr lang="pt-BR" sz="1400">
                <a:solidFill>
                  <a:schemeClr val="accent5"/>
                </a:solidFill>
              </a:rPr>
              <a:t>usar traits</a:t>
            </a:r>
            <a:r>
              <a:rPr lang="pt-BR" sz="1400">
                <a:solidFill>
                  <a:srgbClr val="000000"/>
                </a:solidFill>
              </a:rPr>
              <a:t> como qualquer classe normal</a:t>
            </a:r>
            <a:br>
              <a:rPr lang="pt-BR" sz="1400">
                <a:solidFill>
                  <a:srgbClr val="3C78D8"/>
                </a:solidFill>
              </a:rPr>
            </a:b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var_dump(</a:t>
            </a:r>
            <a:r>
              <a:rPr b="1" lang="pt-BR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 class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pt-BR" sz="1400">
                <a:solidFill>
                  <a:srgbClr val="E0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‘marcos’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12) </a:t>
            </a:r>
            <a:r>
              <a:rPr lang="pt-BR" sz="14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extends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Pessoa {</a:t>
            </a:r>
            <a:b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 sz="14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private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$aluno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 sz="14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private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$idade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 sz="14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function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__construct(</a:t>
            </a: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$nome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$idade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 </a:t>
            </a:r>
            <a:r>
              <a:rPr lang="pt-BR" sz="14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echo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$nome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$idade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}</a:t>
            </a:r>
            <a:b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+ tipagens para argumento de função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adição de tipo de retorno para função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novos operadores:</a:t>
            </a:r>
            <a:endParaRPr sz="2800">
              <a:solidFill>
                <a:srgbClr val="000000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lphaLcPeriod"/>
            </a:pPr>
            <a:r>
              <a:rPr lang="pt-BR" sz="2800">
                <a:solidFill>
                  <a:srgbClr val="000000"/>
                </a:solidFill>
              </a:rPr>
              <a:t>coalescência nula (??)</a:t>
            </a:r>
            <a:endParaRPr sz="2800">
              <a:solidFill>
                <a:srgbClr val="000000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lphaLcPeriod"/>
            </a:pPr>
            <a:r>
              <a:rPr lang="pt-BR" sz="2800">
                <a:solidFill>
                  <a:srgbClr val="000000"/>
                </a:solidFill>
              </a:rPr>
              <a:t>spaceship (&lt;=&gt;)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classes anônimas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adição função Closure::call()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adição da função intdiv()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pt-BR" sz="2800">
                <a:solidFill>
                  <a:schemeClr val="dk2"/>
                </a:solidFill>
              </a:rPr>
              <a:t>funções random_bytes() e random_int()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 Closure::call() &amp;&amp; 6. intdiv()</a:t>
            </a:r>
            <a:endParaRPr/>
          </a:p>
        </p:txBody>
      </p:sp>
      <p:sp>
        <p:nvSpPr>
          <p:cNvPr id="263" name="Google Shape;263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0000"/>
                </a:solidFill>
              </a:rPr>
              <a:t>Closure::call()</a:t>
            </a:r>
            <a:endParaRPr sz="17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é uma forma de associar uma função a certo escopo:</a:t>
            </a:r>
            <a:br>
              <a:rPr lang="pt-BR" sz="1400">
                <a:solidFill>
                  <a:srgbClr val="000000"/>
                </a:solidFill>
              </a:rPr>
            </a:br>
            <a:r>
              <a:rPr lang="pt-BR" sz="1400"/>
              <a:t>função em </a:t>
            </a:r>
            <a:r>
              <a:rPr lang="pt-BR" sz="1400">
                <a:solidFill>
                  <a:srgbClr val="3C78D8"/>
                </a:solidFill>
              </a:rPr>
              <a:t>$b </a:t>
            </a:r>
            <a:r>
              <a:rPr lang="pt-BR" sz="1400"/>
              <a:t>(que é uma closure) é associada ao escopo do objeto A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 { </a:t>
            </a:r>
            <a:r>
              <a:rPr lang="pt-BR" sz="14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private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1; }</a:t>
            </a:r>
            <a:b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$b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pt-BR" sz="14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 </a:t>
            </a:r>
            <a:r>
              <a:rPr lang="pt-BR" sz="14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echo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$this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-&gt;a; }</a:t>
            </a:r>
            <a:b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$b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b="1" lang="pt-BR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pt-BR" sz="14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A);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BF9000"/>
                </a:solidFill>
              </a:rPr>
              <a:t>intdiv()</a:t>
            </a:r>
            <a:endParaRPr sz="1400"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faz uma divisão de inteiros:</a:t>
            </a:r>
            <a:b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pt-BR" sz="1400">
                <a:solidFill>
                  <a:srgbClr val="BF9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intdiv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(10,3) </a:t>
            </a:r>
            <a:r>
              <a:rPr lang="pt-BR" sz="14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retorna o </a:t>
            </a:r>
            <a:r>
              <a:rPr b="1" lang="pt-BR" sz="14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inteiro</a:t>
            </a:r>
            <a:r>
              <a:rPr lang="pt-BR" sz="14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3</a:t>
            </a:r>
            <a:br>
              <a:rPr lang="pt-BR" sz="14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rgbClr val="000000"/>
                </a:solidFill>
              </a:rPr>
              <a:t>“equivalente” (aspas porque o abaixo retorna um float) a:</a:t>
            </a:r>
            <a:br>
              <a:rPr lang="pt-BR" sz="1400">
                <a:solidFill>
                  <a:srgbClr val="000000"/>
                </a:solidFill>
              </a:rPr>
            </a:b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floor(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10/3)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+ tipagens para argumento de função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adição de tipo de retorno para função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novos operadores:</a:t>
            </a:r>
            <a:endParaRPr sz="2800">
              <a:solidFill>
                <a:srgbClr val="000000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lphaLcPeriod"/>
            </a:pPr>
            <a:r>
              <a:rPr lang="pt-BR" sz="2800">
                <a:solidFill>
                  <a:srgbClr val="000000"/>
                </a:solidFill>
              </a:rPr>
              <a:t>coalescência nula (??)</a:t>
            </a:r>
            <a:endParaRPr sz="2800">
              <a:solidFill>
                <a:srgbClr val="000000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lphaLcPeriod"/>
            </a:pPr>
            <a:r>
              <a:rPr lang="pt-BR" sz="2800">
                <a:solidFill>
                  <a:srgbClr val="000000"/>
                </a:solidFill>
              </a:rPr>
              <a:t>spaceship (&lt;=&gt;)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classes anônimas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adição função Closure::call()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adição da função intdiv()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funções random_bytes() e random_int()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7. random_bytes() e random_int()</a:t>
            </a:r>
            <a:endParaRPr/>
          </a:p>
        </p:txBody>
      </p:sp>
      <p:sp>
        <p:nvSpPr>
          <p:cNvPr id="274" name="Google Shape;274;p5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0000"/>
                </a:solidFill>
              </a:rPr>
              <a:t>random_int()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gera números pseudo aleatórios criptograficamente seguros, onde os argumentos são o</a:t>
            </a:r>
            <a:r>
              <a:rPr lang="pt-BR" sz="1400">
                <a:solidFill>
                  <a:srgbClr val="3C78D8"/>
                </a:solidFill>
              </a:rPr>
              <a:t> $mínimo</a:t>
            </a:r>
            <a:r>
              <a:rPr lang="pt-BR" sz="1400">
                <a:solidFill>
                  <a:srgbClr val="000000"/>
                </a:solidFill>
              </a:rPr>
              <a:t> e o </a:t>
            </a:r>
            <a:r>
              <a:rPr lang="pt-BR" sz="1400">
                <a:solidFill>
                  <a:srgbClr val="BF9000"/>
                </a:solidFill>
              </a:rPr>
              <a:t>$máximo</a:t>
            </a:r>
            <a:endParaRPr sz="1400"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random_int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pt-BR" sz="14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lang="pt-BR" sz="14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retorna algum número entre 3 e 6</a:t>
            </a:r>
            <a:endParaRPr sz="14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BF9000"/>
                </a:solidFill>
              </a:rPr>
              <a:t>random_bytes()</a:t>
            </a:r>
            <a:endParaRPr sz="1700"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gera bytes pseudo aleatórios criptograficamente seguros, onde o argumento é o</a:t>
            </a:r>
            <a:r>
              <a:rPr lang="pt-BR" sz="1400">
                <a:solidFill>
                  <a:srgbClr val="3C78D8"/>
                </a:solidFill>
              </a:rPr>
              <a:t> $tamanho</a:t>
            </a:r>
            <a:endParaRPr sz="1400">
              <a:solidFill>
                <a:srgbClr val="3C78D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400">
                <a:solidFill>
                  <a:srgbClr val="BF9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random_bytes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pt-BR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lang="pt-BR" sz="14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retorna bytes aleatórios com tamanho 4</a:t>
            </a:r>
            <a:endParaRPr sz="14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coisas que </a:t>
            </a:r>
            <a:r>
              <a:rPr lang="pt-BR">
                <a:solidFill>
                  <a:schemeClr val="lt2"/>
                </a:solidFill>
              </a:rPr>
              <a:t>mudaram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especificação formal</a:t>
            </a:r>
            <a:endParaRPr b="1"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http://semver.org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Feito pelo</a:t>
            </a:r>
            <a:r>
              <a:rPr lang="pt-BR">
                <a:solidFill>
                  <a:schemeClr val="accent6"/>
                </a:solidFill>
              </a:rPr>
              <a:t> </a:t>
            </a:r>
            <a:r>
              <a:rPr lang="pt-BR" u="sng">
                <a:solidFill>
                  <a:schemeClr val="accent1"/>
                </a:solidFill>
                <a:hlinkClick r:id="rId4"/>
              </a:rPr>
              <a:t>Tom Preston</a:t>
            </a:r>
            <a:r>
              <a:rPr lang="pt-BR"/>
              <a:t>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Criador do Gravatar e co-fundador do Github.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2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erros fatais herdam a classe error e implementam a interface throwable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mudança na interpretação de </a:t>
            </a:r>
            <a:r>
              <a:rPr i="1" lang="pt-BR" sz="2800"/>
              <a:t>variable statments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foreach (de valor) opera sobre uma cópia do array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divisão por zero lança uma exceção e retorna ou NaN, +INF, -INF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contrutores internos em caso de falha soltam uma exceção</a:t>
            </a:r>
            <a:endParaRPr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6"/>
            </a:pPr>
            <a:r>
              <a:rPr lang="pt-BR" sz="2800"/>
              <a:t>funções não podem ter parâmetros com o mesmo nome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6"/>
            </a:pPr>
            <a:r>
              <a:rPr lang="pt-BR" sz="2800"/>
              <a:t>switch não pode ter mais de um bloco </a:t>
            </a:r>
            <a:r>
              <a:rPr i="1" lang="pt-BR" sz="2800"/>
              <a:t>default</a:t>
            </a:r>
            <a:endParaRPr i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6"/>
            </a:pPr>
            <a:r>
              <a:rPr lang="pt-BR" sz="2800"/>
              <a:t>função session_start() agora aceita um array de opções</a:t>
            </a:r>
            <a:endParaRPr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4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(alguns) erros fatais herdam a classe error e implementam a interface throwable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AutoNum type="arabicPeriod"/>
            </a:pPr>
            <a:r>
              <a:rPr lang="pt-BR" sz="2800">
                <a:solidFill>
                  <a:schemeClr val="accent4"/>
                </a:solidFill>
              </a:rPr>
              <a:t>mudança na interpretação de </a:t>
            </a:r>
            <a:r>
              <a:rPr i="1" lang="pt-BR" sz="2800">
                <a:solidFill>
                  <a:schemeClr val="accent4"/>
                </a:solidFill>
              </a:rPr>
              <a:t>variable statments</a:t>
            </a:r>
            <a:endParaRPr sz="2800">
              <a:solidFill>
                <a:schemeClr val="accent4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AutoNum type="arabicPeriod"/>
            </a:pPr>
            <a:r>
              <a:rPr lang="pt-BR" sz="2800">
                <a:solidFill>
                  <a:schemeClr val="accent4"/>
                </a:solidFill>
              </a:rPr>
              <a:t>foreach (de valor) opera sobre uma cópia do array</a:t>
            </a:r>
            <a:endParaRPr sz="2800">
              <a:solidFill>
                <a:schemeClr val="accent4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AutoNum type="arabicPeriod"/>
            </a:pPr>
            <a:r>
              <a:rPr lang="pt-BR" sz="2800">
                <a:solidFill>
                  <a:schemeClr val="accent4"/>
                </a:solidFill>
              </a:rPr>
              <a:t>divisão por zero lança uma exceção e retorna ou NaN, +INF, -INF</a:t>
            </a:r>
            <a:endParaRPr sz="2800">
              <a:solidFill>
                <a:schemeClr val="accent4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AutoNum type="arabicPeriod"/>
            </a:pPr>
            <a:r>
              <a:rPr lang="pt-BR" sz="2800">
                <a:solidFill>
                  <a:schemeClr val="accent4"/>
                </a:solidFill>
              </a:rPr>
              <a:t>contrutores internos em caso de falha soltam uma exceção</a:t>
            </a:r>
            <a:endParaRPr sz="2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953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AutoNum type="arabicPeriod"/>
            </a:pPr>
            <a:r>
              <a:rPr lang="pt-BR">
                <a:solidFill>
                  <a:srgbClr val="000000"/>
                </a:solidFill>
              </a:rPr>
              <a:t>Alguns erros fatais implementam a interface throwable.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0" name="Google Shape;300;p5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E extendem a classe Error.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1" name="Google Shape;301;p5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Alguns erros implementam a </a:t>
            </a:r>
            <a:r>
              <a:rPr lang="pt-BR">
                <a:solidFill>
                  <a:srgbClr val="FF0000"/>
                </a:solidFill>
              </a:rPr>
              <a:t>interface throwable</a:t>
            </a:r>
            <a:r>
              <a:rPr lang="pt-BR">
                <a:solidFill>
                  <a:schemeClr val="dk1"/>
                </a:solidFill>
              </a:rPr>
              <a:t> e estendem a</a:t>
            </a:r>
            <a:r>
              <a:rPr lang="pt-BR">
                <a:solidFill>
                  <a:srgbClr val="FF0000"/>
                </a:solidFill>
              </a:rPr>
              <a:t> classe Error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Ou seja, agora é possível dar catch em alguns </a:t>
            </a:r>
            <a:r>
              <a:rPr b="1" lang="pt-BR">
                <a:solidFill>
                  <a:srgbClr val="FF0000"/>
                </a:solidFill>
              </a:rPr>
              <a:t>erros</a:t>
            </a:r>
            <a:r>
              <a:rPr lang="pt-BR">
                <a:solidFill>
                  <a:srgbClr val="FF0000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que em código PHP7- seriam fatais e terminariam com a execução do script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e.g., </a:t>
            </a:r>
            <a:r>
              <a:rPr lang="pt-BR">
                <a:solidFill>
                  <a:srgbClr val="FF0000"/>
                </a:solidFill>
              </a:rPr>
              <a:t>ParseError</a:t>
            </a:r>
            <a:r>
              <a:rPr lang="pt-BR">
                <a:solidFill>
                  <a:schemeClr val="dk1"/>
                </a:solidFill>
              </a:rPr>
              <a:t>, </a:t>
            </a:r>
            <a:r>
              <a:rPr lang="pt-BR">
                <a:solidFill>
                  <a:srgbClr val="FF0000"/>
                </a:solidFill>
              </a:rPr>
              <a:t>ArithmeticError</a:t>
            </a:r>
            <a:r>
              <a:rPr lang="pt-BR">
                <a:solidFill>
                  <a:schemeClr val="dk1"/>
                </a:solidFill>
              </a:rPr>
              <a:t>, </a:t>
            </a:r>
            <a:r>
              <a:rPr lang="pt-BR">
                <a:solidFill>
                  <a:srgbClr val="FF0000"/>
                </a:solidFill>
              </a:rPr>
              <a:t>TypeError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(alguns) erros fatais herdam a classe error e implementam a interface throwable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mudança na interpretação de </a:t>
            </a:r>
            <a:r>
              <a:rPr i="1" lang="pt-BR" sz="2800">
                <a:solidFill>
                  <a:srgbClr val="000000"/>
                </a:solidFill>
              </a:rPr>
              <a:t>variable statments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AutoNum type="arabicPeriod"/>
            </a:pPr>
            <a:r>
              <a:rPr lang="pt-BR" sz="2800">
                <a:solidFill>
                  <a:schemeClr val="accent4"/>
                </a:solidFill>
              </a:rPr>
              <a:t>foreach (de valor) opera sobre uma cópia do array</a:t>
            </a:r>
            <a:endParaRPr sz="2800">
              <a:solidFill>
                <a:schemeClr val="accent4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AutoNum type="arabicPeriod"/>
            </a:pPr>
            <a:r>
              <a:rPr lang="pt-BR" sz="2800">
                <a:solidFill>
                  <a:schemeClr val="accent4"/>
                </a:solidFill>
              </a:rPr>
              <a:t>divisão por zero lança uma exceção e retorna ou NaN, +INF, -INF</a:t>
            </a:r>
            <a:endParaRPr sz="2800">
              <a:solidFill>
                <a:schemeClr val="accent4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AutoNum type="arabicPeriod"/>
            </a:pPr>
            <a:r>
              <a:rPr lang="pt-BR" sz="2800">
                <a:solidFill>
                  <a:schemeClr val="accent4"/>
                </a:solidFill>
              </a:rPr>
              <a:t>contrutores internos em caso de falha soltam uma exceção</a:t>
            </a:r>
            <a:endParaRPr sz="2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interpretação de variable statements</a:t>
            </a:r>
            <a:endParaRPr/>
          </a:p>
        </p:txBody>
      </p:sp>
      <p:sp>
        <p:nvSpPr>
          <p:cNvPr id="312" name="Google Shape;312;p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</a:rPr>
              <a:t>Agora a interpretação de uma declaração de variável é feita da </a:t>
            </a:r>
            <a:r>
              <a:rPr b="1" lang="pt-BR" sz="1700">
                <a:solidFill>
                  <a:schemeClr val="accent5"/>
                </a:solidFill>
              </a:rPr>
              <a:t>esquerda pra direita </a:t>
            </a:r>
            <a:br>
              <a:rPr b="1" lang="pt-BR" sz="1700">
                <a:solidFill>
                  <a:schemeClr val="accent5"/>
                </a:solidFill>
              </a:rPr>
            </a:br>
            <a:r>
              <a:rPr b="1" lang="pt-BR" sz="1700">
                <a:solidFill>
                  <a:schemeClr val="accent5"/>
                </a:solidFill>
              </a:rPr>
              <a:t>											   →</a:t>
            </a:r>
            <a:endParaRPr b="1" sz="17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graphicFrame>
        <p:nvGraphicFramePr>
          <p:cNvPr id="313" name="Google Shape;313;p57"/>
          <p:cNvGraphicFramePr/>
          <p:nvPr/>
        </p:nvGraphicFramePr>
        <p:xfrm>
          <a:off x="622463" y="2244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{ABB6A5EF-5621-4EFC-8672-8A81839B4F01}</a:tableStyleId>
              </a:tblPr>
              <a:tblGrid>
                <a:gridCol w="2633025"/>
                <a:gridCol w="2633025"/>
                <a:gridCol w="2633025"/>
              </a:tblGrid>
              <a:tr h="428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EXPRESSÃO</a:t>
                      </a:r>
                      <a:endParaRPr b="1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PHP7 -</a:t>
                      </a:r>
                      <a:endParaRPr b="1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PHP 7 +</a:t>
                      </a:r>
                      <a:endParaRPr b="1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</a:tr>
              <a:tr h="47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</a:t>
                      </a:r>
                      <a:r>
                        <a:rPr lang="pt-BR">
                          <a:solidFill>
                            <a:srgbClr val="3C78D8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$foo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</a:t>
                      </a:r>
                      <a:r>
                        <a:rPr lang="pt-BR">
                          <a:solidFill>
                            <a:srgbClr val="98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'bar'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][</a:t>
                      </a:r>
                      <a:r>
                        <a:rPr lang="pt-BR">
                          <a:solidFill>
                            <a:srgbClr val="98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'baz'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${</a:t>
                      </a:r>
                      <a:r>
                        <a:rPr lang="pt-BR">
                          <a:solidFill>
                            <a:srgbClr val="3C78D8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$foo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</a:t>
                      </a:r>
                      <a:r>
                        <a:rPr lang="pt-BR">
                          <a:solidFill>
                            <a:srgbClr val="98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'bar'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][</a:t>
                      </a:r>
                      <a:r>
                        <a:rPr lang="pt-BR">
                          <a:solidFill>
                            <a:srgbClr val="98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'baz'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]}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($</a:t>
                      </a:r>
                      <a:r>
                        <a:rPr lang="pt-BR">
                          <a:solidFill>
                            <a:srgbClr val="3C78D8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$foo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)[</a:t>
                      </a:r>
                      <a:r>
                        <a:rPr lang="pt-BR">
                          <a:solidFill>
                            <a:srgbClr val="98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'bar'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][</a:t>
                      </a:r>
                      <a:r>
                        <a:rPr lang="pt-BR">
                          <a:solidFill>
                            <a:srgbClr val="98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'baz'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43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3C78D8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$foo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-&gt;</a:t>
                      </a:r>
                      <a:r>
                        <a:rPr lang="pt-BR">
                          <a:solidFill>
                            <a:srgbClr val="3C78D8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$bar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</a:t>
                      </a:r>
                      <a:r>
                        <a:rPr lang="pt-BR">
                          <a:solidFill>
                            <a:srgbClr val="98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'baz'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3C78D8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$foo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-&gt;{</a:t>
                      </a:r>
                      <a:r>
                        <a:rPr lang="pt-BR">
                          <a:solidFill>
                            <a:srgbClr val="3C78D8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$bar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</a:t>
                      </a:r>
                      <a:r>
                        <a:rPr lang="pt-BR">
                          <a:solidFill>
                            <a:srgbClr val="98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'baz'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]}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lang="pt-BR">
                          <a:solidFill>
                            <a:srgbClr val="3C78D8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$foo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-&gt;</a:t>
                      </a:r>
                      <a:r>
                        <a:rPr lang="pt-BR">
                          <a:solidFill>
                            <a:srgbClr val="3C78D8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$bar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)[</a:t>
                      </a:r>
                      <a:r>
                        <a:rPr lang="pt-BR">
                          <a:solidFill>
                            <a:srgbClr val="98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'baz'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43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3C78D8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$foo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-&gt;</a:t>
                      </a:r>
                      <a:r>
                        <a:rPr lang="pt-BR">
                          <a:solidFill>
                            <a:srgbClr val="3C78D8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$bar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</a:t>
                      </a:r>
                      <a:r>
                        <a:rPr lang="pt-BR">
                          <a:solidFill>
                            <a:srgbClr val="98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'baz'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]()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3C78D8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$foo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-&gt;{</a:t>
                      </a:r>
                      <a:r>
                        <a:rPr lang="pt-BR">
                          <a:solidFill>
                            <a:srgbClr val="3C78D8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$bar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</a:t>
                      </a:r>
                      <a:r>
                        <a:rPr lang="pt-BR">
                          <a:solidFill>
                            <a:srgbClr val="98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'baz'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]}()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lang="pt-BR">
                          <a:solidFill>
                            <a:srgbClr val="3C78D8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$foo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-&gt;</a:t>
                      </a:r>
                      <a:r>
                        <a:rPr lang="pt-BR">
                          <a:solidFill>
                            <a:srgbClr val="3C78D8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$bar)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</a:t>
                      </a:r>
                      <a:r>
                        <a:rPr lang="pt-BR">
                          <a:solidFill>
                            <a:srgbClr val="98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'baz'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]()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43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Foo</a:t>
                      </a:r>
                      <a:r>
                        <a:rPr lang="pt-BR">
                          <a:solidFill>
                            <a:schemeClr val="accent5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::</a:t>
                      </a:r>
                      <a:r>
                        <a:rPr lang="pt-BR">
                          <a:solidFill>
                            <a:srgbClr val="3C78D8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$bar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</a:t>
                      </a:r>
                      <a:r>
                        <a:rPr lang="pt-BR">
                          <a:solidFill>
                            <a:srgbClr val="98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'baz'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]()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Foo</a:t>
                      </a:r>
                      <a:r>
                        <a:rPr lang="pt-BR">
                          <a:solidFill>
                            <a:schemeClr val="accent5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::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{</a:t>
                      </a:r>
                      <a:r>
                        <a:rPr lang="pt-BR">
                          <a:solidFill>
                            <a:srgbClr val="3C78D8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$bar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</a:t>
                      </a:r>
                      <a:r>
                        <a:rPr lang="pt-BR">
                          <a:solidFill>
                            <a:srgbClr val="98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'baz'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]}()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(Foo</a:t>
                      </a:r>
                      <a:r>
                        <a:rPr lang="pt-BR">
                          <a:solidFill>
                            <a:schemeClr val="accent5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::</a:t>
                      </a:r>
                      <a:r>
                        <a:rPr lang="pt-BR">
                          <a:solidFill>
                            <a:srgbClr val="3C78D8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$bar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)[</a:t>
                      </a:r>
                      <a:r>
                        <a:rPr lang="pt-BR">
                          <a:solidFill>
                            <a:srgbClr val="98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'baz'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]()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(alguns) erros fatais herdam a classe error e implementam a interface throwable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mudança na interpretação de </a:t>
            </a:r>
            <a:r>
              <a:rPr i="1" lang="pt-BR" sz="2800">
                <a:solidFill>
                  <a:srgbClr val="000000"/>
                </a:solidFill>
              </a:rPr>
              <a:t>variable statments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foreach (de valor) opera sobre uma cópia do array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AutoNum type="arabicPeriod"/>
            </a:pPr>
            <a:r>
              <a:rPr lang="pt-BR" sz="2800">
                <a:solidFill>
                  <a:schemeClr val="accent4"/>
                </a:solidFill>
              </a:rPr>
              <a:t>divisão por zero lança uma exceção e retorna ou Nan, +INF, -INF</a:t>
            </a:r>
            <a:endParaRPr sz="2800">
              <a:solidFill>
                <a:schemeClr val="accent4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AutoNum type="arabicPeriod"/>
            </a:pPr>
            <a:r>
              <a:rPr lang="pt-BR" sz="2800">
                <a:solidFill>
                  <a:schemeClr val="accent4"/>
                </a:solidFill>
              </a:rPr>
              <a:t>contrutores internos em caso de falha soltam uma exceção</a:t>
            </a:r>
            <a:endParaRPr sz="2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3.	Foreach (de valor) opera sobre uma cópia do array.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4" name="Google Shape;324;p5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Foreach quando </a:t>
            </a:r>
            <a:r>
              <a:rPr lang="pt-BR">
                <a:solidFill>
                  <a:srgbClr val="FF0000"/>
                </a:solidFill>
              </a:rPr>
              <a:t>não é de referência</a:t>
            </a:r>
            <a:r>
              <a:rPr lang="pt-BR">
                <a:solidFill>
                  <a:schemeClr val="dk1"/>
                </a:solidFill>
              </a:rPr>
              <a:t> opera sobre </a:t>
            </a:r>
            <a:r>
              <a:rPr lang="pt-BR">
                <a:solidFill>
                  <a:srgbClr val="FF0000"/>
                </a:solidFill>
              </a:rPr>
              <a:t>uma cópia do array</a:t>
            </a:r>
            <a:r>
              <a:rPr lang="pt-BR">
                <a:solidFill>
                  <a:schemeClr val="dk1"/>
                </a:solidFill>
              </a:rPr>
              <a:t>, mantendo os dados do array inicial intactos.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(alguns) erros fatais herdam a classe error e implementam a interface throwable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mudança na interpretação de </a:t>
            </a:r>
            <a:r>
              <a:rPr i="1" lang="pt-BR" sz="2800">
                <a:solidFill>
                  <a:srgbClr val="000000"/>
                </a:solidFill>
              </a:rPr>
              <a:t>variable statments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foreach (de valor) opera sobre uma cópia do array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divisão por zero lança uma exceção e retorna ou NaN, +INF, -INF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AutoNum type="arabicPeriod"/>
            </a:pPr>
            <a:r>
              <a:rPr lang="pt-BR" sz="2800">
                <a:solidFill>
                  <a:schemeClr val="accent4"/>
                </a:solidFill>
              </a:rPr>
              <a:t>contrutores internos em caso de falha soltam uma exceção</a:t>
            </a:r>
            <a:endParaRPr sz="2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4.	Divisão por zero lança uma exceção e retorna ou NaN, +INF, -INF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6" name="Google Shape;336;p6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Isso não faz sentido, MAS FAZ.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vem de um pedaço daqui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IEEE754</a:t>
            </a:r>
            <a:r>
              <a:rPr lang="pt-BR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sobre o assunto: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(inglês)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(a exceção é a </a:t>
            </a:r>
            <a:r>
              <a:rPr lang="pt-BR">
                <a:solidFill>
                  <a:srgbClr val="1C4587"/>
                </a:solidFill>
              </a:rPr>
              <a:t>DivisionByZeroError</a:t>
            </a:r>
            <a:r>
              <a:rPr lang="pt-BR"/>
              <a:t>)</a:t>
            </a:r>
            <a:endParaRPr/>
          </a:p>
        </p:txBody>
      </p:sp>
      <p:sp>
        <p:nvSpPr>
          <p:cNvPr id="337" name="Google Shape;337;p6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Números de ponto flutuante são aproximações.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Retorna três tipos de valores por conta do </a:t>
            </a:r>
            <a:r>
              <a:rPr b="1" lang="pt-BR">
                <a:solidFill>
                  <a:schemeClr val="dk1"/>
                </a:solidFill>
              </a:rPr>
              <a:t>underflow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1;</a:t>
            </a:r>
            <a:b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$b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1e-254 * 1e-254;</a:t>
            </a:r>
            <a:b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var_dump(</a:t>
            </a:r>
            <a:r>
              <a:rPr b="1"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b="1"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$b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b="1" lang="pt-BR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+INF</a:t>
            </a:r>
            <a:endParaRPr b="1" sz="14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-1;</a:t>
            </a:r>
            <a:b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var_dump(</a:t>
            </a:r>
            <a:r>
              <a:rPr b="1"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b="1"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$b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r>
              <a:rPr lang="pt-BR" sz="14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pt-BR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-INF</a:t>
            </a:r>
            <a:endParaRPr b="1" sz="14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</a:t>
            </a: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0;</a:t>
            </a:r>
            <a:b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var_dump(</a:t>
            </a:r>
            <a:r>
              <a:rPr b="1"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b="1"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$b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b="1" lang="pt-BR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NaN</a:t>
            </a:r>
            <a:endParaRPr b="1" sz="14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versionamento </a:t>
            </a:r>
            <a:r>
              <a:rPr lang="pt-BR">
                <a:solidFill>
                  <a:schemeClr val="dk2"/>
                </a:solidFill>
              </a:rPr>
              <a:t>semântico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648050" y="1129350"/>
            <a:ext cx="5847900" cy="677100"/>
          </a:xfrm>
          <a:prstGeom prst="wedgeRoundRectCallout">
            <a:avLst>
              <a:gd fmla="val -20058" name="adj1"/>
              <a:gd fmla="val 120713" name="adj2"/>
              <a:gd fmla="val 0" name="adj3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Economica"/>
                <a:ea typeface="Economica"/>
                <a:cs typeface="Economica"/>
                <a:sym typeface="Economica"/>
              </a:rPr>
              <a:t>várias versões de </a:t>
            </a:r>
            <a:r>
              <a:rPr i="1" lang="pt-BR" sz="4000">
                <a:latin typeface="Economica"/>
                <a:ea typeface="Economica"/>
                <a:cs typeface="Economica"/>
                <a:sym typeface="Economica"/>
              </a:rPr>
              <a:t>algo</a:t>
            </a:r>
            <a:r>
              <a:rPr lang="pt-BR" sz="4000"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sz="2800"/>
              <a:t>(alguns) erros fatais herdam a classe error e implementam a interface throwable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mudança na interpretação de </a:t>
            </a:r>
            <a:r>
              <a:rPr i="1" lang="pt-BR" sz="2800">
                <a:solidFill>
                  <a:srgbClr val="000000"/>
                </a:solidFill>
              </a:rPr>
              <a:t>variable statments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foreach (de valor) opera sobre uma cópia do array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divisão por zero lança uma exceção e retorna ou NaN, +INF, -INF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pt-BR" sz="2800">
                <a:solidFill>
                  <a:srgbClr val="000000"/>
                </a:solidFill>
              </a:rPr>
              <a:t>contrutores internos em caso de falha soltam uma exceção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3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5.	CONSTRUTORES INTERNOS SOLTAM EXCEÇÃO EM FALHA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8" name="Google Shape;348;p63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6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4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6"/>
            </a:pPr>
            <a:r>
              <a:rPr lang="pt-BR" sz="2800"/>
              <a:t>funções não podem ter parâmetros com o mesmo nome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AutoNum type="arabicPeriod" startAt="6"/>
            </a:pPr>
            <a:r>
              <a:rPr lang="pt-BR" sz="2800">
                <a:solidFill>
                  <a:schemeClr val="accent4"/>
                </a:solidFill>
              </a:rPr>
              <a:t>switch não pode ter mais de um bloco </a:t>
            </a:r>
            <a:r>
              <a:rPr i="1" lang="pt-BR" sz="2800">
                <a:solidFill>
                  <a:schemeClr val="accent4"/>
                </a:solidFill>
              </a:rPr>
              <a:t>default</a:t>
            </a:r>
            <a:endParaRPr i="1" sz="2800">
              <a:solidFill>
                <a:schemeClr val="accent4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AutoNum type="arabicPeriod" startAt="6"/>
            </a:pPr>
            <a:r>
              <a:rPr lang="pt-BR" sz="2800">
                <a:solidFill>
                  <a:schemeClr val="accent4"/>
                </a:solidFill>
              </a:rPr>
              <a:t>função session_start() agora aceita um array de opções</a:t>
            </a:r>
            <a:endParaRPr sz="2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6. Funções não podem ter parâmetros com o mesmo nome.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0" name="Google Shape;360;p6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trike="sngStrike"/>
              <a:t>isso já deveria ter sido implementado a muito tempo</a:t>
            </a:r>
            <a:endParaRPr strike="sngStrike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solta um erro de compilação.</a:t>
            </a:r>
            <a:endParaRPr/>
          </a:p>
        </p:txBody>
      </p:sp>
      <p:sp>
        <p:nvSpPr>
          <p:cNvPr id="361" name="Google Shape;361;p6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 sz="1400">
                <a:solidFill>
                  <a:schemeClr val="dk1"/>
                </a:solidFill>
              </a:rPr>
              <a:t>não pode isso: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function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lala(</a:t>
            </a: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$nome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$nome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 sz="14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$nome 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</a:t>
            </a:r>
            <a:r>
              <a:rPr lang="pt-BR" sz="1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‘ok’ 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</a:t>
            </a: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$nome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6"/>
            </a:pPr>
            <a:r>
              <a:rPr lang="pt-BR" sz="2800"/>
              <a:t>funções não podem ter parâmetros com o mesmo nome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 startAt="6"/>
            </a:pPr>
            <a:r>
              <a:rPr lang="pt-BR" sz="2800">
                <a:solidFill>
                  <a:srgbClr val="000000"/>
                </a:solidFill>
              </a:rPr>
              <a:t>switch não pode ter mais de um bloco </a:t>
            </a:r>
            <a:r>
              <a:rPr i="1" lang="pt-BR" sz="2800">
                <a:solidFill>
                  <a:srgbClr val="000000"/>
                </a:solidFill>
              </a:rPr>
              <a:t>default</a:t>
            </a:r>
            <a:endParaRPr i="1"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AutoNum type="arabicPeriod" startAt="6"/>
            </a:pPr>
            <a:r>
              <a:rPr lang="pt-BR" sz="2800">
                <a:solidFill>
                  <a:schemeClr val="accent4"/>
                </a:solidFill>
              </a:rPr>
              <a:t>função session_start() agora aceita um array de opções</a:t>
            </a:r>
            <a:endParaRPr sz="2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7. Switch não pode ter mais de um bloco default.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2" name="Google Shape;372;p67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trike="sngStrike"/>
              <a:t>isso também já deveria ter sido implementado a muito tempo</a:t>
            </a:r>
            <a:endParaRPr strike="sngStrike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solta um erro de compilação.</a:t>
            </a:r>
            <a:endParaRPr/>
          </a:p>
        </p:txBody>
      </p:sp>
      <p:sp>
        <p:nvSpPr>
          <p:cNvPr id="373" name="Google Shape;373;p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 sz="1400">
                <a:solidFill>
                  <a:schemeClr val="dk1"/>
                </a:solidFill>
              </a:rPr>
              <a:t>isso aqui (também) não pode: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switch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pt-BR" sz="14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$tal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b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 sz="14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1:</a:t>
            </a:r>
            <a:b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pt-BR" sz="14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faz algo</a:t>
            </a:r>
            <a:b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 sz="14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2:</a:t>
            </a:r>
            <a:b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pt-BR" sz="14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faz outro algo</a:t>
            </a:r>
            <a:b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 sz="14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default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b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pt-BR" sz="14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faz se nenhum fez</a:t>
            </a:r>
            <a:b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 sz="14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default</a:t>
            </a: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b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pt-BR" sz="14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explode o mundo KABOM</a:t>
            </a:r>
            <a:b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6"/>
            </a:pPr>
            <a:r>
              <a:rPr lang="pt-BR" sz="2800"/>
              <a:t>funções não podem ter parâmetros com o mesmo nome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 startAt="6"/>
            </a:pPr>
            <a:r>
              <a:rPr lang="pt-BR" sz="2800">
                <a:solidFill>
                  <a:srgbClr val="000000"/>
                </a:solidFill>
              </a:rPr>
              <a:t>switch não pode ter mais de um bloco </a:t>
            </a:r>
            <a:r>
              <a:rPr i="1" lang="pt-BR" sz="2800">
                <a:solidFill>
                  <a:srgbClr val="000000"/>
                </a:solidFill>
              </a:rPr>
              <a:t>default</a:t>
            </a:r>
            <a:endParaRPr i="1"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 startAt="6"/>
            </a:pPr>
            <a:r>
              <a:rPr lang="pt-BR" sz="2800">
                <a:solidFill>
                  <a:srgbClr val="000000"/>
                </a:solidFill>
              </a:rPr>
              <a:t>função session_start() agora aceita um array de opções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8. função session_start() aceita um array de opções.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4" name="Google Shape;384;p6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invés de mudar no </a:t>
            </a:r>
            <a:r>
              <a:rPr b="1" lang="pt-BR"/>
              <a:t>php.ini</a:t>
            </a:r>
            <a:r>
              <a:rPr lang="pt-BR"/>
              <a:t> ou setar com ini_set() essas opções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aqui</a:t>
            </a:r>
            <a:endParaRPr/>
          </a:p>
        </p:txBody>
      </p:sp>
      <p:sp>
        <p:nvSpPr>
          <p:cNvPr id="385" name="Google Shape;385;p6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session_start(</a:t>
            </a:r>
            <a:r>
              <a:rPr lang="pt-BR" sz="14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</a:t>
            </a:r>
            <a:r>
              <a:rPr lang="pt-BR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br>
              <a:rPr lang="pt-BR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 sz="1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“session.save_path”</a:t>
            </a:r>
            <a:r>
              <a:rPr lang="pt-BR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⇒</a:t>
            </a:r>
            <a:r>
              <a:rPr lang="pt-BR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1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“/”</a:t>
            </a:r>
            <a:r>
              <a:rPr lang="pt-BR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br>
              <a:rPr lang="pt-BR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 sz="1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“session_name”</a:t>
            </a:r>
            <a:r>
              <a:rPr lang="pt-BR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⇒ </a:t>
            </a:r>
            <a:r>
              <a:rPr lang="pt-BR" sz="1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“SESSAUM”</a:t>
            </a:r>
            <a:br>
              <a:rPr lang="pt-BR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));</a:t>
            </a:r>
            <a:endParaRPr sz="14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OBG! :)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versionamento</a:t>
            </a:r>
            <a:r>
              <a:rPr lang="pt-BR"/>
              <a:t> </a:t>
            </a:r>
            <a:r>
              <a:rPr lang="pt-BR">
                <a:solidFill>
                  <a:srgbClr val="000000"/>
                </a:solidFill>
              </a:rPr>
              <a:t>semântico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" name="Google Shape;95;p18"/>
          <p:cNvSpPr/>
          <p:nvPr/>
        </p:nvSpPr>
        <p:spPr>
          <a:xfrm flipH="1">
            <a:off x="1648050" y="697650"/>
            <a:ext cx="5847900" cy="1108800"/>
          </a:xfrm>
          <a:prstGeom prst="wedgeRoundRectCallout">
            <a:avLst>
              <a:gd fmla="val -20767" name="adj1"/>
              <a:gd fmla="val 91879" name="adj2"/>
              <a:gd fmla="val 0" name="adj3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“</a:t>
            </a:r>
            <a:r>
              <a:rPr i="1" lang="pt-BR" sz="3600">
                <a:latin typeface="Economica"/>
                <a:ea typeface="Economica"/>
                <a:cs typeface="Economica"/>
                <a:sym typeface="Economica"/>
              </a:rPr>
              <a:t>relativo ao </a:t>
            </a:r>
            <a:r>
              <a:rPr b="1" i="1" lang="pt-BR" sz="3600">
                <a:latin typeface="Economica"/>
                <a:ea typeface="Economica"/>
                <a:cs typeface="Economica"/>
                <a:sym typeface="Economica"/>
              </a:rPr>
              <a:t>significado</a:t>
            </a:r>
            <a:r>
              <a:rPr i="1" lang="pt-BR" sz="3600">
                <a:latin typeface="Economica"/>
                <a:ea typeface="Economica"/>
                <a:cs typeface="Economica"/>
                <a:sym typeface="Economica"/>
              </a:rPr>
              <a:t> ou ao sentido.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”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/>
              <a:t>5.</a:t>
            </a:r>
            <a:r>
              <a:rPr lang="pt-BR" sz="4800">
                <a:solidFill>
                  <a:schemeClr val="accent5"/>
                </a:solidFill>
              </a:rPr>
              <a:t>5</a:t>
            </a:r>
            <a:r>
              <a:rPr lang="pt-BR" sz="4800"/>
              <a:t>.</a:t>
            </a:r>
            <a:r>
              <a:rPr lang="pt-BR" sz="4800">
                <a:solidFill>
                  <a:schemeClr val="lt2"/>
                </a:solidFill>
              </a:rPr>
              <a:t>37</a:t>
            </a:r>
            <a:endParaRPr sz="4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MAJOR.</a:t>
            </a:r>
            <a:r>
              <a:rPr lang="pt-BR" sz="4800">
                <a:solidFill>
                  <a:schemeClr val="accent5"/>
                </a:solidFill>
              </a:rPr>
              <a:t>MINOR</a:t>
            </a:r>
            <a:r>
              <a:rPr lang="pt-BR" sz="4800"/>
              <a:t>.</a:t>
            </a:r>
            <a:r>
              <a:rPr lang="pt-BR" sz="4800">
                <a:solidFill>
                  <a:schemeClr val="lt2"/>
                </a:solidFill>
              </a:rPr>
              <a:t>PATCH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tirando mudanças na MAJOR, todas as versões devem manter retrocompatibilidade.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chemeClr val="dk2"/>
                </a:solidFill>
              </a:rPr>
              <a:t>5</a:t>
            </a:r>
            <a:r>
              <a:rPr lang="pt-BR" sz="4800"/>
              <a:t>.</a:t>
            </a:r>
            <a:r>
              <a:rPr lang="pt-BR" sz="4800">
                <a:solidFill>
                  <a:schemeClr val="dk2"/>
                </a:solidFill>
              </a:rPr>
              <a:t>5</a:t>
            </a:r>
            <a:r>
              <a:rPr lang="pt-BR" sz="4800"/>
              <a:t>.</a:t>
            </a:r>
            <a:r>
              <a:rPr lang="pt-BR" sz="4800">
                <a:solidFill>
                  <a:schemeClr val="lt2"/>
                </a:solidFill>
              </a:rPr>
              <a:t>37</a:t>
            </a:r>
            <a:endParaRPr sz="4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chemeClr val="dk2"/>
                </a:solidFill>
              </a:rPr>
              <a:t>MAJOR</a:t>
            </a:r>
            <a:r>
              <a:rPr lang="pt-BR" sz="4800"/>
              <a:t>.</a:t>
            </a:r>
            <a:r>
              <a:rPr lang="pt-BR" sz="4800">
                <a:solidFill>
                  <a:schemeClr val="dk2"/>
                </a:solidFill>
              </a:rPr>
              <a:t>MINOR</a:t>
            </a:r>
            <a:r>
              <a:rPr lang="pt-BR" sz="4800"/>
              <a:t>.</a:t>
            </a:r>
            <a:r>
              <a:rPr lang="pt-BR" sz="4800">
                <a:solidFill>
                  <a:schemeClr val="lt2"/>
                </a:solidFill>
              </a:rPr>
              <a:t>PATCH</a:t>
            </a:r>
            <a:endParaRPr sz="4800"/>
          </a:p>
        </p:txBody>
      </p:sp>
      <p:sp>
        <p:nvSpPr>
          <p:cNvPr id="111" name="Google Shape;111;p21"/>
          <p:cNvSpPr/>
          <p:nvPr/>
        </p:nvSpPr>
        <p:spPr>
          <a:xfrm flipH="1">
            <a:off x="1648050" y="697650"/>
            <a:ext cx="5847900" cy="1108800"/>
          </a:xfrm>
          <a:prstGeom prst="wedgeRoundRectCallout">
            <a:avLst>
              <a:gd fmla="val -20767" name="adj1"/>
              <a:gd fmla="val 91879" name="adj2"/>
              <a:gd fmla="val 0" name="adj3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“versão de correção”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