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66B3B3-F501-4B04-8EE6-63E8058629E0}" v="142" dt="2022-01-24T13:24:55.471"/>
    <p1510:client id="{FBC360B1-14D6-8F2A-F662-00842DDC20B2}" v="4" dt="2022-01-24T13:28:34.9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5991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17576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1204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04546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73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8550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1841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06923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58022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4717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71710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1/24/2022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4013842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4">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p:cNvSpPr>
            <a:spLocks noGrp="1"/>
          </p:cNvSpPr>
          <p:nvPr>
            <p:ph type="ctrTitle"/>
          </p:nvPr>
        </p:nvSpPr>
        <p:spPr>
          <a:xfrm>
            <a:off x="7766050" y="1079500"/>
            <a:ext cx="3884962" cy="2138400"/>
          </a:xfrm>
        </p:spPr>
        <p:txBody>
          <a:bodyPr>
            <a:normAutofit/>
          </a:bodyPr>
          <a:lstStyle/>
          <a:p>
            <a:r>
              <a:rPr lang="hr-HR" dirty="0" err="1">
                <a:cs typeface="Calibri Light"/>
              </a:rPr>
              <a:t>Breakout</a:t>
            </a:r>
            <a:endParaRPr lang="hr-HR" dirty="0" err="1"/>
          </a:p>
        </p:txBody>
      </p:sp>
      <p:sp>
        <p:nvSpPr>
          <p:cNvPr id="3" name="Podnaslov 2"/>
          <p:cNvSpPr>
            <a:spLocks noGrp="1"/>
          </p:cNvSpPr>
          <p:nvPr>
            <p:ph type="subTitle" idx="1"/>
          </p:nvPr>
        </p:nvSpPr>
        <p:spPr>
          <a:xfrm>
            <a:off x="7766051" y="4113213"/>
            <a:ext cx="3884961" cy="1655762"/>
          </a:xfrm>
        </p:spPr>
        <p:txBody>
          <a:bodyPr>
            <a:normAutofit/>
          </a:bodyPr>
          <a:lstStyle/>
          <a:p>
            <a:r>
              <a:rPr lang="hr-HR"/>
              <a:t>Matea Pešić, Martina </a:t>
            </a:r>
            <a:r>
              <a:rPr lang="hr-HR" err="1"/>
              <a:t>Radenić</a:t>
            </a:r>
            <a:r>
              <a:rPr lang="hr-HR"/>
              <a:t>, Petra </a:t>
            </a:r>
            <a:r>
              <a:rPr lang="hr-HR" err="1"/>
              <a:t>Staroverški</a:t>
            </a:r>
            <a:endParaRPr lang="hr-HR" dirty="0" err="1"/>
          </a:p>
        </p:txBody>
      </p:sp>
      <p:sp>
        <p:nvSpPr>
          <p:cNvPr id="24" name="Rectangle 5">
            <a:extLst>
              <a:ext uri="{FF2B5EF4-FFF2-40B4-BE49-F238E27FC236}">
                <a16:creationId xmlns:a16="http://schemas.microsoft.com/office/drawing/2014/main" id="{6828D311-B582-473B-A71A-00BAEFDDF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43748" y="443198"/>
            <a:ext cx="666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a:extLst>
              <a:ext uri="{FF2B5EF4-FFF2-40B4-BE49-F238E27FC236}">
                <a16:creationId xmlns:a16="http://schemas.microsoft.com/office/drawing/2014/main" id="{46384B2B-8735-4BF6-98AA-AF44FACE428D}"/>
              </a:ext>
            </a:extLst>
          </p:cNvPr>
          <p:cNvPicPr>
            <a:picLocks noChangeAspect="1"/>
          </p:cNvPicPr>
          <p:nvPr/>
        </p:nvPicPr>
        <p:blipFill rotWithShape="1">
          <a:blip r:embed="rId2"/>
          <a:srcRect l="8984" r="13662" b="1"/>
          <a:stretch/>
        </p:blipFill>
        <p:spPr>
          <a:xfrm>
            <a:off x="540988" y="540000"/>
            <a:ext cx="6671025" cy="5778000"/>
          </a:xfrm>
          <a:prstGeom prst="rect">
            <a:avLst/>
          </a:prstGeom>
        </p:spPr>
      </p:pic>
      <p:cxnSp>
        <p:nvCxnSpPr>
          <p:cNvPr id="25" name="Straight Connector 18">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5">
            <a:extLst>
              <a:ext uri="{FF2B5EF4-FFF2-40B4-BE49-F238E27FC236}">
                <a16:creationId xmlns:a16="http://schemas.microsoft.com/office/drawing/2014/main" id="{950B4532-90B0-4F38-8B86-C84A0416E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43748" y="6203198"/>
            <a:ext cx="666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
            <a:extLst>
              <a:ext uri="{FF2B5EF4-FFF2-40B4-BE49-F238E27FC236}">
                <a16:creationId xmlns:a16="http://schemas.microsoft.com/office/drawing/2014/main" id="{5B28FD85-59C0-44FE-822A-75F0E9D2E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7103748" y="443198"/>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1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4BD7E2F-A3D7-4768-B74C-BF18291D1E26}"/>
              </a:ext>
            </a:extLst>
          </p:cNvPr>
          <p:cNvSpPr>
            <a:spLocks noGrp="1"/>
          </p:cNvSpPr>
          <p:nvPr>
            <p:ph type="title"/>
          </p:nvPr>
        </p:nvSpPr>
        <p:spPr>
          <a:xfrm>
            <a:off x="3308350" y="1011237"/>
            <a:ext cx="5575300" cy="860400"/>
          </a:xfrm>
        </p:spPr>
        <p:txBody>
          <a:bodyPr anchor="b">
            <a:normAutofit/>
          </a:bodyPr>
          <a:lstStyle/>
          <a:p>
            <a:pPr algn="ctr"/>
            <a:r>
              <a:rPr lang="hr-HR" dirty="0"/>
              <a:t>Opis igre</a:t>
            </a:r>
          </a:p>
        </p:txBody>
      </p:sp>
      <p:cxnSp>
        <p:nvCxnSpPr>
          <p:cNvPr id="5" name="Straight Connector 7">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zervirano mjesto sadržaja 2">
            <a:extLst>
              <a:ext uri="{FF2B5EF4-FFF2-40B4-BE49-F238E27FC236}">
                <a16:creationId xmlns:a16="http://schemas.microsoft.com/office/drawing/2014/main" id="{0491FE57-4FE6-4976-B789-66E865B40B4E}"/>
              </a:ext>
            </a:extLst>
          </p:cNvPr>
          <p:cNvSpPr>
            <a:spLocks noGrp="1"/>
          </p:cNvSpPr>
          <p:nvPr>
            <p:ph idx="1"/>
          </p:nvPr>
        </p:nvSpPr>
        <p:spPr>
          <a:xfrm>
            <a:off x="2748757" y="2759076"/>
            <a:ext cx="6694487" cy="3009899"/>
          </a:xfrm>
        </p:spPr>
        <p:txBody>
          <a:bodyPr>
            <a:normAutofit/>
          </a:bodyPr>
          <a:lstStyle/>
          <a:p>
            <a:pPr marL="359410" indent="-359410"/>
            <a:r>
              <a:rPr lang="hr-HR" dirty="0" err="1">
                <a:ea typeface="+mn-lt"/>
                <a:cs typeface="+mn-lt"/>
              </a:rPr>
              <a:t>Breakout</a:t>
            </a:r>
            <a:r>
              <a:rPr lang="hr-HR" dirty="0">
                <a:ea typeface="+mn-lt"/>
                <a:cs typeface="+mn-lt"/>
              </a:rPr>
              <a:t> je igra koja se sastoji od glavne ploče na dnu igraćeg prozora koju kontrolira igrač te niza ciglica na vrhu istog prozora. </a:t>
            </a:r>
            <a:endParaRPr lang="sr-Latn-RS" dirty="0"/>
          </a:p>
          <a:p>
            <a:pPr marL="359410" indent="-359410">
              <a:buClr>
                <a:srgbClr val="DFB690"/>
              </a:buClr>
            </a:pPr>
            <a:r>
              <a:rPr lang="hr-HR" dirty="0">
                <a:ea typeface="+mn-lt"/>
                <a:cs typeface="+mn-lt"/>
              </a:rPr>
              <a:t>Cilj igrača je uništiti što veći broj ciglica te pritom skupiti što više bodova. Ciglice se uništavaju pomoću loptice koja se odbija od glavne ploče, rubova igraćeg prozora te ciglica koje uništi. </a:t>
            </a:r>
            <a:endParaRPr lang="hr-HR"/>
          </a:p>
        </p:txBody>
      </p:sp>
    </p:spTree>
    <p:extLst>
      <p:ext uri="{BB962C8B-B14F-4D97-AF65-F5344CB8AC3E}">
        <p14:creationId xmlns:p14="http://schemas.microsoft.com/office/powerpoint/2010/main" val="399170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16A5661-2CFE-478C-BAC3-729F393F3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DF022B72-132E-418A-A6AC-03BC904FFD69}"/>
              </a:ext>
            </a:extLst>
          </p:cNvPr>
          <p:cNvSpPr>
            <a:spLocks noGrp="1"/>
          </p:cNvSpPr>
          <p:nvPr>
            <p:ph type="title"/>
          </p:nvPr>
        </p:nvSpPr>
        <p:spPr>
          <a:xfrm>
            <a:off x="2196904" y="-95967"/>
            <a:ext cx="4457200" cy="2349500"/>
          </a:xfrm>
        </p:spPr>
        <p:txBody>
          <a:bodyPr anchor="ctr">
            <a:normAutofit/>
          </a:bodyPr>
          <a:lstStyle/>
          <a:p>
            <a:pPr algn="ctr"/>
            <a:r>
              <a:rPr lang="hr-HR" dirty="0"/>
              <a:t>IMPLEMENTIRANE KARAKTERISTIKE</a:t>
            </a:r>
            <a:endParaRPr lang="hr-HR"/>
          </a:p>
        </p:txBody>
      </p:sp>
      <p:grpSp>
        <p:nvGrpSpPr>
          <p:cNvPr id="48" name="Group 47">
            <a:extLst>
              <a:ext uri="{FF2B5EF4-FFF2-40B4-BE49-F238E27FC236}">
                <a16:creationId xmlns:a16="http://schemas.microsoft.com/office/drawing/2014/main" id="{FB7BE8CD-E348-464A-82CC-7EF7AA8284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9771" y="649304"/>
            <a:ext cx="913428" cy="1315264"/>
            <a:chOff x="999771" y="649304"/>
            <a:chExt cx="913428" cy="1315264"/>
          </a:xfrm>
        </p:grpSpPr>
        <p:grpSp>
          <p:nvGrpSpPr>
            <p:cNvPr id="49" name="Group 48">
              <a:extLst>
                <a:ext uri="{FF2B5EF4-FFF2-40B4-BE49-F238E27FC236}">
                  <a16:creationId xmlns:a16="http://schemas.microsoft.com/office/drawing/2014/main" id="{B8CC82D2-4C4A-4C67-8483-5199F97B37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99771" y="932104"/>
              <a:ext cx="913428" cy="1032464"/>
              <a:chOff x="999771" y="932104"/>
              <a:chExt cx="913428" cy="1032464"/>
            </a:xfrm>
          </p:grpSpPr>
          <p:grpSp>
            <p:nvGrpSpPr>
              <p:cNvPr id="53" name="Group 52">
                <a:extLst>
                  <a:ext uri="{FF2B5EF4-FFF2-40B4-BE49-F238E27FC236}">
                    <a16:creationId xmlns:a16="http://schemas.microsoft.com/office/drawing/2014/main" id="{70D2391D-AA33-4F5E-BD96-B42D93DED2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60" name="Freeform: Shape 59">
                  <a:extLst>
                    <a:ext uri="{FF2B5EF4-FFF2-40B4-BE49-F238E27FC236}">
                      <a16:creationId xmlns:a16="http://schemas.microsoft.com/office/drawing/2014/main" id="{BE166DCE-539D-4C74-9C9D-AC000BA2F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Shape 60">
                  <a:extLst>
                    <a:ext uri="{FF2B5EF4-FFF2-40B4-BE49-F238E27FC236}">
                      <a16:creationId xmlns:a16="http://schemas.microsoft.com/office/drawing/2014/main" id="{DCC6BEB5-DA1F-4F9E-BA5D-8F892A0FB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4" name="Group 53">
                <a:extLst>
                  <a:ext uri="{FF2B5EF4-FFF2-40B4-BE49-F238E27FC236}">
                    <a16:creationId xmlns:a16="http://schemas.microsoft.com/office/drawing/2014/main" id="{C0300EB9-093C-4C32-A212-821D7AC082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55" name="Freeform: Shape 54">
                  <a:extLst>
                    <a:ext uri="{FF2B5EF4-FFF2-40B4-BE49-F238E27FC236}">
                      <a16:creationId xmlns:a16="http://schemas.microsoft.com/office/drawing/2014/main" id="{AFC97B3C-CF0E-4C93-AA39-7A677A12C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Freeform: Shape 55">
                  <a:extLst>
                    <a:ext uri="{FF2B5EF4-FFF2-40B4-BE49-F238E27FC236}">
                      <a16:creationId xmlns:a16="http://schemas.microsoft.com/office/drawing/2014/main" id="{0943F14E-6185-4A31-8318-2088A05F5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7" name="Group 56">
                  <a:extLst>
                    <a:ext uri="{FF2B5EF4-FFF2-40B4-BE49-F238E27FC236}">
                      <a16:creationId xmlns:a16="http://schemas.microsoft.com/office/drawing/2014/main" id="{F3B56658-371E-446B-B30D-D4EA2A88A97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58" name="Straight Connector 57">
                    <a:extLst>
                      <a:ext uri="{FF2B5EF4-FFF2-40B4-BE49-F238E27FC236}">
                        <a16:creationId xmlns:a16="http://schemas.microsoft.com/office/drawing/2014/main" id="{068979FB-2943-4091-A490-D9F8695DF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378C39C-3FC0-4521-8336-33A8639192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50" name="Group 49">
              <a:extLst>
                <a:ext uri="{FF2B5EF4-FFF2-40B4-BE49-F238E27FC236}">
                  <a16:creationId xmlns:a16="http://schemas.microsoft.com/office/drawing/2014/main" id="{72C6951D-2EAF-4333-B8A8-F473DC3BDF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37136" y="649304"/>
              <a:ext cx="388541" cy="388541"/>
              <a:chOff x="5752675" y="5440856"/>
              <a:chExt cx="388541" cy="388541"/>
            </a:xfrm>
          </p:grpSpPr>
          <p:sp>
            <p:nvSpPr>
              <p:cNvPr id="51" name="Oval 50">
                <a:extLst>
                  <a:ext uri="{FF2B5EF4-FFF2-40B4-BE49-F238E27FC236}">
                    <a16:creationId xmlns:a16="http://schemas.microsoft.com/office/drawing/2014/main" id="{63E77698-5758-433A-9DF3-3BE43B6FB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Oval 51">
                <a:extLst>
                  <a:ext uri="{FF2B5EF4-FFF2-40B4-BE49-F238E27FC236}">
                    <a16:creationId xmlns:a16="http://schemas.microsoft.com/office/drawing/2014/main" id="{FF47FF7F-75A9-438D-8BA7-428BF7697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3" name="Rezervirano mjesto sadržaja 2">
            <a:extLst>
              <a:ext uri="{FF2B5EF4-FFF2-40B4-BE49-F238E27FC236}">
                <a16:creationId xmlns:a16="http://schemas.microsoft.com/office/drawing/2014/main" id="{225B0EEF-A501-421C-BA04-A5F5A4D109C9}"/>
              </a:ext>
            </a:extLst>
          </p:cNvPr>
          <p:cNvSpPr>
            <a:spLocks noGrp="1"/>
          </p:cNvSpPr>
          <p:nvPr>
            <p:ph idx="1"/>
          </p:nvPr>
        </p:nvSpPr>
        <p:spPr>
          <a:xfrm>
            <a:off x="6654801" y="1079499"/>
            <a:ext cx="4457200" cy="4689476"/>
          </a:xfrm>
        </p:spPr>
        <p:txBody>
          <a:bodyPr anchor="ctr">
            <a:normAutofit/>
          </a:bodyPr>
          <a:lstStyle/>
          <a:p>
            <a:pPr marL="359410" indent="-359410">
              <a:lnSpc>
                <a:spcPct val="115000"/>
              </a:lnSpc>
            </a:pPr>
            <a:r>
              <a:rPr lang="hr-HR" sz="1700"/>
              <a:t>LOPTICA</a:t>
            </a:r>
          </a:p>
          <a:p>
            <a:pPr marL="359410" indent="-359410">
              <a:lnSpc>
                <a:spcPct val="115000"/>
              </a:lnSpc>
              <a:buClr>
                <a:srgbClr val="DFB690"/>
              </a:buClr>
            </a:pPr>
            <a:r>
              <a:rPr lang="hr-HR" sz="1700">
                <a:ea typeface="+mn-lt"/>
                <a:cs typeface="+mn-lt"/>
              </a:rPr>
              <a:t>Brzina loptice povećava se s vremenom te ovisno o efektu određene cigle.</a:t>
            </a:r>
          </a:p>
          <a:p>
            <a:pPr marL="359410" indent="-359410">
              <a:lnSpc>
                <a:spcPct val="115000"/>
              </a:lnSpc>
              <a:buClr>
                <a:srgbClr val="DFB690"/>
              </a:buClr>
            </a:pPr>
            <a:endParaRPr lang="hr-HR" sz="1700"/>
          </a:p>
          <a:p>
            <a:pPr marL="359410" indent="-359410">
              <a:lnSpc>
                <a:spcPct val="115000"/>
              </a:lnSpc>
              <a:buClr>
                <a:srgbClr val="DFB690"/>
              </a:buClr>
            </a:pPr>
            <a:r>
              <a:rPr lang="hr-HR" sz="1700"/>
              <a:t>CIGLICE</a:t>
            </a:r>
          </a:p>
          <a:p>
            <a:pPr marL="359410" indent="-359410">
              <a:lnSpc>
                <a:spcPct val="115000"/>
              </a:lnSpc>
              <a:buClr>
                <a:srgbClr val="DFB690"/>
              </a:buClr>
            </a:pPr>
            <a:r>
              <a:rPr lang="hr-HR" sz="1700">
                <a:ea typeface="+mn-lt"/>
                <a:cs typeface="+mn-lt"/>
              </a:rPr>
              <a:t>Postoje obične cigle koje nose 10 bodova, cigle koje je potrebno 2 puta pogoditi da bi se uništile i nose 50 bodova te cigle koje generiraju određene efekte. Također, svakih 15 sekundi stvara se novi red ciglica. Ciglice sive boje su one koje pucaju i nose 50 bodova. Zelene i narančaste ciglice su obične i nose 10 bodova, a crne spuštaju efekte.</a:t>
            </a:r>
          </a:p>
        </p:txBody>
      </p:sp>
      <p:pic>
        <p:nvPicPr>
          <p:cNvPr id="74" name="Slika 74">
            <a:extLst>
              <a:ext uri="{FF2B5EF4-FFF2-40B4-BE49-F238E27FC236}">
                <a16:creationId xmlns:a16="http://schemas.microsoft.com/office/drawing/2014/main" id="{36BFC10F-8052-4C51-96E7-04E6FC3C8AF9}"/>
              </a:ext>
            </a:extLst>
          </p:cNvPr>
          <p:cNvPicPr>
            <a:picLocks noChangeAspect="1"/>
          </p:cNvPicPr>
          <p:nvPr/>
        </p:nvPicPr>
        <p:blipFill rotWithShape="1">
          <a:blip r:embed="rId2"/>
          <a:srcRect t="4072" r="-158" b="226"/>
          <a:stretch/>
        </p:blipFill>
        <p:spPr>
          <a:xfrm>
            <a:off x="533401" y="2181224"/>
            <a:ext cx="6044150" cy="4023006"/>
          </a:xfrm>
          <a:prstGeom prst="rect">
            <a:avLst/>
          </a:prstGeom>
        </p:spPr>
      </p:pic>
    </p:spTree>
    <p:extLst>
      <p:ext uri="{BB962C8B-B14F-4D97-AF65-F5344CB8AC3E}">
        <p14:creationId xmlns:p14="http://schemas.microsoft.com/office/powerpoint/2010/main" val="13105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zervirano mjesto sadržaja 2">
            <a:extLst>
              <a:ext uri="{FF2B5EF4-FFF2-40B4-BE49-F238E27FC236}">
                <a16:creationId xmlns:a16="http://schemas.microsoft.com/office/drawing/2014/main" id="{E6D575B0-17CB-45D3-A8A3-8B87DE6466F7}"/>
              </a:ext>
            </a:extLst>
          </p:cNvPr>
          <p:cNvSpPr>
            <a:spLocks noGrp="1"/>
          </p:cNvSpPr>
          <p:nvPr>
            <p:ph idx="1"/>
          </p:nvPr>
        </p:nvSpPr>
        <p:spPr>
          <a:xfrm>
            <a:off x="2748757" y="2759076"/>
            <a:ext cx="6694487" cy="3009899"/>
          </a:xfrm>
        </p:spPr>
        <p:txBody>
          <a:bodyPr>
            <a:normAutofit/>
          </a:bodyPr>
          <a:lstStyle/>
          <a:p>
            <a:pPr marL="359410" indent="-359410">
              <a:lnSpc>
                <a:spcPct val="115000"/>
              </a:lnSpc>
            </a:pPr>
            <a:r>
              <a:rPr lang="hr-HR" sz="1700"/>
              <a:t>EFEKTI</a:t>
            </a:r>
          </a:p>
          <a:p>
            <a:pPr marL="359410" indent="-359410">
              <a:lnSpc>
                <a:spcPct val="115000"/>
              </a:lnSpc>
              <a:buClr>
                <a:srgbClr val="DFB690"/>
              </a:buClr>
            </a:pPr>
            <a:r>
              <a:rPr lang="hr-HR" sz="1700">
                <a:ea typeface="+mn-lt"/>
                <a:cs typeface="+mn-lt"/>
              </a:rPr>
              <a:t>Efekti koje generiraju ciglice su ubrzavanje loptice i dodatni bodovi te traju 10 sekundi.</a:t>
            </a:r>
          </a:p>
          <a:p>
            <a:pPr marL="359410" indent="-359410">
              <a:lnSpc>
                <a:spcPct val="115000"/>
              </a:lnSpc>
              <a:buClr>
                <a:srgbClr val="DFB690"/>
              </a:buClr>
            </a:pPr>
            <a:r>
              <a:rPr lang="hr-HR" sz="1700">
                <a:ea typeface="+mn-lt"/>
                <a:cs typeface="+mn-lt"/>
              </a:rPr>
              <a:t>ZVUKOVI</a:t>
            </a:r>
          </a:p>
          <a:p>
            <a:pPr marL="359410" indent="-359410">
              <a:lnSpc>
                <a:spcPct val="115000"/>
              </a:lnSpc>
              <a:buClr>
                <a:srgbClr val="DFB690"/>
              </a:buClr>
            </a:pPr>
            <a:r>
              <a:rPr lang="hr-HR" sz="1700">
                <a:ea typeface="+mn-lt"/>
                <a:cs typeface="+mn-lt"/>
              </a:rPr>
              <a:t>Zvukovi se generiraju kod određenih događaja kao što su sudar loptice i cigle, eksplozija, zvuk upozorenja za spuštanje novih cigli i zvukovi za kraj igre koji ovise o tome upisuje li se igrač na listu najboljih ili ne.</a:t>
            </a:r>
            <a:endParaRPr lang="hr-HR" sz="1700"/>
          </a:p>
        </p:txBody>
      </p:sp>
    </p:spTree>
    <p:extLst>
      <p:ext uri="{BB962C8B-B14F-4D97-AF65-F5344CB8AC3E}">
        <p14:creationId xmlns:p14="http://schemas.microsoft.com/office/powerpoint/2010/main" val="162230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C9F0C75-0A5E-46DE-BD5C-1A4B0AF8650A}"/>
              </a:ext>
            </a:extLst>
          </p:cNvPr>
          <p:cNvSpPr>
            <a:spLocks noGrp="1"/>
          </p:cNvSpPr>
          <p:nvPr>
            <p:ph type="title"/>
          </p:nvPr>
        </p:nvSpPr>
        <p:spPr/>
        <p:txBody>
          <a:bodyPr/>
          <a:lstStyle/>
          <a:p>
            <a:r>
              <a:rPr lang="hr-HR" dirty="0"/>
              <a:t>Implementacija rješenja</a:t>
            </a:r>
          </a:p>
        </p:txBody>
      </p:sp>
      <p:sp>
        <p:nvSpPr>
          <p:cNvPr id="3" name="Rezervirano mjesto sadržaja 2">
            <a:extLst>
              <a:ext uri="{FF2B5EF4-FFF2-40B4-BE49-F238E27FC236}">
                <a16:creationId xmlns:a16="http://schemas.microsoft.com/office/drawing/2014/main" id="{54C70752-B315-4AF7-8D6A-529D6DD18243}"/>
              </a:ext>
            </a:extLst>
          </p:cNvPr>
          <p:cNvSpPr>
            <a:spLocks noGrp="1"/>
          </p:cNvSpPr>
          <p:nvPr>
            <p:ph idx="1"/>
          </p:nvPr>
        </p:nvSpPr>
        <p:spPr>
          <a:xfrm>
            <a:off x="1079500" y="1747568"/>
            <a:ext cx="10026650" cy="4423973"/>
          </a:xfrm>
        </p:spPr>
        <p:txBody>
          <a:bodyPr>
            <a:normAutofit/>
          </a:bodyPr>
          <a:lstStyle/>
          <a:p>
            <a:pPr marL="359410" indent="-359410"/>
            <a:r>
              <a:rPr lang="hr-HR" dirty="0">
                <a:ea typeface="+mn-lt"/>
                <a:cs typeface="+mn-lt"/>
              </a:rPr>
              <a:t>Klasa </a:t>
            </a:r>
            <a:r>
              <a:rPr lang="hr-HR" i="1" dirty="0" err="1">
                <a:ea typeface="+mn-lt"/>
                <a:cs typeface="+mn-lt"/>
              </a:rPr>
              <a:t>Plocica</a:t>
            </a:r>
            <a:r>
              <a:rPr lang="hr-HR" dirty="0">
                <a:ea typeface="+mn-lt"/>
                <a:cs typeface="+mn-lt"/>
              </a:rPr>
              <a:t> služi za opis ciglica. Njihov raspored čuvamo unutar liste </a:t>
            </a:r>
            <a:r>
              <a:rPr lang="hr-HR" i="1" dirty="0" err="1">
                <a:ea typeface="+mn-lt"/>
                <a:cs typeface="+mn-lt"/>
              </a:rPr>
              <a:t>plociceLista</a:t>
            </a:r>
            <a:r>
              <a:rPr lang="hr-HR" i="1" dirty="0">
                <a:ea typeface="+mn-lt"/>
                <a:cs typeface="+mn-lt"/>
              </a:rPr>
              <a:t>, </a:t>
            </a:r>
            <a:r>
              <a:rPr lang="hr-HR" dirty="0">
                <a:ea typeface="+mn-lt"/>
                <a:cs typeface="+mn-lt"/>
              </a:rPr>
              <a:t>a raspored efekata unutar </a:t>
            </a:r>
            <a:r>
              <a:rPr lang="hr-HR" i="1" dirty="0" err="1">
                <a:ea typeface="+mn-lt"/>
                <a:cs typeface="+mn-lt"/>
              </a:rPr>
              <a:t>efektiLista</a:t>
            </a:r>
            <a:r>
              <a:rPr lang="hr-HR" dirty="0">
                <a:ea typeface="+mn-lt"/>
                <a:cs typeface="+mn-lt"/>
              </a:rPr>
              <a:t>. Funkcija </a:t>
            </a:r>
            <a:r>
              <a:rPr lang="hr-HR" i="1" dirty="0" err="1">
                <a:ea typeface="+mn-lt"/>
                <a:cs typeface="+mn-lt"/>
              </a:rPr>
              <a:t>postaviPlocice</a:t>
            </a:r>
            <a:r>
              <a:rPr lang="hr-HR" i="1" dirty="0">
                <a:ea typeface="+mn-lt"/>
                <a:cs typeface="+mn-lt"/>
              </a:rPr>
              <a:t>()</a:t>
            </a:r>
            <a:r>
              <a:rPr lang="hr-HR" dirty="0">
                <a:ea typeface="+mn-lt"/>
                <a:cs typeface="+mn-lt"/>
              </a:rPr>
              <a:t> crta tri reda ciglica koje su odabrane na slučajan način tako da izaberemo broj između 0 i 1 te ovisno kojem intervalu pripada, ciglici pridodajemo boju, odnosno efekt.</a:t>
            </a:r>
          </a:p>
          <a:p>
            <a:pPr marL="359410" indent="-359410">
              <a:buClr>
                <a:srgbClr val="DFB690"/>
              </a:buClr>
            </a:pPr>
            <a:r>
              <a:rPr lang="hr-HR" dirty="0">
                <a:ea typeface="+mn-lt"/>
                <a:cs typeface="+mn-lt"/>
              </a:rPr>
              <a:t>Funkcija </a:t>
            </a:r>
            <a:r>
              <a:rPr lang="hr-HR" i="1" dirty="0" err="1">
                <a:ea typeface="+mn-lt"/>
                <a:cs typeface="+mn-lt"/>
              </a:rPr>
              <a:t>ukloniPlocice</a:t>
            </a:r>
            <a:r>
              <a:rPr lang="hr-HR" i="1" dirty="0">
                <a:ea typeface="+mn-lt"/>
                <a:cs typeface="+mn-lt"/>
              </a:rPr>
              <a:t>()</a:t>
            </a:r>
            <a:r>
              <a:rPr lang="hr-HR" dirty="0">
                <a:ea typeface="+mn-lt"/>
                <a:cs typeface="+mn-lt"/>
              </a:rPr>
              <a:t> uklanja sve ciglice. Funkcija </a:t>
            </a:r>
            <a:r>
              <a:rPr lang="hr-HR" i="1" dirty="0" err="1">
                <a:ea typeface="+mn-lt"/>
                <a:cs typeface="+mn-lt"/>
              </a:rPr>
              <a:t>unistiPlocicu</a:t>
            </a:r>
            <a:r>
              <a:rPr lang="hr-HR" i="1" dirty="0">
                <a:ea typeface="+mn-lt"/>
                <a:cs typeface="+mn-lt"/>
              </a:rPr>
              <a:t>()</a:t>
            </a:r>
            <a:r>
              <a:rPr lang="hr-HR" dirty="0">
                <a:ea typeface="+mn-lt"/>
                <a:cs typeface="+mn-lt"/>
              </a:rPr>
              <a:t> provjerava o kojoj se ciglici radi te ovisno o tome razbija ciglicu (ili ju čini napuknutom) ili generira slučajno odabrani efekt. Ukoliko se već radi o efektu eksplozije, poziva funkcija </a:t>
            </a:r>
            <a:r>
              <a:rPr lang="hr-HR" i="1" dirty="0" err="1">
                <a:ea typeface="+mn-lt"/>
                <a:cs typeface="+mn-lt"/>
              </a:rPr>
              <a:t>unistiOkolnePlocice</a:t>
            </a:r>
            <a:r>
              <a:rPr lang="hr-HR" i="1" dirty="0">
                <a:ea typeface="+mn-lt"/>
                <a:cs typeface="+mn-lt"/>
              </a:rPr>
              <a:t>()</a:t>
            </a:r>
            <a:r>
              <a:rPr lang="hr-HR" dirty="0">
                <a:ea typeface="+mn-lt"/>
                <a:cs typeface="+mn-lt"/>
              </a:rPr>
              <a:t> koja briše sve ciglice koje se nalaze dovoljno blizu.</a:t>
            </a:r>
            <a:endParaRPr lang="hr-HR" dirty="0">
              <a:solidFill>
                <a:srgbClr val="FFFFFF">
                  <a:alpha val="70000"/>
                </a:srgbClr>
              </a:solidFill>
              <a:ea typeface="+mn-lt"/>
              <a:cs typeface="+mn-lt"/>
            </a:endParaRPr>
          </a:p>
          <a:p>
            <a:pPr marL="359410" indent="-359410">
              <a:buClr>
                <a:srgbClr val="DFB690"/>
              </a:buClr>
            </a:pPr>
            <a:r>
              <a:rPr lang="hr-HR" dirty="0">
                <a:ea typeface="+mn-lt"/>
                <a:cs typeface="+mn-lt"/>
              </a:rPr>
              <a:t>Funkcija </a:t>
            </a:r>
            <a:r>
              <a:rPr lang="hr-HR" i="1" dirty="0" err="1">
                <a:ea typeface="+mn-lt"/>
                <a:cs typeface="+mn-lt"/>
              </a:rPr>
              <a:t>postaviIgru</a:t>
            </a:r>
            <a:r>
              <a:rPr lang="hr-HR" i="1" dirty="0">
                <a:ea typeface="+mn-lt"/>
                <a:cs typeface="+mn-lt"/>
              </a:rPr>
              <a:t>()</a:t>
            </a:r>
            <a:r>
              <a:rPr lang="hr-HR" dirty="0">
                <a:ea typeface="+mn-lt"/>
                <a:cs typeface="+mn-lt"/>
              </a:rPr>
              <a:t> generira sve potrebne varijable, postavlja glavnu ploču i mjerač vremena. Na početku loptica ima brzinu 0 i stoji na ploči.</a:t>
            </a:r>
            <a:endParaRPr lang="hr-HR">
              <a:solidFill>
                <a:srgbClr val="FFFFFF">
                  <a:alpha val="70000"/>
                </a:srgbClr>
              </a:solidFill>
            </a:endParaRPr>
          </a:p>
        </p:txBody>
      </p:sp>
    </p:spTree>
    <p:extLst>
      <p:ext uri="{BB962C8B-B14F-4D97-AF65-F5344CB8AC3E}">
        <p14:creationId xmlns:p14="http://schemas.microsoft.com/office/powerpoint/2010/main" val="3321363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810B87F-E0B8-4121-83C5-0D78632395FF}"/>
              </a:ext>
            </a:extLst>
          </p:cNvPr>
          <p:cNvSpPr>
            <a:spLocks noGrp="1"/>
          </p:cNvSpPr>
          <p:nvPr>
            <p:ph type="title"/>
          </p:nvPr>
        </p:nvSpPr>
        <p:spPr/>
        <p:txBody>
          <a:bodyPr/>
          <a:lstStyle/>
          <a:p>
            <a:endParaRPr lang="hr-HR"/>
          </a:p>
        </p:txBody>
      </p:sp>
      <p:sp>
        <p:nvSpPr>
          <p:cNvPr id="3" name="Rezervirano mjesto sadržaja 2">
            <a:extLst>
              <a:ext uri="{FF2B5EF4-FFF2-40B4-BE49-F238E27FC236}">
                <a16:creationId xmlns:a16="http://schemas.microsoft.com/office/drawing/2014/main" id="{DC889380-A893-44AB-90B9-C1CB6F7C5DA5}"/>
              </a:ext>
            </a:extLst>
          </p:cNvPr>
          <p:cNvSpPr>
            <a:spLocks noGrp="1"/>
          </p:cNvSpPr>
          <p:nvPr>
            <p:ph idx="1"/>
          </p:nvPr>
        </p:nvSpPr>
        <p:spPr/>
        <p:txBody>
          <a:bodyPr/>
          <a:lstStyle/>
          <a:p>
            <a:pPr marL="359410" indent="-359410"/>
            <a:r>
              <a:rPr lang="hr-HR" dirty="0">
                <a:ea typeface="+mn-lt"/>
                <a:cs typeface="+mn-lt"/>
              </a:rPr>
              <a:t>Funkcija </a:t>
            </a:r>
            <a:r>
              <a:rPr lang="hr-HR" i="1" dirty="0" err="1">
                <a:ea typeface="+mn-lt"/>
                <a:cs typeface="+mn-lt"/>
              </a:rPr>
              <a:t>igraTimerEvent</a:t>
            </a:r>
            <a:r>
              <a:rPr lang="hr-HR" i="1" dirty="0">
                <a:ea typeface="+mn-lt"/>
                <a:cs typeface="+mn-lt"/>
              </a:rPr>
              <a:t>()</a:t>
            </a:r>
            <a:r>
              <a:rPr lang="hr-HR" dirty="0">
                <a:ea typeface="+mn-lt"/>
                <a:cs typeface="+mn-lt"/>
              </a:rPr>
              <a:t> realizira većinu događaja unutar igre. Pomiče ploču ovisno o pritisku tipke, pomiče loptu ili efekt na ploči te provjerava udaranje lopte o rub, ploču ili ciglicu koristeći pomoćne funkcije. Uz sve to funkcija ažurira i trenutno stanje rezultata ukoliko se pokupi neki od bonus efekata. Varijabla </a:t>
            </a:r>
            <a:r>
              <a:rPr lang="hr-HR" i="1" dirty="0" err="1">
                <a:ea typeface="+mn-lt"/>
                <a:cs typeface="+mn-lt"/>
              </a:rPr>
              <a:t>vrijemeSpustanja</a:t>
            </a:r>
            <a:r>
              <a:rPr lang="hr-HR" dirty="0">
                <a:ea typeface="+mn-lt"/>
                <a:cs typeface="+mn-lt"/>
              </a:rPr>
              <a:t> određuje koliko vremena treba proći da bi se dodao novi red ciglica. Unutar ove funkcije provjerava se vrijednost varijable </a:t>
            </a:r>
            <a:r>
              <a:rPr lang="hr-HR" i="1" dirty="0" err="1">
                <a:ea typeface="+mn-lt"/>
                <a:cs typeface="+mn-lt"/>
              </a:rPr>
              <a:t>vrijemeSpustanja</a:t>
            </a:r>
            <a:r>
              <a:rPr lang="hr-HR" dirty="0">
                <a:ea typeface="+mn-lt"/>
                <a:cs typeface="+mn-lt"/>
              </a:rPr>
              <a:t> i ako je ona veća od deset, ciglice se spuštaju te se crta novi red.</a:t>
            </a:r>
            <a:br>
              <a:rPr lang="hr-HR" dirty="0">
                <a:ea typeface="+mn-lt"/>
                <a:cs typeface="+mn-lt"/>
              </a:rPr>
            </a:br>
            <a:endParaRPr lang="hr-HR" dirty="0">
              <a:ea typeface="+mn-lt"/>
              <a:cs typeface="+mn-lt"/>
            </a:endParaRPr>
          </a:p>
        </p:txBody>
      </p:sp>
    </p:spTree>
    <p:extLst>
      <p:ext uri="{BB962C8B-B14F-4D97-AF65-F5344CB8AC3E}">
        <p14:creationId xmlns:p14="http://schemas.microsoft.com/office/powerpoint/2010/main" val="150086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CBDD1C5-6172-4E45-BBEE-F9592B0C2953}"/>
              </a:ext>
            </a:extLst>
          </p:cNvPr>
          <p:cNvSpPr>
            <a:spLocks noGrp="1"/>
          </p:cNvSpPr>
          <p:nvPr>
            <p:ph type="title"/>
          </p:nvPr>
        </p:nvSpPr>
        <p:spPr/>
        <p:txBody>
          <a:bodyPr/>
          <a:lstStyle/>
          <a:p>
            <a:endParaRPr lang="hr-HR"/>
          </a:p>
        </p:txBody>
      </p:sp>
      <p:sp>
        <p:nvSpPr>
          <p:cNvPr id="3" name="Rezervirano mjesto sadržaja 2">
            <a:extLst>
              <a:ext uri="{FF2B5EF4-FFF2-40B4-BE49-F238E27FC236}">
                <a16:creationId xmlns:a16="http://schemas.microsoft.com/office/drawing/2014/main" id="{5E18D983-885C-4413-BEE6-D9FC4DED3037}"/>
              </a:ext>
            </a:extLst>
          </p:cNvPr>
          <p:cNvSpPr>
            <a:spLocks noGrp="1"/>
          </p:cNvSpPr>
          <p:nvPr>
            <p:ph idx="1"/>
          </p:nvPr>
        </p:nvSpPr>
        <p:spPr/>
        <p:txBody>
          <a:bodyPr/>
          <a:lstStyle/>
          <a:p>
            <a:pPr marL="359410" indent="-359410">
              <a:buClr>
                <a:srgbClr val="DFB690"/>
              </a:buClr>
            </a:pPr>
            <a:r>
              <a:rPr lang="hr-HR" dirty="0">
                <a:ea typeface="+mn-lt"/>
                <a:cs typeface="+mn-lt"/>
              </a:rPr>
              <a:t>Funkcija </a:t>
            </a:r>
            <a:r>
              <a:rPr lang="hr-HR" dirty="0" err="1">
                <a:ea typeface="+mn-lt"/>
                <a:cs typeface="+mn-lt"/>
              </a:rPr>
              <a:t>timer_Tick</a:t>
            </a:r>
            <a:r>
              <a:rPr lang="hr-HR" dirty="0">
                <a:ea typeface="+mn-lt"/>
                <a:cs typeface="+mn-lt"/>
              </a:rPr>
              <a:t>() mjeri vrijeme počevši od trenutka kada se pokrenula loptica. Varijabla </a:t>
            </a:r>
            <a:r>
              <a:rPr lang="hr-HR" i="1" dirty="0" err="1">
                <a:ea typeface="+mn-lt"/>
                <a:cs typeface="+mn-lt"/>
              </a:rPr>
              <a:t>vrijemeUbrzavnja</a:t>
            </a:r>
            <a:r>
              <a:rPr lang="hr-HR" i="1" dirty="0">
                <a:ea typeface="+mn-lt"/>
                <a:cs typeface="+mn-lt"/>
              </a:rPr>
              <a:t> </a:t>
            </a:r>
            <a:r>
              <a:rPr lang="hr-HR" dirty="0">
                <a:ea typeface="+mn-lt"/>
                <a:cs typeface="+mn-lt"/>
              </a:rPr>
              <a:t>određuje koliko vremena treba proći da bi se ubrzala loptica. Unutar ove funkcije provjerava se vrijednost varijable </a:t>
            </a:r>
            <a:r>
              <a:rPr lang="hr-HR" i="1" dirty="0" err="1">
                <a:ea typeface="+mn-lt"/>
                <a:cs typeface="+mn-lt"/>
              </a:rPr>
              <a:t>vrijemeUbrzavanja</a:t>
            </a:r>
            <a:r>
              <a:rPr lang="hr-HR" dirty="0">
                <a:ea typeface="+mn-lt"/>
                <a:cs typeface="+mn-lt"/>
              </a:rPr>
              <a:t> i ako je ona veća od dvadeset, ubrzava se loptica. Također, brzina loptice se ažurira ako je prikupljen efekt za brzinu.</a:t>
            </a:r>
          </a:p>
          <a:p>
            <a:pPr marL="359410" indent="-359410">
              <a:buClr>
                <a:srgbClr val="DFB690"/>
              </a:buClr>
            </a:pPr>
            <a:r>
              <a:rPr lang="hr-HR" dirty="0">
                <a:ea typeface="+mn-lt"/>
                <a:cs typeface="+mn-lt"/>
              </a:rPr>
              <a:t>Igra se pokreće tako da igrač klikne na mjesto gdje želi poslati lopticu. To provjerava funkcija </a:t>
            </a:r>
            <a:r>
              <a:rPr lang="hr-HR" i="1" dirty="0" err="1">
                <a:ea typeface="+mn-lt"/>
                <a:cs typeface="+mn-lt"/>
              </a:rPr>
              <a:t>pocetniUdarac</a:t>
            </a:r>
            <a:r>
              <a:rPr lang="hr-HR" i="1" dirty="0">
                <a:ea typeface="+mn-lt"/>
                <a:cs typeface="+mn-lt"/>
              </a:rPr>
              <a:t>() </a:t>
            </a:r>
            <a:r>
              <a:rPr lang="hr-HR" dirty="0">
                <a:ea typeface="+mn-lt"/>
                <a:cs typeface="+mn-lt"/>
              </a:rPr>
              <a:t>koja nakon klika postavlja smjer i brzinu kretanja loptice te započinje brojati vrijeme.</a:t>
            </a:r>
            <a:br>
              <a:rPr lang="hr-HR" dirty="0">
                <a:ea typeface="+mn-lt"/>
                <a:cs typeface="+mn-lt"/>
              </a:rPr>
            </a:br>
            <a:endParaRPr lang="hr-HR" dirty="0">
              <a:solidFill>
                <a:srgbClr val="FFFFFF">
                  <a:alpha val="70000"/>
                </a:srgbClr>
              </a:solidFill>
              <a:ea typeface="+mn-lt"/>
              <a:cs typeface="+mn-lt"/>
            </a:endParaRPr>
          </a:p>
        </p:txBody>
      </p:sp>
    </p:spTree>
    <p:extLst>
      <p:ext uri="{BB962C8B-B14F-4D97-AF65-F5344CB8AC3E}">
        <p14:creationId xmlns:p14="http://schemas.microsoft.com/office/powerpoint/2010/main" val="324026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5DCFBD7-5612-480F-BED3-7820176A5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63531A3-FAAF-4F5C-AF87-916460053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671" y="408462"/>
            <a:ext cx="913428" cy="1032464"/>
            <a:chOff x="999771" y="932104"/>
            <a:chExt cx="913428" cy="1032464"/>
          </a:xfrm>
        </p:grpSpPr>
        <p:grpSp>
          <p:nvGrpSpPr>
            <p:cNvPr id="15" name="Group 14">
              <a:extLst>
                <a:ext uri="{FF2B5EF4-FFF2-40B4-BE49-F238E27FC236}">
                  <a16:creationId xmlns:a16="http://schemas.microsoft.com/office/drawing/2014/main" id="{F09EC0F0-36F6-475A-B313-91019F46E4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22" name="Freeform: Shape 21">
                <a:extLst>
                  <a:ext uri="{FF2B5EF4-FFF2-40B4-BE49-F238E27FC236}">
                    <a16:creationId xmlns:a16="http://schemas.microsoft.com/office/drawing/2014/main" id="{3E720176-168D-4875-B380-1FFAD166CC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6C3DF9F2-65C8-4063-9164-2DBD90E2A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1DB23F83-9229-4C60-938A-F2CF20C27F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17" name="Freeform: Shape 16">
                <a:extLst>
                  <a:ext uri="{FF2B5EF4-FFF2-40B4-BE49-F238E27FC236}">
                    <a16:creationId xmlns:a16="http://schemas.microsoft.com/office/drawing/2014/main" id="{1ED4C557-D730-47E9-AC8A-884190A4E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id="{8AA1D3F0-72CD-4C7B-8C03-2A50531F9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129409EB-5515-4925-83E4-F7C979ED0B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20" name="Straight Connector 19">
                  <a:extLst>
                    <a:ext uri="{FF2B5EF4-FFF2-40B4-BE49-F238E27FC236}">
                      <a16:creationId xmlns:a16="http://schemas.microsoft.com/office/drawing/2014/main" id="{2E18C444-B7B2-4918-AD29-D6CD204E5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20">
                  <a:extLst>
                    <a:ext uri="{FF2B5EF4-FFF2-40B4-BE49-F238E27FC236}">
                      <a16:creationId xmlns:a16="http://schemas.microsoft.com/office/drawing/2014/main" id="{BB974E9A-69BC-4453-9A9D-6036790B3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 name="Rezervirano mjesto sadržaja 2">
            <a:extLst>
              <a:ext uri="{FF2B5EF4-FFF2-40B4-BE49-F238E27FC236}">
                <a16:creationId xmlns:a16="http://schemas.microsoft.com/office/drawing/2014/main" id="{2AC73BB5-D232-4537-8A15-450C58AA2C26}"/>
              </a:ext>
            </a:extLst>
          </p:cNvPr>
          <p:cNvSpPr>
            <a:spLocks noGrp="1"/>
          </p:cNvSpPr>
          <p:nvPr>
            <p:ph idx="1"/>
          </p:nvPr>
        </p:nvSpPr>
        <p:spPr>
          <a:xfrm>
            <a:off x="6654801" y="1079499"/>
            <a:ext cx="4451350" cy="4689476"/>
          </a:xfrm>
        </p:spPr>
        <p:txBody>
          <a:bodyPr anchor="ctr">
            <a:normAutofit/>
          </a:bodyPr>
          <a:lstStyle/>
          <a:p>
            <a:pPr marL="359410" indent="-359410">
              <a:lnSpc>
                <a:spcPct val="115000"/>
              </a:lnSpc>
            </a:pPr>
            <a:r>
              <a:rPr lang="hr-HR" sz="1600" dirty="0">
                <a:ea typeface="+mn-lt"/>
                <a:cs typeface="+mn-lt"/>
              </a:rPr>
              <a:t>Igra završava ukoliko loptica padne izvan igraćeg prozora ili se ciglice spuste prenisko. Tada se poziva funkcija </a:t>
            </a:r>
            <a:r>
              <a:rPr lang="hr-HR" sz="1600" i="1" dirty="0" err="1">
                <a:ea typeface="+mn-lt"/>
                <a:cs typeface="+mn-lt"/>
              </a:rPr>
              <a:t>GameOver</a:t>
            </a:r>
            <a:r>
              <a:rPr lang="hr-HR" sz="1600" i="1" dirty="0">
                <a:ea typeface="+mn-lt"/>
                <a:cs typeface="+mn-lt"/>
              </a:rPr>
              <a:t>()</a:t>
            </a:r>
            <a:r>
              <a:rPr lang="hr-HR" sz="1600" dirty="0">
                <a:ea typeface="+mn-lt"/>
                <a:cs typeface="+mn-lt"/>
              </a:rPr>
              <a:t> koja zaustavlja sve </a:t>
            </a:r>
            <a:r>
              <a:rPr lang="hr-HR" sz="1600" dirty="0" err="1">
                <a:ea typeface="+mn-lt"/>
                <a:cs typeface="+mn-lt"/>
              </a:rPr>
              <a:t>timere</a:t>
            </a:r>
            <a:r>
              <a:rPr lang="hr-HR" sz="1600" dirty="0">
                <a:ea typeface="+mn-lt"/>
                <a:cs typeface="+mn-lt"/>
              </a:rPr>
              <a:t> te ispisuje rezultat. </a:t>
            </a:r>
            <a:endParaRPr lang="sr-Latn-RS" dirty="0"/>
          </a:p>
          <a:p>
            <a:pPr marL="359410" indent="-359410">
              <a:lnSpc>
                <a:spcPct val="114999"/>
              </a:lnSpc>
              <a:buClr>
                <a:srgbClr val="DFB690"/>
              </a:buClr>
            </a:pPr>
            <a:r>
              <a:rPr lang="hr-HR" sz="1600" dirty="0">
                <a:ea typeface="+mn-lt"/>
                <a:cs typeface="+mn-lt"/>
              </a:rPr>
              <a:t>Ukoliko je postignut jedan od najbolja tri rezultata, poziva se funkcija </a:t>
            </a:r>
            <a:r>
              <a:rPr lang="hr-HR" sz="1600" i="1" dirty="0" err="1">
                <a:ea typeface="+mn-lt"/>
                <a:cs typeface="+mn-lt"/>
              </a:rPr>
              <a:t>prikaziTekst</a:t>
            </a:r>
            <a:r>
              <a:rPr lang="hr-HR" sz="1600" i="1" dirty="0">
                <a:ea typeface="+mn-lt"/>
                <a:cs typeface="+mn-lt"/>
              </a:rPr>
              <a:t>()</a:t>
            </a:r>
            <a:r>
              <a:rPr lang="hr-HR" sz="1600" dirty="0">
                <a:ea typeface="+mn-lt"/>
                <a:cs typeface="+mn-lt"/>
              </a:rPr>
              <a:t> koja kreira formu za upis imena igrača. Potom se to ime i pripadni rezultat prosljeđuju formi </a:t>
            </a:r>
            <a:r>
              <a:rPr lang="hr-HR" sz="1600" i="1" dirty="0">
                <a:ea typeface="+mn-lt"/>
                <a:cs typeface="+mn-lt"/>
              </a:rPr>
              <a:t>Rezultat</a:t>
            </a:r>
            <a:r>
              <a:rPr lang="hr-HR" sz="1600" dirty="0">
                <a:ea typeface="+mn-lt"/>
                <a:cs typeface="+mn-lt"/>
              </a:rPr>
              <a:t> te ih ona upisuje u listu najboljih rezultata koja se nalazi u datoteci rezultati.txt. Ukoliko rezultat nije postignut, samo se prikažu najbolji rezultati.</a:t>
            </a:r>
            <a:endParaRPr lang="hr-HR" dirty="0"/>
          </a:p>
          <a:p>
            <a:pPr marL="359410" indent="-359410">
              <a:lnSpc>
                <a:spcPct val="115000"/>
              </a:lnSpc>
              <a:buClr>
                <a:srgbClr val="DFB690"/>
              </a:buClr>
            </a:pPr>
            <a:r>
              <a:rPr lang="hr-HR" sz="1600" dirty="0">
                <a:ea typeface="+mn-lt"/>
                <a:cs typeface="+mn-lt"/>
              </a:rPr>
              <a:t>Nova igra započinje sa pritiskom na </a:t>
            </a:r>
            <a:r>
              <a:rPr lang="hr-HR" sz="1600" dirty="0" err="1">
                <a:ea typeface="+mn-lt"/>
                <a:cs typeface="+mn-lt"/>
              </a:rPr>
              <a:t>enter</a:t>
            </a:r>
            <a:r>
              <a:rPr lang="hr-HR" sz="1600" dirty="0">
                <a:ea typeface="+mn-lt"/>
                <a:cs typeface="+mn-lt"/>
              </a:rPr>
              <a:t> te se time resetiraju sve vrijednosti.</a:t>
            </a:r>
            <a:endParaRPr lang="hr-HR" sz="1600" dirty="0">
              <a:solidFill>
                <a:srgbClr val="FFFFFF">
                  <a:alpha val="70000"/>
                </a:srgbClr>
              </a:solidFill>
              <a:ea typeface="+mn-lt"/>
              <a:cs typeface="+mn-lt"/>
            </a:endParaRPr>
          </a:p>
        </p:txBody>
      </p:sp>
      <p:grpSp>
        <p:nvGrpSpPr>
          <p:cNvPr id="25" name="Group 24">
            <a:extLst>
              <a:ext uri="{FF2B5EF4-FFF2-40B4-BE49-F238E27FC236}">
                <a16:creationId xmlns:a16="http://schemas.microsoft.com/office/drawing/2014/main" id="{F73511A5-69DC-406F-AFE1-A7248A4CE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27954" y="5402020"/>
            <a:ext cx="912571" cy="1032464"/>
            <a:chOff x="5329995" y="4868671"/>
            <a:chExt cx="912571" cy="1032464"/>
          </a:xfrm>
        </p:grpSpPr>
        <p:grpSp>
          <p:nvGrpSpPr>
            <p:cNvPr id="26" name="Group 25">
              <a:extLst>
                <a:ext uri="{FF2B5EF4-FFF2-40B4-BE49-F238E27FC236}">
                  <a16:creationId xmlns:a16="http://schemas.microsoft.com/office/drawing/2014/main" id="{8D1B5CB3-BCAF-4109-B9F9-5FC34D383C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V="1">
              <a:off x="5376824" y="5010722"/>
              <a:ext cx="865742" cy="628383"/>
              <a:chOff x="558167" y="958515"/>
              <a:chExt cx="865742" cy="628383"/>
            </a:xfrm>
            <a:solidFill>
              <a:schemeClr val="accent3"/>
            </a:solidFill>
          </p:grpSpPr>
          <p:sp>
            <p:nvSpPr>
              <p:cNvPr id="33" name="Freeform: Shape 32">
                <a:extLst>
                  <a:ext uri="{FF2B5EF4-FFF2-40B4-BE49-F238E27FC236}">
                    <a16:creationId xmlns:a16="http://schemas.microsoft.com/office/drawing/2014/main" id="{1A1D338F-12B9-476D-9D9C-E55E4123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reeform: Shape 33">
                <a:extLst>
                  <a:ext uri="{FF2B5EF4-FFF2-40B4-BE49-F238E27FC236}">
                    <a16:creationId xmlns:a16="http://schemas.microsoft.com/office/drawing/2014/main" id="{65EF7F9B-7A42-4B15-8511-C2968A4FE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7" name="Group 26">
              <a:extLst>
                <a:ext uri="{FF2B5EF4-FFF2-40B4-BE49-F238E27FC236}">
                  <a16:creationId xmlns:a16="http://schemas.microsoft.com/office/drawing/2014/main" id="{B1952DB7-91C4-4C9C-AEC9-7DBA47F2F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flipV="1">
              <a:off x="5329995" y="4868671"/>
              <a:ext cx="864005" cy="1032464"/>
              <a:chOff x="2207971" y="2384401"/>
              <a:chExt cx="864005" cy="1032464"/>
            </a:xfrm>
          </p:grpSpPr>
          <p:sp>
            <p:nvSpPr>
              <p:cNvPr id="28" name="Freeform: Shape 27">
                <a:extLst>
                  <a:ext uri="{FF2B5EF4-FFF2-40B4-BE49-F238E27FC236}">
                    <a16:creationId xmlns:a16="http://schemas.microsoft.com/office/drawing/2014/main" id="{1C2A575A-5190-4DE4-9DFE-F5974353E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3C7150A2-FFA7-4F7C-81C9-2FA3803FA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0" name="Group 29">
                <a:extLst>
                  <a:ext uri="{FF2B5EF4-FFF2-40B4-BE49-F238E27FC236}">
                    <a16:creationId xmlns:a16="http://schemas.microsoft.com/office/drawing/2014/main" id="{A7E7BC8E-8EF0-45B0-AE3F-6A6B7316C0D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31" name="Straight Connector 30">
                  <a:extLst>
                    <a:ext uri="{FF2B5EF4-FFF2-40B4-BE49-F238E27FC236}">
                      <a16:creationId xmlns:a16="http://schemas.microsoft.com/office/drawing/2014/main" id="{B8E09A32-931A-4C38-A558-274FA30070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0988A58-B96D-4381-A625-6822161B21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36" name="Slika 36">
            <a:extLst>
              <a:ext uri="{FF2B5EF4-FFF2-40B4-BE49-F238E27FC236}">
                <a16:creationId xmlns:a16="http://schemas.microsoft.com/office/drawing/2014/main" id="{DA00B8D4-2832-491C-9A25-CE1B33759FB5}"/>
              </a:ext>
            </a:extLst>
          </p:cNvPr>
          <p:cNvPicPr>
            <a:picLocks noChangeAspect="1"/>
          </p:cNvPicPr>
          <p:nvPr/>
        </p:nvPicPr>
        <p:blipFill rotWithShape="1">
          <a:blip r:embed="rId2"/>
          <a:srcRect t="3931" r="-163" b="-75"/>
          <a:stretch/>
        </p:blipFill>
        <p:spPr>
          <a:xfrm>
            <a:off x="601249" y="1676515"/>
            <a:ext cx="5873809" cy="3733091"/>
          </a:xfrm>
          <a:prstGeom prst="rect">
            <a:avLst/>
          </a:prstGeom>
        </p:spPr>
      </p:pic>
    </p:spTree>
    <p:extLst>
      <p:ext uri="{BB962C8B-B14F-4D97-AF65-F5344CB8AC3E}">
        <p14:creationId xmlns:p14="http://schemas.microsoft.com/office/powerpoint/2010/main" val="1554666304"/>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361E1F"/>
      </a:dk2>
      <a:lt2>
        <a:srgbClr val="E2E5E8"/>
      </a:lt2>
      <a:accent1>
        <a:srgbClr val="CA8546"/>
      </a:accent1>
      <a:accent2>
        <a:srgbClr val="B83C34"/>
      </a:accent2>
      <a:accent3>
        <a:srgbClr val="CA4675"/>
      </a:accent3>
      <a:accent4>
        <a:srgbClr val="B8349A"/>
      </a:accent4>
      <a:accent5>
        <a:srgbClr val="B146CA"/>
      </a:accent5>
      <a:accent6>
        <a:srgbClr val="6834B8"/>
      </a:accent6>
      <a:hlink>
        <a:srgbClr val="BC3FB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Široki zaslon</PresentationFormat>
  <Paragraphs>0</Paragraphs>
  <Slides>8</Slides>
  <Notes>0</Notes>
  <HiddenSlides>0</HiddenSlides>
  <MMClips>0</MMClips>
  <ScaleCrop>false</ScaleCrop>
  <HeadingPairs>
    <vt:vector size="4" baseType="variant">
      <vt:variant>
        <vt:lpstr>Tema</vt:lpstr>
      </vt:variant>
      <vt:variant>
        <vt:i4>1</vt:i4>
      </vt:variant>
      <vt:variant>
        <vt:lpstr>Naslovi slajdova</vt:lpstr>
      </vt:variant>
      <vt:variant>
        <vt:i4>8</vt:i4>
      </vt:variant>
    </vt:vector>
  </HeadingPairs>
  <TitlesOfParts>
    <vt:vector size="9" baseType="lpstr">
      <vt:lpstr>LeafVTI</vt:lpstr>
      <vt:lpstr>Breakout</vt:lpstr>
      <vt:lpstr>Opis igre</vt:lpstr>
      <vt:lpstr>IMPLEMENTIRANE KARAKTERISTIKE</vt:lpstr>
      <vt:lpstr>PowerPoint prezentacija</vt:lpstr>
      <vt:lpstr>Implementacija rješenja</vt:lpstr>
      <vt:lpstr>PowerPoint prezentacija</vt:lpstr>
      <vt:lpstr>PowerPoint prezentacija</vt:lpstr>
      <vt:lpstr>PowerPoint prezentacija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
  <cp:lastModifiedBy/>
  <cp:revision>87</cp:revision>
  <dcterms:created xsi:type="dcterms:W3CDTF">2022-01-24T12:54:25Z</dcterms:created>
  <dcterms:modified xsi:type="dcterms:W3CDTF">2022-01-24T13:28:45Z</dcterms:modified>
</cp:coreProperties>
</file>