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2"/>
  </p:handoutMasterIdLst>
  <p:sldIdLst>
    <p:sldId id="256" r:id="rId3"/>
    <p:sldId id="257" r:id="rId4"/>
    <p:sldId id="272" r:id="rId6"/>
    <p:sldId id="258" r:id="rId7"/>
    <p:sldId id="278" r:id="rId8"/>
    <p:sldId id="279" r:id="rId9"/>
    <p:sldId id="276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Acer\Downloads\Laporan%20Availability%20Mingguan%20September%202022%20(3)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Acer\Downloads\Laporan%20Availability%20Mingguan%20September%202022%20(3)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D:\POS%20INDONESIA\2022\Laporan%20Availability%20dan%20Tiket%20Subdit%20IT%202022\Rekap%20Data%20Availability%20Seluruh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D:\POS%20INDONESIA\2022\Laporan%20Availability%20dan%20Tiket%20Subdit%20IT%202022\Rekap%20Data%20Availability%20Seluruh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>
              <a:defRPr lang="en-US"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altLang="en-US"/>
              <a:t>Mainlink Astinet</a:t>
            </a:r>
            <a:endParaRPr lang="en-IN" altLang="en-US"/>
          </a:p>
          <a:p>
            <a:pPr>
              <a:defRPr lang="en-US"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September 2022</a:t>
            </a:r>
          </a:p>
        </c:rich>
      </c:tx>
      <c:layout>
        <c:manualLayout>
          <c:xMode val="edge"/>
          <c:yMode val="edge"/>
          <c:x val="0.363148371531966"/>
          <c:y val="0.0277777777777778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spPr/>
          <c:explosion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Lbls>
            <c:dLbl>
              <c:idx val="2"/>
              <c:layout>
                <c:manualLayout>
                  <c:x val="0.0885588165115724"/>
                  <c:y val="0.100010571595217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'[Laporan Availability Mingguan September 2022 (3).xlsx]Astinet Minggu 4 Sept 22'!$H$11:$H$13</c:f>
              <c:strCache>
                <c:ptCount val="3"/>
                <c:pt idx="0">
                  <c:v>Time Up 100 %</c:v>
                </c:pt>
                <c:pt idx="1">
                  <c:v>Time Up &gt;=50% - &lt;=99.99%</c:v>
                </c:pt>
                <c:pt idx="2">
                  <c:v>Time Up &lt;50%</c:v>
                </c:pt>
              </c:strCache>
            </c:strRef>
          </c:cat>
          <c:val>
            <c:numRef>
              <c:f>'[Laporan Availability Mingguan September 2022 (3).xlsx]Astinet Minggu 4 Sept 22'!$J$11:$J$13</c:f>
              <c:numCache>
                <c:formatCode>0%</c:formatCode>
                <c:ptCount val="3"/>
                <c:pt idx="0">
                  <c:v>0.826603325415677</c:v>
                </c:pt>
                <c:pt idx="1">
                  <c:v>0.144893111638955</c:v>
                </c:pt>
                <c:pt idx="2">
                  <c:v>0.0285035629453682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>
              <a:defRPr lang="en-US"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altLang="en-US"/>
              <a:t>Backup link (Lintas Artha)</a:t>
            </a:r>
            <a:endParaRPr lang="en-IN" altLang="en-US"/>
          </a:p>
          <a:p>
            <a:pPr>
              <a:defRPr lang="en-US"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September 2022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spPr/>
          <c:explosion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Lbls>
            <c:dLbl>
              <c:idx val="2"/>
              <c:layout>
                <c:manualLayout>
                  <c:x val="0.0640384391606222"/>
                  <c:y val="0.132970982793817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'[Laporan Availability Mingguan September 2022 (3).xlsx]Lintas Minggu 4 Sept 22'!$H$11:$H$13</c:f>
              <c:strCache>
                <c:ptCount val="3"/>
                <c:pt idx="0">
                  <c:v>Time Up 100 %</c:v>
                </c:pt>
                <c:pt idx="1">
                  <c:v>Time Up &gt;=50% - &lt;=99.99%</c:v>
                </c:pt>
                <c:pt idx="2">
                  <c:v>Time Up &lt;50%</c:v>
                </c:pt>
              </c:strCache>
            </c:strRef>
          </c:cat>
          <c:val>
            <c:numRef>
              <c:f>'[Laporan Availability Mingguan September 2022 (3).xlsx]Lintas Minggu 4 Sept 22'!$J$11:$J$13</c:f>
              <c:numCache>
                <c:formatCode>0%</c:formatCode>
                <c:ptCount val="3"/>
                <c:pt idx="0">
                  <c:v>0.86231884057971</c:v>
                </c:pt>
                <c:pt idx="1">
                  <c:v>0.123188405797101</c:v>
                </c:pt>
                <c:pt idx="2">
                  <c:v>0.0144927536231884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altLang="en-US"/>
              <a:t>Mainlink Astinet</a:t>
            </a:r>
            <a:endParaRPr lang="en-IN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306119047619048"/>
          <c:y val="0.158139534883721"/>
          <c:w val="0.667690476190476"/>
          <c:h val="0.37449204406364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'[Rekap Data Availability Seluruh.xlsx]September 2022'!$J$3</c:f>
              <c:strCache>
                <c:ptCount val="1"/>
                <c:pt idx="0">
                  <c:v>Time Up 100 %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'[Rekap Data Availability Seluruh.xlsx]September 2022'!$K$2:$N$2</c:f>
              <c:strCache>
                <c:ptCount val="4"/>
                <c:pt idx="0">
                  <c:v>W1</c:v>
                </c:pt>
                <c:pt idx="1">
                  <c:v>W2</c:v>
                </c:pt>
                <c:pt idx="2">
                  <c:v>W3</c:v>
                </c:pt>
                <c:pt idx="3">
                  <c:v>W4</c:v>
                </c:pt>
              </c:strCache>
            </c:strRef>
          </c:cat>
          <c:val>
            <c:numRef>
              <c:f>'[Rekap Data Availability Seluruh.xlsx]September 2022'!$K$3:$N$3</c:f>
              <c:numCache>
                <c:formatCode>General</c:formatCode>
                <c:ptCount val="4"/>
                <c:pt idx="0">
                  <c:v>322</c:v>
                </c:pt>
                <c:pt idx="1">
                  <c:v>308</c:v>
                </c:pt>
                <c:pt idx="2">
                  <c:v>304</c:v>
                </c:pt>
                <c:pt idx="3">
                  <c:v>348</c:v>
                </c:pt>
              </c:numCache>
            </c:numRef>
          </c:val>
        </c:ser>
        <c:ser>
          <c:idx val="1"/>
          <c:order val="1"/>
          <c:tx>
            <c:strRef>
              <c:f>'[Rekap Data Availability Seluruh.xlsx]September 2022'!$J$4</c:f>
              <c:strCache>
                <c:ptCount val="1"/>
                <c:pt idx="0">
                  <c:v>Time Up &gt;=50% - &lt;=99.99%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'[Rekap Data Availability Seluruh.xlsx]September 2022'!$K$2:$N$2</c:f>
              <c:strCache>
                <c:ptCount val="4"/>
                <c:pt idx="0">
                  <c:v>W1</c:v>
                </c:pt>
                <c:pt idx="1">
                  <c:v>W2</c:v>
                </c:pt>
                <c:pt idx="2">
                  <c:v>W3</c:v>
                </c:pt>
                <c:pt idx="3">
                  <c:v>W4</c:v>
                </c:pt>
              </c:strCache>
            </c:strRef>
          </c:cat>
          <c:val>
            <c:numRef>
              <c:f>'[Rekap Data Availability Seluruh.xlsx]September 2022'!$K$4:$N$4</c:f>
              <c:numCache>
                <c:formatCode>General</c:formatCode>
                <c:ptCount val="4"/>
                <c:pt idx="0">
                  <c:v>88</c:v>
                </c:pt>
                <c:pt idx="1">
                  <c:v>108</c:v>
                </c:pt>
                <c:pt idx="2">
                  <c:v>107</c:v>
                </c:pt>
                <c:pt idx="3">
                  <c:v>61</c:v>
                </c:pt>
              </c:numCache>
            </c:numRef>
          </c:val>
        </c:ser>
        <c:ser>
          <c:idx val="2"/>
          <c:order val="2"/>
          <c:tx>
            <c:strRef>
              <c:f>'[Rekap Data Availability Seluruh.xlsx]September 2022'!$J$5</c:f>
              <c:strCache>
                <c:ptCount val="1"/>
                <c:pt idx="0">
                  <c:v>Time Up &lt;50%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'[Rekap Data Availability Seluruh.xlsx]September 2022'!$K$2:$N$2</c:f>
              <c:strCache>
                <c:ptCount val="4"/>
                <c:pt idx="0">
                  <c:v>W1</c:v>
                </c:pt>
                <c:pt idx="1">
                  <c:v>W2</c:v>
                </c:pt>
                <c:pt idx="2">
                  <c:v>W3</c:v>
                </c:pt>
                <c:pt idx="3">
                  <c:v>W4</c:v>
                </c:pt>
              </c:strCache>
            </c:strRef>
          </c:cat>
          <c:val>
            <c:numRef>
              <c:f>'[Rekap Data Availability Seluruh.xlsx]September 2022'!$K$5:$N$5</c:f>
              <c:numCache>
                <c:formatCode>General</c:formatCode>
                <c:ptCount val="4"/>
                <c:pt idx="0">
                  <c:v>9</c:v>
                </c:pt>
                <c:pt idx="1">
                  <c:v>3</c:v>
                </c:pt>
                <c:pt idx="2">
                  <c:v>9</c:v>
                </c:pt>
                <c:pt idx="3">
                  <c:v>12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3043884"/>
        <c:axId val="727737036"/>
      </c:barChart>
      <c:catAx>
        <c:axId val="12304388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27737036"/>
        <c:crosses val="autoZero"/>
        <c:auto val="1"/>
        <c:lblAlgn val="ctr"/>
        <c:lblOffset val="100"/>
        <c:noMultiLvlLbl val="0"/>
      </c:catAx>
      <c:valAx>
        <c:axId val="7277370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2304388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dTable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altLang="en-US"/>
              <a:t>Backup Link (Lintas Artha</a:t>
            </a:r>
            <a:endParaRPr lang="en-IN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'[Rekap Data Availability Seluruh.xlsx]September 2022'!$J$10</c:f>
              <c:strCache>
                <c:ptCount val="1"/>
                <c:pt idx="0">
                  <c:v>Time Up 100 %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'[Rekap Data Availability Seluruh.xlsx]September 2022'!$K$9:$N$9</c:f>
              <c:strCache>
                <c:ptCount val="4"/>
                <c:pt idx="0">
                  <c:v>W1</c:v>
                </c:pt>
                <c:pt idx="1">
                  <c:v>W2</c:v>
                </c:pt>
                <c:pt idx="2">
                  <c:v>W3</c:v>
                </c:pt>
                <c:pt idx="3">
                  <c:v>W4</c:v>
                </c:pt>
              </c:strCache>
            </c:strRef>
          </c:cat>
          <c:val>
            <c:numRef>
              <c:f>'[Rekap Data Availability Seluruh.xlsx]September 2022'!$K$10:$N$10</c:f>
              <c:numCache>
                <c:formatCode>General</c:formatCode>
                <c:ptCount val="4"/>
                <c:pt idx="0">
                  <c:v>112</c:v>
                </c:pt>
                <c:pt idx="1">
                  <c:v>102</c:v>
                </c:pt>
                <c:pt idx="2">
                  <c:v>111</c:v>
                </c:pt>
                <c:pt idx="3">
                  <c:v>119</c:v>
                </c:pt>
              </c:numCache>
            </c:numRef>
          </c:val>
        </c:ser>
        <c:ser>
          <c:idx val="1"/>
          <c:order val="1"/>
          <c:tx>
            <c:strRef>
              <c:f>'[Rekap Data Availability Seluruh.xlsx]September 2022'!$J$11</c:f>
              <c:strCache>
                <c:ptCount val="1"/>
                <c:pt idx="0">
                  <c:v>Time Up &gt;=50% - &lt;=99.99%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'[Rekap Data Availability Seluruh.xlsx]September 2022'!$K$9:$N$9</c:f>
              <c:strCache>
                <c:ptCount val="4"/>
                <c:pt idx="0">
                  <c:v>W1</c:v>
                </c:pt>
                <c:pt idx="1">
                  <c:v>W2</c:v>
                </c:pt>
                <c:pt idx="2">
                  <c:v>W3</c:v>
                </c:pt>
                <c:pt idx="3">
                  <c:v>W4</c:v>
                </c:pt>
              </c:strCache>
            </c:strRef>
          </c:cat>
          <c:val>
            <c:numRef>
              <c:f>'[Rekap Data Availability Seluruh.xlsx]September 2022'!$K$11:$N$11</c:f>
              <c:numCache>
                <c:formatCode>General</c:formatCode>
                <c:ptCount val="4"/>
                <c:pt idx="0">
                  <c:v>24</c:v>
                </c:pt>
                <c:pt idx="1">
                  <c:v>36</c:v>
                </c:pt>
                <c:pt idx="2">
                  <c:v>27</c:v>
                </c:pt>
                <c:pt idx="3">
                  <c:v>17</c:v>
                </c:pt>
              </c:numCache>
            </c:numRef>
          </c:val>
        </c:ser>
        <c:ser>
          <c:idx val="2"/>
          <c:order val="2"/>
          <c:tx>
            <c:strRef>
              <c:f>'[Rekap Data Availability Seluruh.xlsx]September 2022'!$J$12</c:f>
              <c:strCache>
                <c:ptCount val="1"/>
                <c:pt idx="0">
                  <c:v>Time Up &lt;50%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'[Rekap Data Availability Seluruh.xlsx]September 2022'!$K$9:$N$9</c:f>
              <c:strCache>
                <c:ptCount val="4"/>
                <c:pt idx="0">
                  <c:v>W1</c:v>
                </c:pt>
                <c:pt idx="1">
                  <c:v>W2</c:v>
                </c:pt>
                <c:pt idx="2">
                  <c:v>W3</c:v>
                </c:pt>
                <c:pt idx="3">
                  <c:v>W4</c:v>
                </c:pt>
              </c:strCache>
            </c:strRef>
          </c:cat>
          <c:val>
            <c:numRef>
              <c:f>'[Rekap Data Availability Seluruh.xlsx]September 2022'!$K$12:$N$12</c:f>
              <c:numCache>
                <c:formatCode>General</c:formatCode>
                <c:ptCount val="4"/>
                <c:pt idx="0">
                  <c:v>3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83145404"/>
        <c:axId val="36480598"/>
      </c:barChart>
      <c:catAx>
        <c:axId val="78314540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6480598"/>
        <c:crosses val="autoZero"/>
        <c:auto val="1"/>
        <c:lblAlgn val="ctr"/>
        <c:lblOffset val="100"/>
        <c:noMultiLvlLbl val="0"/>
      </c:catAx>
      <c:valAx>
        <c:axId val="3648059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8314540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dTable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algn="l"/>
            <a:r>
              <a:rPr lang="en-IN" altLang="en-US">
                <a:sym typeface="+mn-ea"/>
              </a:rPr>
              <a:t>Keterangan: </a:t>
            </a:r>
            <a:endParaRPr lang="en-IN" altLang="en-US"/>
          </a:p>
          <a:p>
            <a:pPr algn="l"/>
            <a:r>
              <a:rPr lang="en-IN" altLang="en-US">
                <a:sym typeface="+mn-ea"/>
              </a:rPr>
              <a:t>Time Up 100%		: layanan dapat digunakan secara menyeluruh (100%) dalam rentang waktu penggunaan </a:t>
            </a:r>
            <a:endParaRPr lang="en-IN" altLang="en-US"/>
          </a:p>
          <a:p>
            <a:pPr algn="l"/>
            <a:r>
              <a:rPr lang="en-IN" altLang="en-US">
                <a:sym typeface="+mn-ea"/>
              </a:rPr>
              <a:t>Time Up &gt;= 50% - &lt;= 99,99% 	: layanan dapat digunakan secara sebagian (50-99,99%) dalam rentang waktu penggunaan</a:t>
            </a:r>
            <a:endParaRPr lang="en-IN" altLang="en-US"/>
          </a:p>
          <a:p>
            <a:pPr algn="l"/>
            <a:r>
              <a:rPr lang="en-IN" altLang="en-US">
                <a:sym typeface="+mn-ea"/>
              </a:rPr>
              <a:t>Time Up &lt; 50%                          	: layanan dapat digunakan secara hanya sebagian kecil (kurang dari 50%) dalam rentang waktu penggunaan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1404-9463-4D3A-B862-10ED2BF1EC6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BE9C-354C-4B8C-A99F-76479E55048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1404-9463-4D3A-B862-10ED2BF1EC6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BE9C-354C-4B8C-A99F-76479E55048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1404-9463-4D3A-B862-10ED2BF1EC6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BE9C-354C-4B8C-A99F-76479E55048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1404-9463-4D3A-B862-10ED2BF1EC6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BE9C-354C-4B8C-A99F-76479E55048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1404-9463-4D3A-B862-10ED2BF1EC6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BE9C-354C-4B8C-A99F-76479E55048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1404-9463-4D3A-B862-10ED2BF1EC63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BE9C-354C-4B8C-A99F-76479E55048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1404-9463-4D3A-B862-10ED2BF1EC63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BE9C-354C-4B8C-A99F-76479E55048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1404-9463-4D3A-B862-10ED2BF1EC63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BE9C-354C-4B8C-A99F-76479E55048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1404-9463-4D3A-B862-10ED2BF1EC63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BE9C-354C-4B8C-A99F-76479E55048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1404-9463-4D3A-B862-10ED2BF1EC63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BE9C-354C-4B8C-A99F-76479E55048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1404-9463-4D3A-B862-10ED2BF1EC63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BE9C-354C-4B8C-A99F-76479E55048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61404-9463-4D3A-B862-10ED2BF1EC6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6BE9C-354C-4B8C-A99F-76479E55048A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chart" Target="../charts/chart4.xml"/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7820" y="1272540"/>
            <a:ext cx="9144000" cy="1946275"/>
          </a:xfrm>
        </p:spPr>
        <p:txBody>
          <a:bodyPr/>
          <a:lstStyle/>
          <a:p>
            <a:r>
              <a:rPr lang="en-IN" dirty="0" err="1" smtClean="0"/>
              <a:t>Laporan</a:t>
            </a:r>
            <a:r>
              <a:rPr lang="en-IN" dirty="0" smtClean="0"/>
              <a:t> Availability &amp; </a:t>
            </a:r>
            <a:r>
              <a:rPr lang="en-IN" dirty="0" err="1" smtClean="0"/>
              <a:t>Gangguan</a:t>
            </a:r>
            <a:r>
              <a:rPr lang="en-IN" dirty="0" smtClean="0"/>
              <a:t> </a:t>
            </a:r>
            <a:r>
              <a:rPr lang="en-IN" dirty="0" err="1" smtClean="0"/>
              <a:t>Jaringan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03930"/>
            <a:ext cx="9144000" cy="513715"/>
          </a:xfrm>
        </p:spPr>
        <p:txBody>
          <a:bodyPr>
            <a:noAutofit/>
          </a:bodyPr>
          <a:lstStyle/>
          <a:p>
            <a:pPr fontAlgn="t"/>
            <a:r>
              <a:rPr lang="en-IN" sz="3200" u="sng" dirty="0" smtClean="0"/>
              <a:t>Bulan September 2022</a:t>
            </a:r>
            <a:endParaRPr lang="en-IN" sz="3200" u="sng" dirty="0" smtClean="0"/>
          </a:p>
        </p:txBody>
      </p:sp>
      <p:pic>
        <p:nvPicPr>
          <p:cNvPr id="3076" name="Picture 4" descr="Download Logo PT Pos Indonesia PNG Vector Corel | Desaintasik.com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85" y="112395"/>
            <a:ext cx="1692275" cy="1160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Berkas:Logo BUMN Untuk Indonesia 2020.svg - Wikipedia bahasa Indonesia,  ensiklopedia beba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7460" y="339725"/>
            <a:ext cx="3122295" cy="56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4"/>
          <p:cNvSpPr txBox="1"/>
          <p:nvPr/>
        </p:nvSpPr>
        <p:spPr>
          <a:xfrm>
            <a:off x="2064385" y="4387850"/>
            <a:ext cx="835914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IN" dirty="0">
                <a:sym typeface="+mn-ea"/>
              </a:rPr>
              <a:t>Divisi Information Technology Architecture Infrastructure and Security</a:t>
            </a:r>
            <a:endParaRPr lang="en-IN" dirty="0"/>
          </a:p>
          <a:p>
            <a:pPr algn="ctr"/>
            <a:r>
              <a:rPr lang="en-IN" dirty="0">
                <a:sym typeface="+mn-ea"/>
              </a:rPr>
              <a:t>Bagian Network and Security Operation Center</a:t>
            </a:r>
            <a:endParaRPr lang="en-IN" dirty="0">
              <a:sym typeface="+mn-ea"/>
            </a:endParaRPr>
          </a:p>
          <a:p>
            <a:pPr algn="ctr"/>
            <a:r>
              <a:rPr lang="en-US"/>
              <a:t>Bagian Data Center, Network and Security Information System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/>
        </p:nvGraphicFramePr>
        <p:xfrm>
          <a:off x="681990" y="3879850"/>
          <a:ext cx="52641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0" name="Chart 9"/>
          <p:cNvGraphicFramePr/>
          <p:nvPr/>
        </p:nvGraphicFramePr>
        <p:xfrm>
          <a:off x="6405245" y="3791585"/>
          <a:ext cx="51752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ontent Placeholder 3"/>
          <p:cNvGraphicFramePr/>
          <p:nvPr>
            <p:ph sz="half" idx="1"/>
          </p:nvPr>
        </p:nvGraphicFramePr>
        <p:xfrm>
          <a:off x="612140" y="1120140"/>
          <a:ext cx="5334000" cy="2593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2000" b="1" dirty="0" err="1" smtClean="0"/>
              <a:t>Rekap</a:t>
            </a:r>
            <a:r>
              <a:rPr lang="en-IN" sz="2000" b="1" dirty="0" smtClean="0"/>
              <a:t> </a:t>
            </a:r>
            <a:r>
              <a:rPr lang="en-IN" sz="2000" b="1" dirty="0" err="1" smtClean="0"/>
              <a:t>Laporan</a:t>
            </a:r>
            <a:r>
              <a:rPr lang="en-IN" sz="2000" b="1" dirty="0" smtClean="0"/>
              <a:t> </a:t>
            </a:r>
            <a:r>
              <a:rPr lang="en-IN" sz="2000" b="1" dirty="0" err="1" smtClean="0"/>
              <a:t>Availability</a:t>
            </a:r>
            <a:r>
              <a:rPr lang="en-IN" sz="2000" b="1" dirty="0" smtClean="0"/>
              <a:t> </a:t>
            </a:r>
            <a:br>
              <a:rPr lang="en-IN" sz="2000" b="1" dirty="0" smtClean="0"/>
            </a:br>
            <a:r>
              <a:rPr lang="en-IN" sz="2000" b="1" dirty="0" smtClean="0"/>
              <a:t>Main Link dan Backup Link Layanan Network (Infokom) September 2022 </a:t>
            </a:r>
            <a:endParaRPr lang="en-IN" sz="2000" b="1" dirty="0"/>
          </a:p>
        </p:txBody>
      </p:sp>
      <p:pic>
        <p:nvPicPr>
          <p:cNvPr id="7" name="Picture 4" descr="Download Logo PT Pos Indonesia PNG Vector Corel | Desaintasik.co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" y="82550"/>
            <a:ext cx="940435" cy="64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Berkas:Logo BUMN Untuk Indonesia 2020.svg - Wikipedia bahasa Indonesia,  ensiklopedia beba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3750" y="88900"/>
            <a:ext cx="2326640" cy="418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Content Placeholder 5"/>
          <p:cNvGraphicFramePr/>
          <p:nvPr>
            <p:ph sz="half" idx="2"/>
          </p:nvPr>
        </p:nvGraphicFramePr>
        <p:xfrm>
          <a:off x="6129020" y="1120140"/>
          <a:ext cx="5386705" cy="25850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095" y="299720"/>
            <a:ext cx="10515600" cy="1127125"/>
          </a:xfrm>
        </p:spPr>
        <p:txBody>
          <a:bodyPr>
            <a:normAutofit fontScale="90000"/>
          </a:bodyPr>
          <a:lstStyle/>
          <a:p>
            <a:pPr algn="ctr"/>
            <a:r>
              <a:rPr lang="en-IN" sz="2600" b="1" dirty="0" err="1" smtClean="0">
                <a:sym typeface="+mn-ea"/>
              </a:rPr>
              <a:t>Rekap</a:t>
            </a:r>
            <a:r>
              <a:rPr lang="en-IN" sz="2600" b="1" dirty="0" smtClean="0">
                <a:sym typeface="+mn-ea"/>
              </a:rPr>
              <a:t> </a:t>
            </a:r>
            <a:r>
              <a:rPr lang="en-IN" sz="2600" b="1" dirty="0" err="1" smtClean="0">
                <a:sym typeface="+mn-ea"/>
              </a:rPr>
              <a:t>Laporan</a:t>
            </a:r>
            <a:r>
              <a:rPr lang="en-IN" sz="2600" b="1" dirty="0" smtClean="0">
                <a:sym typeface="+mn-ea"/>
              </a:rPr>
              <a:t> </a:t>
            </a:r>
            <a:r>
              <a:rPr lang="en-IN" sz="2600" b="1" dirty="0" err="1" smtClean="0">
                <a:sym typeface="+mn-ea"/>
              </a:rPr>
              <a:t>Availability</a:t>
            </a:r>
            <a:r>
              <a:rPr lang="en-IN" sz="2600" b="1" dirty="0" smtClean="0">
                <a:sym typeface="+mn-ea"/>
              </a:rPr>
              <a:t> </a:t>
            </a:r>
            <a:br>
              <a:rPr lang="en-IN" sz="2600" b="1" dirty="0" smtClean="0">
                <a:sym typeface="+mn-ea"/>
              </a:rPr>
            </a:br>
            <a:r>
              <a:rPr lang="en-IN" sz="2600" b="1" dirty="0" smtClean="0">
                <a:sym typeface="+mn-ea"/>
              </a:rPr>
              <a:t>Main Link dan Backup Link Layanan Network (Infokom)  - Data Center</a:t>
            </a:r>
            <a:br>
              <a:rPr lang="en-IN" sz="2600" b="1" dirty="0" smtClean="0">
                <a:sym typeface="+mn-ea"/>
              </a:rPr>
            </a:br>
            <a:r>
              <a:rPr lang="en-IN" sz="2600" b="1" dirty="0" smtClean="0">
                <a:sym typeface="+mn-ea"/>
              </a:rPr>
              <a:t>Bulan September 2022 </a:t>
            </a:r>
            <a:endParaRPr lang="en-IN" sz="2600" dirty="0"/>
          </a:p>
        </p:txBody>
      </p:sp>
      <p:pic>
        <p:nvPicPr>
          <p:cNvPr id="7" name="Picture 4" descr="Download Logo PT Pos Indonesia PNG Vector Corel | Desaintasik.com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" y="82550"/>
            <a:ext cx="1035050" cy="709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Berkas:Logo BUMN Untuk Indonesia 2020.svg - Wikipedia bahasa Indonesia,  ensiklopedia beba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3395" y="88900"/>
            <a:ext cx="2626995" cy="47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s 11"/>
          <p:cNvSpPr/>
          <p:nvPr/>
        </p:nvSpPr>
        <p:spPr>
          <a:xfrm>
            <a:off x="86360" y="5956300"/>
            <a:ext cx="12428220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endParaRPr lang="en-IN" altLang="en-US" sz="1600"/>
          </a:p>
        </p:txBody>
      </p:sp>
      <p:graphicFrame>
        <p:nvGraphicFramePr>
          <p:cNvPr id="9" name="Table 8"/>
          <p:cNvGraphicFramePr/>
          <p:nvPr/>
        </p:nvGraphicFramePr>
        <p:xfrm>
          <a:off x="1649095" y="1957070"/>
          <a:ext cx="8903335" cy="1139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1925"/>
                <a:gridCol w="1176655"/>
                <a:gridCol w="1146810"/>
                <a:gridCol w="1288415"/>
                <a:gridCol w="1294765"/>
                <a:gridCol w="1294765"/>
              </a:tblGrid>
              <a:tr h="3975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Rata - rata Time up 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W1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W2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W3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W4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IN" alt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Rata-rata</a:t>
                      </a:r>
                      <a:endParaRPr lang="en-IN" alt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71475">
                <a:tc>
                  <a:txBody>
                    <a:bodyPr/>
                    <a:p>
                      <a:pPr indent="0" algn="ctr" fontAlgn="ctr">
                        <a:lnSpc>
                          <a:spcPct val="110000"/>
                        </a:lnSpc>
                        <a:buNone/>
                      </a:pPr>
                      <a:r>
                        <a:rPr lang="en-IN" altLang="en-US" sz="1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Main link </a:t>
                      </a: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Astinet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 fontAlgn="ctr">
                        <a:lnSpc>
                          <a:spcPct val="110000"/>
                        </a:lnSpc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9</a:t>
                      </a:r>
                      <a:r>
                        <a:rPr lang="en-IN" altLang="en-US" sz="1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</a:t>
                      </a: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%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 fontAlgn="ctr">
                        <a:lnSpc>
                          <a:spcPct val="110000"/>
                        </a:lnSpc>
                        <a:buNone/>
                      </a:pPr>
                      <a:r>
                        <a:rPr lang="en-IN" altLang="en-US" sz="1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97%</a:t>
                      </a:r>
                      <a:endParaRPr lang="en-IN" altLang="en-US" sz="1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 fontAlgn="ctr">
                        <a:lnSpc>
                          <a:spcPct val="110000"/>
                        </a:lnSpc>
                        <a:buNone/>
                      </a:pPr>
                      <a:r>
                        <a:rPr lang="en-IN" altLang="en-US" sz="1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97%</a:t>
                      </a:r>
                      <a:endParaRPr lang="en-IN" altLang="en-US" sz="1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IN" altLang="en-US" sz="1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97%</a:t>
                      </a:r>
                      <a:endParaRPr lang="en-IN" altLang="en-US" sz="1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IN" alt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97%</a:t>
                      </a:r>
                      <a:endParaRPr lang="en-IN" alt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 indent="0" algn="ctr" fontAlgn="ctr">
                        <a:lnSpc>
                          <a:spcPct val="110000"/>
                        </a:lnSpc>
                        <a:buNone/>
                      </a:pPr>
                      <a:r>
                        <a:rPr lang="en-IN" altLang="en-US" sz="1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Backup link (Dedicated Internet)</a:t>
                      </a:r>
                      <a:endParaRPr lang="en-IN" altLang="en-US" sz="1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 fontAlgn="ctr">
                        <a:lnSpc>
                          <a:spcPct val="110000"/>
                        </a:lnSpc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9</a:t>
                      </a:r>
                      <a:r>
                        <a:rPr lang="en-IN" altLang="en-US" sz="1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</a:t>
                      </a: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%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 fontAlgn="ctr">
                        <a:lnSpc>
                          <a:spcPct val="110000"/>
                        </a:lnSpc>
                        <a:buNone/>
                      </a:pPr>
                      <a:r>
                        <a:rPr lang="en-IN" altLang="en-US" sz="1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99%</a:t>
                      </a:r>
                      <a:endParaRPr lang="en-IN" altLang="en-US" sz="1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 fontAlgn="ctr">
                        <a:lnSpc>
                          <a:spcPct val="110000"/>
                        </a:lnSpc>
                        <a:buNone/>
                      </a:pPr>
                      <a:r>
                        <a:rPr lang="en-IN" altLang="en-US" sz="1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97%</a:t>
                      </a:r>
                      <a:endParaRPr lang="en-IN" altLang="en-US" sz="1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IN" altLang="en-US" sz="1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98%</a:t>
                      </a:r>
                      <a:endParaRPr lang="en-IN" altLang="en-US" sz="1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IN" alt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98%</a:t>
                      </a:r>
                      <a:endParaRPr lang="en-IN" alt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6" name="Text Box 5"/>
          <p:cNvSpPr txBox="1"/>
          <p:nvPr/>
        </p:nvSpPr>
        <p:spPr>
          <a:xfrm>
            <a:off x="0" y="1426845"/>
            <a:ext cx="4319270" cy="368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 anchor="t">
            <a:spAutoFit/>
          </a:bodyPr>
          <a:p>
            <a:r>
              <a:rPr lang="en-IN" altLang="en-US" b="1">
                <a:solidFill>
                  <a:schemeClr val="bg1"/>
                </a:solidFill>
                <a:sym typeface="+mn-ea"/>
              </a:rPr>
              <a:t>Availability Main Link dan Backup Link</a:t>
            </a:r>
            <a:endParaRPr lang="en-IN" altLang="en-US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0" y="3691890"/>
            <a:ext cx="2679065" cy="368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 anchor="t">
            <a:spAutoFit/>
          </a:bodyPr>
          <a:p>
            <a:r>
              <a:rPr lang="en-IN" altLang="en-US" b="1">
                <a:solidFill>
                  <a:schemeClr val="bg1"/>
                </a:solidFill>
                <a:sym typeface="+mn-ea"/>
              </a:rPr>
              <a:t>Availability Data Center </a:t>
            </a:r>
            <a:endParaRPr lang="en-IN" altLang="en-US" b="1">
              <a:solidFill>
                <a:schemeClr val="bg1"/>
              </a:solidFill>
              <a:sym typeface="+mn-ea"/>
            </a:endParaRPr>
          </a:p>
        </p:txBody>
      </p:sp>
      <p:graphicFrame>
        <p:nvGraphicFramePr>
          <p:cNvPr id="11" name="Content Placeholder 10"/>
          <p:cNvGraphicFramePr/>
          <p:nvPr>
            <p:ph idx="1"/>
          </p:nvPr>
        </p:nvGraphicFramePr>
        <p:xfrm>
          <a:off x="596265" y="4262755"/>
          <a:ext cx="11009630" cy="2084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175"/>
                <a:gridCol w="4076065"/>
                <a:gridCol w="1115695"/>
                <a:gridCol w="1191895"/>
                <a:gridCol w="1183005"/>
                <a:gridCol w="986790"/>
                <a:gridCol w="909320"/>
              </a:tblGrid>
              <a:tr h="347345"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No 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Availability 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gridSpan="5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Persentase (%)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47345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W1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W2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W3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W4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IN" alt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Rata-rata</a:t>
                      </a:r>
                      <a:endParaRPr lang="en-IN" alt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473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AWS CLOUD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IN" altLang="en-US" sz="1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100%</a:t>
                      </a:r>
                      <a:endParaRPr lang="en-IN" altLang="en-US" sz="1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IN" altLang="en-US" sz="1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100%</a:t>
                      </a:r>
                      <a:endParaRPr lang="en-IN" altLang="en-US" sz="1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IN" altLang="en-US" sz="1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100%</a:t>
                      </a:r>
                      <a:endParaRPr lang="en-IN" altLang="en-US" sz="1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IN" altLang="en-US" sz="1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100%</a:t>
                      </a:r>
                      <a:endParaRPr lang="en-IN" altLang="en-US" sz="1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IN" altLang="en-US" sz="1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100%</a:t>
                      </a:r>
                      <a:endParaRPr lang="en-IN" altLang="en-US" sz="1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473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AZURE CLOUD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IN" altLang="en-US" sz="1600">
                          <a:solidFill>
                            <a:srgbClr val="000000"/>
                          </a:solidFill>
                          <a:latin typeface="Calibri" panose="020F0502020204030204" charset="-122"/>
                          <a:sym typeface="+mn-ea"/>
                        </a:rPr>
                        <a:t>100%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IN" altLang="en-US" sz="1600">
                          <a:solidFill>
                            <a:srgbClr val="000000"/>
                          </a:solidFill>
                          <a:latin typeface="Calibri" panose="020F0502020204030204" charset="-122"/>
                          <a:sym typeface="+mn-ea"/>
                        </a:rPr>
                        <a:t>100%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IN" altLang="en-US" sz="1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100%</a:t>
                      </a:r>
                      <a:endParaRPr lang="en-IN" altLang="en-US" sz="1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IN" altLang="en-US" sz="1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100%</a:t>
                      </a:r>
                      <a:endParaRPr lang="en-IN" altLang="en-US" sz="1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IN" altLang="en-US" sz="1600">
                          <a:solidFill>
                            <a:srgbClr val="000000"/>
                          </a:solidFill>
                          <a:latin typeface="Calibri" panose="020F0502020204030204" charset="-122"/>
                          <a:sym typeface="+mn-ea"/>
                        </a:rPr>
                        <a:t>100%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473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ALIBABA CLOUD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IN" altLang="en-US" sz="1600">
                          <a:solidFill>
                            <a:srgbClr val="000000"/>
                          </a:solidFill>
                          <a:latin typeface="Calibri" panose="020F0502020204030204" charset="-122"/>
                          <a:sym typeface="+mn-ea"/>
                        </a:rPr>
                        <a:t>100%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IN" altLang="en-US" sz="1600">
                          <a:solidFill>
                            <a:srgbClr val="000000"/>
                          </a:solidFill>
                          <a:latin typeface="Calibri" panose="020F0502020204030204" charset="-122"/>
                          <a:sym typeface="+mn-ea"/>
                        </a:rPr>
                        <a:t>100%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IN" altLang="en-US" sz="1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100%</a:t>
                      </a:r>
                      <a:endParaRPr lang="en-IN" altLang="en-US" sz="1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IN" altLang="en-US" sz="1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100%</a:t>
                      </a:r>
                      <a:endParaRPr lang="en-IN" altLang="en-US" sz="1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IN" altLang="en-US" sz="1600">
                          <a:solidFill>
                            <a:srgbClr val="000000"/>
                          </a:solidFill>
                          <a:latin typeface="Calibri" panose="020F0502020204030204" charset="-122"/>
                          <a:sym typeface="+mn-ea"/>
                        </a:rPr>
                        <a:t>100%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473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ON PREMISE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IN" altLang="en-US" sz="1600">
                          <a:solidFill>
                            <a:srgbClr val="000000"/>
                          </a:solidFill>
                          <a:latin typeface="Calibri" panose="020F0502020204030204" charset="-122"/>
                          <a:sym typeface="+mn-ea"/>
                        </a:rPr>
                        <a:t>100%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IN" altLang="en-US" sz="1600">
                          <a:solidFill>
                            <a:srgbClr val="000000"/>
                          </a:solidFill>
                          <a:latin typeface="Calibri" panose="020F0502020204030204" charset="-122"/>
                          <a:sym typeface="+mn-ea"/>
                        </a:rPr>
                        <a:t>100%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IN" altLang="en-US" sz="1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100%</a:t>
                      </a:r>
                      <a:endParaRPr lang="en-IN" altLang="en-US" sz="1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IN" altLang="en-US" sz="1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100%</a:t>
                      </a:r>
                      <a:endParaRPr lang="en-IN" altLang="en-US" sz="1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IN" altLang="en-US" sz="1600">
                          <a:solidFill>
                            <a:srgbClr val="000000"/>
                          </a:solidFill>
                          <a:latin typeface="Calibri" panose="020F0502020204030204" charset="-122"/>
                          <a:sym typeface="+mn-ea"/>
                        </a:rPr>
                        <a:t>100%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75740"/>
          </a:xfrm>
        </p:spPr>
        <p:txBody>
          <a:bodyPr>
            <a:normAutofit/>
          </a:bodyPr>
          <a:lstStyle/>
          <a:p>
            <a:pPr algn="ctr"/>
            <a:r>
              <a:rPr lang="en-IN" sz="2000" dirty="0" smtClean="0"/>
              <a:t>Data </a:t>
            </a:r>
            <a:r>
              <a:rPr lang="en-IN" sz="2000" dirty="0" err="1" smtClean="0"/>
              <a:t>Penanganan</a:t>
            </a:r>
            <a:r>
              <a:rPr lang="en-IN" sz="2000" dirty="0" smtClean="0"/>
              <a:t> </a:t>
            </a:r>
            <a:r>
              <a:rPr lang="en-IN" sz="2000" dirty="0" err="1" smtClean="0"/>
              <a:t>Gangguan</a:t>
            </a:r>
            <a:r>
              <a:rPr lang="en-IN" sz="2000" dirty="0" smtClean="0"/>
              <a:t> </a:t>
            </a:r>
            <a:r>
              <a:rPr lang="en-IN" sz="2000" dirty="0" err="1" smtClean="0"/>
              <a:t>Jaringan</a:t>
            </a:r>
            <a:r>
              <a:rPr lang="en-IN" sz="2000" dirty="0" smtClean="0"/>
              <a:t> Via </a:t>
            </a:r>
            <a:r>
              <a:rPr lang="en-IN" sz="2000" dirty="0" err="1" smtClean="0"/>
              <a:t>Tiket</a:t>
            </a:r>
            <a:r>
              <a:rPr lang="en-IN" sz="2000" dirty="0" smtClean="0"/>
              <a:t> September</a:t>
            </a:r>
            <a:r>
              <a:rPr lang="en-IN" sz="2000" dirty="0" smtClean="0">
                <a:sym typeface="+mn-ea"/>
              </a:rPr>
              <a:t> 2022 </a:t>
            </a:r>
            <a:endParaRPr lang="en-IN" sz="2000" dirty="0" smtClean="0">
              <a:sym typeface="+mn-ea"/>
            </a:endParaRPr>
          </a:p>
        </p:txBody>
      </p:sp>
      <p:pic>
        <p:nvPicPr>
          <p:cNvPr id="8" name="Picture 4" descr="Download Logo PT Pos Indonesia PNG Vector Corel | Desaintasik.com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" y="130810"/>
            <a:ext cx="1490980" cy="1022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Berkas:Logo BUMN Untuk Indonesia 2020.svg - Wikipedia bahasa Indonesia,  ensiklopedia beba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000" y="339725"/>
            <a:ext cx="2992755" cy="537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/>
          <p:cNvGraphicFramePr/>
          <p:nvPr/>
        </p:nvGraphicFramePr>
        <p:xfrm>
          <a:off x="351155" y="1691005"/>
          <a:ext cx="5847715" cy="4674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005"/>
                <a:gridCol w="2245360"/>
                <a:gridCol w="608965"/>
                <a:gridCol w="643890"/>
                <a:gridCol w="521970"/>
                <a:gridCol w="643890"/>
                <a:gridCol w="635635"/>
              </a:tblGrid>
              <a:tr h="5194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No</a:t>
                      </a: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Jenis Gangguan </a:t>
                      </a: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W1</a:t>
                      </a: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W2</a:t>
                      </a: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W3</a:t>
                      </a: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W4</a:t>
                      </a: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Total</a:t>
                      </a: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  <a:tr h="5194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IN" alt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  <a:endParaRPr lang="en-IN" alt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Gangguan ASTINET</a:t>
                      </a: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10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IN" altLang="en-US" sz="1100" b="0">
                          <a:solidFill>
                            <a:schemeClr val="tx1"/>
                          </a:solidFill>
                          <a:latin typeface="Calibri" panose="020F0502020204030204" charset="-122"/>
                        </a:rPr>
                        <a:t>6</a:t>
                      </a:r>
                      <a:endParaRPr lang="en-IN" altLang="en-US" sz="1100" b="0">
                        <a:solidFill>
                          <a:schemeClr val="tx1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28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4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IN" alt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</a:t>
                      </a:r>
                      <a:endParaRPr lang="en-IN" alt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Gangguan Backup Lintas</a:t>
                      </a: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IN" altLang="en-US" sz="1100" b="0">
                          <a:solidFill>
                            <a:schemeClr val="tx1"/>
                          </a:solidFill>
                          <a:latin typeface="Calibri" panose="020F0502020204030204" charset="-122"/>
                        </a:rPr>
                        <a:t>0</a:t>
                      </a:r>
                      <a:endParaRPr lang="en-IN" altLang="en-US" sz="1100" b="0">
                        <a:solidFill>
                          <a:schemeClr val="tx1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4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Gangguan M2M</a:t>
                      </a: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IN" alt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</a:t>
                      </a:r>
                      <a:endParaRPr lang="en-IN" alt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IN" altLang="en-US" sz="1100" b="0">
                          <a:solidFill>
                            <a:schemeClr val="tx1"/>
                          </a:solidFill>
                          <a:latin typeface="Calibri" panose="020F0502020204030204" charset="-122"/>
                        </a:rPr>
                        <a:t>9</a:t>
                      </a:r>
                      <a:endParaRPr lang="en-IN" altLang="en-US" sz="1100" b="0">
                        <a:solidFill>
                          <a:schemeClr val="tx1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5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24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4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Gangguan Router Mikrotik</a:t>
                      </a: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IN" alt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6</a:t>
                      </a:r>
                      <a:endParaRPr lang="en-IN" alt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IN" altLang="en-US" sz="1100" b="0">
                          <a:solidFill>
                            <a:schemeClr val="tx1"/>
                          </a:solidFill>
                          <a:latin typeface="Calibri" panose="020F0502020204030204" charset="-122"/>
                        </a:rPr>
                        <a:t>5</a:t>
                      </a:r>
                      <a:endParaRPr lang="en-IN" altLang="en-US" sz="1100" b="0">
                        <a:solidFill>
                          <a:schemeClr val="tx1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22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4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5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Gangguan Manggoesky</a:t>
                      </a: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IN" altLang="en-US" sz="1100" b="0">
                          <a:solidFill>
                            <a:schemeClr val="tx1"/>
                          </a:solidFill>
                          <a:latin typeface="Calibri" panose="020F0502020204030204" charset="-122"/>
                        </a:rPr>
                        <a:t>0</a:t>
                      </a:r>
                      <a:endParaRPr lang="en-IN" altLang="en-US" sz="1100" b="0">
                        <a:solidFill>
                          <a:schemeClr val="tx1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4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IN" alt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6</a:t>
                      </a:r>
                      <a:endParaRPr lang="en-IN" alt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VPN</a:t>
                      </a: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IN" altLang="en-US" sz="1100" b="0">
                          <a:solidFill>
                            <a:schemeClr val="tx1"/>
                          </a:solidFill>
                          <a:latin typeface="Calibri" panose="020F0502020204030204" charset="-122"/>
                        </a:rPr>
                        <a:t>0</a:t>
                      </a:r>
                      <a:endParaRPr lang="en-IN" altLang="en-US" sz="1100" b="0">
                        <a:solidFill>
                          <a:schemeClr val="tx1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4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IN" alt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</a:t>
                      </a:r>
                      <a:endParaRPr lang="en-IN" alt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Lain-Lain</a:t>
                      </a: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IN" altLang="en-US" sz="1100" b="0">
                          <a:solidFill>
                            <a:schemeClr val="tx1"/>
                          </a:solidFill>
                          <a:latin typeface="Calibri" panose="020F0502020204030204" charset="-122"/>
                        </a:rPr>
                        <a:t>2</a:t>
                      </a:r>
                      <a:endParaRPr lang="en-IN" altLang="en-US" sz="1100" b="0">
                        <a:solidFill>
                          <a:schemeClr val="tx1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430">
                <a:tc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Total</a:t>
                      </a: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29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IN" alt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20</a:t>
                      </a:r>
                      <a:endParaRPr lang="en-IN" alt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IN" altLang="en-US" sz="1100" b="0">
                          <a:solidFill>
                            <a:schemeClr val="tx1"/>
                          </a:solidFill>
                          <a:latin typeface="Calibri" panose="020F0502020204030204" charset="-122"/>
                        </a:rPr>
                        <a:t>22</a:t>
                      </a:r>
                      <a:endParaRPr lang="en-IN" altLang="en-US" sz="1100" b="0">
                        <a:solidFill>
                          <a:schemeClr val="tx1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19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90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0" name="Title 1"/>
          <p:cNvSpPr>
            <a:spLocks noGrp="1"/>
          </p:cNvSpPr>
          <p:nvPr/>
        </p:nvSpPr>
        <p:spPr>
          <a:xfrm>
            <a:off x="6404610" y="1346835"/>
            <a:ext cx="5029200" cy="3441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1600" dirty="0" smtClean="0">
                <a:sym typeface="+mn-ea"/>
              </a:rPr>
              <a:t>Total </a:t>
            </a:r>
            <a:r>
              <a:rPr lang="en-IN" sz="1600" dirty="0" smtClean="0">
                <a:sym typeface="+mn-ea"/>
              </a:rPr>
              <a:t>Gangguan per Regional</a:t>
            </a:r>
            <a:endParaRPr lang="en-IN" sz="1600" dirty="0" smtClean="0">
              <a:sym typeface="+mn-ea"/>
            </a:endParaRPr>
          </a:p>
        </p:txBody>
      </p:sp>
      <p:sp>
        <p:nvSpPr>
          <p:cNvPr id="11" name="Title 1"/>
          <p:cNvSpPr>
            <a:spLocks noGrp="1"/>
          </p:cNvSpPr>
          <p:nvPr/>
        </p:nvSpPr>
        <p:spPr>
          <a:xfrm>
            <a:off x="838200" y="1276350"/>
            <a:ext cx="4781550" cy="396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1600" dirty="0" smtClean="0">
                <a:sym typeface="+mn-ea"/>
              </a:rPr>
              <a:t>Rekap Gangguan Jaringan per Layanan</a:t>
            </a:r>
            <a:endParaRPr lang="en-IN" sz="1600" dirty="0" smtClean="0">
              <a:sym typeface="+mn-ea"/>
            </a:endParaRPr>
          </a:p>
        </p:txBody>
      </p:sp>
      <p:graphicFrame>
        <p:nvGraphicFramePr>
          <p:cNvPr id="12" name="Content Placeholder 11"/>
          <p:cNvGraphicFramePr/>
          <p:nvPr>
            <p:ph sz="half" idx="1"/>
          </p:nvPr>
        </p:nvGraphicFramePr>
        <p:xfrm>
          <a:off x="6404610" y="1691005"/>
          <a:ext cx="5407660" cy="4672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010"/>
                <a:gridCol w="1532890"/>
                <a:gridCol w="530225"/>
                <a:gridCol w="517525"/>
                <a:gridCol w="458470"/>
                <a:gridCol w="424815"/>
                <a:gridCol w="403860"/>
                <a:gridCol w="436245"/>
                <a:gridCol w="367030"/>
                <a:gridCol w="402590"/>
              </a:tblGrid>
              <a:tr h="433705"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No</a:t>
                      </a: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Nama Kantor</a:t>
                      </a: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W1</a:t>
                      </a: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W2</a:t>
                      </a: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W3</a:t>
                      </a: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W4</a:t>
                      </a: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753110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OPEN</a:t>
                      </a: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CLOSE</a:t>
                      </a: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OPEN </a:t>
                      </a: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CLOSE</a:t>
                      </a: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OPEN</a:t>
                      </a: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CLOSE</a:t>
                      </a: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OPEN</a:t>
                      </a: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CLOSE</a:t>
                      </a: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</a:tr>
              <a:tr h="4546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Regional 1 </a:t>
                      </a: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6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0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Regional 2 </a:t>
                      </a: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4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Regional 3 </a:t>
                      </a: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7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Regional 4 </a:t>
                      </a: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4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5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Regional 5 </a:t>
                      </a: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7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6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Regional 6 </a:t>
                      </a: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5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435">
                <a:tc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Total</a:t>
                      </a: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18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11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IN" alt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11</a:t>
                      </a:r>
                      <a:endParaRPr lang="en-IN" alt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IN" alt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9</a:t>
                      </a:r>
                      <a:endParaRPr lang="en-IN" alt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13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9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11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433705">
                <a:tc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Total Tiket Gangguan </a:t>
                      </a: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29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IN" alt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20</a:t>
                      </a:r>
                      <a:endParaRPr lang="en-IN" alt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22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IN" alt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19</a:t>
                      </a:r>
                      <a:endParaRPr lang="en-IN" alt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840" y="198120"/>
            <a:ext cx="10515600" cy="829310"/>
          </a:xfrm>
        </p:spPr>
        <p:txBody>
          <a:bodyPr/>
          <a:p>
            <a:pPr algn="ctr"/>
            <a:r>
              <a:rPr lang="en-IN" altLang="en-US" sz="3000"/>
              <a:t>Laporan Host</a:t>
            </a:r>
            <a:endParaRPr lang="en-IN" altLang="en-US" sz="3000"/>
          </a:p>
        </p:txBody>
      </p:sp>
      <p:graphicFrame>
        <p:nvGraphicFramePr>
          <p:cNvPr id="5" name="Content Placeholder 4"/>
          <p:cNvGraphicFramePr/>
          <p:nvPr>
            <p:ph sz="half" idx="1"/>
          </p:nvPr>
        </p:nvGraphicFramePr>
        <p:xfrm>
          <a:off x="601345" y="1027430"/>
          <a:ext cx="10816590" cy="5229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6315"/>
                <a:gridCol w="4565650"/>
                <a:gridCol w="840740"/>
                <a:gridCol w="854075"/>
                <a:gridCol w="1019810"/>
              </a:tblGrid>
              <a:tr h="1803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Host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Name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Problems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Ok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Graph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</a:tr>
              <a:tr h="1803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LB Azure Ipos API CPTD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HAProxy: Service is down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0.06%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99.94%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Show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3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LB Azure Ipos API CPTD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HAProxy backend backend_api-soa-cptd: Server is DOWN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100%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Show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3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LB Azure Ipos API CPTD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HAProxy backend backend_ei-tarif: Server is DOWN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100%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Show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3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LB Azure Ipos API CPTD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HAProxy backend stats1: Server is DOWN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100%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Show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3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LB Azure Ipos API CPTD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HAProxy backend_api-soa-cptd api-soa-10.29.41.47: Server is DOWN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100%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Show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3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LB Azure Ipos API CPTD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HAProxy backend_api-soa-cptd api-soa-10.29.41.160: Server is DOWN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100%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Show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3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LB Azure Ipos API CPTD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HAProxy backend_api-soa-cptd api-soa-10.29.41.161: Server is DOWN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100%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Show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3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LB Azure Ipos API CPTD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HAProxy backend_api-soa-cptd api-soa-10.29.41.162: Server is DOWN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100%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Show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3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LB Azure Ipos API CPTD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HAProxy backend_api-soa-cptd api-soa-10.29.41.163: Server is DOWN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100%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Show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3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LB Azure Ipos API CPTD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HAProxy backend_api-soa-cptd api-soa-10.29.41.164: Server is DOWN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100%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Show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3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LB Azure Ipos API CPTD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HAProxy backend_ei-tarif ei-tarif-9763-10.29.41.17: Server is DOWN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100%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Show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3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LB Azure Ipos API CPTD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HAProxy backend_ei-tarif ei-tarif-9763-10.29.41.166: Server is DOWN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100%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Show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3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LB Azure Ipos API CPTD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HAProxy backend_ei-tarif ei-tarif-9763-10.29.41.167: Server is DOWN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100%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Show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3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LB Azure Ipos API CPTD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HAProxy backend_ei-tarif ei-tarif-9763-10.29.41.168: Server is DOWN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100%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Show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3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LB Azure Ipos API CPTD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HAProxy backend_ei-tarif ei-tarif-9763-10.29.41.169: Server is DOWN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100%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Show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3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LB Azure Ipos API CPTD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HAProxy backend_ei-tarif ei-tarif-9763-10.29.41.170: Server is DOWN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100%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Show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3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LB Azure Ipos Jembatan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Nginx: Service is down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0.07%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99.93%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Show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3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LB Azure Ipos Web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Nginx: Service is down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0.07%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99.93%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Show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3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LB Azure Ipos WS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Nginx: Service is down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0.07%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99.93%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Show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3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LB Ipos EI Manifest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HAProxy: Service is down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0.09%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99.91%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Show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3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WAF Alibaba Linux ITMS LMS Hadir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Nginx: Service is down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0.07%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99.93%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Show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3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WAF Alibaba Linux Qcomm Mloket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Nginx: Service is down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0.07%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99.93%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Show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3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WAF AWS EKS SG Pospay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Nginx: Service is down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0.09%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99.91%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Show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3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WAF AWS FINTECH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Nginx: Service is down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0.09%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99.91%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Show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3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WAF AWS JAKARTA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Nginx: Service is down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0.17%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99.83%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Show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3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WAF AWS Magenpos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Nginx: Service is down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0.12%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99.88%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Show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3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WAF AWS PIOL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Nginx: Service is down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0.09%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99.91%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Show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3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WAF Dacen Linux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Nginx: Service is down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0.25%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99.75%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Show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IN" altLang="en-US" sz="3335"/>
              <a:t>Laporan Router</a:t>
            </a:r>
            <a:endParaRPr lang="en-IN" altLang="en-US" sz="3335"/>
          </a:p>
        </p:txBody>
      </p:sp>
      <p:graphicFrame>
        <p:nvGraphicFramePr>
          <p:cNvPr id="5" name="Content Placeholder 4"/>
          <p:cNvGraphicFramePr/>
          <p:nvPr>
            <p:ph sz="half" idx="1"/>
          </p:nvPr>
        </p:nvGraphicFramePr>
        <p:xfrm>
          <a:off x="838200" y="1825625"/>
          <a:ext cx="4243705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3325"/>
                <a:gridCol w="933450"/>
                <a:gridCol w="836930"/>
              </a:tblGrid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ON PREMISE</a:t>
                      </a: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Name </a:t>
                      </a: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Down Time %</a:t>
                      </a: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Uptime %</a:t>
                      </a: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Segoe UI" panose="020B0502040204020203" charset="-122"/>
                        </a:rPr>
                        <a:t>Router Gateway Cilaki</a:t>
                      </a:r>
                      <a:endParaRPr lang="en-US" sz="900" b="0">
                        <a:solidFill>
                          <a:srgbClr val="000000"/>
                        </a:solidFill>
                        <a:latin typeface="Segoe UI" panose="020B0502040204020203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0.00 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100.00 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Segoe UI" panose="020B0502040204020203" charset="-122"/>
                        </a:rPr>
                        <a:t>Router Gateway Jalan Jakarta</a:t>
                      </a:r>
                      <a:endParaRPr lang="en-US" sz="900" b="0">
                        <a:solidFill>
                          <a:srgbClr val="000000"/>
                        </a:solidFill>
                        <a:latin typeface="Segoe UI" panose="020B0502040204020203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0.00 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100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Segoe UI" panose="020B0502040204020203" charset="-122"/>
                        </a:rPr>
                        <a:t>Router Gateway LAN Banda</a:t>
                      </a:r>
                      <a:endParaRPr lang="en-US" sz="900" b="0">
                        <a:solidFill>
                          <a:srgbClr val="000000"/>
                        </a:solidFill>
                        <a:latin typeface="Segoe UI" panose="020B0502040204020203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0.00 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100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Segoe UI" panose="020B0502040204020203" charset="-122"/>
                        </a:rPr>
                        <a:t>Router Gateway Pusat Jakarta</a:t>
                      </a:r>
                      <a:endParaRPr lang="en-US" sz="900" b="0">
                        <a:solidFill>
                          <a:srgbClr val="000000"/>
                        </a:solidFill>
                        <a:latin typeface="Segoe UI" panose="020B0502040204020203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100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Segoe UI" panose="020B0502040204020203" charset="-122"/>
                        </a:rPr>
                        <a:t>Router Gateway VM Banda</a:t>
                      </a:r>
                      <a:endParaRPr lang="en-US" sz="900" b="0">
                        <a:solidFill>
                          <a:srgbClr val="000000"/>
                        </a:solidFill>
                        <a:latin typeface="Segoe UI" panose="020B0502040204020203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0.00 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100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Segoe UI" panose="020B0502040204020203" charset="-122"/>
                        </a:rPr>
                        <a:t>Router Mitra 1</a:t>
                      </a:r>
                      <a:endParaRPr lang="en-US" sz="900" b="0">
                        <a:solidFill>
                          <a:srgbClr val="000000"/>
                        </a:solidFill>
                        <a:latin typeface="Segoe UI" panose="020B0502040204020203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100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Segoe UI" panose="020B0502040204020203" charset="-122"/>
                        </a:rPr>
                        <a:t>Router Mitra 2</a:t>
                      </a:r>
                      <a:endParaRPr lang="en-US" sz="900" b="0">
                        <a:solidFill>
                          <a:srgbClr val="000000"/>
                        </a:solidFill>
                        <a:latin typeface="Segoe UI" panose="020B0502040204020203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100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Segoe UI" panose="020B0502040204020203" charset="-122"/>
                        </a:rPr>
                        <a:t>Router NAT Public 130</a:t>
                      </a:r>
                      <a:endParaRPr lang="en-US" sz="900" b="0">
                        <a:solidFill>
                          <a:srgbClr val="000000"/>
                        </a:solidFill>
                        <a:latin typeface="Segoe UI" panose="020B0502040204020203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100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Segoe UI" panose="020B0502040204020203" charset="-122"/>
                        </a:rPr>
                        <a:t>Router Public Pos Dacen</a:t>
                      </a:r>
                      <a:endParaRPr lang="en-US" sz="900" b="0">
                        <a:solidFill>
                          <a:srgbClr val="000000"/>
                        </a:solidFill>
                        <a:latin typeface="Segoe UI" panose="020B0502040204020203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100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Segoe UI" panose="020B0502040204020203" charset="-122"/>
                        </a:rPr>
                        <a:t>Router Public Pos DRC</a:t>
                      </a:r>
                      <a:endParaRPr lang="en-US" sz="900" b="0">
                        <a:solidFill>
                          <a:srgbClr val="000000"/>
                        </a:solidFill>
                        <a:latin typeface="Segoe UI" panose="020B0502040204020203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0.00 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100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Segoe UI" panose="020B0502040204020203" charset="-122"/>
                        </a:rPr>
                        <a:t>Router Utama Dacen</a:t>
                      </a:r>
                      <a:endParaRPr lang="en-US" sz="900" b="0">
                        <a:solidFill>
                          <a:srgbClr val="000000"/>
                        </a:solidFill>
                        <a:latin typeface="Segoe UI" panose="020B0502040204020203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100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Segoe UI" panose="020B0502040204020203" charset="-122"/>
                        </a:rPr>
                        <a:t>Router Utama DRC</a:t>
                      </a:r>
                      <a:endParaRPr lang="en-US" sz="900" b="0">
                        <a:solidFill>
                          <a:srgbClr val="000000"/>
                        </a:solidFill>
                        <a:latin typeface="Segoe UI" panose="020B0502040204020203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100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Segoe UI" panose="020B0502040204020203" charset="-122"/>
                        </a:rPr>
                        <a:t>Router VPN Gateway Cloud</a:t>
                      </a:r>
                      <a:endParaRPr lang="en-US" sz="900" b="0">
                        <a:solidFill>
                          <a:srgbClr val="000000"/>
                        </a:solidFill>
                        <a:latin typeface="Segoe UI" panose="020B0502040204020203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0.00 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100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Content Placeholder 5"/>
          <p:cNvGraphicFramePr/>
          <p:nvPr>
            <p:ph sz="half" idx="2"/>
          </p:nvPr>
        </p:nvGraphicFramePr>
        <p:xfrm>
          <a:off x="5784215" y="1825625"/>
          <a:ext cx="5342255" cy="1416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3555"/>
                <a:gridCol w="1210310"/>
                <a:gridCol w="1088390"/>
              </a:tblGrid>
              <a:tr h="2540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ROUTER</a:t>
                      </a: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24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Name </a:t>
                      </a: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Down Time %</a:t>
                      </a: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Uptime %</a:t>
                      </a: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24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Segoe UI" panose="020B0502040204020203" charset="-122"/>
                        </a:rPr>
                        <a:t>Router Mitra Asabri</a:t>
                      </a:r>
                      <a:endParaRPr lang="en-US" sz="900" b="0">
                        <a:solidFill>
                          <a:srgbClr val="000000"/>
                        </a:solidFill>
                        <a:latin typeface="Segoe UI" panose="020B0502040204020203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0.00 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100.00 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24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Segoe UI" panose="020B0502040204020203" charset="-122"/>
                        </a:rPr>
                        <a:t>Router Mitra PLN Gandul 1st Icon</a:t>
                      </a:r>
                      <a:endParaRPr lang="en-US" sz="900" b="0">
                        <a:solidFill>
                          <a:srgbClr val="000000"/>
                        </a:solidFill>
                        <a:latin typeface="Segoe UI" panose="020B0502040204020203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0.00 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100.00 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24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Segoe UI" panose="020B0502040204020203" charset="-122"/>
                        </a:rPr>
                        <a:t>Router Mitra PLN Trunojoyo 1st Telkom</a:t>
                      </a:r>
                      <a:endParaRPr lang="en-US" sz="900" b="0">
                        <a:solidFill>
                          <a:srgbClr val="000000"/>
                        </a:solidFill>
                        <a:latin typeface="Segoe UI" panose="020B0502040204020203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0.00 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100.00 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24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Segoe UI" panose="020B0502040204020203" charset="-122"/>
                        </a:rPr>
                        <a:t>Router Mitra PLN Trunojoyo 2nd Icon</a:t>
                      </a:r>
                      <a:endParaRPr lang="en-US" sz="900" b="0">
                        <a:solidFill>
                          <a:srgbClr val="000000"/>
                        </a:solidFill>
                        <a:latin typeface="Segoe UI" panose="020B0502040204020203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0.00 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100.00 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Download Logo PT Pos Indonesia PNG Vector Corel | Desaintasik.com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" y="130810"/>
            <a:ext cx="1490980" cy="1022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Berkas:Logo BUMN Untuk Indonesia 2020.svg - Wikipedia bahasa Indonesia,  ensiklopedia beba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000" y="339725"/>
            <a:ext cx="2992755" cy="537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180340" y="1543685"/>
            <a:ext cx="11829415" cy="251587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000" dirty="0" smtClean="0">
                <a:sym typeface="+mn-ea"/>
              </a:rPr>
              <a:t>Remark:</a:t>
            </a:r>
            <a:br>
              <a:rPr lang="en-IN" sz="2000" dirty="0" smtClean="0">
                <a:sym typeface="+mn-ea"/>
              </a:rPr>
            </a:br>
            <a:r>
              <a:rPr lang="en-IN" sz="2000" dirty="0" smtClean="0">
                <a:sym typeface="+mn-ea"/>
              </a:rPr>
              <a:t>1. Availabilty  Layanan Jaringan Mainlink Infokom Astinet pada Bulan September </a:t>
            </a:r>
            <a:r>
              <a:rPr lang="en-IN" sz="2000" dirty="0" smtClean="0">
                <a:sym typeface="+mn-ea"/>
              </a:rPr>
              <a:t>2022</a:t>
            </a:r>
            <a:r>
              <a:rPr lang="en-IN" sz="2000" dirty="0" smtClean="0">
                <a:sym typeface="+mn-ea"/>
              </a:rPr>
              <a:t> minggu keempat  sebesar </a:t>
            </a:r>
            <a:r>
              <a:rPr lang="en-IN" sz="2000" b="1" dirty="0" smtClean="0">
                <a:sym typeface="+mn-ea"/>
              </a:rPr>
              <a:t>97%</a:t>
            </a:r>
            <a:endParaRPr lang="en-IN" sz="2000" dirty="0" smtClean="0">
              <a:sym typeface="+mn-ea"/>
            </a:endParaRPr>
          </a:p>
          <a:p>
            <a:pPr algn="l"/>
            <a:r>
              <a:rPr lang="en-IN" sz="2000" dirty="0" smtClean="0">
                <a:sym typeface="+mn-ea"/>
              </a:rPr>
              <a:t>2. Availability Layanan Backuplink Infokom (Lintas Artha) pada Bulan September </a:t>
            </a:r>
            <a:r>
              <a:rPr lang="en-IN" sz="2000" dirty="0" smtClean="0">
                <a:sym typeface="+mn-ea"/>
              </a:rPr>
              <a:t>2022 </a:t>
            </a:r>
            <a:r>
              <a:rPr lang="en-IN" sz="2000" dirty="0" smtClean="0">
                <a:sym typeface="+mn-ea"/>
              </a:rPr>
              <a:t>minggu keempat  sebesar </a:t>
            </a:r>
            <a:r>
              <a:rPr lang="en-IN" sz="2000" b="1" dirty="0" smtClean="0">
                <a:sym typeface="+mn-ea"/>
              </a:rPr>
              <a:t>98%</a:t>
            </a:r>
            <a:endParaRPr lang="en-IN" sz="2000" dirty="0" smtClean="0">
              <a:sym typeface="+mn-ea"/>
            </a:endParaRPr>
          </a:p>
          <a:p>
            <a:pPr algn="l"/>
            <a:r>
              <a:rPr lang="en-IN" sz="2000" dirty="0" smtClean="0">
                <a:sym typeface="+mn-ea"/>
              </a:rPr>
              <a:t>3. Availability Data Center meliputi AWS CLOUD, AZURE CLOUD, ALIBABA CLOUD &amp; ON PRIME pada Bulan September 2022 minggu keempat sebesar </a:t>
            </a:r>
            <a:r>
              <a:rPr lang="en-IN" sz="2000" b="1" dirty="0" smtClean="0">
                <a:sym typeface="+mn-ea"/>
              </a:rPr>
              <a:t>100%</a:t>
            </a:r>
            <a:endParaRPr lang="en-IN" sz="2000" dirty="0" smtClean="0">
              <a:sym typeface="+mn-ea"/>
            </a:endParaRPr>
          </a:p>
          <a:p>
            <a:pPr algn="l"/>
            <a:r>
              <a:rPr lang="en-IN" sz="2000" dirty="0" smtClean="0">
                <a:sym typeface="+mn-ea"/>
              </a:rPr>
              <a:t>4. Total Tiket Gangguan Jaringan pada Bulan September 2022 hingga minggu keempat </a:t>
            </a:r>
            <a:r>
              <a:rPr lang="en-IN" sz="2000" b="1" dirty="0" smtClean="0">
                <a:sym typeface="+mn-ea"/>
              </a:rPr>
              <a:t>90 </a:t>
            </a:r>
            <a:r>
              <a:rPr lang="en-IN" sz="2000" b="1" dirty="0" smtClean="0">
                <a:sym typeface="+mn-ea"/>
              </a:rPr>
              <a:t>Gangguan.</a:t>
            </a:r>
            <a:endParaRPr lang="en-IN" sz="2000" b="1" dirty="0" smtClean="0">
              <a:sym typeface="+mn-ea"/>
            </a:endParaRPr>
          </a:p>
          <a:p>
            <a:pPr algn="l"/>
            <a:r>
              <a:rPr lang="en-IN" sz="2000" dirty="0" smtClean="0">
                <a:cs typeface="+mj-lt"/>
                <a:sym typeface="+mn-ea"/>
              </a:rPr>
              <a:t>5. Total Gangguan Jaringan terbesar pada Bulan September 2022 hingga minggu keempat pada </a:t>
            </a:r>
            <a:r>
              <a:rPr lang="en-IN" sz="2000" b="1" dirty="0" smtClean="0">
                <a:cs typeface="+mj-lt"/>
                <a:sym typeface="+mn-ea"/>
              </a:rPr>
              <a:t>Regional 1.</a:t>
            </a:r>
            <a:endParaRPr lang="en-US" sz="2000" b="1">
              <a:latin typeface="+mj-lt"/>
              <a:cs typeface="+mj-lt"/>
            </a:endParaRPr>
          </a:p>
          <a:p>
            <a:pPr algn="l"/>
            <a:endParaRPr lang="en-IN" sz="2000" b="1" dirty="0" smtClean="0"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40" y="2803525"/>
            <a:ext cx="10515600" cy="1325563"/>
          </a:xfrm>
        </p:spPr>
        <p:txBody>
          <a:bodyPr/>
          <a:lstStyle/>
          <a:p>
            <a:pPr algn="ctr"/>
            <a:r>
              <a:rPr lang="en-IN" dirty="0" smtClean="0"/>
              <a:t>TERIMAKASIH</a:t>
            </a:r>
            <a:endParaRPr lang="en-IN" dirty="0"/>
          </a:p>
        </p:txBody>
      </p:sp>
      <p:pic>
        <p:nvPicPr>
          <p:cNvPr id="4" name="Picture 4" descr="Download Logo PT Pos Indonesia PNG Vector Corel | Desaintasik.com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" y="112250"/>
            <a:ext cx="1805305" cy="1238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Berkas:Logo BUMN Untuk Indonesia 2020.svg - Wikipedia bahasa Indonesia,  ensiklopedia beba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015" y="339938"/>
            <a:ext cx="3369945" cy="605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4798</Words>
  <Application>WPS Presentation</Application>
  <PresentationFormat>Widescreen</PresentationFormat>
  <Paragraphs>859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SimSun</vt:lpstr>
      <vt:lpstr>Wingdings</vt:lpstr>
      <vt:lpstr>Calibri</vt:lpstr>
      <vt:lpstr>Calibri Light</vt:lpstr>
      <vt:lpstr>Microsoft YaHei</vt:lpstr>
      <vt:lpstr>Arial Unicode MS</vt:lpstr>
      <vt:lpstr>Calibri</vt:lpstr>
      <vt:lpstr>Segoe UI</vt:lpstr>
      <vt:lpstr>Office Theme</vt:lpstr>
      <vt:lpstr>Laporan Availability &amp; Gangguan Jaringan</vt:lpstr>
      <vt:lpstr>Rekap Laporan Availability  Main Link dan Backup Link Layanan Network (Infokom) September 2022 </vt:lpstr>
      <vt:lpstr>Rekap Laporan Availability  Main Link dan Backup Link Layanan Network (Infokom)  - Data Center Bulan September 2022 </vt:lpstr>
      <vt:lpstr>Data Penanganan Gangguan Jaringan Via Tiket September 2022 </vt:lpstr>
      <vt:lpstr>PowerPoint 演示文稿</vt:lpstr>
      <vt:lpstr>PowerPoint 演示文稿</vt:lpstr>
      <vt:lpstr>PowerPoint 演示文稿</vt:lpstr>
      <vt:lpstr>TERIMAKASIH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Laporan Availability &amp; Gangguan Jaringan</dc:title>
  <dc:creator>Acer</dc:creator>
  <cp:lastModifiedBy>Acer</cp:lastModifiedBy>
  <cp:revision>43</cp:revision>
  <dcterms:created xsi:type="dcterms:W3CDTF">2022-08-01T10:48:00Z</dcterms:created>
  <dcterms:modified xsi:type="dcterms:W3CDTF">2022-10-03T09:14:41Z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8E7435D298214F13B3A62943A5561F3C</vt:lpwstr>
  </property>
  <property fmtid="{D5CDD505-2E9C-101B-9397-08002B2CF9AE}" pid="3" name="KSOProductBuildVer">
    <vt:lpwstr>1033-11.2.0.11341</vt:lpwstr>
  </property>
</Properties>
</file>