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Laporan%20Availability%20Mingguan%20September%202022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Laporan%20Availability%20Mingguan%20September%202022%20(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S%20INDONESIA\2022\Laporan%20Availability%20dan%20Tiket%20Subdit%20IT%202022\Rekap%20Data%20Availability%20Seluru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S%20INDONESIA\2022\Laporan%20Availability%20dan%20Tiket%20Subdit%20IT%202022\Rekap%20Data%20Availability%20Seluru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Mainlink Astinet</a:t>
            </a:r>
          </a:p>
          <a:p>
            <a:pPr>
              <a:defRPr/>
            </a:pPr>
            <a:r>
              <a:rPr lang="en-IN"/>
              <a:t>September 2022</a:t>
            </a:r>
          </a:p>
        </c:rich>
      </c:tx>
      <c:layout>
        <c:manualLayout>
          <c:xMode val="edge"/>
          <c:yMode val="edge"/>
          <c:x val="0.363148371531966"/>
          <c:y val="2.7777777777777801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006-45FB-9D08-2871D0C356C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006-45FB-9D08-2871D0C356C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006-45FB-9D08-2871D0C356C0}"/>
              </c:ext>
            </c:extLst>
          </c:dPt>
          <c:dLbls>
            <c:dLbl>
              <c:idx val="2"/>
              <c:layout>
                <c:manualLayout>
                  <c:x val="8.8558816511572394E-2"/>
                  <c:y val="0.1000105715952169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006-45FB-9D08-2871D0C356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'[Laporan Availability Mingguan September 2022 (3).xlsx]Astinet Minggu 4 Sept 22'!$H$11:$H$13</c:f>
              <c:strCache>
                <c:ptCount val="3"/>
                <c:pt idx="0">
                  <c:v>Time Up 100 %</c:v>
                </c:pt>
                <c:pt idx="1">
                  <c:v>Time Up &gt;=50% - &lt;=99.99%</c:v>
                </c:pt>
                <c:pt idx="2">
                  <c:v>Time Up &lt;50%</c:v>
                </c:pt>
              </c:strCache>
            </c:strRef>
          </c:cat>
          <c:val>
            <c:numRef>
              <c:f>'[Laporan Availability Mingguan September 2022 (3).xlsx]Astinet Minggu 4 Sept 22'!$J$11:$J$13</c:f>
              <c:numCache>
                <c:formatCode>0%</c:formatCode>
                <c:ptCount val="3"/>
                <c:pt idx="0">
                  <c:v>0.82660332541567705</c:v>
                </c:pt>
                <c:pt idx="1">
                  <c:v>0.14489311163895499</c:v>
                </c:pt>
                <c:pt idx="2">
                  <c:v>2.85035629453682E-2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06-45FB-9D08-2871D0C356C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Backup link (Lintas Artha)</a:t>
            </a:r>
          </a:p>
          <a:p>
            <a:pPr>
              <a:defRPr/>
            </a:pPr>
            <a:r>
              <a:rPr lang="en-US"/>
              <a:t>September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26F-4B5E-A20C-B368FB6FA3D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26F-4B5E-A20C-B368FB6FA3D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26F-4B5E-A20C-B368FB6FA3D0}"/>
              </c:ext>
            </c:extLst>
          </c:dPt>
          <c:dLbls>
            <c:dLbl>
              <c:idx val="2"/>
              <c:layout>
                <c:manualLayout>
                  <c:x val="6.4038439160622199E-2"/>
                  <c:y val="0.1329709827938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6F-4B5E-A20C-B368FB6FA3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'[Laporan Availability Mingguan September 2022 (3).xlsx]Lintas Minggu 4 Sept 22'!$H$11:$H$13</c:f>
              <c:strCache>
                <c:ptCount val="3"/>
                <c:pt idx="0">
                  <c:v>Time Up 100 %</c:v>
                </c:pt>
                <c:pt idx="1">
                  <c:v>Time Up &gt;=50% - &lt;=99.99%</c:v>
                </c:pt>
                <c:pt idx="2">
                  <c:v>Time Up &lt;50%</c:v>
                </c:pt>
              </c:strCache>
            </c:strRef>
          </c:cat>
          <c:val>
            <c:numRef>
              <c:f>'[Laporan Availability Mingguan September 2022 (3).xlsx]Lintas Minggu 4 Sept 22'!$J$11:$J$13</c:f>
              <c:numCache>
                <c:formatCode>0%</c:formatCode>
                <c:ptCount val="3"/>
                <c:pt idx="0">
                  <c:v>0.86231884057970998</c:v>
                </c:pt>
                <c:pt idx="1">
                  <c:v>0.123188405797101</c:v>
                </c:pt>
                <c:pt idx="2">
                  <c:v>1.4492753623188401E-2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6F-4B5E-A20C-B368FB6FA3D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Mainlink Astinet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611904761904801"/>
          <c:y val="0.15813953488372101"/>
          <c:w val="0.66769047619047595"/>
          <c:h val="0.374492044063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'[Rekap Data Availability Seluruh.xlsx]September 2022'!$J$3</c:f>
              <c:strCache>
                <c:ptCount val="1"/>
                <c:pt idx="0">
                  <c:v>Time Up 100 %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'[Rekap Data Availability Seluruh.xlsx]September 2022'!$K$2:$N$2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'[Rekap Data Availability Seluruh.xlsx]September 2022'!$K$3:$N$3</c:f>
              <c:numCache>
                <c:formatCode>General</c:formatCode>
                <c:ptCount val="4"/>
                <c:pt idx="0">
                  <c:v>322</c:v>
                </c:pt>
                <c:pt idx="1">
                  <c:v>308</c:v>
                </c:pt>
                <c:pt idx="2">
                  <c:v>304</c:v>
                </c:pt>
                <c:pt idx="3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D-4703-93FC-FB915A493A05}"/>
            </c:ext>
          </c:extLst>
        </c:ser>
        <c:ser>
          <c:idx val="1"/>
          <c:order val="1"/>
          <c:tx>
            <c:strRef>
              <c:f>'[Rekap Data Availability Seluruh.xlsx]September 2022'!$J$4</c:f>
              <c:strCache>
                <c:ptCount val="1"/>
                <c:pt idx="0">
                  <c:v>Time Up &gt;=50% - &lt;=99.99%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'[Rekap Data Availability Seluruh.xlsx]September 2022'!$K$2:$N$2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'[Rekap Data Availability Seluruh.xlsx]September 2022'!$K$4:$N$4</c:f>
              <c:numCache>
                <c:formatCode>General</c:formatCode>
                <c:ptCount val="4"/>
                <c:pt idx="0">
                  <c:v>88</c:v>
                </c:pt>
                <c:pt idx="1">
                  <c:v>108</c:v>
                </c:pt>
                <c:pt idx="2">
                  <c:v>107</c:v>
                </c:pt>
                <c:pt idx="3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5D-4703-93FC-FB915A493A05}"/>
            </c:ext>
          </c:extLst>
        </c:ser>
        <c:ser>
          <c:idx val="2"/>
          <c:order val="2"/>
          <c:tx>
            <c:strRef>
              <c:f>'[Rekap Data Availability Seluruh.xlsx]September 2022'!$J$5</c:f>
              <c:strCache>
                <c:ptCount val="1"/>
                <c:pt idx="0">
                  <c:v>Time Up &lt;50%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'[Rekap Data Availability Seluruh.xlsx]September 2022'!$K$2:$N$2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'[Rekap Data Availability Seluruh.xlsx]September 2022'!$K$5:$N$5</c:f>
              <c:numCache>
                <c:formatCode>General</c:formatCode>
                <c:ptCount val="4"/>
                <c:pt idx="0">
                  <c:v>9</c:v>
                </c:pt>
                <c:pt idx="1">
                  <c:v>3</c:v>
                </c:pt>
                <c:pt idx="2">
                  <c:v>9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5D-4703-93FC-FB915A493A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043884"/>
        <c:axId val="727737036"/>
      </c:barChart>
      <c:catAx>
        <c:axId val="1230438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737036"/>
        <c:crosses val="autoZero"/>
        <c:auto val="1"/>
        <c:lblAlgn val="ctr"/>
        <c:lblOffset val="100"/>
        <c:noMultiLvlLbl val="0"/>
      </c:catAx>
      <c:valAx>
        <c:axId val="7277370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438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 rtl="0"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Backup Link (Lintas Artha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'[Rekap Data Availability Seluruh.xlsx]September 2022'!$J$10</c:f>
              <c:strCache>
                <c:ptCount val="1"/>
                <c:pt idx="0">
                  <c:v>Time Up 100 %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'[Rekap Data Availability Seluruh.xlsx]September 2022'!$K$9:$N$9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'[Rekap Data Availability Seluruh.xlsx]September 2022'!$K$10:$N$10</c:f>
              <c:numCache>
                <c:formatCode>General</c:formatCode>
                <c:ptCount val="4"/>
                <c:pt idx="0">
                  <c:v>112</c:v>
                </c:pt>
                <c:pt idx="1">
                  <c:v>102</c:v>
                </c:pt>
                <c:pt idx="2">
                  <c:v>111</c:v>
                </c:pt>
                <c:pt idx="3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9-4739-B114-7B600F006D6A}"/>
            </c:ext>
          </c:extLst>
        </c:ser>
        <c:ser>
          <c:idx val="1"/>
          <c:order val="1"/>
          <c:tx>
            <c:strRef>
              <c:f>'[Rekap Data Availability Seluruh.xlsx]September 2022'!$J$11</c:f>
              <c:strCache>
                <c:ptCount val="1"/>
                <c:pt idx="0">
                  <c:v>Time Up &gt;=50% - &lt;=99.99%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'[Rekap Data Availability Seluruh.xlsx]September 2022'!$K$9:$N$9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'[Rekap Data Availability Seluruh.xlsx]September 2022'!$K$11:$N$11</c:f>
              <c:numCache>
                <c:formatCode>General</c:formatCode>
                <c:ptCount val="4"/>
                <c:pt idx="0">
                  <c:v>24</c:v>
                </c:pt>
                <c:pt idx="1">
                  <c:v>36</c:v>
                </c:pt>
                <c:pt idx="2">
                  <c:v>27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9-4739-B114-7B600F006D6A}"/>
            </c:ext>
          </c:extLst>
        </c:ser>
        <c:ser>
          <c:idx val="2"/>
          <c:order val="2"/>
          <c:tx>
            <c:strRef>
              <c:f>'[Rekap Data Availability Seluruh.xlsx]September 2022'!$J$12</c:f>
              <c:strCache>
                <c:ptCount val="1"/>
                <c:pt idx="0">
                  <c:v>Time Up &lt;50%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'[Rekap Data Availability Seluruh.xlsx]September 2022'!$K$9:$N$9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'[Rekap Data Availability Seluruh.xlsx]September 2022'!$K$12:$N$12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99-4739-B114-7B600F006D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3145404"/>
        <c:axId val="36480598"/>
      </c:barChart>
      <c:catAx>
        <c:axId val="7831454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80598"/>
        <c:crosses val="autoZero"/>
        <c:auto val="1"/>
        <c:lblAlgn val="ctr"/>
        <c:lblOffset val="100"/>
        <c:noMultiLvlLbl val="0"/>
      </c:catAx>
      <c:valAx>
        <c:axId val="3648059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1454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 rtl="0"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r>
              <a:rPr lang="en-IN" altLang="en-US">
                <a:sym typeface="+mn-ea"/>
              </a:rPr>
              <a:t>Keterangan: </a:t>
            </a:r>
            <a:endParaRPr lang="en-IN" altLang="en-US"/>
          </a:p>
          <a:p>
            <a:pPr algn="l"/>
            <a:r>
              <a:rPr lang="en-IN" altLang="en-US">
                <a:sym typeface="+mn-ea"/>
              </a:rPr>
              <a:t>Time Up 100%		: layanan dapat digunakan secara menyeluruh (100%) dalam rentang waktu penggunaan </a:t>
            </a:r>
            <a:endParaRPr lang="en-IN" altLang="en-US"/>
          </a:p>
          <a:p>
            <a:pPr algn="l"/>
            <a:r>
              <a:rPr lang="en-IN" altLang="en-US">
                <a:sym typeface="+mn-ea"/>
              </a:rPr>
              <a:t>Time Up &gt;= 50% - &lt;= 99,99% 	: layanan dapat digunakan secara sebagian (50-99,99%) dalam rentang waktu penggunaan</a:t>
            </a:r>
            <a:endParaRPr lang="en-IN" altLang="en-US"/>
          </a:p>
          <a:p>
            <a:pPr algn="l"/>
            <a:r>
              <a:rPr lang="en-IN" altLang="en-US">
                <a:sym typeface="+mn-ea"/>
              </a:rPr>
              <a:t>Time Up &lt; 50%                          	: layanan dapat digunakan secara hanya sebagian kecil (kurang dari 50%) dalam rentang waktu penggunaan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820" y="1272540"/>
            <a:ext cx="9144000" cy="1946275"/>
          </a:xfrm>
        </p:spPr>
        <p:txBody>
          <a:bodyPr/>
          <a:lstStyle/>
          <a:p>
            <a:r>
              <a:rPr lang="en-IN" dirty="0" err="1"/>
              <a:t>Laporan</a:t>
            </a:r>
            <a:r>
              <a:rPr lang="en-IN" dirty="0"/>
              <a:t> Availability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3930"/>
            <a:ext cx="9144000" cy="513715"/>
          </a:xfrm>
        </p:spPr>
        <p:txBody>
          <a:bodyPr>
            <a:noAutofit/>
          </a:bodyPr>
          <a:lstStyle/>
          <a:p>
            <a:pPr fontAlgn="t"/>
            <a:r>
              <a:rPr lang="en-IN" sz="3200" u="sng" dirty="0"/>
              <a:t>Bulan September 2022</a:t>
            </a:r>
          </a:p>
        </p:txBody>
      </p:sp>
      <p:pic>
        <p:nvPicPr>
          <p:cNvPr id="3076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" y="112395"/>
            <a:ext cx="1692275" cy="116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60" y="339725"/>
            <a:ext cx="3122295" cy="56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/>
          <p:nvPr/>
        </p:nvSpPr>
        <p:spPr>
          <a:xfrm>
            <a:off x="2064385" y="4387850"/>
            <a:ext cx="83591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dirty="0">
                <a:sym typeface="+mn-ea"/>
              </a:rPr>
              <a:t>Divisi Information Technology Architecture Infrastructure and Security</a:t>
            </a:r>
            <a:endParaRPr lang="en-IN" dirty="0"/>
          </a:p>
          <a:p>
            <a:pPr algn="ctr"/>
            <a:r>
              <a:rPr lang="en-IN" dirty="0">
                <a:sym typeface="+mn-ea"/>
              </a:rPr>
              <a:t>Bagian Network and Security Operation Center</a:t>
            </a:r>
          </a:p>
          <a:p>
            <a:pPr algn="ctr"/>
            <a:r>
              <a:rPr lang="en-US"/>
              <a:t>Bagian Data Center, Network and Security Information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/>
        </p:nvGraphicFramePr>
        <p:xfrm>
          <a:off x="681990" y="3879850"/>
          <a:ext cx="52641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6405245" y="3791585"/>
          <a:ext cx="5175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612140" y="1120140"/>
          <a:ext cx="5334000" cy="2593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 err="1"/>
              <a:t>Rekap</a:t>
            </a:r>
            <a:r>
              <a:rPr lang="en-IN" sz="2000" b="1" dirty="0"/>
              <a:t> </a:t>
            </a:r>
            <a:r>
              <a:rPr lang="en-IN" sz="2000" b="1" dirty="0" err="1"/>
              <a:t>Laporan</a:t>
            </a:r>
            <a:r>
              <a:rPr lang="en-IN" sz="2000" b="1" dirty="0"/>
              <a:t> </a:t>
            </a:r>
            <a:r>
              <a:rPr lang="en-IN" sz="2000" b="1" dirty="0" err="1"/>
              <a:t>Availability</a:t>
            </a:r>
            <a:r>
              <a:rPr lang="en-IN" sz="2000" b="1" dirty="0"/>
              <a:t> </a:t>
            </a:r>
            <a:br>
              <a:rPr lang="en-IN" sz="2000" b="1" dirty="0"/>
            </a:br>
            <a:r>
              <a:rPr lang="en-IN" sz="2000" b="1" dirty="0"/>
              <a:t>Main Link dan Backup Link Layanan Network (Infokom) September 2022 </a:t>
            </a:r>
          </a:p>
        </p:txBody>
      </p:sp>
      <p:pic>
        <p:nvPicPr>
          <p:cNvPr id="7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" y="82550"/>
            <a:ext cx="940435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0" y="88900"/>
            <a:ext cx="2326640" cy="41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129020" y="1120140"/>
          <a:ext cx="5386705" cy="2585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28035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TERIMAKASIH</a:t>
            </a:r>
          </a:p>
        </p:txBody>
      </p:sp>
      <p:pic>
        <p:nvPicPr>
          <p:cNvPr id="4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" y="112250"/>
            <a:ext cx="1805305" cy="12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15" y="339938"/>
            <a:ext cx="3369945" cy="6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Laporan Availability</vt:lpstr>
      <vt:lpstr>Rekap Laporan Availability  Main Link dan Backup Link Layanan Network (Infokom) September 2022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Availability &amp; Gangguan Jaringan</dc:title>
  <dc:creator>Acer</dc:creator>
  <cp:lastModifiedBy>Muhammad Raditya E</cp:lastModifiedBy>
  <cp:revision>44</cp:revision>
  <dcterms:created xsi:type="dcterms:W3CDTF">2022-08-01T10:48:00Z</dcterms:created>
  <dcterms:modified xsi:type="dcterms:W3CDTF">2022-10-16T06:38:12Z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8E7435D298214F13B3A62943A5561F3C</vt:lpwstr>
  </property>
  <property fmtid="{D5CDD505-2E9C-101B-9397-08002B2CF9AE}" pid="3" name="KSOProductBuildVer">
    <vt:lpwstr>1033-11.2.0.11341</vt:lpwstr>
  </property>
</Properties>
</file>