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705" r:id="rId5"/>
  </p:sldMasterIdLst>
  <p:notesMasterIdLst>
    <p:notesMasterId r:id="rId15"/>
  </p:notesMasterIdLst>
  <p:handoutMasterIdLst>
    <p:handoutMasterId r:id="rId16"/>
  </p:handoutMasterIdLst>
  <p:sldIdLst>
    <p:sldId id="6289" r:id="rId6"/>
    <p:sldId id="6311" r:id="rId7"/>
    <p:sldId id="6313" r:id="rId8"/>
    <p:sldId id="6310" r:id="rId9"/>
    <p:sldId id="6316" r:id="rId10"/>
    <p:sldId id="6314" r:id="rId11"/>
    <p:sldId id="6312" r:id="rId12"/>
    <p:sldId id="6306" r:id="rId13"/>
    <p:sldId id="6304" r:id="rId14"/>
  </p:sldIdLst>
  <p:sldSz cx="9144000" cy="5143500" type="screen16x9"/>
  <p:notesSz cx="9928225" cy="6797675"/>
  <p:defaultTextStyle>
    <a:defPPr>
      <a:defRPr lang="sr-Latn-R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rdan Gledec" initials="G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747"/>
    <a:srgbClr val="00003F"/>
    <a:srgbClr val="00002D"/>
    <a:srgbClr val="3B3B3B"/>
    <a:srgbClr val="ECB000"/>
    <a:srgbClr val="BFBFBF"/>
    <a:srgbClr val="EBEAE8"/>
    <a:srgbClr val="363636"/>
    <a:srgbClr val="020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4E1C88-BD02-4EA1-B8A4-C3ABA64DF090}" v="22" dt="2024-01-16T16:17:24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80" y="60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o Anić-Milić" userId="1857d68a72417ea5" providerId="LiveId" clId="{F76223C1-AAE4-4ABF-9893-C7E86BCA0E58}"/>
    <pc:docChg chg="custSel modSld">
      <pc:chgData name="Andro Anić-Milić" userId="1857d68a72417ea5" providerId="LiveId" clId="{F76223C1-AAE4-4ABF-9893-C7E86BCA0E58}" dt="2024-01-16T17:02:43.093" v="10" actId="1076"/>
      <pc:docMkLst>
        <pc:docMk/>
      </pc:docMkLst>
      <pc:sldChg chg="addSp delSp modSp mod">
        <pc:chgData name="Andro Anić-Milić" userId="1857d68a72417ea5" providerId="LiveId" clId="{F76223C1-AAE4-4ABF-9893-C7E86BCA0E58}" dt="2024-01-16T17:01:44.584" v="3" actId="1076"/>
        <pc:sldMkLst>
          <pc:docMk/>
          <pc:sldMk cId="1544629989" sldId="6301"/>
        </pc:sldMkLst>
        <pc:picChg chg="del">
          <ac:chgData name="Andro Anić-Milić" userId="1857d68a72417ea5" providerId="LiveId" clId="{F76223C1-AAE4-4ABF-9893-C7E86BCA0E58}" dt="2024-01-16T17:01:37.779" v="0" actId="478"/>
          <ac:picMkLst>
            <pc:docMk/>
            <pc:sldMk cId="1544629989" sldId="6301"/>
            <ac:picMk id="5" creationId="{1CBAFAB1-5AFF-D41A-CB16-BF50F283172E}"/>
          </ac:picMkLst>
        </pc:picChg>
        <pc:picChg chg="add mod">
          <ac:chgData name="Andro Anić-Milić" userId="1857d68a72417ea5" providerId="LiveId" clId="{F76223C1-AAE4-4ABF-9893-C7E86BCA0E58}" dt="2024-01-16T17:01:44.584" v="3" actId="1076"/>
          <ac:picMkLst>
            <pc:docMk/>
            <pc:sldMk cId="1544629989" sldId="6301"/>
            <ac:picMk id="6" creationId="{933B77BA-66C8-F648-C2F6-EFFFE28E120D}"/>
          </ac:picMkLst>
        </pc:picChg>
      </pc:sldChg>
      <pc:sldChg chg="addSp delSp modSp mod">
        <pc:chgData name="Andro Anić-Milić" userId="1857d68a72417ea5" providerId="LiveId" clId="{F76223C1-AAE4-4ABF-9893-C7E86BCA0E58}" dt="2024-01-16T17:02:43.093" v="10" actId="1076"/>
        <pc:sldMkLst>
          <pc:docMk/>
          <pc:sldMk cId="4258586216" sldId="6302"/>
        </pc:sldMkLst>
        <pc:spChg chg="add del mod">
          <ac:chgData name="Andro Anić-Milić" userId="1857d68a72417ea5" providerId="LiveId" clId="{F76223C1-AAE4-4ABF-9893-C7E86BCA0E58}" dt="2024-01-16T17:02:40.714" v="9" actId="478"/>
          <ac:spMkLst>
            <pc:docMk/>
            <pc:sldMk cId="4258586216" sldId="6302"/>
            <ac:spMk id="6" creationId="{82159D88-8DA5-1EEF-A7BA-0127964FA843}"/>
          </ac:spMkLst>
        </pc:spChg>
        <pc:picChg chg="del">
          <ac:chgData name="Andro Anić-Milić" userId="1857d68a72417ea5" providerId="LiveId" clId="{F76223C1-AAE4-4ABF-9893-C7E86BCA0E58}" dt="2024-01-16T17:02:05.896" v="4" actId="478"/>
          <ac:picMkLst>
            <pc:docMk/>
            <pc:sldMk cId="4258586216" sldId="6302"/>
            <ac:picMk id="5" creationId="{D5BD737E-6031-ACBF-D0D1-35704091696E}"/>
          </ac:picMkLst>
        </pc:picChg>
        <pc:picChg chg="add mod">
          <ac:chgData name="Andro Anić-Milić" userId="1857d68a72417ea5" providerId="LiveId" clId="{F76223C1-AAE4-4ABF-9893-C7E86BCA0E58}" dt="2024-01-16T17:02:43.093" v="10" actId="1076"/>
          <ac:picMkLst>
            <pc:docMk/>
            <pc:sldMk cId="4258586216" sldId="6302"/>
            <ac:picMk id="8" creationId="{D115BDE5-2BF9-22C0-06A8-E017EA018E9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FD482-B69E-4DD5-B941-11BCE126FA1D}" type="datetimeFigureOut">
              <a:rPr lang="hr-HR" smtClean="0"/>
              <a:t>23.1.2025.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03FDB-A49B-43CE-9AFA-BC3A4EE4CC8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7345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A56C0-2A61-4948-B38C-965D33F4E329}" type="datetimeFigureOut">
              <a:rPr lang="hr-HR" smtClean="0"/>
              <a:t>23.1.2025.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0032A-A6F4-4220-9ADA-2AE7933DC1F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3054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FA70B-3AA6-69C3-B544-DF2F6844F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>
            <a:extLst>
              <a:ext uri="{FF2B5EF4-FFF2-40B4-BE49-F238E27FC236}">
                <a16:creationId xmlns:a16="http://schemas.microsoft.com/office/drawing/2014/main" id="{6EDC532B-55F1-F97E-2960-9FC05FCEBF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>
            <a:extLst>
              <a:ext uri="{FF2B5EF4-FFF2-40B4-BE49-F238E27FC236}">
                <a16:creationId xmlns:a16="http://schemas.microsoft.com/office/drawing/2014/main" id="{0F5D6E86-A416-2409-ACE5-00731E895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F5A5D922-936E-B990-F730-58FAFE579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0032A-A6F4-4220-9ADA-2AE7933DC1F2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9628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0032A-A6F4-4220-9ADA-2AE7933DC1F2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7170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600200"/>
            <a:ext cx="3663724" cy="1694789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rgbClr val="BFBFB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28650" y="521277"/>
            <a:ext cx="6933520" cy="9666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8CC527-9B1A-4421-820F-4C7F93672631}" type="datetime1">
              <a:rPr lang="hr-HR" smtClean="0"/>
              <a:t>23.1.2025.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610100"/>
            <a:ext cx="19145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3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304800"/>
            <a:ext cx="8073628" cy="8735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B70B-B814-4A7F-9281-E754DDC73F92}" type="datetime1">
              <a:rPr lang="hr-HR" smtClean="0"/>
              <a:t>23.1.2025.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" y="4607719"/>
            <a:ext cx="957263" cy="428625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99887" y="4767263"/>
            <a:ext cx="2621756" cy="273844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41" y="1285485"/>
            <a:ext cx="5349088" cy="31495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78142" y="1271588"/>
            <a:ext cx="2621756" cy="3163491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29520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70AD-6CCE-40AF-81A0-F4647088DACC}" type="datetime1">
              <a:rPr lang="hr-HR" smtClean="0"/>
              <a:t>23.1.2025.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9842" y="1285486"/>
            <a:ext cx="8072435" cy="3149594"/>
          </a:xfrm>
        </p:spPr>
        <p:txBody>
          <a:bodyPr>
            <a:normAutofit/>
          </a:bodyPr>
          <a:lstStyle>
            <a:lvl1pPr marL="0" indent="0" algn="l">
              <a:buNone/>
              <a:defRPr sz="2100">
                <a:solidFill>
                  <a:srgbClr val="BFBFB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" y="4607719"/>
            <a:ext cx="957263" cy="428625"/>
          </a:xfrm>
          <a:prstGeom prst="rect">
            <a:avLst/>
          </a:prstGeom>
        </p:spPr>
      </p:pic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2D844CB-5A47-4207-9B24-46DA77E04F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99887" y="4767263"/>
            <a:ext cx="2621756" cy="273844"/>
          </a:xfrm>
        </p:spPr>
        <p:txBody>
          <a:bodyPr/>
          <a:lstStyle/>
          <a:p>
            <a:endParaRPr lang="hr-HR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E20C9C-F54B-4C1E-8505-0D6B7A16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04800"/>
            <a:ext cx="8073628" cy="8735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723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759-CD69-4795-A56D-DA211CEF0CA9}" type="datetime1">
              <a:rPr lang="hr-HR" smtClean="0"/>
              <a:t>23.1.2025.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" y="4607719"/>
            <a:ext cx="957263" cy="428625"/>
          </a:xfrm>
          <a:prstGeom prst="rect">
            <a:avLst/>
          </a:prstGeom>
        </p:spPr>
      </p:pic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DA9828C-0F09-42F5-8A9C-5073EB039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99887" y="4767263"/>
            <a:ext cx="2621756" cy="273844"/>
          </a:xfrm>
        </p:spPr>
        <p:txBody>
          <a:bodyPr/>
          <a:lstStyle/>
          <a:p>
            <a:endParaRPr lang="hr-HR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2104927-4214-4F19-B418-94C203F12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29840" y="1742071"/>
            <a:ext cx="3942160" cy="269300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DBD3EAC-EDFE-41C3-A36E-87A60FD7452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795838" y="1742070"/>
            <a:ext cx="3903474" cy="269300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3715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0025"/>
            <a:ext cx="8074819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48967"/>
            <a:ext cx="3942159" cy="660951"/>
          </a:xfrm>
        </p:spPr>
        <p:txBody>
          <a:bodyPr anchor="b">
            <a:norm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975402"/>
            <a:ext cx="3942159" cy="245967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309" y="1248967"/>
            <a:ext cx="3942159" cy="660951"/>
          </a:xfrm>
        </p:spPr>
        <p:txBody>
          <a:bodyPr anchor="b">
            <a:norm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3544-F369-4EA2-9802-1BA865814296}" type="datetime1">
              <a:rPr lang="hr-HR" smtClean="0"/>
              <a:t>23.1.2025.</a:t>
            </a:fld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" y="4607719"/>
            <a:ext cx="957263" cy="428625"/>
          </a:xfrm>
          <a:prstGeom prst="rect">
            <a:avLst/>
          </a:prstGeom>
        </p:spPr>
      </p:pic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17CA7F56-B6DF-4B72-B983-4ABF5EC37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99887" y="4767263"/>
            <a:ext cx="2621756" cy="273844"/>
          </a:xfrm>
        </p:spPr>
        <p:txBody>
          <a:bodyPr/>
          <a:lstStyle/>
          <a:p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125A28-7430-42EE-A541-AD2F86A7E0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61309" y="1975401"/>
            <a:ext cx="3942160" cy="245967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0772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3D7D-92CA-452C-B9D0-1DF31E7709A0}" type="datetime1">
              <a:rPr lang="hr-HR" smtClean="0"/>
              <a:t>23.1.2025.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" y="4607719"/>
            <a:ext cx="957263" cy="428625"/>
          </a:xfrm>
          <a:prstGeom prst="rect">
            <a:avLst/>
          </a:prstGeom>
        </p:spPr>
      </p:pic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A079A920-00F3-4EEC-8FD5-4A87016125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99887" y="4767263"/>
            <a:ext cx="2621756" cy="273844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06101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4749"/>
            <a:ext cx="2949178" cy="789894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007" y="440532"/>
            <a:ext cx="4629150" cy="4004921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59354"/>
            <a:ext cx="2949178" cy="308609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84A-8A12-46DC-858F-40BB764B6877}" type="datetime1">
              <a:rPr lang="hr-HR" smtClean="0"/>
              <a:t>23.1.2025.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" y="4607719"/>
            <a:ext cx="957263" cy="428625"/>
          </a:xfrm>
          <a:prstGeom prst="rect">
            <a:avLst/>
          </a:prstGeom>
        </p:spPr>
      </p:pic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57CFA1DC-DF2C-4C4F-8172-9DA3F1D039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99887" y="4767263"/>
            <a:ext cx="2621756" cy="273844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7028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46995"/>
            <a:ext cx="2949178" cy="730534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"/>
            <a:ext cx="5256609" cy="453117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47107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A5E9-C184-4225-B8DD-D288AF17D96D}" type="datetime1">
              <a:rPr lang="hr-HR" smtClean="0"/>
              <a:t>23.1.2025.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" y="4607719"/>
            <a:ext cx="957263" cy="428625"/>
          </a:xfrm>
          <a:prstGeom prst="rect">
            <a:avLst/>
          </a:prstGeom>
        </p:spPr>
      </p:pic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16F082B-19D2-4D9B-90A3-8B13759846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99887" y="4767263"/>
            <a:ext cx="2621756" cy="273844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12078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79B807-777A-48C3-B248-E21A742844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5467" y="3352430"/>
            <a:ext cx="777567" cy="566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894A5E-676A-49A4-AC3B-FDADD25A7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62" y="1061217"/>
            <a:ext cx="777567" cy="566976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F62E0AC3-607C-436C-BF58-1272FE06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737" y="1260256"/>
            <a:ext cx="4572000" cy="228767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D3A8B4C-F64A-4192-97AE-9B3AD38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7E2A-7126-4C10-96F2-C7E41986C188}" type="datetime1">
              <a:rPr lang="hr-HR" smtClean="0"/>
              <a:t>23.1.2025.</a:t>
            </a:fld>
            <a:endParaRPr lang="hr-HR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7E85B49-A070-46FB-A986-B4333436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32F36DB-1174-4E85-9F97-D31B9B1F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011FCB-049E-4685-88DC-7CB69F627C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1738" y="3635918"/>
            <a:ext cx="3421856" cy="371475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F0893D3-A974-4966-83AF-23172AC765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" y="4607719"/>
            <a:ext cx="95726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89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600200"/>
            <a:ext cx="3663724" cy="1694789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rgbClr val="474747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28650" y="521277"/>
            <a:ext cx="6933520" cy="9666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8CC527-9B1A-4421-820F-4C7F93672631}" type="datetime1">
              <a:rPr lang="hr-HR" smtClean="0"/>
              <a:t>23.1.2025.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67403A-A107-4F4A-93FE-B8075E84BB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" y="4607719"/>
            <a:ext cx="95726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853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600200"/>
            <a:ext cx="3663724" cy="1694789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rgbClr val="474747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28650" y="521277"/>
            <a:ext cx="6933520" cy="9666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8A645D-8DC1-4103-ACCF-1D0DCEA4CEF0}" type="datetime1">
              <a:rPr lang="hr-HR" smtClean="0"/>
              <a:t>23.1.2025.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5AB763-6E35-4F5E-A4EF-512DE4B2A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" y="4607719"/>
            <a:ext cx="95726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600200"/>
            <a:ext cx="3663724" cy="1694789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rgbClr val="BFBFB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28650" y="521277"/>
            <a:ext cx="6933520" cy="9666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8A645D-8DC1-4103-ACCF-1D0DCEA4CEF0}" type="datetime1">
              <a:rPr lang="hr-HR" smtClean="0"/>
              <a:t>23.1.2025.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610100"/>
            <a:ext cx="19145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6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600200"/>
            <a:ext cx="5306638" cy="1694789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rgbClr val="474747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28650" y="521277"/>
            <a:ext cx="6933520" cy="9666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6A0B49-8851-4372-9C14-A77FB03183F4}" type="datetime1">
              <a:rPr lang="hr-HR" smtClean="0"/>
              <a:t>23.1.2025.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8CA353-9329-42A9-ADC5-244549CBA5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" y="4607719"/>
            <a:ext cx="95726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826553" y="0"/>
            <a:ext cx="4317448" cy="5143500"/>
          </a:xfrm>
        </p:spPr>
        <p:txBody>
          <a:bodyPr/>
          <a:lstStyle/>
          <a:p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09" y="2011958"/>
            <a:ext cx="3933485" cy="2274292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rgbClr val="474747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87208" y="378402"/>
            <a:ext cx="3932837" cy="1476088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9CA4D2-D8CB-45F0-AF23-5CF4F892E90D}" type="datetime1">
              <a:rPr lang="hr-HR" smtClean="0"/>
              <a:t>23.1.2025.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406574-F938-48B1-8BFD-36BDB3413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" y="4607719"/>
            <a:ext cx="95726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59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567" y="2701032"/>
            <a:ext cx="2496521" cy="1670588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rgbClr val="474747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28651" y="2030439"/>
            <a:ext cx="2499437" cy="556409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A4DA58-1A42-43E2-BAA5-902A6FA09D64}" type="datetime1">
              <a:rPr lang="hr-HR" smtClean="0"/>
              <a:t>23.1.2025.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28651" y="494071"/>
            <a:ext cx="2499437" cy="13573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332196" y="494071"/>
            <a:ext cx="2499437" cy="13573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035742" y="494071"/>
            <a:ext cx="2499437" cy="1357313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975140-D279-4AE9-A57D-9034D8EA8D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" y="4607719"/>
            <a:ext cx="95726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52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5112" y="1453597"/>
            <a:ext cx="5451701" cy="3025534"/>
          </a:xfrm>
        </p:spPr>
        <p:txBody>
          <a:bodyPr vert="horz" lIns="68580" tIns="34290" rIns="68580" bIns="34290" rtlCol="0" anchor="b" anchorCtr="0">
            <a:normAutofit fontScale="77500" lnSpcReduction="20000"/>
          </a:bodyPr>
          <a:lstStyle>
            <a:lvl1pPr marL="0" indent="0">
              <a:buNone/>
              <a:defRPr lang="hr-HR" sz="2400" smtClean="0">
                <a:solidFill>
                  <a:srgbClr val="474747"/>
                </a:solidFill>
              </a:defRPr>
            </a:lvl1pPr>
          </a:lstStyle>
          <a:p>
            <a:pPr marL="171450" lvl="0" indent="-171450">
              <a:lnSpc>
                <a:spcPct val="120000"/>
              </a:lnSpc>
            </a:pPr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332196" y="372718"/>
            <a:ext cx="5454617" cy="90943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E6BD04-CE4A-4821-8B2D-748E94DAB577}" type="datetime1">
              <a:rPr lang="hr-HR" smtClean="0"/>
              <a:t>23.1.2025.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14300" y="1"/>
            <a:ext cx="3013787" cy="44791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8E1428-ABA2-44FD-8B09-E1820FCCCB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" y="4607719"/>
            <a:ext cx="95726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32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474747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4F7-34A5-4CD4-86CE-4F2BAB4575DB}" type="datetime1">
              <a:rPr lang="hr-HR" smtClean="0"/>
              <a:t>23.1.2025.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DA989896-E538-436D-B731-F8D7B75A1A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99887" y="4767263"/>
            <a:ext cx="2621756" cy="273844"/>
          </a:xfrm>
        </p:spPr>
        <p:txBody>
          <a:bodyPr/>
          <a:lstStyle/>
          <a:p>
            <a:endParaRPr lang="hr-HR"/>
          </a:p>
        </p:txBody>
      </p:sp>
      <p:pic>
        <p:nvPicPr>
          <p:cNvPr id="1026" name="Picture 2" descr="F:\1_FER\PromocijaIstrazivanja\Logo FER-a\logo-2020\1_RGB\2_png\2_Pozitiv\1_Hrv_verzija\1_Horizontalna_verzija\FER_logo_3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" t="26015" r="7773" b="25776"/>
          <a:stretch/>
        </p:blipFill>
        <p:spPr bwMode="auto">
          <a:xfrm>
            <a:off x="80010" y="4519238"/>
            <a:ext cx="295128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1_FER\PromocijaIstrazivanja\Logo FER-a\ZESO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210" y="4519238"/>
            <a:ext cx="1666286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7638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304800"/>
            <a:ext cx="8073628" cy="8735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B6B3-742C-49F8-A78B-F65A88979D8F}" type="datetime1">
              <a:rPr lang="hr-HR" smtClean="0"/>
              <a:t>23.1.2025.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99887" y="4767263"/>
            <a:ext cx="2621756" cy="273844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41" y="1285485"/>
            <a:ext cx="8073627" cy="31495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0939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304800"/>
            <a:ext cx="8073628" cy="8735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E708-C5D4-4069-A98E-51799BE2691A}" type="datetime1">
              <a:rPr lang="hr-HR" smtClean="0"/>
              <a:t>23.1.2025.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99887" y="4767263"/>
            <a:ext cx="2621756" cy="273844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0810" y="1285485"/>
            <a:ext cx="5349088" cy="31495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9840" y="1278136"/>
            <a:ext cx="2621756" cy="3163491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3F7DCD-357E-4E95-A118-6D94B73A6D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" y="4607719"/>
            <a:ext cx="95726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76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304800"/>
            <a:ext cx="8073628" cy="8735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B70B-B814-4A7F-9281-E754DDC73F92}" type="datetime1">
              <a:rPr lang="hr-HR" smtClean="0"/>
              <a:t>23.1.2025.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99887" y="4767263"/>
            <a:ext cx="2621756" cy="273844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41" y="1285485"/>
            <a:ext cx="5349088" cy="31495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78142" y="1271588"/>
            <a:ext cx="2621756" cy="3163491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7D823A-034B-45D7-B4AF-163A8E9AB1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" y="4607719"/>
            <a:ext cx="95726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14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70AD-6CCE-40AF-81A0-F4647088DACC}" type="datetime1">
              <a:rPr lang="hr-HR" smtClean="0"/>
              <a:t>23.1.2025.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9842" y="1285486"/>
            <a:ext cx="8072435" cy="3149594"/>
          </a:xfrm>
        </p:spPr>
        <p:txBody>
          <a:bodyPr>
            <a:normAutofit/>
          </a:bodyPr>
          <a:lstStyle>
            <a:lvl1pPr marL="0" indent="0" algn="l">
              <a:buNone/>
              <a:defRPr sz="2100">
                <a:solidFill>
                  <a:srgbClr val="474747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2D844CB-5A47-4207-9B24-46DA77E04F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99887" y="4767263"/>
            <a:ext cx="2621756" cy="273844"/>
          </a:xfrm>
        </p:spPr>
        <p:txBody>
          <a:bodyPr/>
          <a:lstStyle/>
          <a:p>
            <a:endParaRPr lang="hr-HR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E20C9C-F54B-4C1E-8505-0D6B7A16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04800"/>
            <a:ext cx="8073628" cy="8735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E45CF-A711-4D15-91B6-14FEBC310E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" y="4607719"/>
            <a:ext cx="95726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657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759-CD69-4795-A56D-DA211CEF0CA9}" type="datetime1">
              <a:rPr lang="hr-HR" smtClean="0"/>
              <a:t>23.1.2025.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DA9828C-0F09-42F5-8A9C-5073EB039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99887" y="4767263"/>
            <a:ext cx="2621756" cy="273844"/>
          </a:xfrm>
        </p:spPr>
        <p:txBody>
          <a:bodyPr/>
          <a:lstStyle/>
          <a:p>
            <a:endParaRPr lang="hr-HR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2104927-4214-4F19-B418-94C203F12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29840" y="1742071"/>
            <a:ext cx="3942160" cy="2693009"/>
          </a:xfrm>
        </p:spPr>
        <p:txBody>
          <a:bodyPr>
            <a:normAutofit/>
          </a:bodyPr>
          <a:lstStyle>
            <a:lvl1pPr>
              <a:defRPr sz="1800">
                <a:solidFill>
                  <a:srgbClr val="474747"/>
                </a:solidFill>
              </a:defRPr>
            </a:lvl1pPr>
            <a:lvl2pPr>
              <a:defRPr sz="1700">
                <a:solidFill>
                  <a:srgbClr val="474747"/>
                </a:solidFill>
              </a:defRPr>
            </a:lvl2pPr>
            <a:lvl3pPr>
              <a:defRPr sz="1500">
                <a:solidFill>
                  <a:srgbClr val="474747"/>
                </a:solidFill>
              </a:defRPr>
            </a:lvl3pPr>
            <a:lvl4pPr>
              <a:defRPr sz="1400">
                <a:solidFill>
                  <a:srgbClr val="474747"/>
                </a:solidFill>
              </a:defRPr>
            </a:lvl4pPr>
            <a:lvl5pPr>
              <a:defRPr sz="12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DBD3EAC-EDFE-41C3-A36E-87A60FD7452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795838" y="1742070"/>
            <a:ext cx="3903474" cy="2693009"/>
          </a:xfrm>
        </p:spPr>
        <p:txBody>
          <a:bodyPr>
            <a:normAutofit/>
          </a:bodyPr>
          <a:lstStyle>
            <a:lvl1pPr>
              <a:defRPr sz="1800">
                <a:solidFill>
                  <a:srgbClr val="474747"/>
                </a:solidFill>
              </a:defRPr>
            </a:lvl1pPr>
            <a:lvl2pPr>
              <a:defRPr sz="1700">
                <a:solidFill>
                  <a:srgbClr val="474747"/>
                </a:solidFill>
              </a:defRPr>
            </a:lvl2pPr>
            <a:lvl3pPr>
              <a:defRPr sz="1500">
                <a:solidFill>
                  <a:srgbClr val="474747"/>
                </a:solidFill>
              </a:defRPr>
            </a:lvl3pPr>
            <a:lvl4pPr>
              <a:defRPr sz="1400">
                <a:solidFill>
                  <a:srgbClr val="474747"/>
                </a:solidFill>
              </a:defRPr>
            </a:lvl4pPr>
            <a:lvl5pPr>
              <a:defRPr sz="12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CEE060-EA2F-4730-8EFD-299C92FC26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" y="4607719"/>
            <a:ext cx="95726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5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600200"/>
            <a:ext cx="5306638" cy="1694789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rgbClr val="BFBFB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28650" y="521277"/>
            <a:ext cx="6933520" cy="9666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6A0B49-8851-4372-9C14-A77FB03183F4}" type="datetime1">
              <a:rPr lang="hr-HR" smtClean="0"/>
              <a:t>23.1.2025.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" y="4607719"/>
            <a:ext cx="95726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550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0025"/>
            <a:ext cx="8074819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48967"/>
            <a:ext cx="3942159" cy="660951"/>
          </a:xfrm>
        </p:spPr>
        <p:txBody>
          <a:bodyPr anchor="b">
            <a:normAutofit/>
          </a:bodyPr>
          <a:lstStyle>
            <a:lvl1pPr marL="0" indent="0">
              <a:buNone/>
              <a:defRPr sz="2100" b="1">
                <a:solidFill>
                  <a:srgbClr val="474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975402"/>
            <a:ext cx="3942159" cy="2459677"/>
          </a:xfrm>
        </p:spPr>
        <p:txBody>
          <a:bodyPr/>
          <a:lstStyle>
            <a:lvl1pPr>
              <a:defRPr sz="2000">
                <a:solidFill>
                  <a:srgbClr val="474747"/>
                </a:solidFill>
              </a:defRPr>
            </a:lvl1pPr>
            <a:lvl2pPr>
              <a:defRPr sz="18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309" y="1248967"/>
            <a:ext cx="3942159" cy="660951"/>
          </a:xfrm>
        </p:spPr>
        <p:txBody>
          <a:bodyPr anchor="b">
            <a:normAutofit/>
          </a:bodyPr>
          <a:lstStyle>
            <a:lvl1pPr marL="0" indent="0">
              <a:buNone/>
              <a:defRPr sz="2100" b="1">
                <a:solidFill>
                  <a:srgbClr val="474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3544-F369-4EA2-9802-1BA865814296}" type="datetime1">
              <a:rPr lang="hr-HR" smtClean="0"/>
              <a:t>23.1.2025.</a:t>
            </a:fld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17CA7F56-B6DF-4B72-B983-4ABF5EC37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99887" y="4767263"/>
            <a:ext cx="2621756" cy="273844"/>
          </a:xfrm>
        </p:spPr>
        <p:txBody>
          <a:bodyPr/>
          <a:lstStyle/>
          <a:p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125A28-7430-42EE-A541-AD2F86A7E0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61309" y="1975401"/>
            <a:ext cx="3942160" cy="2459677"/>
          </a:xfrm>
        </p:spPr>
        <p:txBody>
          <a:bodyPr/>
          <a:lstStyle>
            <a:lvl1pPr>
              <a:defRPr sz="2000">
                <a:solidFill>
                  <a:srgbClr val="474747"/>
                </a:solidFill>
              </a:defRPr>
            </a:lvl1pPr>
            <a:lvl2pPr>
              <a:defRPr sz="18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E76327-F4EA-4207-8A05-31AD4ACBD0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" y="4607719"/>
            <a:ext cx="95726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930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3D7D-92CA-452C-B9D0-1DF31E7709A0}" type="datetime1">
              <a:rPr lang="hr-HR" smtClean="0"/>
              <a:t>23.1.2025.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A079A920-00F3-4EEC-8FD5-4A87016125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99887" y="4767263"/>
            <a:ext cx="2621756" cy="273844"/>
          </a:xfrm>
        </p:spPr>
        <p:txBody>
          <a:bodyPr/>
          <a:lstStyle/>
          <a:p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5F7369-43B0-450B-97D3-3161061A6C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" y="4607719"/>
            <a:ext cx="95726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4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4749"/>
            <a:ext cx="2949178" cy="789894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007" y="440532"/>
            <a:ext cx="4629150" cy="4004921"/>
          </a:xfrm>
        </p:spPr>
        <p:txBody>
          <a:bodyPr>
            <a:normAutofit/>
          </a:bodyPr>
          <a:lstStyle>
            <a:lvl1pPr>
              <a:defRPr sz="2100">
                <a:solidFill>
                  <a:srgbClr val="474747"/>
                </a:solidFill>
              </a:defRPr>
            </a:lvl1pPr>
            <a:lvl2pPr>
              <a:defRPr sz="1800">
                <a:solidFill>
                  <a:srgbClr val="474747"/>
                </a:solidFill>
              </a:defRPr>
            </a:lvl2pPr>
            <a:lvl3pPr>
              <a:defRPr sz="1500">
                <a:solidFill>
                  <a:srgbClr val="474747"/>
                </a:solidFill>
              </a:defRPr>
            </a:lvl3pPr>
            <a:lvl4pPr>
              <a:defRPr sz="1400">
                <a:solidFill>
                  <a:srgbClr val="474747"/>
                </a:solidFill>
              </a:defRPr>
            </a:lvl4pPr>
            <a:lvl5pPr>
              <a:defRPr sz="1400">
                <a:solidFill>
                  <a:srgbClr val="474747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59354"/>
            <a:ext cx="2949178" cy="3086099"/>
          </a:xfrm>
        </p:spPr>
        <p:txBody>
          <a:bodyPr/>
          <a:lstStyle>
            <a:lvl1pPr marL="0" indent="0">
              <a:buNone/>
              <a:defRPr sz="1200">
                <a:solidFill>
                  <a:srgbClr val="474747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84A-8A12-46DC-858F-40BB764B6877}" type="datetime1">
              <a:rPr lang="hr-HR" smtClean="0"/>
              <a:t>23.1.2025.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57CFA1DC-DF2C-4C4F-8172-9DA3F1D039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99887" y="4767263"/>
            <a:ext cx="2621756" cy="273844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4C87DC-AC6E-4A17-8A89-541F29D5E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" y="4607719"/>
            <a:ext cx="95726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470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46995"/>
            <a:ext cx="2949178" cy="730534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"/>
            <a:ext cx="5256609" cy="453117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47107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74747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A5E9-C184-4225-B8DD-D288AF17D96D}" type="datetime1">
              <a:rPr lang="hr-HR" smtClean="0"/>
              <a:t>23.1.2025.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16F082B-19D2-4D9B-90A3-8B13759846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99887" y="4767263"/>
            <a:ext cx="2621756" cy="273844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1C2487-E1A4-490B-ABD3-63931C723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" y="4607719"/>
            <a:ext cx="95726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82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79B807-777A-48C3-B248-E21A742844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5467" y="3352430"/>
            <a:ext cx="777567" cy="566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894A5E-676A-49A4-AC3B-FDADD25A7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62" y="1061217"/>
            <a:ext cx="777567" cy="566976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F62E0AC3-607C-436C-BF58-1272FE06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737" y="1260256"/>
            <a:ext cx="4572000" cy="228767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D3A8B4C-F64A-4192-97AE-9B3AD38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7E2A-7126-4C10-96F2-C7E41986C188}" type="datetime1">
              <a:rPr lang="hr-HR" smtClean="0"/>
              <a:t>23.1.2025.</a:t>
            </a:fld>
            <a:endParaRPr lang="hr-HR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7E85B49-A070-46FB-A986-B4333436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32F36DB-1174-4E85-9F97-D31B9B1F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011FCB-049E-4685-88DC-7CB69F627C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1738" y="3635918"/>
            <a:ext cx="3421856" cy="371475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rgbClr val="474747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04D50A-555D-4946-8317-8EFE07552F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" y="4607719"/>
            <a:ext cx="95726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3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826553" y="0"/>
            <a:ext cx="4317448" cy="5143500"/>
          </a:xfrm>
        </p:spPr>
        <p:txBody>
          <a:bodyPr/>
          <a:lstStyle/>
          <a:p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09" y="2011958"/>
            <a:ext cx="3933485" cy="2274292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rgbClr val="BFBFB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87208" y="378402"/>
            <a:ext cx="3932837" cy="1476088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9CA4D2-D8CB-45F0-AF23-5CF4F892E90D}" type="datetime1">
              <a:rPr lang="hr-HR" smtClean="0"/>
              <a:t>23.1.2025.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" y="4607719"/>
            <a:ext cx="95726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567" y="2701032"/>
            <a:ext cx="2496521" cy="1670588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28651" y="2030439"/>
            <a:ext cx="2499437" cy="556409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A4DA58-1A42-43E2-BAA5-902A6FA09D64}" type="datetime1">
              <a:rPr lang="hr-HR" smtClean="0"/>
              <a:t>23.1.2025.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28651" y="494071"/>
            <a:ext cx="2499437" cy="13573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332196" y="494071"/>
            <a:ext cx="2499437" cy="13573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035742" y="494071"/>
            <a:ext cx="2499437" cy="1357313"/>
          </a:xfrm>
        </p:spPr>
        <p:txBody>
          <a:bodyPr/>
          <a:lstStyle/>
          <a:p>
            <a:endParaRPr lang="hr-H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EECE7DB-22F7-453C-9042-3A7E76D70C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" y="4607719"/>
            <a:ext cx="95726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3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5112" y="1453597"/>
            <a:ext cx="5451701" cy="3025534"/>
          </a:xfrm>
        </p:spPr>
        <p:txBody>
          <a:bodyPr vert="horz" lIns="68580" tIns="34290" rIns="68580" bIns="34290" rtlCol="0" anchor="b" anchorCtr="0">
            <a:normAutofit fontScale="77500" lnSpcReduction="20000"/>
          </a:bodyPr>
          <a:lstStyle>
            <a:lvl1pPr marL="0" indent="0">
              <a:buNone/>
              <a:defRPr lang="hr-HR" sz="2400" smtClean="0"/>
            </a:lvl1pPr>
          </a:lstStyle>
          <a:p>
            <a:pPr marL="171450" lvl="0" indent="-171450">
              <a:lnSpc>
                <a:spcPct val="120000"/>
              </a:lnSpc>
            </a:pPr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332196" y="372718"/>
            <a:ext cx="5454617" cy="90943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E6BD04-CE4A-4821-8B2D-748E94DAB577}" type="datetime1">
              <a:rPr lang="hr-HR" smtClean="0"/>
              <a:t>23.1.2025.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14300" y="1"/>
            <a:ext cx="3013787" cy="44791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" y="4607719"/>
            <a:ext cx="95726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7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4F7-34A5-4CD4-86CE-4F2BAB4575DB}" type="datetime1">
              <a:rPr lang="hr-HR" smtClean="0"/>
              <a:t>23.1.2025.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" y="4607719"/>
            <a:ext cx="957263" cy="428625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DA989896-E538-436D-B731-F8D7B75A1A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99887" y="4767263"/>
            <a:ext cx="2621756" cy="273844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374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304800"/>
            <a:ext cx="8073628" cy="8735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B6B3-742C-49F8-A78B-F65A88979D8F}" type="datetime1">
              <a:rPr lang="hr-HR" smtClean="0"/>
              <a:t>23.1.2025.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" y="4607719"/>
            <a:ext cx="957263" cy="428625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99887" y="4767263"/>
            <a:ext cx="2621756" cy="273844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41" y="1285485"/>
            <a:ext cx="8073627" cy="31495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63550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304800"/>
            <a:ext cx="8073628" cy="8735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E708-C5D4-4069-A98E-51799BE2691A}" type="datetime1">
              <a:rPr lang="hr-HR" smtClean="0"/>
              <a:t>23.1.2025.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" y="4607719"/>
            <a:ext cx="957263" cy="428625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99887" y="4767263"/>
            <a:ext cx="2621756" cy="273844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0810" y="1285485"/>
            <a:ext cx="5349088" cy="31495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9840" y="1278136"/>
            <a:ext cx="2621756" cy="3163491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7058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9840" y="492919"/>
            <a:ext cx="8073628" cy="1107281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734741"/>
            <a:ext cx="8073627" cy="270033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4631" y="4767263"/>
            <a:ext cx="871538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D51C-683D-426D-A5E0-C8962511EF8A}" type="datetime1">
              <a:rPr lang="hr-HR" smtClean="0"/>
              <a:t>23.1.2025.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5361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99887" y="4767263"/>
            <a:ext cx="262175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14300" cy="25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9434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49" r:id="rId3"/>
    <p:sldLayoutId id="2147483661" r:id="rId4"/>
    <p:sldLayoutId id="2147483662" r:id="rId5"/>
    <p:sldLayoutId id="2147483678" r:id="rId6"/>
    <p:sldLayoutId id="2147483660" r:id="rId7"/>
    <p:sldLayoutId id="2147483650" r:id="rId8"/>
    <p:sldLayoutId id="2147483704" r:id="rId9"/>
    <p:sldLayoutId id="2147483703" r:id="rId10"/>
    <p:sldLayoutId id="2147483651" r:id="rId11"/>
    <p:sldLayoutId id="2147483652" r:id="rId12"/>
    <p:sldLayoutId id="2147483653" r:id="rId13"/>
    <p:sldLayoutId id="2147483654" r:id="rId14"/>
    <p:sldLayoutId id="2147483656" r:id="rId15"/>
    <p:sldLayoutId id="2147483657" r:id="rId16"/>
    <p:sldLayoutId id="2147483698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500000000000000" pitchFamily="34" charset="0"/>
        <a:buChar char="•"/>
        <a:defRPr sz="21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500000000000000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500000000000000" pitchFamily="34" charset="0"/>
        <a:buChar char="•"/>
        <a:defRPr sz="17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500000000000000" pitchFamily="34" charset="0"/>
        <a:buChar char="•"/>
        <a:defRPr sz="15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500000000000000" pitchFamily="34" charset="0"/>
        <a:buChar char="•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500000000000000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500000000000000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500000000000000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500000000000000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pos="529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orient="horz" pos="3816">
          <p15:clr>
            <a:srgbClr val="F26B43"/>
          </p15:clr>
        </p15:guide>
        <p15:guide id="5" pos="216">
          <p15:clr>
            <a:srgbClr val="F26B43"/>
          </p15:clr>
        </p15:guide>
        <p15:guide id="6" pos="7440">
          <p15:clr>
            <a:srgbClr val="F26B43"/>
          </p15:clr>
        </p15:guide>
        <p15:guide id="7" pos="384">
          <p15:clr>
            <a:srgbClr val="F26B43"/>
          </p15:clr>
        </p15:guide>
        <p15:guide id="8" orient="horz" pos="414">
          <p15:clr>
            <a:srgbClr val="F26B43"/>
          </p15:clr>
        </p15:guide>
        <p15:guide id="9" orient="horz" pos="1344">
          <p15:clr>
            <a:srgbClr val="F26B43"/>
          </p15:clr>
        </p15:guide>
        <p15:guide id="10" orient="horz" pos="1457">
          <p15:clr>
            <a:srgbClr val="F26B43"/>
          </p15:clr>
        </p15:guide>
        <p15:guide id="11" orient="horz" pos="3725">
          <p15:clr>
            <a:srgbClr val="F26B43"/>
          </p15:clr>
        </p15:guide>
        <p15:guide id="12" pos="3931">
          <p15:clr>
            <a:srgbClr val="F26B43"/>
          </p15:clr>
        </p15:guide>
        <p15:guide id="13" pos="7310">
          <p15:clr>
            <a:srgbClr val="F26B43"/>
          </p15:clr>
        </p15:guide>
        <p15:guide id="14" orient="horz" pos="399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9840" y="492919"/>
            <a:ext cx="8073628" cy="1107281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734741"/>
            <a:ext cx="8073627" cy="270033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4631" y="4767263"/>
            <a:ext cx="871538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20D51C-683D-426D-A5E0-C8962511EF8A}" type="datetime1">
              <a:rPr lang="hr-HR" smtClean="0"/>
              <a:pPr/>
              <a:t>23.1.2025.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5361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99887" y="4767263"/>
            <a:ext cx="262175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14300" cy="25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18317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500000000000000" pitchFamily="34" charset="0"/>
        <a:buChar char="•"/>
        <a:defRPr sz="2100" kern="1200">
          <a:solidFill>
            <a:srgbClr val="474747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500000000000000" pitchFamily="34" charset="0"/>
        <a:buChar char="•"/>
        <a:defRPr sz="1800" kern="1200">
          <a:solidFill>
            <a:srgbClr val="474747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500000000000000" pitchFamily="34" charset="0"/>
        <a:buChar char="•"/>
        <a:defRPr sz="1700" kern="1200">
          <a:solidFill>
            <a:srgbClr val="474747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500000000000000" pitchFamily="34" charset="0"/>
        <a:buChar char="•"/>
        <a:defRPr sz="1500" kern="1200">
          <a:solidFill>
            <a:srgbClr val="474747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500000000000000" pitchFamily="34" charset="0"/>
        <a:buChar char="•"/>
        <a:defRPr sz="1400" kern="1200">
          <a:solidFill>
            <a:srgbClr val="474747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500000000000000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500000000000000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500000000000000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500000000000000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pos="529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orient="horz" pos="3816">
          <p15:clr>
            <a:srgbClr val="F26B43"/>
          </p15:clr>
        </p15:guide>
        <p15:guide id="5" pos="216">
          <p15:clr>
            <a:srgbClr val="F26B43"/>
          </p15:clr>
        </p15:guide>
        <p15:guide id="6" pos="7440">
          <p15:clr>
            <a:srgbClr val="F26B43"/>
          </p15:clr>
        </p15:guide>
        <p15:guide id="7" pos="384">
          <p15:clr>
            <a:srgbClr val="F26B43"/>
          </p15:clr>
        </p15:guide>
        <p15:guide id="8" orient="horz" pos="414">
          <p15:clr>
            <a:srgbClr val="F26B43"/>
          </p15:clr>
        </p15:guide>
        <p15:guide id="9" orient="horz" pos="1344">
          <p15:clr>
            <a:srgbClr val="F26B43"/>
          </p15:clr>
        </p15:guide>
        <p15:guide id="10" orient="horz" pos="1457">
          <p15:clr>
            <a:srgbClr val="F26B43"/>
          </p15:clr>
        </p15:guide>
        <p15:guide id="11" orient="horz" pos="3725">
          <p15:clr>
            <a:srgbClr val="F26B43"/>
          </p15:clr>
        </p15:guide>
        <p15:guide id="12" pos="3931">
          <p15:clr>
            <a:srgbClr val="F26B43"/>
          </p15:clr>
        </p15:guide>
        <p15:guide id="13" pos="7310">
          <p15:clr>
            <a:srgbClr val="F26B43"/>
          </p15:clr>
        </p15:guide>
        <p15:guide id="14" orient="horz" pos="39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8CC362-CA30-B04C-B73D-93C630C60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495" y="841772"/>
            <a:ext cx="7198599" cy="1790700"/>
          </a:xfrm>
        </p:spPr>
        <p:txBody>
          <a:bodyPr>
            <a:normAutofit fontScale="90000"/>
          </a:bodyPr>
          <a:lstStyle/>
          <a:p>
            <a:r>
              <a:rPr lang="hr-HR" sz="4800" dirty="0"/>
              <a:t>Generiranje umjetnih EKG signala rješavanjem sustava ODJ</a:t>
            </a:r>
            <a:endParaRPr lang="x-none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731C7D2-3033-0A4A-9E7F-39B21A7D3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hr-HR" dirty="0">
                <a:cs typeface="Arial"/>
              </a:rPr>
              <a:t>Matematičko modeliranje u inženjerstvu</a:t>
            </a:r>
          </a:p>
          <a:p>
            <a:endParaRPr lang="hr-HR" dirty="0">
              <a:cs typeface="Arial"/>
            </a:endParaRPr>
          </a:p>
          <a:p>
            <a:r>
              <a:rPr lang="hr-HR" dirty="0">
                <a:cs typeface="Arial"/>
              </a:rPr>
              <a:t>Marko Radolović</a:t>
            </a:r>
          </a:p>
          <a:p>
            <a:r>
              <a:rPr lang="hr-HR" dirty="0">
                <a:cs typeface="Arial"/>
              </a:rPr>
              <a:t>2024/25.</a:t>
            </a:r>
          </a:p>
        </p:txBody>
      </p:sp>
    </p:spTree>
    <p:extLst>
      <p:ext uri="{BB962C8B-B14F-4D97-AF65-F5344CB8AC3E}">
        <p14:creationId xmlns:p14="http://schemas.microsoft.com/office/powerpoint/2010/main" val="279524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2FE6D-A38B-6BA5-4A69-B62A30317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0CAC11-1676-9EBA-5648-89EE8617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Cilj: generiranje </a:t>
            </a:r>
            <a:r>
              <a:rPr lang="hr-HR" i="1" dirty="0"/>
              <a:t>umjetnog</a:t>
            </a:r>
            <a:r>
              <a:rPr lang="hr-HR" dirty="0"/>
              <a:t> EKG signala</a:t>
            </a:r>
          </a:p>
        </p:txBody>
      </p:sp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A3A18E04-6011-8993-83E7-DD2E0C93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2</a:t>
            </a:fld>
            <a:endParaRPr lang="hr-HR"/>
          </a:p>
        </p:txBody>
      </p:sp>
      <p:pic>
        <p:nvPicPr>
          <p:cNvPr id="6" name="Rezervirano mjesto sadržaja 5" descr="Slika na kojoj se prikazuje dijagram, crta, radnja, tekst&#10;&#10;Opis je automatski generiran">
            <a:extLst>
              <a:ext uri="{FF2B5EF4-FFF2-40B4-BE49-F238E27FC236}">
                <a16:creationId xmlns:a16="http://schemas.microsoft.com/office/drawing/2014/main" id="{0AF5A672-CFF3-2530-B198-C46DC6552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10" y="1285875"/>
            <a:ext cx="7291293" cy="3149600"/>
          </a:xfrm>
        </p:spPr>
      </p:pic>
      <p:sp>
        <p:nvSpPr>
          <p:cNvPr id="7" name="TextBox 16">
            <a:extLst>
              <a:ext uri="{FF2B5EF4-FFF2-40B4-BE49-F238E27FC236}">
                <a16:creationId xmlns:a16="http://schemas.microsoft.com/office/drawing/2014/main" id="{CA2A6BF2-8EB2-47E4-D264-B9C66A46BDB7}"/>
              </a:ext>
            </a:extLst>
          </p:cNvPr>
          <p:cNvSpPr txBox="1"/>
          <p:nvPr/>
        </p:nvSpPr>
        <p:spPr>
          <a:xfrm>
            <a:off x="1475623" y="4543021"/>
            <a:ext cx="1238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[2], </a:t>
            </a:r>
            <a:r>
              <a:rPr lang="hr-HR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Guyton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3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F2442-F191-C59F-6725-F83ABC726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C40B1BE-9B10-3D11-519B-5BD96E13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Koja je interpretacija EKG-a?</a:t>
            </a:r>
          </a:p>
        </p:txBody>
      </p:sp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D14B4A2C-3EC0-20CB-D342-E5BE332D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3</a:t>
            </a:fld>
            <a:endParaRPr lang="hr-HR"/>
          </a:p>
        </p:txBody>
      </p:sp>
      <p:pic>
        <p:nvPicPr>
          <p:cNvPr id="6" name="Rezervirano mjesto sadržaja 5" descr="Slika na kojoj se prikazuje tekst&#10;&#10;Opis je automatski generiran">
            <a:extLst>
              <a:ext uri="{FF2B5EF4-FFF2-40B4-BE49-F238E27FC236}">
                <a16:creationId xmlns:a16="http://schemas.microsoft.com/office/drawing/2014/main" id="{10F2C7F4-4AB7-84C0-231A-9D78AA0E5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31" y="1178329"/>
            <a:ext cx="6597537" cy="3226196"/>
          </a:xfrm>
        </p:spPr>
      </p:pic>
      <p:sp>
        <p:nvSpPr>
          <p:cNvPr id="7" name="TextBox 16">
            <a:extLst>
              <a:ext uri="{FF2B5EF4-FFF2-40B4-BE49-F238E27FC236}">
                <a16:creationId xmlns:a16="http://schemas.microsoft.com/office/drawing/2014/main" id="{188EE741-192F-DFC7-84F4-E6B540E14A5A}"/>
              </a:ext>
            </a:extLst>
          </p:cNvPr>
          <p:cNvSpPr txBox="1"/>
          <p:nvPr/>
        </p:nvSpPr>
        <p:spPr>
          <a:xfrm>
            <a:off x="1475623" y="4684811"/>
            <a:ext cx="17417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[1], europosteri.hr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67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575CFA-E166-BD10-0713-707CB538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Zašto želimo mjeriti EKG</a:t>
            </a:r>
          </a:p>
        </p:txBody>
      </p:sp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25F67403-2D0B-8F03-81D7-C8366219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4</a:t>
            </a:fld>
            <a:endParaRPr lang="hr-HR"/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C751B056-BBF0-2662-DA2C-5DD4D8C6D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iznimno dobar dijagnostički alat</a:t>
            </a:r>
          </a:p>
          <a:p>
            <a:endParaRPr lang="hr-HR" dirty="0"/>
          </a:p>
          <a:p>
            <a:r>
              <a:rPr lang="hr-HR" dirty="0"/>
              <a:t>spašava živote!</a:t>
            </a:r>
          </a:p>
          <a:p>
            <a:endParaRPr lang="hr-HR" dirty="0"/>
          </a:p>
          <a:p>
            <a:r>
              <a:rPr lang="hr-HR" dirty="0"/>
              <a:t>primjer: infarkt miokarda (</a:t>
            </a:r>
            <a:r>
              <a:rPr lang="hr-HR" dirty="0" err="1"/>
              <a:t>razg</a:t>
            </a:r>
            <a:r>
              <a:rPr lang="hr-HR" dirty="0"/>
              <a:t>. </a:t>
            </a:r>
            <a:r>
              <a:rPr lang="hr-HR" i="1" dirty="0"/>
              <a:t>srčani udar, kap, </a:t>
            </a:r>
            <a:r>
              <a:rPr lang="hr-HR" i="1" dirty="0" err="1"/>
              <a:t>šlog</a:t>
            </a:r>
            <a:r>
              <a:rPr lang="hr-HR" i="1" dirty="0"/>
              <a:t>…</a:t>
            </a:r>
            <a:r>
              <a:rPr lang="hr-H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92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E4656-6167-7B86-7850-3A70EACD2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01D3C540-297F-4501-A601-EE5F7CB5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5</a:t>
            </a:fld>
            <a:endParaRPr lang="hr-HR"/>
          </a:p>
        </p:txBody>
      </p:sp>
      <p:sp>
        <p:nvSpPr>
          <p:cNvPr id="8" name="Naslov 7">
            <a:extLst>
              <a:ext uri="{FF2B5EF4-FFF2-40B4-BE49-F238E27FC236}">
                <a16:creationId xmlns:a16="http://schemas.microsoft.com/office/drawing/2014/main" id="{4B28909A-F7CC-4FCA-B830-97A644E6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7" name="Rezervirano mjesto sadržaja 6" descr="Slika na kojoj se prikazuje tekst&#10;&#10;Opis je automatski generiran">
            <a:extLst>
              <a:ext uri="{FF2B5EF4-FFF2-40B4-BE49-F238E27FC236}">
                <a16:creationId xmlns:a16="http://schemas.microsoft.com/office/drawing/2014/main" id="{D3BBF4F0-6D58-2F29-C8A4-6DA9ECEA5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1" y="1315600"/>
            <a:ext cx="3204572" cy="2646857"/>
          </a:xfrm>
        </p:spPr>
      </p:pic>
      <p:pic>
        <p:nvPicPr>
          <p:cNvPr id="10" name="Slika 9" descr="Slika na kojoj se prikazuje tekst, snimka zaslona, crtić&#10;&#10;Opis je automatski generiran">
            <a:extLst>
              <a:ext uri="{FF2B5EF4-FFF2-40B4-BE49-F238E27FC236}">
                <a16:creationId xmlns:a16="http://schemas.microsoft.com/office/drawing/2014/main" id="{CCBC0F40-A11A-5D9C-95AD-73C29820D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3328000" cy="4941714"/>
          </a:xfrm>
          <a:prstGeom prst="rect">
            <a:avLst/>
          </a:prstGeom>
        </p:spPr>
      </p:pic>
      <p:sp>
        <p:nvSpPr>
          <p:cNvPr id="11" name="TextBox 16">
            <a:extLst>
              <a:ext uri="{FF2B5EF4-FFF2-40B4-BE49-F238E27FC236}">
                <a16:creationId xmlns:a16="http://schemas.microsoft.com/office/drawing/2014/main" id="{01C0C62C-94EC-7109-B2B2-57B686C9470D}"/>
              </a:ext>
            </a:extLst>
          </p:cNvPr>
          <p:cNvSpPr txBox="1"/>
          <p:nvPr/>
        </p:nvSpPr>
        <p:spPr>
          <a:xfrm>
            <a:off x="1983355" y="4271637"/>
            <a:ext cx="1238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[2], </a:t>
            </a:r>
            <a:r>
              <a:rPr lang="hr-HR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Guyton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8E809-92AA-CA2E-B08D-CC8A47F93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933D1E54-5BE6-5606-5104-724E6827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6</a:t>
            </a:fld>
            <a:endParaRPr lang="hr-HR"/>
          </a:p>
        </p:txBody>
      </p:sp>
      <p:pic>
        <p:nvPicPr>
          <p:cNvPr id="6" name="Rezervirano mjesto sadržaja 5" descr="Slika na kojoj se prikazuje tekst, snimka zaslona, dijagram&#10;&#10;Opis je automatski generiran">
            <a:extLst>
              <a:ext uri="{FF2B5EF4-FFF2-40B4-BE49-F238E27FC236}">
                <a16:creationId xmlns:a16="http://schemas.microsoft.com/office/drawing/2014/main" id="{B288437F-4305-01A9-81EA-21CF27746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43" y="2486"/>
            <a:ext cx="4774114" cy="5141014"/>
          </a:xfrm>
        </p:spPr>
      </p:pic>
      <p:sp>
        <p:nvSpPr>
          <p:cNvPr id="8" name="Naslov 7">
            <a:extLst>
              <a:ext uri="{FF2B5EF4-FFF2-40B4-BE49-F238E27FC236}">
                <a16:creationId xmlns:a16="http://schemas.microsoft.com/office/drawing/2014/main" id="{D329275B-6123-3179-A6B9-A7CFD09E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9524ACE2-EEAE-32C2-5E6A-621A356424B6}"/>
              </a:ext>
            </a:extLst>
          </p:cNvPr>
          <p:cNvSpPr txBox="1"/>
          <p:nvPr/>
        </p:nvSpPr>
        <p:spPr>
          <a:xfrm>
            <a:off x="301239" y="4156941"/>
            <a:ext cx="1813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[3], instagram.com, @knowledge.of.ecg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6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1F127-208C-F315-5FE4-B9E02A985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9B1A42A-EA63-20C4-1987-1FC75C52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</a:t>
            </a:r>
          </a:p>
        </p:txBody>
      </p:sp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1AE3838D-AC9E-9870-7BB1-89FDC2E7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7</a:t>
            </a:fld>
            <a:endParaRPr lang="hr-HR"/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87CCA9ED-80BF-BFED-5185-D6BC12949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ECG signals from a reaction-diffusion model spatially discretized, </a:t>
            </a:r>
            <a:r>
              <a:rPr lang="en-US" dirty="0" err="1"/>
              <a:t>Quiron</a:t>
            </a:r>
            <a:r>
              <a:rPr lang="en-US" dirty="0"/>
              <a:t>-Juarez et al., 2019.</a:t>
            </a:r>
            <a:endParaRPr lang="hr-HR" dirty="0"/>
          </a:p>
          <a:p>
            <a:pPr marL="0" indent="0">
              <a:buNone/>
            </a:pPr>
            <a:endParaRPr lang="hr-HR" dirty="0"/>
          </a:p>
          <a:p>
            <a:r>
              <a:rPr lang="hr-HR" dirty="0" err="1"/>
              <a:t>Jupyter</a:t>
            </a:r>
            <a:r>
              <a:rPr lang="hr-HR" dirty="0"/>
              <a:t> bilježnica, ukupno tristotinjak linija koda, 36 bitnih</a:t>
            </a:r>
          </a:p>
          <a:p>
            <a:endParaRPr lang="hr-HR" dirty="0"/>
          </a:p>
          <a:p>
            <a:r>
              <a:rPr lang="hr-HR" dirty="0" err="1"/>
              <a:t>Scipy</a:t>
            </a:r>
            <a:r>
              <a:rPr lang="hr-HR" dirty="0"/>
              <a:t>, </a:t>
            </a:r>
            <a:r>
              <a:rPr lang="hr-HR" dirty="0" err="1"/>
              <a:t>Numpy</a:t>
            </a:r>
            <a:r>
              <a:rPr lang="hr-HR" dirty="0"/>
              <a:t>, </a:t>
            </a:r>
            <a:r>
              <a:rPr lang="hr-HR" dirty="0" err="1"/>
              <a:t>MatPlotlib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1344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1D7B-2C14-4839-AE23-7C555538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Kako mjerimo EKG?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B2231-7716-4F86-AA50-EEA0C002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8</a:t>
            </a:fld>
            <a:endParaRPr lang="hr-H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93C792-69FB-5DAC-6981-47111AD76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0" y="1035163"/>
            <a:ext cx="2623519" cy="3517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35653E-3E49-7478-C67D-27A8A76B684C}"/>
              </a:ext>
            </a:extLst>
          </p:cNvPr>
          <p:cNvSpPr txBox="1"/>
          <p:nvPr/>
        </p:nvSpPr>
        <p:spPr>
          <a:xfrm>
            <a:off x="1475623" y="4684811"/>
            <a:ext cx="1238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[2], </a:t>
            </a:r>
            <a:r>
              <a:rPr lang="hr-HR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Guyton</a:t>
            </a:r>
            <a:endParaRPr lang="en-US" dirty="0"/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C05547AB-B9A9-4334-1900-3E2D59C42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8187" y="1285485"/>
            <a:ext cx="4585281" cy="3149594"/>
          </a:xfrm>
        </p:spPr>
        <p:txBody>
          <a:bodyPr/>
          <a:lstStyle/>
          <a:p>
            <a:r>
              <a:rPr lang="hr-HR" dirty="0"/>
              <a:t>instrumentacijsko pojačalo, </a:t>
            </a:r>
            <a:r>
              <a:rPr lang="hr-HR" dirty="0" err="1"/>
              <a:t>pojasnopropusni</a:t>
            </a:r>
            <a:r>
              <a:rPr lang="hr-HR" dirty="0"/>
              <a:t> filtar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analogno - digitalna pretvorba</a:t>
            </a:r>
          </a:p>
          <a:p>
            <a:endParaRPr lang="hr-HR" dirty="0"/>
          </a:p>
          <a:p>
            <a:r>
              <a:rPr lang="hr-HR" dirty="0"/>
              <a:t>prikaz digitalnog </a:t>
            </a:r>
            <a:r>
              <a:rPr lang="hr-HR" dirty="0" err="1"/>
              <a:t>diskretiziranog</a:t>
            </a:r>
            <a:r>
              <a:rPr lang="hr-HR" dirty="0"/>
              <a:t> signala</a:t>
            </a:r>
          </a:p>
        </p:txBody>
      </p:sp>
    </p:spTree>
    <p:extLst>
      <p:ext uri="{BB962C8B-B14F-4D97-AF65-F5344CB8AC3E}">
        <p14:creationId xmlns:p14="http://schemas.microsoft.com/office/powerpoint/2010/main" val="98106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934F-02F7-CF5C-6A62-25C8E4BB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Literatura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C17ABD-7113-8775-A20A-D0242966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9</a:t>
            </a:fld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81E58-B0E2-C14A-AC46-ABBCC2A1E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/>
            <a:r>
              <a:rPr lang="hr-H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[1] </a:t>
            </a:r>
            <a:r>
              <a:rPr lang="hr-HR" sz="16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europosteri.hr, </a:t>
            </a:r>
            <a:r>
              <a:rPr lang="hr-H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datum pristupa: 15.1.2024.</a:t>
            </a:r>
          </a:p>
          <a:p>
            <a:pPr rtl="0" fontAlgn="base"/>
            <a:r>
              <a:rPr lang="hr-HR" sz="1600" dirty="0">
                <a:solidFill>
                  <a:srgbClr val="000000"/>
                </a:solidFill>
                <a:latin typeface="Arial" panose="020B0604020202020204" pitchFamily="34" charset="0"/>
              </a:rPr>
              <a:t>[2]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J. E. Hall and M. E. Hall, </a:t>
            </a:r>
            <a:r>
              <a:rPr lang="en-US" sz="1600" i="1" dirty="0">
                <a:solidFill>
                  <a:srgbClr val="000000"/>
                </a:solidFill>
                <a:latin typeface="Arial" panose="020B0604020202020204" pitchFamily="34" charset="0"/>
              </a:rPr>
              <a:t>Guyton and Hall Textbook of Medical Physiology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. Philadelphia, PA: Elsevier, 2021.</a:t>
            </a:r>
            <a:endParaRPr lang="hr-HR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hr-H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[3] instagram.com, @knowledge.of.ecg</a:t>
            </a:r>
          </a:p>
          <a:p>
            <a:pPr fontAlgn="base"/>
            <a:r>
              <a:rPr lang="hr-HR" sz="1600" dirty="0">
                <a:solidFill>
                  <a:srgbClr val="000000"/>
                </a:solidFill>
                <a:latin typeface="Arial" panose="020B0604020202020204" pitchFamily="34" charset="0"/>
              </a:rPr>
              <a:t>[4]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Generation of ECG signals from a</a:t>
            </a:r>
            <a:r>
              <a:rPr lang="hr-HR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reaction-diffusion model spatially</a:t>
            </a:r>
            <a:r>
              <a:rPr lang="hr-HR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discretized</a:t>
            </a:r>
            <a:r>
              <a:rPr lang="hr-HR" sz="16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hr-HR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Quiron-Juarez</a:t>
            </a:r>
            <a:r>
              <a:rPr lang="hr-HR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hr-HR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et</a:t>
            </a:r>
            <a:r>
              <a:rPr lang="hr-HR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hr-HR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al</a:t>
            </a:r>
            <a:r>
              <a:rPr lang="hr-HR" sz="1600" dirty="0">
                <a:solidFill>
                  <a:srgbClr val="000000"/>
                </a:solidFill>
                <a:latin typeface="Arial" panose="020B0604020202020204" pitchFamily="34" charset="0"/>
              </a:rPr>
              <a:t>., 2019.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895482"/>
      </p:ext>
    </p:extLst>
  </p:cSld>
  <p:clrMapOvr>
    <a:masterClrMapping/>
  </p:clrMapOvr>
</p:sld>
</file>

<file path=ppt/theme/theme1.xml><?xml version="1.0" encoding="utf-8"?>
<a:theme xmlns:a="http://schemas.openxmlformats.org/drawingml/2006/main" name="FER Dark">
  <a:themeElements>
    <a:clrScheme name="FER1">
      <a:dk1>
        <a:srgbClr val="02000D"/>
      </a:dk1>
      <a:lt1>
        <a:srgbClr val="FFFFFF"/>
      </a:lt1>
      <a:dk2>
        <a:srgbClr val="00003F"/>
      </a:dk2>
      <a:lt2>
        <a:srgbClr val="ECB000"/>
      </a:lt2>
      <a:accent1>
        <a:srgbClr val="5B9BD5"/>
      </a:accent1>
      <a:accent2>
        <a:srgbClr val="E5681B"/>
      </a:accent2>
      <a:accent3>
        <a:srgbClr val="92D050"/>
      </a:accent3>
      <a:accent4>
        <a:srgbClr val="FFC000"/>
      </a:accent4>
      <a:accent5>
        <a:srgbClr val="2F5496"/>
      </a:accent5>
      <a:accent6>
        <a:srgbClr val="538135"/>
      </a:accent6>
      <a:hlink>
        <a:srgbClr val="4472C4"/>
      </a:hlink>
      <a:folHlink>
        <a:srgbClr val="954F72"/>
      </a:folHlink>
    </a:clrScheme>
    <a:fontScheme name="Roobert">
      <a:majorFont>
        <a:latin typeface="Roobert bold"/>
        <a:ea typeface=""/>
        <a:cs typeface=""/>
      </a:majorFont>
      <a:minorFont>
        <a:latin typeface="Roobe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ER_Light">
  <a:themeElements>
    <a:clrScheme name="FER1">
      <a:dk1>
        <a:srgbClr val="02000D"/>
      </a:dk1>
      <a:lt1>
        <a:srgbClr val="FFFFFF"/>
      </a:lt1>
      <a:dk2>
        <a:srgbClr val="00003F"/>
      </a:dk2>
      <a:lt2>
        <a:srgbClr val="ECB000"/>
      </a:lt2>
      <a:accent1>
        <a:srgbClr val="5B9BD5"/>
      </a:accent1>
      <a:accent2>
        <a:srgbClr val="E5681B"/>
      </a:accent2>
      <a:accent3>
        <a:srgbClr val="92D050"/>
      </a:accent3>
      <a:accent4>
        <a:srgbClr val="FFC000"/>
      </a:accent4>
      <a:accent5>
        <a:srgbClr val="2F5496"/>
      </a:accent5>
      <a:accent6>
        <a:srgbClr val="538135"/>
      </a:accent6>
      <a:hlink>
        <a:srgbClr val="4472C4"/>
      </a:hlink>
      <a:folHlink>
        <a:srgbClr val="954F72"/>
      </a:folHlink>
    </a:clrScheme>
    <a:fontScheme name="Roobert">
      <a:majorFont>
        <a:latin typeface="Roobert bold"/>
        <a:ea typeface=""/>
        <a:cs typeface=""/>
      </a:majorFont>
      <a:minorFont>
        <a:latin typeface="Roobe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F4A78737296D44B9C0FDA063D431BDD" ma:contentTypeVersion="12" ma:contentTypeDescription="Stvaranje novog dokumenta." ma:contentTypeScope="" ma:versionID="5505016d88c2a2c2e94c43cb1a42ccef">
  <xsd:schema xmlns:xsd="http://www.w3.org/2001/XMLSchema" xmlns:xs="http://www.w3.org/2001/XMLSchema" xmlns:p="http://schemas.microsoft.com/office/2006/metadata/properties" xmlns:ns2="6a5cec3c-b857-4d55-a661-1a8fdc8fcb3c" xmlns:ns3="37ec1f5e-67c4-41fc-8f61-d37ccb2c36a1" targetNamespace="http://schemas.microsoft.com/office/2006/metadata/properties" ma:root="true" ma:fieldsID="d67f394a37e9e525bab642c8b2e81708" ns2:_="" ns3:_="">
    <xsd:import namespace="6a5cec3c-b857-4d55-a661-1a8fdc8fcb3c"/>
    <xsd:import namespace="37ec1f5e-67c4-41fc-8f61-d37ccb2c36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5cec3c-b857-4d55-a661-1a8fdc8fcb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ec1f5e-67c4-41fc-8f61-d37ccb2c36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Zajednički se koristi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ji o zajedničkom korištenju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389E1F-108A-4E97-A066-6DC7E134E74F}">
  <ds:schemaRefs>
    <ds:schemaRef ds:uri="37ec1f5e-67c4-41fc-8f61-d37ccb2c36a1"/>
    <ds:schemaRef ds:uri="6a5cec3c-b857-4d55-a661-1a8fdc8fcb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1FBDF57-F604-4647-A6CF-70CDC37C9C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1F5157-3899-4EC7-8C94-B90B2C6E4F3C}">
  <ds:schemaRefs>
    <ds:schemaRef ds:uri="http://schemas.microsoft.com/office/infopath/2007/PartnerControls"/>
    <ds:schemaRef ds:uri="37ec1f5e-67c4-41fc-8f61-d37ccb2c36a1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6a5cec3c-b857-4d55-a661-1a8fdc8fcb3c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219</Words>
  <Application>Microsoft Office PowerPoint</Application>
  <PresentationFormat>Prikaz na zaslonu (16:9)</PresentationFormat>
  <Paragraphs>45</Paragraphs>
  <Slides>9</Slides>
  <Notes>2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2</vt:i4>
      </vt:variant>
      <vt:variant>
        <vt:lpstr>Naslovi slajdova</vt:lpstr>
      </vt:variant>
      <vt:variant>
        <vt:i4>9</vt:i4>
      </vt:variant>
    </vt:vector>
  </HeadingPairs>
  <TitlesOfParts>
    <vt:vector size="15" baseType="lpstr">
      <vt:lpstr>Arial</vt:lpstr>
      <vt:lpstr>Calibri</vt:lpstr>
      <vt:lpstr>Roobert</vt:lpstr>
      <vt:lpstr>Roobert bold</vt:lpstr>
      <vt:lpstr>FER Dark</vt:lpstr>
      <vt:lpstr>FER_Light</vt:lpstr>
      <vt:lpstr>Generiranje umjetnih EKG signala rješavanjem sustava ODJ</vt:lpstr>
      <vt:lpstr>Cilj: generiranje umjetnog EKG signala</vt:lpstr>
      <vt:lpstr>Koja je interpretacija EKG-a?</vt:lpstr>
      <vt:lpstr>Zašto želimo mjeriti EKG</vt:lpstr>
      <vt:lpstr>PowerPoint prezentacija</vt:lpstr>
      <vt:lpstr>PowerPoint prezentacija</vt:lpstr>
      <vt:lpstr>Model</vt:lpstr>
      <vt:lpstr>Kako mjerimo EKG?</vt:lpstr>
      <vt:lpstr>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Proin gravida nibh vel velit auctor aliquet. Aenean sollicitudin,</dc:title>
  <dc:creator>Zeljka LV</dc:creator>
  <cp:lastModifiedBy>Marko Radolović</cp:lastModifiedBy>
  <cp:revision>62</cp:revision>
  <cp:lastPrinted>2020-06-03T10:01:39Z</cp:lastPrinted>
  <dcterms:created xsi:type="dcterms:W3CDTF">2020-04-30T08:26:07Z</dcterms:created>
  <dcterms:modified xsi:type="dcterms:W3CDTF">2025-01-23T13:17:33Z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0x0101005F4A78737296D44B9C0FDA063D431BDD</vt:lpwstr>
  </property>
</Properties>
</file>