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71" r:id="rId12"/>
    <p:sldId id="272" r:id="rId13"/>
    <p:sldId id="273" r:id="rId14"/>
    <p:sldId id="274" r:id="rId15"/>
    <p:sldId id="275" r:id="rId16"/>
    <p:sldId id="276" r:id="rId17"/>
    <p:sldId id="265" r:id="rId18"/>
    <p:sldId id="266" r:id="rId19"/>
    <p:sldId id="270" r:id="rId20"/>
    <p:sldId id="268" r:id="rId21"/>
    <p:sldId id="26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899"/>
  </p:normalViewPr>
  <p:slideViewPr>
    <p:cSldViewPr snapToGrid="0" snapToObjects="1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hellebruni/Documents/EAR/Dysfluency%20Project/anova-partner-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Percentage</a:t>
            </a:r>
            <a:r>
              <a:rPr lang="en-US" sz="1800" baseline="0" dirty="0"/>
              <a:t> of Like* Use with Partners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2C1-6342-8ACF-C82F44A9F84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2C1-6342-8ACF-C82F44A9F84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2C1-6342-8ACF-C82F44A9F847}"/>
              </c:ext>
            </c:extLst>
          </c:dPt>
          <c:cat>
            <c:strRef>
              <c:f>'all-partners graphs'!$A$82:$A$85</c:f>
              <c:strCache>
                <c:ptCount val="4"/>
                <c:pt idx="0">
                  <c:v>alone</c:v>
                </c:pt>
                <c:pt idx="1">
                  <c:v>male</c:v>
                </c:pt>
                <c:pt idx="2">
                  <c:v>female</c:v>
                </c:pt>
                <c:pt idx="3">
                  <c:v>both</c:v>
                </c:pt>
              </c:strCache>
            </c:strRef>
          </c:cat>
          <c:val>
            <c:numRef>
              <c:f>'all-partners graphs'!$B$82:$B$85</c:f>
              <c:numCache>
                <c:formatCode>General</c:formatCode>
                <c:ptCount val="4"/>
                <c:pt idx="0">
                  <c:v>6.6936309210526308E-3</c:v>
                </c:pt>
                <c:pt idx="1">
                  <c:v>5.8866831842105262E-2</c:v>
                </c:pt>
                <c:pt idx="2">
                  <c:v>0.13535819144736844</c:v>
                </c:pt>
                <c:pt idx="3">
                  <c:v>3.8504755234274726E-2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C1-6342-8ACF-C82F44A9F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1615776"/>
        <c:axId val="367493503"/>
      </c:barChart>
      <c:catAx>
        <c:axId val="210161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7493503"/>
        <c:crosses val="autoZero"/>
        <c:auto val="1"/>
        <c:lblAlgn val="ctr"/>
        <c:lblOffset val="100"/>
        <c:noMultiLvlLbl val="0"/>
      </c:catAx>
      <c:valAx>
        <c:axId val="36749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61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Percentage of Like* Use with Partners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C2-5A47-AD8B-88649A96485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C2-5A47-AD8B-88649A96485A}"/>
              </c:ext>
            </c:extLst>
          </c:dPt>
          <c:cat>
            <c:strRef>
              <c:f>'Partner Percent'!$D$78:$D$80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Both</c:v>
                </c:pt>
              </c:strCache>
            </c:strRef>
          </c:cat>
          <c:val>
            <c:numRef>
              <c:f>'Partner Percent'!$E$78:$E$80</c:f>
              <c:numCache>
                <c:formatCode>General</c:formatCode>
                <c:ptCount val="3"/>
                <c:pt idx="0">
                  <c:v>0.23895722172583181</c:v>
                </c:pt>
                <c:pt idx="1">
                  <c:v>0.44556977860869068</c:v>
                </c:pt>
                <c:pt idx="2">
                  <c:v>0.15449271901451178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C2-5A47-AD8B-88649A964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6679599"/>
        <c:axId val="1216740687"/>
      </c:barChart>
      <c:catAx>
        <c:axId val="111667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6740687"/>
        <c:crosses val="autoZero"/>
        <c:auto val="1"/>
        <c:lblAlgn val="ctr"/>
        <c:lblOffset val="100"/>
        <c:noMultiLvlLbl val="0"/>
      </c:catAx>
      <c:valAx>
        <c:axId val="1216740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67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Percentage of Like* Use with Partners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5A-3244-8771-354A1B8F55F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5A-3244-8771-354A1B8F55FA}"/>
              </c:ext>
            </c:extLst>
          </c:dPt>
          <c:cat>
            <c:strRef>
              <c:f>Percent!$D$76:$D$78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both</c:v>
                </c:pt>
              </c:strCache>
            </c:strRef>
          </c:cat>
          <c:val>
            <c:numRef>
              <c:f>Percent!$E$76:$E$78</c:f>
              <c:numCache>
                <c:formatCode>General</c:formatCode>
                <c:ptCount val="3"/>
                <c:pt idx="0">
                  <c:v>0.29055752909688126</c:v>
                </c:pt>
                <c:pt idx="1">
                  <c:v>0.32782168292644137</c:v>
                </c:pt>
                <c:pt idx="2">
                  <c:v>0.22440670950497182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5A-3244-8771-354A1B8F5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5297663"/>
        <c:axId val="874120511"/>
      </c:barChart>
      <c:catAx>
        <c:axId val="132529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4120511"/>
        <c:crosses val="autoZero"/>
        <c:auto val="1"/>
        <c:lblAlgn val="ctr"/>
        <c:lblOffset val="100"/>
        <c:noMultiLvlLbl val="0"/>
      </c:catAx>
      <c:valAx>
        <c:axId val="874120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529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Participants</a:t>
            </a:r>
            <a:r>
              <a:rPr lang="en-US" baseline="0" dirty="0"/>
              <a:t> talking to Partners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Sheet2!$N$1</c:f>
              <c:strCache>
                <c:ptCount val="1"/>
                <c:pt idx="0">
                  <c:v>malepercent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Sheet2!$N$2:$N$72</c:f>
              <c:numCache>
                <c:formatCode>General</c:formatCode>
                <c:ptCount val="7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1.1235955056179775E-2</c:v>
                </c:pt>
                <c:pt idx="4">
                  <c:v>1.1764705882352941E-2</c:v>
                </c:pt>
                <c:pt idx="5">
                  <c:v>1.4285714285714285E-2</c:v>
                </c:pt>
                <c:pt idx="6">
                  <c:v>1.5503875968992248E-2</c:v>
                </c:pt>
                <c:pt idx="7">
                  <c:v>1.9230769230769232E-2</c:v>
                </c:pt>
                <c:pt idx="8">
                  <c:v>2.1276595744680851E-2</c:v>
                </c:pt>
                <c:pt idx="9">
                  <c:v>2.1739130434782608E-2</c:v>
                </c:pt>
                <c:pt idx="10">
                  <c:v>2.7027027027027029E-2</c:v>
                </c:pt>
                <c:pt idx="11">
                  <c:v>3.2786885245901641E-2</c:v>
                </c:pt>
                <c:pt idx="12">
                  <c:v>3.4188034188034191E-2</c:v>
                </c:pt>
                <c:pt idx="13">
                  <c:v>3.896103896103896E-2</c:v>
                </c:pt>
                <c:pt idx="14">
                  <c:v>4.5454545454545456E-2</c:v>
                </c:pt>
                <c:pt idx="15">
                  <c:v>5.1020408163265307E-2</c:v>
                </c:pt>
                <c:pt idx="16">
                  <c:v>5.2631578947368418E-2</c:v>
                </c:pt>
                <c:pt idx="17">
                  <c:v>5.4421768707482991E-2</c:v>
                </c:pt>
                <c:pt idx="18">
                  <c:v>5.5555555555555552E-2</c:v>
                </c:pt>
                <c:pt idx="19">
                  <c:v>6.1224489795918366E-2</c:v>
                </c:pt>
                <c:pt idx="20">
                  <c:v>6.5217391304347824E-2</c:v>
                </c:pt>
                <c:pt idx="21">
                  <c:v>7.2727272727272724E-2</c:v>
                </c:pt>
                <c:pt idx="22">
                  <c:v>7.3170731707317069E-2</c:v>
                </c:pt>
                <c:pt idx="23">
                  <c:v>8.1081081081081086E-2</c:v>
                </c:pt>
                <c:pt idx="24">
                  <c:v>8.9285714285714288E-2</c:v>
                </c:pt>
                <c:pt idx="25">
                  <c:v>0.11235955056179775</c:v>
                </c:pt>
                <c:pt idx="26">
                  <c:v>0.11627906976744186</c:v>
                </c:pt>
                <c:pt idx="27">
                  <c:v>0.12195121951219512</c:v>
                </c:pt>
                <c:pt idx="28">
                  <c:v>0.13207547169811321</c:v>
                </c:pt>
                <c:pt idx="29">
                  <c:v>0.14583333333333334</c:v>
                </c:pt>
                <c:pt idx="30">
                  <c:v>0.15</c:v>
                </c:pt>
                <c:pt idx="31">
                  <c:v>0.15686274509803921</c:v>
                </c:pt>
                <c:pt idx="32">
                  <c:v>0.17045454545454544</c:v>
                </c:pt>
                <c:pt idx="33">
                  <c:v>0.18</c:v>
                </c:pt>
                <c:pt idx="34">
                  <c:v>0.18604651162790697</c:v>
                </c:pt>
                <c:pt idx="35">
                  <c:v>0.1941747572815534</c:v>
                </c:pt>
                <c:pt idx="36">
                  <c:v>0.2</c:v>
                </c:pt>
                <c:pt idx="37">
                  <c:v>0.20253164556962025</c:v>
                </c:pt>
                <c:pt idx="38">
                  <c:v>0.20930232558139536</c:v>
                </c:pt>
                <c:pt idx="39">
                  <c:v>0.21794871794871795</c:v>
                </c:pt>
                <c:pt idx="40">
                  <c:v>0.21917808219178081</c:v>
                </c:pt>
                <c:pt idx="41">
                  <c:v>0.22222222222222221</c:v>
                </c:pt>
                <c:pt idx="42">
                  <c:v>0.22641509433962265</c:v>
                </c:pt>
                <c:pt idx="43">
                  <c:v>0.23880597014925373</c:v>
                </c:pt>
                <c:pt idx="44">
                  <c:v>0.2391304347826087</c:v>
                </c:pt>
                <c:pt idx="45">
                  <c:v>0.25</c:v>
                </c:pt>
                <c:pt idx="46">
                  <c:v>0.25663716814159293</c:v>
                </c:pt>
                <c:pt idx="47">
                  <c:v>0.30188679245283018</c:v>
                </c:pt>
                <c:pt idx="48">
                  <c:v>0.30379746835443039</c:v>
                </c:pt>
                <c:pt idx="49">
                  <c:v>0.31007751937984496</c:v>
                </c:pt>
                <c:pt idx="50">
                  <c:v>0.32330827067669171</c:v>
                </c:pt>
                <c:pt idx="51">
                  <c:v>0.35714285714285715</c:v>
                </c:pt>
                <c:pt idx="52">
                  <c:v>0.36879432624113473</c:v>
                </c:pt>
                <c:pt idx="53">
                  <c:v>0.37037037037037035</c:v>
                </c:pt>
                <c:pt idx="54">
                  <c:v>0.40594059405940597</c:v>
                </c:pt>
                <c:pt idx="55">
                  <c:v>0.40789473684210525</c:v>
                </c:pt>
                <c:pt idx="56">
                  <c:v>0.4375</c:v>
                </c:pt>
                <c:pt idx="57">
                  <c:v>0.4861111111111111</c:v>
                </c:pt>
                <c:pt idx="58">
                  <c:v>0.48717948717948717</c:v>
                </c:pt>
                <c:pt idx="59">
                  <c:v>0.48888888888888887</c:v>
                </c:pt>
                <c:pt idx="60">
                  <c:v>0.5</c:v>
                </c:pt>
                <c:pt idx="61">
                  <c:v>0.55263157894736847</c:v>
                </c:pt>
                <c:pt idx="62">
                  <c:v>0.5625</c:v>
                </c:pt>
                <c:pt idx="63">
                  <c:v>0.56589147286821706</c:v>
                </c:pt>
                <c:pt idx="64">
                  <c:v>0.6067415730337079</c:v>
                </c:pt>
                <c:pt idx="65">
                  <c:v>0.60784313725490191</c:v>
                </c:pt>
                <c:pt idx="66">
                  <c:v>0.7142857142857143</c:v>
                </c:pt>
                <c:pt idx="67">
                  <c:v>0.73626373626373631</c:v>
                </c:pt>
                <c:pt idx="68">
                  <c:v>0.83050847457627119</c:v>
                </c:pt>
                <c:pt idx="69">
                  <c:v>0.90344827586206899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8-5046-A8C9-201D729F5668}"/>
            </c:ext>
          </c:extLst>
        </c:ser>
        <c:ser>
          <c:idx val="1"/>
          <c:order val="1"/>
          <c:tx>
            <c:strRef>
              <c:f>Sheet2!$O$1</c:f>
              <c:strCache>
                <c:ptCount val="1"/>
                <c:pt idx="0">
                  <c:v>femalepercent</c:v>
                </c:pt>
              </c:strCache>
            </c:strRef>
          </c:tx>
          <c:spPr>
            <a:solidFill>
              <a:srgbClr val="ED89DB"/>
            </a:solidFill>
            <a:ln>
              <a:noFill/>
            </a:ln>
            <a:effectLst/>
          </c:spPr>
          <c:invertIfNegative val="0"/>
          <c:val>
            <c:numRef>
              <c:f>Sheet2!$O$2:$O$72</c:f>
              <c:numCache>
                <c:formatCode>General</c:formatCode>
                <c:ptCount val="71"/>
                <c:pt idx="0">
                  <c:v>0.81632653061224492</c:v>
                </c:pt>
                <c:pt idx="1">
                  <c:v>0.93333333333333335</c:v>
                </c:pt>
                <c:pt idx="2">
                  <c:v>0.95238095238095233</c:v>
                </c:pt>
                <c:pt idx="3">
                  <c:v>0.94680851063829785</c:v>
                </c:pt>
                <c:pt idx="4">
                  <c:v>0.85882352941176465</c:v>
                </c:pt>
                <c:pt idx="5">
                  <c:v>0.7</c:v>
                </c:pt>
                <c:pt idx="6">
                  <c:v>0.89147286821705429</c:v>
                </c:pt>
                <c:pt idx="7">
                  <c:v>0.85576923076923073</c:v>
                </c:pt>
                <c:pt idx="8">
                  <c:v>0.84042553191489366</c:v>
                </c:pt>
                <c:pt idx="9">
                  <c:v>0.32608695652173914</c:v>
                </c:pt>
                <c:pt idx="10">
                  <c:v>0.63513513513513509</c:v>
                </c:pt>
                <c:pt idx="11">
                  <c:v>0.77049180327868849</c:v>
                </c:pt>
                <c:pt idx="12">
                  <c:v>0.61538461538461542</c:v>
                </c:pt>
                <c:pt idx="13">
                  <c:v>0.15584415584415584</c:v>
                </c:pt>
                <c:pt idx="14">
                  <c:v>0.43181818181818182</c:v>
                </c:pt>
                <c:pt idx="15">
                  <c:v>0.58163265306122447</c:v>
                </c:pt>
                <c:pt idx="16">
                  <c:v>0.84210526315789469</c:v>
                </c:pt>
                <c:pt idx="17">
                  <c:v>0.80272108843537415</c:v>
                </c:pt>
                <c:pt idx="18">
                  <c:v>0.73015873015873012</c:v>
                </c:pt>
                <c:pt idx="19">
                  <c:v>0.48979591836734693</c:v>
                </c:pt>
                <c:pt idx="20">
                  <c:v>0.53260869565217395</c:v>
                </c:pt>
                <c:pt idx="21">
                  <c:v>0.8</c:v>
                </c:pt>
                <c:pt idx="22">
                  <c:v>0.24390243902439024</c:v>
                </c:pt>
                <c:pt idx="23">
                  <c:v>0.55405405405405406</c:v>
                </c:pt>
                <c:pt idx="24">
                  <c:v>0.625</c:v>
                </c:pt>
                <c:pt idx="25">
                  <c:v>0.6629213483146067</c:v>
                </c:pt>
                <c:pt idx="26">
                  <c:v>0.2441860465116279</c:v>
                </c:pt>
                <c:pt idx="27">
                  <c:v>0.56097560975609762</c:v>
                </c:pt>
                <c:pt idx="28">
                  <c:v>0.30188679245283018</c:v>
                </c:pt>
                <c:pt idx="29">
                  <c:v>0.52083333333333337</c:v>
                </c:pt>
                <c:pt idx="30">
                  <c:v>0.52500000000000002</c:v>
                </c:pt>
                <c:pt idx="31">
                  <c:v>0.52941176470588236</c:v>
                </c:pt>
                <c:pt idx="32">
                  <c:v>0.38636363636363635</c:v>
                </c:pt>
                <c:pt idx="33">
                  <c:v>0.57999999999999996</c:v>
                </c:pt>
                <c:pt idx="34">
                  <c:v>0.16860465116279069</c:v>
                </c:pt>
                <c:pt idx="35">
                  <c:v>0.55339805825242716</c:v>
                </c:pt>
                <c:pt idx="36">
                  <c:v>0.54666666666666663</c:v>
                </c:pt>
                <c:pt idx="37">
                  <c:v>0.41772151898734178</c:v>
                </c:pt>
                <c:pt idx="38">
                  <c:v>0.51162790697674421</c:v>
                </c:pt>
                <c:pt idx="39">
                  <c:v>0.37179487179487181</c:v>
                </c:pt>
                <c:pt idx="40">
                  <c:v>0.32876712328767121</c:v>
                </c:pt>
                <c:pt idx="41">
                  <c:v>0.5</c:v>
                </c:pt>
                <c:pt idx="42">
                  <c:v>0.32075471698113206</c:v>
                </c:pt>
                <c:pt idx="43">
                  <c:v>0.32835820895522388</c:v>
                </c:pt>
                <c:pt idx="44">
                  <c:v>0.35869565217391303</c:v>
                </c:pt>
                <c:pt idx="45">
                  <c:v>0.375</c:v>
                </c:pt>
                <c:pt idx="46">
                  <c:v>0.18584070796460178</c:v>
                </c:pt>
                <c:pt idx="47">
                  <c:v>0.30188679245283018</c:v>
                </c:pt>
                <c:pt idx="48">
                  <c:v>0.29113924050632911</c:v>
                </c:pt>
                <c:pt idx="49">
                  <c:v>0.46511627906976744</c:v>
                </c:pt>
                <c:pt idx="50">
                  <c:v>0.54887218045112784</c:v>
                </c:pt>
                <c:pt idx="51">
                  <c:v>0.42857142857142855</c:v>
                </c:pt>
                <c:pt idx="52">
                  <c:v>0.48936170212765956</c:v>
                </c:pt>
                <c:pt idx="53">
                  <c:v>0.12962962962962962</c:v>
                </c:pt>
                <c:pt idx="54">
                  <c:v>0.27722772277227725</c:v>
                </c:pt>
                <c:pt idx="55">
                  <c:v>0.15789473684210525</c:v>
                </c:pt>
                <c:pt idx="56">
                  <c:v>0.375</c:v>
                </c:pt>
                <c:pt idx="57">
                  <c:v>0.27777777777777779</c:v>
                </c:pt>
                <c:pt idx="58">
                  <c:v>5.128205128205128E-2</c:v>
                </c:pt>
                <c:pt idx="59">
                  <c:v>0.13333333333333333</c:v>
                </c:pt>
                <c:pt idx="60">
                  <c:v>0.1388888888888889</c:v>
                </c:pt>
                <c:pt idx="61">
                  <c:v>5.2631578947368418E-2</c:v>
                </c:pt>
                <c:pt idx="62">
                  <c:v>0.26041666666666669</c:v>
                </c:pt>
                <c:pt idx="63">
                  <c:v>0.13178294573643412</c:v>
                </c:pt>
                <c:pt idx="64">
                  <c:v>0.11235955056179775</c:v>
                </c:pt>
                <c:pt idx="65">
                  <c:v>0.18627450980392157</c:v>
                </c:pt>
                <c:pt idx="66">
                  <c:v>4.7619047619047616E-2</c:v>
                </c:pt>
                <c:pt idx="67">
                  <c:v>5.4945054945054944E-2</c:v>
                </c:pt>
                <c:pt idx="68">
                  <c:v>0</c:v>
                </c:pt>
                <c:pt idx="69">
                  <c:v>1.3793103448275862E-2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18-5046-A8C9-201D729F5668}"/>
            </c:ext>
          </c:extLst>
        </c:ser>
        <c:ser>
          <c:idx val="2"/>
          <c:order val="2"/>
          <c:tx>
            <c:strRef>
              <c:f>Sheet2!$P$1</c:f>
              <c:strCache>
                <c:ptCount val="1"/>
                <c:pt idx="0">
                  <c:v>bothpercent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Sheet2!$P$2:$P$72</c:f>
              <c:numCache>
                <c:formatCode>General</c:formatCode>
                <c:ptCount val="71"/>
                <c:pt idx="0">
                  <c:v>0</c:v>
                </c:pt>
                <c:pt idx="1">
                  <c:v>5.5555555555555552E-2</c:v>
                </c:pt>
                <c:pt idx="2">
                  <c:v>0</c:v>
                </c:pt>
                <c:pt idx="3">
                  <c:v>4.49438202247191E-2</c:v>
                </c:pt>
                <c:pt idx="4">
                  <c:v>9.4117647058823528E-2</c:v>
                </c:pt>
                <c:pt idx="5">
                  <c:v>0.11428571428571428</c:v>
                </c:pt>
                <c:pt idx="6">
                  <c:v>2.3255813953488372E-2</c:v>
                </c:pt>
                <c:pt idx="7">
                  <c:v>2.8846153846153848E-2</c:v>
                </c:pt>
                <c:pt idx="8">
                  <c:v>5.3191489361702128E-2</c:v>
                </c:pt>
                <c:pt idx="9">
                  <c:v>6.5217391304347824E-2</c:v>
                </c:pt>
                <c:pt idx="10">
                  <c:v>9.45945945945946E-2</c:v>
                </c:pt>
                <c:pt idx="11">
                  <c:v>8.1967213114754092E-2</c:v>
                </c:pt>
                <c:pt idx="12">
                  <c:v>0.1111111111111111</c:v>
                </c:pt>
                <c:pt idx="13">
                  <c:v>9.0909090909090912E-2</c:v>
                </c:pt>
                <c:pt idx="14">
                  <c:v>0.15909090909090909</c:v>
                </c:pt>
                <c:pt idx="15">
                  <c:v>0.14285714285714285</c:v>
                </c:pt>
                <c:pt idx="16">
                  <c:v>2.6315789473684209E-2</c:v>
                </c:pt>
                <c:pt idx="17">
                  <c:v>0.10204081632653061</c:v>
                </c:pt>
                <c:pt idx="18">
                  <c:v>9.5238095238095233E-2</c:v>
                </c:pt>
                <c:pt idx="19">
                  <c:v>0</c:v>
                </c:pt>
                <c:pt idx="20">
                  <c:v>0.28260869565217389</c:v>
                </c:pt>
                <c:pt idx="21">
                  <c:v>1.8181818181818181E-2</c:v>
                </c:pt>
                <c:pt idx="22">
                  <c:v>0.36585365853658536</c:v>
                </c:pt>
                <c:pt idx="23">
                  <c:v>0.10810810810810811</c:v>
                </c:pt>
                <c:pt idx="24">
                  <c:v>0.21428571428571427</c:v>
                </c:pt>
                <c:pt idx="25">
                  <c:v>0.20224719101123595</c:v>
                </c:pt>
                <c:pt idx="26">
                  <c:v>0.13953488372093023</c:v>
                </c:pt>
                <c:pt idx="27">
                  <c:v>0.29268292682926828</c:v>
                </c:pt>
                <c:pt idx="28">
                  <c:v>0.22641509433962265</c:v>
                </c:pt>
                <c:pt idx="29">
                  <c:v>0.125</c:v>
                </c:pt>
                <c:pt idx="30">
                  <c:v>0.21249999999999999</c:v>
                </c:pt>
                <c:pt idx="31">
                  <c:v>0.21568627450980393</c:v>
                </c:pt>
                <c:pt idx="32">
                  <c:v>0.25</c:v>
                </c:pt>
                <c:pt idx="33">
                  <c:v>0.02</c:v>
                </c:pt>
                <c:pt idx="34">
                  <c:v>0.59302325581395354</c:v>
                </c:pt>
                <c:pt idx="35">
                  <c:v>4.8543689320388349E-2</c:v>
                </c:pt>
                <c:pt idx="36">
                  <c:v>1.3333333333333334E-2</c:v>
                </c:pt>
                <c:pt idx="37">
                  <c:v>0.36708860759493672</c:v>
                </c:pt>
                <c:pt idx="38">
                  <c:v>0.11627906976744186</c:v>
                </c:pt>
                <c:pt idx="39">
                  <c:v>0.15384615384615385</c:v>
                </c:pt>
                <c:pt idx="40">
                  <c:v>0.39726027397260272</c:v>
                </c:pt>
                <c:pt idx="41">
                  <c:v>0.2</c:v>
                </c:pt>
                <c:pt idx="42">
                  <c:v>0.33962264150943394</c:v>
                </c:pt>
                <c:pt idx="43">
                  <c:v>0.34328358208955223</c:v>
                </c:pt>
                <c:pt idx="44">
                  <c:v>4.3478260869565216E-2</c:v>
                </c:pt>
                <c:pt idx="45">
                  <c:v>0.23214285714285715</c:v>
                </c:pt>
                <c:pt idx="46">
                  <c:v>0.35398230088495575</c:v>
                </c:pt>
                <c:pt idx="47">
                  <c:v>0.28301886792452829</c:v>
                </c:pt>
                <c:pt idx="48">
                  <c:v>8.8607594936708861E-2</c:v>
                </c:pt>
                <c:pt idx="49">
                  <c:v>0.16279069767441862</c:v>
                </c:pt>
                <c:pt idx="50">
                  <c:v>8.2706766917293228E-2</c:v>
                </c:pt>
                <c:pt idx="51">
                  <c:v>0.10714285714285714</c:v>
                </c:pt>
                <c:pt idx="52">
                  <c:v>4.2553191489361701E-2</c:v>
                </c:pt>
                <c:pt idx="53">
                  <c:v>0.33333333333333331</c:v>
                </c:pt>
                <c:pt idx="54">
                  <c:v>0.31683168316831684</c:v>
                </c:pt>
                <c:pt idx="55">
                  <c:v>0.26315789473684209</c:v>
                </c:pt>
                <c:pt idx="56">
                  <c:v>8.3333333333333329E-2</c:v>
                </c:pt>
                <c:pt idx="57">
                  <c:v>0.2361111111111111</c:v>
                </c:pt>
                <c:pt idx="58">
                  <c:v>0</c:v>
                </c:pt>
                <c:pt idx="59">
                  <c:v>0.14444444444444443</c:v>
                </c:pt>
                <c:pt idx="60">
                  <c:v>0.33333333333333331</c:v>
                </c:pt>
                <c:pt idx="61">
                  <c:v>0.21052631578947367</c:v>
                </c:pt>
                <c:pt idx="62">
                  <c:v>4.1666666666666664E-2</c:v>
                </c:pt>
                <c:pt idx="63">
                  <c:v>0.17054263565891473</c:v>
                </c:pt>
                <c:pt idx="64">
                  <c:v>0.25842696629213485</c:v>
                </c:pt>
                <c:pt idx="65">
                  <c:v>0.16666666666666666</c:v>
                </c:pt>
                <c:pt idx="66">
                  <c:v>0.14285714285714285</c:v>
                </c:pt>
                <c:pt idx="67">
                  <c:v>8.7912087912087919E-2</c:v>
                </c:pt>
                <c:pt idx="68">
                  <c:v>0</c:v>
                </c:pt>
                <c:pt idx="6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18-5046-A8C9-201D729F56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5816847"/>
        <c:axId val="1065818495"/>
      </c:barChart>
      <c:catAx>
        <c:axId val="10658168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18495"/>
        <c:crosses val="autoZero"/>
        <c:auto val="1"/>
        <c:lblAlgn val="ctr"/>
        <c:lblOffset val="100"/>
        <c:noMultiLvlLbl val="0"/>
      </c:catAx>
      <c:valAx>
        <c:axId val="106581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1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BA935-17E9-2848-B6FC-ABB4B71D5442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8CEB4-1CE1-5348-99FB-5FE0B7297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break this up based on female/male participants, too (mixed model)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CEB4-1CE1-5348-99FB-5FE0B7297E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8CEB4-1CE1-5348-99FB-5FE0B7297E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71A4-1579-0F4C-9261-C8658F1CC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E0A58-1CB1-EB46-8557-5BED06BF2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E7B6-3188-FB46-8483-7450FB97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5D66E-2FC4-6E4F-B250-48132D26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C860-DF7B-2442-AEBD-4AD6BF8C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04F1-4A29-774F-ABC1-D416A58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E901B-CD83-2147-9D28-7E32EBD5A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986F9-9BED-DC4A-BE9A-A81330A1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7868-DEB1-074D-9700-66CDB2FB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E3B99-6984-144C-B3EA-E99A77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7B410-43F6-224F-9EAE-E7A71B518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C3469-D0F9-024C-A29E-13A1004C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AEBD-17FD-024F-8F96-2E3D1600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4D57-07B7-3342-B417-DB41D4A0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2CE17-D98E-ED41-93DB-596079B4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3E2D-112A-0342-B558-D3563A4D3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FDFD-8854-D04C-AC22-679F1946B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DA7A-9060-4844-A570-B893AA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3F1D-88E8-5143-A61E-650A9C3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9EB7D-636A-5744-878D-E78658A6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7035-40CD-4743-8551-F9E0EA9F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4B43-8C90-0240-B4B5-6745E1F78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0B923-9C0E-3C45-8E64-604795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F3860-2AE6-A44E-80A5-73686CBF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EF56-A5DD-5149-811B-661537EE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FBF6-7A3A-C944-9611-4D48393B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957F-DC7D-C943-A797-F8FF47EA3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A52C-3ABB-E945-A386-9CA8B725A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82023-76DA-C44B-BF36-C9D55EFC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7F1E4-E893-CA4A-8172-9569EC51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F8F1E-5144-564F-BFD4-985A2C05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DDD2-3D28-4846-BF9F-3E52439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E40A5-C2F0-E74C-A8F3-7B695557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583D-32EE-6646-9FC8-6E50FD96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F25C-3962-BB47-87B4-86D6B96C2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B360-D20D-4747-9048-F7B232E11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48A4C-88C6-354C-8900-12631EB4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E3677A-CCA4-9F45-9909-F7BD823B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7B809-AC53-AF45-8EED-4E4FF458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69D2-9623-FC48-8F4E-DAA458D5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4ADC3-E2FB-3F48-A091-C6925049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A74AB-ED4C-DB4A-A22D-5A5BAB14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55F5-03B1-EF46-A4E2-FE127600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21A75-118B-074E-91FF-BEA61C57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8637-DF91-5440-A68A-0F4E6953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168D1-9C70-6B40-9A31-4E869E48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9552-D8D8-D54B-8FF0-8CF915E4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8636-6DEC-454E-94E2-2F7DED471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5337-1BA5-7147-88A0-749E478D6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46097-ED9C-EC4D-9272-F4FBFA20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E982B-08A8-4E4E-9932-4FF79216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E9396-7EB6-8842-835C-F12DC260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5248-316A-344F-AEE7-91D8FCC8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B3029-F935-8446-91FD-91888B58A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5EA0C-0B4B-7E4E-B9E9-607C32BE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8773A-EEE4-214D-B8C2-7E171FE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BED5D-B177-024C-A40F-105819D1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29F1-EEE9-4E46-83E1-49B2E7AF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27670-C33C-8147-AD02-C97C8B65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E48B-7570-2449-BF9B-BFAD660A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0F1B-405E-3148-A3F0-E09C537B0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4D8C6-DF20-9442-8D0C-664DBE8947F2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5E8B-174D-D047-BB6C-BC5898E7C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C0F3-3DD3-5C4B-8957-C2938610C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232FD-0266-4E46-A885-6E92C797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5718-1636-6B4F-8BA0-7C92579DE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Partner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CF58-BA1B-F749-BD91-9E63650DC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December 11, 2020</a:t>
            </a:r>
          </a:p>
        </p:txBody>
      </p:sp>
    </p:spTree>
    <p:extLst>
      <p:ext uri="{BB962C8B-B14F-4D97-AF65-F5344CB8AC3E}">
        <p14:creationId xmlns:p14="http://schemas.microsoft.com/office/powerpoint/2010/main" val="85588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F8EF682-922F-B748-B586-A4CD4D85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0" y="1008063"/>
            <a:ext cx="5781526" cy="516001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428EAEE-7471-5841-8733-64403C40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27125"/>
            <a:ext cx="5794196" cy="504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46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09F-D0FD-FF46-B07B-8284B6A0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are Females talking to Males?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65A05-A708-2F49-9A50-B33FD1CF8C80}"/>
              </a:ext>
            </a:extLst>
          </p:cNvPr>
          <p:cNvSpPr txBox="1"/>
          <p:nvPr/>
        </p:nvSpPr>
        <p:spPr>
          <a:xfrm>
            <a:off x="566057" y="2460171"/>
            <a:ext cx="18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Male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A75B-240A-6646-A369-4EEAA1FCDA9C}"/>
              </a:ext>
            </a:extLst>
          </p:cNvPr>
          <p:cNvSpPr txBox="1"/>
          <p:nvPr/>
        </p:nvSpPr>
        <p:spPr>
          <a:xfrm>
            <a:off x="675967" y="282950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Valid Files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8E83BC-4C70-FA45-A391-DF2A2C42857A}"/>
              </a:ext>
            </a:extLst>
          </p:cNvPr>
          <p:cNvCxnSpPr>
            <a:cxnSpLocks/>
          </p:cNvCxnSpPr>
          <p:nvPr/>
        </p:nvCxnSpPr>
        <p:spPr>
          <a:xfrm>
            <a:off x="566057" y="2829503"/>
            <a:ext cx="184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53BBBA-FBD3-434C-8808-ECFB65D9C971}"/>
              </a:ext>
            </a:extLst>
          </p:cNvPr>
          <p:cNvSpPr txBox="1"/>
          <p:nvPr/>
        </p:nvSpPr>
        <p:spPr>
          <a:xfrm>
            <a:off x="838200" y="1506022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participants only, N=45</a:t>
            </a:r>
          </a:p>
        </p:txBody>
      </p:sp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53A09EF-2678-1842-A7FB-91EC2FB2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37" y="1477844"/>
            <a:ext cx="4952344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2643-5369-2B40-B563-1D11E9BC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are Males talking to Females?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C651-F139-4F4E-86FF-6671F9DD9320}"/>
              </a:ext>
            </a:extLst>
          </p:cNvPr>
          <p:cNvSpPr txBox="1"/>
          <p:nvPr/>
        </p:nvSpPr>
        <p:spPr>
          <a:xfrm>
            <a:off x="838200" y="1506022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participants only, N=25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3BC7A47-55AB-4044-94E3-F33673B4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887" y="1499616"/>
            <a:ext cx="4952849" cy="5358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88F8E-06BC-FA41-90B1-CF92668057BD}"/>
              </a:ext>
            </a:extLst>
          </p:cNvPr>
          <p:cNvSpPr txBox="1"/>
          <p:nvPr/>
        </p:nvSpPr>
        <p:spPr>
          <a:xfrm>
            <a:off x="566057" y="2460171"/>
            <a:ext cx="184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Female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BCEEA-2144-9E4F-9987-33481DA157DD}"/>
              </a:ext>
            </a:extLst>
          </p:cNvPr>
          <p:cNvSpPr txBox="1"/>
          <p:nvPr/>
        </p:nvSpPr>
        <p:spPr>
          <a:xfrm>
            <a:off x="675967" y="282950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Valid Files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702DDB-B3DF-1745-B98E-A9994C265A15}"/>
              </a:ext>
            </a:extLst>
          </p:cNvPr>
          <p:cNvCxnSpPr>
            <a:cxnSpLocks/>
          </p:cNvCxnSpPr>
          <p:nvPr/>
        </p:nvCxnSpPr>
        <p:spPr>
          <a:xfrm>
            <a:off x="566057" y="2829503"/>
            <a:ext cx="184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1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54A4789-1468-684A-8DB7-91189C89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52" y="382209"/>
            <a:ext cx="5742547" cy="6208159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6399D71-397E-3D4A-964D-A549DDD8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82210"/>
            <a:ext cx="5742550" cy="62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15BAEFB5-BBAE-3246-8785-B98AF5AE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3" y="403981"/>
            <a:ext cx="5587104" cy="6072940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581ABA6A-5725-7D42-BEE3-BF543165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403981"/>
            <a:ext cx="5587104" cy="604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4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107F01D-98B1-5443-A50B-BEA1F687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919"/>
            <a:ext cx="5604569" cy="6071616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19466BD-1510-8E41-A818-45C7326FE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3" y="324919"/>
            <a:ext cx="5616245" cy="60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7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CE0DFA-BCFF-A140-9113-DBFBB877BD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1836092"/>
              </p:ext>
            </p:extLst>
          </p:nvPr>
        </p:nvGraphicFramePr>
        <p:xfrm>
          <a:off x="1189354" y="299720"/>
          <a:ext cx="9692005" cy="6123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525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E10A-67C1-4B45-AAC0-28B1DCEE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How often are Females saying Like* to Females?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AD067-B259-5545-B4E0-1D9B2D343368}"/>
              </a:ext>
            </a:extLst>
          </p:cNvPr>
          <p:cNvSpPr txBox="1"/>
          <p:nvPr/>
        </p:nvSpPr>
        <p:spPr>
          <a:xfrm>
            <a:off x="674917" y="2036009"/>
            <a:ext cx="219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Like* Files w/ Female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84B30-C275-7E4E-9C9F-31ABBD2EDBFB}"/>
              </a:ext>
            </a:extLst>
          </p:cNvPr>
          <p:cNvSpPr txBox="1"/>
          <p:nvPr/>
        </p:nvSpPr>
        <p:spPr>
          <a:xfrm>
            <a:off x="820852" y="2343786"/>
            <a:ext cx="181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 Female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182A2D-575E-F643-A7CB-F97893CFCB09}"/>
              </a:ext>
            </a:extLst>
          </p:cNvPr>
          <p:cNvCxnSpPr>
            <a:cxnSpLocks/>
          </p:cNvCxnSpPr>
          <p:nvPr/>
        </p:nvCxnSpPr>
        <p:spPr>
          <a:xfrm>
            <a:off x="650960" y="2343786"/>
            <a:ext cx="20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7769E1-5F70-1E4C-B931-2C2852E7E3B1}"/>
              </a:ext>
            </a:extLst>
          </p:cNvPr>
          <p:cNvSpPr txBox="1"/>
          <p:nvPr/>
        </p:nvSpPr>
        <p:spPr>
          <a:xfrm>
            <a:off x="674917" y="1463239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participants only, N=45</a:t>
            </a:r>
          </a:p>
        </p:txBody>
      </p:sp>
      <p:pic>
        <p:nvPicPr>
          <p:cNvPr id="14" name="Picture 13" descr="Chart, histogram&#10;&#10;Description automatically generated">
            <a:extLst>
              <a:ext uri="{FF2B5EF4-FFF2-40B4-BE49-F238E27FC236}">
                <a16:creationId xmlns:a16="http://schemas.microsoft.com/office/drawing/2014/main" id="{FB9002C7-7FD1-C841-90EA-3AF9BE33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30" y="1463239"/>
            <a:ext cx="6205304" cy="53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7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E10A-67C1-4B45-AAC0-28B1DCEE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How often are Males saying Like* to Males?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AD067-B259-5545-B4E0-1D9B2D343368}"/>
              </a:ext>
            </a:extLst>
          </p:cNvPr>
          <p:cNvSpPr txBox="1"/>
          <p:nvPr/>
        </p:nvSpPr>
        <p:spPr>
          <a:xfrm>
            <a:off x="975297" y="2283956"/>
            <a:ext cx="219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Like* Files w/ 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84B30-C275-7E4E-9C9F-31ABBD2EDBFB}"/>
              </a:ext>
            </a:extLst>
          </p:cNvPr>
          <p:cNvSpPr txBox="1"/>
          <p:nvPr/>
        </p:nvSpPr>
        <p:spPr>
          <a:xfrm>
            <a:off x="1121232" y="2591733"/>
            <a:ext cx="181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Valid Male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182A2D-575E-F643-A7CB-F97893CFCB09}"/>
              </a:ext>
            </a:extLst>
          </p:cNvPr>
          <p:cNvCxnSpPr>
            <a:cxnSpLocks/>
          </p:cNvCxnSpPr>
          <p:nvPr/>
        </p:nvCxnSpPr>
        <p:spPr>
          <a:xfrm>
            <a:off x="951340" y="2591733"/>
            <a:ext cx="20160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A15FD58-4784-8240-BCA1-6DB58B2C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756" y="1463040"/>
            <a:ext cx="6203541" cy="53949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6CA2C3D-4AE3-A545-B3D1-06D69F4FE352}"/>
              </a:ext>
            </a:extLst>
          </p:cNvPr>
          <p:cNvSpPr txBox="1"/>
          <p:nvPr/>
        </p:nvSpPr>
        <p:spPr>
          <a:xfrm>
            <a:off x="1121232" y="1463040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participants only, N=25</a:t>
            </a:r>
          </a:p>
        </p:txBody>
      </p:sp>
    </p:spTree>
    <p:extLst>
      <p:ext uri="{BB962C8B-B14F-4D97-AF65-F5344CB8AC3E}">
        <p14:creationId xmlns:p14="http://schemas.microsoft.com/office/powerpoint/2010/main" val="159130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7756080A-9D91-F34E-9007-298C58EE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0" y="1127124"/>
            <a:ext cx="5648476" cy="4914173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9089B8D-5634-0C42-A352-07E96706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15" y="1127125"/>
            <a:ext cx="5648476" cy="491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3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, Excel&#10;&#10;Description automatically generated">
            <a:extLst>
              <a:ext uri="{FF2B5EF4-FFF2-40B4-BE49-F238E27FC236}">
                <a16:creationId xmlns:a16="http://schemas.microsoft.com/office/drawing/2014/main" id="{DA8D75CB-42BF-9846-99E7-ECCD8554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97" y="0"/>
            <a:ext cx="799920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28B88-FF87-784A-AAD5-1B85903DB45B}"/>
              </a:ext>
            </a:extLst>
          </p:cNvPr>
          <p:cNvSpPr txBox="1"/>
          <p:nvPr/>
        </p:nvSpPr>
        <p:spPr>
          <a:xfrm>
            <a:off x="1389152" y="35814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0387D-22C3-984A-8846-3B34B24617B4}"/>
              </a:ext>
            </a:extLst>
          </p:cNvPr>
          <p:cNvSpPr txBox="1"/>
          <p:nvPr/>
        </p:nvSpPr>
        <p:spPr>
          <a:xfrm>
            <a:off x="1389152" y="43165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AB2A3-E34E-C545-B6CF-B5521BAE86A9}"/>
              </a:ext>
            </a:extLst>
          </p:cNvPr>
          <p:cNvSpPr txBox="1"/>
          <p:nvPr/>
        </p:nvSpPr>
        <p:spPr>
          <a:xfrm>
            <a:off x="1389152" y="5026674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EEDE9-3033-DD4C-8D76-5ED185F27946}"/>
              </a:ext>
            </a:extLst>
          </p:cNvPr>
          <p:cNvSpPr txBox="1"/>
          <p:nvPr/>
        </p:nvSpPr>
        <p:spPr>
          <a:xfrm>
            <a:off x="1389152" y="573677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36813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794-2E39-D847-B8FA-E7C0AB21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9629" cy="1325563"/>
          </a:xfrm>
        </p:spPr>
        <p:txBody>
          <a:bodyPr>
            <a:normAutofit/>
          </a:bodyPr>
          <a:lstStyle/>
          <a:p>
            <a:r>
              <a:rPr lang="en-US" sz="3800" dirty="0"/>
              <a:t>Do participants talk more on Weekdays vs. Weekends?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38283DDD-2221-FF4B-A28D-4D7D5096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013" y="1426027"/>
            <a:ext cx="4281146" cy="4626864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3DE9ED1B-F327-A044-9DCC-E477AB32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64" y="1426027"/>
            <a:ext cx="4270550" cy="4626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A41EC-31E9-494E-AC94-A0AF652BBD80}"/>
              </a:ext>
            </a:extLst>
          </p:cNvPr>
          <p:cNvSpPr txBox="1"/>
          <p:nvPr/>
        </p:nvSpPr>
        <p:spPr>
          <a:xfrm>
            <a:off x="4819048" y="6308209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the same, p=0.184</a:t>
            </a:r>
          </a:p>
        </p:txBody>
      </p:sp>
    </p:spTree>
    <p:extLst>
      <p:ext uri="{BB962C8B-B14F-4D97-AF65-F5344CB8AC3E}">
        <p14:creationId xmlns:p14="http://schemas.microsoft.com/office/powerpoint/2010/main" val="419387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ECF3D5-A925-1C4D-8C7A-EC851616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365125"/>
            <a:ext cx="1149531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 participants use Like* more on Weekdays vs. Weekends?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8BAA0975-9A8D-8245-B638-19E47A1C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2" y="1540781"/>
            <a:ext cx="4302578" cy="4626864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58A0708C-FC3A-7F41-B9E9-F4E248C7D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92" y="1540781"/>
            <a:ext cx="4254192" cy="4626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CCA549-F6E0-714B-8A3D-9D0761121054}"/>
              </a:ext>
            </a:extLst>
          </p:cNvPr>
          <p:cNvSpPr txBox="1"/>
          <p:nvPr/>
        </p:nvSpPr>
        <p:spPr>
          <a:xfrm>
            <a:off x="4877557" y="6308209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the same, p=0.09</a:t>
            </a:r>
          </a:p>
        </p:txBody>
      </p:sp>
    </p:spTree>
    <p:extLst>
      <p:ext uri="{BB962C8B-B14F-4D97-AF65-F5344CB8AC3E}">
        <p14:creationId xmlns:p14="http://schemas.microsoft.com/office/powerpoint/2010/main" val="270925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9FD6-EDD9-BA4D-86F4-0E58ED3C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Which languages are spoken on the weekends?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5881-74DD-3D47-A602-E87C3822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Spanish – 22</a:t>
            </a:r>
          </a:p>
          <a:p>
            <a:r>
              <a:rPr lang="en-US" dirty="0"/>
              <a:t>Mandarin – 7</a:t>
            </a:r>
          </a:p>
          <a:p>
            <a:r>
              <a:rPr lang="en-US" dirty="0"/>
              <a:t>Vietnamese – 5</a:t>
            </a:r>
          </a:p>
          <a:p>
            <a:r>
              <a:rPr lang="en-US" dirty="0"/>
              <a:t>Farsi – 2</a:t>
            </a:r>
          </a:p>
          <a:p>
            <a:r>
              <a:rPr lang="en-US" dirty="0"/>
              <a:t>Arabic – 2</a:t>
            </a:r>
          </a:p>
          <a:p>
            <a:r>
              <a:rPr lang="en-US" dirty="0"/>
              <a:t>Burmese – 1</a:t>
            </a:r>
          </a:p>
          <a:p>
            <a:r>
              <a:rPr lang="en-US" dirty="0"/>
              <a:t>Cantonese – 1</a:t>
            </a:r>
          </a:p>
          <a:p>
            <a:r>
              <a:rPr lang="en-US" dirty="0"/>
              <a:t>Thai – 1</a:t>
            </a:r>
          </a:p>
          <a:p>
            <a:r>
              <a:rPr lang="en-US" dirty="0"/>
              <a:t>Russian – 1</a:t>
            </a:r>
          </a:p>
          <a:p>
            <a:r>
              <a:rPr lang="en-US" dirty="0" err="1"/>
              <a:t>Amahric</a:t>
            </a:r>
            <a:r>
              <a:rPr lang="en-US" dirty="0"/>
              <a:t> – 1</a:t>
            </a:r>
          </a:p>
          <a:p>
            <a:r>
              <a:rPr lang="en-US" dirty="0"/>
              <a:t>Hindi - 1</a:t>
            </a:r>
          </a:p>
        </p:txBody>
      </p:sp>
    </p:spTree>
    <p:extLst>
      <p:ext uri="{BB962C8B-B14F-4D97-AF65-F5344CB8AC3E}">
        <p14:creationId xmlns:p14="http://schemas.microsoft.com/office/powerpoint/2010/main" val="58925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A74B6B-EED9-0F4D-B412-07D3561AF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9649823"/>
              </p:ext>
            </p:extLst>
          </p:nvPr>
        </p:nvGraphicFramePr>
        <p:xfrm>
          <a:off x="2124075" y="323850"/>
          <a:ext cx="8205788" cy="6034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6E545F-A48C-AF4E-B2C9-5A3B48846B42}"/>
              </a:ext>
            </a:extLst>
          </p:cNvPr>
          <p:cNvSpPr txBox="1"/>
          <p:nvPr/>
        </p:nvSpPr>
        <p:spPr>
          <a:xfrm>
            <a:off x="3156857" y="529045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.006 %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62616-6156-5244-93E7-FC6B65175687}"/>
              </a:ext>
            </a:extLst>
          </p:cNvPr>
          <p:cNvSpPr txBox="1"/>
          <p:nvPr/>
        </p:nvSpPr>
        <p:spPr>
          <a:xfrm>
            <a:off x="5116285" y="363582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.06 %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F7287-AE71-8D43-A463-8C676AE4E612}"/>
              </a:ext>
            </a:extLst>
          </p:cNvPr>
          <p:cNvSpPr txBox="1"/>
          <p:nvPr/>
        </p:nvSpPr>
        <p:spPr>
          <a:xfrm>
            <a:off x="7021286" y="113211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.13 %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6F0AF-B379-154F-BFC4-B286CADDC387}"/>
              </a:ext>
            </a:extLst>
          </p:cNvPr>
          <p:cNvSpPr txBox="1"/>
          <p:nvPr/>
        </p:nvSpPr>
        <p:spPr>
          <a:xfrm>
            <a:off x="8893629" y="426798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.04 %</a:t>
            </a:r>
          </a:p>
        </p:txBody>
      </p:sp>
    </p:spTree>
    <p:extLst>
      <p:ext uri="{BB962C8B-B14F-4D97-AF65-F5344CB8AC3E}">
        <p14:creationId xmlns:p14="http://schemas.microsoft.com/office/powerpoint/2010/main" val="21789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ED53-8ECD-4A47-A72A-16D3EF37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next: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D214-4DF9-DB4B-8819-63581586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sampling to compare male vs. female participants</a:t>
            </a:r>
          </a:p>
          <a:p>
            <a:r>
              <a:rPr lang="en-US" dirty="0"/>
              <a:t>Like* alternatives (about, almost, approximately)</a:t>
            </a:r>
          </a:p>
          <a:p>
            <a:r>
              <a:rPr lang="en-US" dirty="0"/>
              <a:t>Parent data </a:t>
            </a:r>
          </a:p>
          <a:p>
            <a:r>
              <a:rPr lang="en-US" dirty="0"/>
              <a:t>Zip code data</a:t>
            </a:r>
          </a:p>
          <a:p>
            <a:r>
              <a:rPr lang="en-US" dirty="0"/>
              <a:t>Code “uh” and “um”</a:t>
            </a:r>
          </a:p>
        </p:txBody>
      </p:sp>
    </p:spTree>
    <p:extLst>
      <p:ext uri="{BB962C8B-B14F-4D97-AF65-F5344CB8AC3E}">
        <p14:creationId xmlns:p14="http://schemas.microsoft.com/office/powerpoint/2010/main" val="19334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5718-1636-6B4F-8BA0-7C92579DE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Like* Partner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BCF58-BA1B-F749-BD91-9E63650DC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5, 2021</a:t>
            </a:r>
          </a:p>
        </p:txBody>
      </p:sp>
    </p:spTree>
    <p:extLst>
      <p:ext uri="{BB962C8B-B14F-4D97-AF65-F5344CB8AC3E}">
        <p14:creationId xmlns:p14="http://schemas.microsoft.com/office/powerpoint/2010/main" val="19443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B995A9-44B5-BC44-A8D7-CD61BE389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556215"/>
              </p:ext>
            </p:extLst>
          </p:nvPr>
        </p:nvGraphicFramePr>
        <p:xfrm>
          <a:off x="2098675" y="373062"/>
          <a:ext cx="8331200" cy="619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54773A-B0FE-B346-9855-5A30F40A7A2A}"/>
              </a:ext>
            </a:extLst>
          </p:cNvPr>
          <p:cNvSpPr txBox="1"/>
          <p:nvPr/>
        </p:nvSpPr>
        <p:spPr>
          <a:xfrm>
            <a:off x="3571195" y="3244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39D38-B3B2-8343-B1DD-B09D65D79CFA}"/>
              </a:ext>
            </a:extLst>
          </p:cNvPr>
          <p:cNvSpPr txBox="1"/>
          <p:nvPr/>
        </p:nvSpPr>
        <p:spPr>
          <a:xfrm>
            <a:off x="6121921" y="113930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D5ABE-45A7-9F44-8AA8-8E4997FB217A}"/>
              </a:ext>
            </a:extLst>
          </p:cNvPr>
          <p:cNvSpPr txBox="1"/>
          <p:nvPr/>
        </p:nvSpPr>
        <p:spPr>
          <a:xfrm>
            <a:off x="8746059" y="420635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B1401-9C3E-724E-B209-AAD5F7D12FCB}"/>
              </a:ext>
            </a:extLst>
          </p:cNvPr>
          <p:cNvSpPr txBox="1"/>
          <p:nvPr/>
        </p:nvSpPr>
        <p:spPr>
          <a:xfrm>
            <a:off x="250371" y="1861457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Like* Files w/ 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422A2-D889-7A4F-951E-805AC5D73273}"/>
              </a:ext>
            </a:extLst>
          </p:cNvPr>
          <p:cNvSpPr txBox="1"/>
          <p:nvPr/>
        </p:nvSpPr>
        <p:spPr>
          <a:xfrm>
            <a:off x="376719" y="2169234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 Male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7D10D5-E89B-6D4D-9CDD-A9F6852FCB85}"/>
              </a:ext>
            </a:extLst>
          </p:cNvPr>
          <p:cNvCxnSpPr/>
          <p:nvPr/>
        </p:nvCxnSpPr>
        <p:spPr>
          <a:xfrm>
            <a:off x="217713" y="2169234"/>
            <a:ext cx="1654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38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A5391C-5D19-B54C-AB99-62CDAD3C3F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258387"/>
              </p:ext>
            </p:extLst>
          </p:nvPr>
        </p:nvGraphicFramePr>
        <p:xfrm>
          <a:off x="2020206" y="690108"/>
          <a:ext cx="8038193" cy="5318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2779C7-3201-2949-B370-7F43786F3EAF}"/>
              </a:ext>
            </a:extLst>
          </p:cNvPr>
          <p:cNvSpPr txBox="1"/>
          <p:nvPr/>
        </p:nvSpPr>
        <p:spPr>
          <a:xfrm>
            <a:off x="3386138" y="16114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C2E5A-ECFC-4840-9531-67723969D903}"/>
              </a:ext>
            </a:extLst>
          </p:cNvPr>
          <p:cNvSpPr txBox="1"/>
          <p:nvPr/>
        </p:nvSpPr>
        <p:spPr>
          <a:xfrm>
            <a:off x="5922510" y="113250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D0FCC-D7BC-8B48-A1E2-33DC15450AF1}"/>
              </a:ext>
            </a:extLst>
          </p:cNvPr>
          <p:cNvSpPr txBox="1"/>
          <p:nvPr/>
        </p:nvSpPr>
        <p:spPr>
          <a:xfrm>
            <a:off x="8437110" y="243879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22%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D96FBF7-C85D-EF47-ACC1-4DA1D0B5F9B3}"/>
              </a:ext>
            </a:extLst>
          </p:cNvPr>
          <p:cNvSpPr/>
          <p:nvPr/>
        </p:nvSpPr>
        <p:spPr>
          <a:xfrm rot="16200000">
            <a:off x="7404911" y="4977397"/>
            <a:ext cx="91394" cy="247238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A209D-E644-CD4F-9754-8032AB90FD27}"/>
              </a:ext>
            </a:extLst>
          </p:cNvPr>
          <p:cNvSpPr txBox="1"/>
          <p:nvPr/>
        </p:nvSpPr>
        <p:spPr>
          <a:xfrm>
            <a:off x="7249886" y="63595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EFAD0-7368-9B40-B754-822A372D844D}"/>
              </a:ext>
            </a:extLst>
          </p:cNvPr>
          <p:cNvSpPr txBox="1"/>
          <p:nvPr/>
        </p:nvSpPr>
        <p:spPr>
          <a:xfrm>
            <a:off x="250371" y="1861457"/>
            <a:ext cx="1571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Like* Files w/ 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A1E0A-D47F-CE4F-8192-2CE990A4A61A}"/>
              </a:ext>
            </a:extLst>
          </p:cNvPr>
          <p:cNvSpPr txBox="1"/>
          <p:nvPr/>
        </p:nvSpPr>
        <p:spPr>
          <a:xfrm>
            <a:off x="376719" y="2169234"/>
            <a:ext cx="1319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 Male Files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FB0260-DCB7-0E4D-AEFA-3CEC3718D98F}"/>
              </a:ext>
            </a:extLst>
          </p:cNvPr>
          <p:cNvCxnSpPr/>
          <p:nvPr/>
        </p:nvCxnSpPr>
        <p:spPr>
          <a:xfrm>
            <a:off x="217713" y="2169234"/>
            <a:ext cx="1654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67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AFA5-5E3C-4C4B-A743-F3330944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are Females talking to Females?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2AC5E-1A94-284A-88F6-BD1BBB2A7F16}"/>
              </a:ext>
            </a:extLst>
          </p:cNvPr>
          <p:cNvSpPr txBox="1"/>
          <p:nvPr/>
        </p:nvSpPr>
        <p:spPr>
          <a:xfrm>
            <a:off x="566057" y="2460171"/>
            <a:ext cx="184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Female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E9833-756E-164D-AAB1-C1ED88974ACF}"/>
              </a:ext>
            </a:extLst>
          </p:cNvPr>
          <p:cNvSpPr txBox="1"/>
          <p:nvPr/>
        </p:nvSpPr>
        <p:spPr>
          <a:xfrm>
            <a:off x="675967" y="282950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Valid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0C7F93-0F4B-D646-BB98-12494AD96B4A}"/>
              </a:ext>
            </a:extLst>
          </p:cNvPr>
          <p:cNvCxnSpPr>
            <a:cxnSpLocks/>
          </p:cNvCxnSpPr>
          <p:nvPr/>
        </p:nvCxnSpPr>
        <p:spPr>
          <a:xfrm>
            <a:off x="566057" y="2829503"/>
            <a:ext cx="184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711BD70-A5A8-D44C-B2CA-D00D4CBE4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35" y="1408343"/>
            <a:ext cx="6106565" cy="5449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8E825A-3FF4-1643-8518-C6574335B0FC}"/>
              </a:ext>
            </a:extLst>
          </p:cNvPr>
          <p:cNvSpPr txBox="1"/>
          <p:nvPr/>
        </p:nvSpPr>
        <p:spPr>
          <a:xfrm>
            <a:off x="838200" y="1506022"/>
            <a:ext cx="307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 participants only, N=45</a:t>
            </a:r>
          </a:p>
        </p:txBody>
      </p:sp>
    </p:spTree>
    <p:extLst>
      <p:ext uri="{BB962C8B-B14F-4D97-AF65-F5344CB8AC3E}">
        <p14:creationId xmlns:p14="http://schemas.microsoft.com/office/powerpoint/2010/main" val="202509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4CB5-F251-014C-9F47-F6CF58F8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often are Males talking to Males?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FC45A-B213-6C44-AC35-9FED97DA93BD}"/>
              </a:ext>
            </a:extLst>
          </p:cNvPr>
          <p:cNvSpPr txBox="1"/>
          <p:nvPr/>
        </p:nvSpPr>
        <p:spPr>
          <a:xfrm>
            <a:off x="683682" y="243583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Male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FE4E5-B5A9-7044-A283-581A6E1CDC59}"/>
              </a:ext>
            </a:extLst>
          </p:cNvPr>
          <p:cNvSpPr txBox="1"/>
          <p:nvPr/>
        </p:nvSpPr>
        <p:spPr>
          <a:xfrm>
            <a:off x="675967" y="2829503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Valid Files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087B2-4209-2544-BFC2-9F096D833CE8}"/>
              </a:ext>
            </a:extLst>
          </p:cNvPr>
          <p:cNvCxnSpPr>
            <a:cxnSpLocks/>
          </p:cNvCxnSpPr>
          <p:nvPr/>
        </p:nvCxnSpPr>
        <p:spPr>
          <a:xfrm>
            <a:off x="566057" y="2829503"/>
            <a:ext cx="18451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C50EF447-F3E4-714C-9348-0242FB7D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91" y="1502229"/>
            <a:ext cx="6162442" cy="53557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F4CC88-516D-194D-89F9-B7A44DC4B43A}"/>
              </a:ext>
            </a:extLst>
          </p:cNvPr>
          <p:cNvSpPr txBox="1"/>
          <p:nvPr/>
        </p:nvSpPr>
        <p:spPr>
          <a:xfrm>
            <a:off x="838200" y="1506022"/>
            <a:ext cx="2871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 participants only, N=25</a:t>
            </a:r>
          </a:p>
        </p:txBody>
      </p:sp>
    </p:spTree>
    <p:extLst>
      <p:ext uri="{BB962C8B-B14F-4D97-AF65-F5344CB8AC3E}">
        <p14:creationId xmlns:p14="http://schemas.microsoft.com/office/powerpoint/2010/main" val="134764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355</Words>
  <Application>Microsoft Macintosh PowerPoint</Application>
  <PresentationFormat>Widescreen</PresentationFormat>
  <Paragraphs>76</Paragraphs>
  <Slides>22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Like* Partner Data</vt:lpstr>
      <vt:lpstr>PowerPoint Presentation</vt:lpstr>
      <vt:lpstr>PowerPoint Presentation</vt:lpstr>
      <vt:lpstr>To do next:</vt:lpstr>
      <vt:lpstr>Like* Partner Data</vt:lpstr>
      <vt:lpstr>PowerPoint Presentation</vt:lpstr>
      <vt:lpstr>PowerPoint Presentation</vt:lpstr>
      <vt:lpstr>How often are Females talking to Females?</vt:lpstr>
      <vt:lpstr>How often are Males talking to Males?</vt:lpstr>
      <vt:lpstr>PowerPoint Presentation</vt:lpstr>
      <vt:lpstr>How often are Females talking to Males?</vt:lpstr>
      <vt:lpstr>How often are Males talking to Females?</vt:lpstr>
      <vt:lpstr>PowerPoint Presentation</vt:lpstr>
      <vt:lpstr>PowerPoint Presentation</vt:lpstr>
      <vt:lpstr>PowerPoint Presentation</vt:lpstr>
      <vt:lpstr>PowerPoint Presentation</vt:lpstr>
      <vt:lpstr>How often are Females saying Like* to Females?</vt:lpstr>
      <vt:lpstr>How often are Males saying Like* to Males?</vt:lpstr>
      <vt:lpstr>PowerPoint Presentation</vt:lpstr>
      <vt:lpstr>Do participants talk more on Weekdays vs. Weekends?</vt:lpstr>
      <vt:lpstr>Do participants use Like* more on Weekdays vs. Weekends?</vt:lpstr>
      <vt:lpstr>Which languages are spoken on the weekends?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Like* Partner Data</dc:title>
  <dc:creator>Michelle Bruni</dc:creator>
  <cp:lastModifiedBy>Michelle Bruni</cp:lastModifiedBy>
  <cp:revision>7</cp:revision>
  <dcterms:created xsi:type="dcterms:W3CDTF">2021-02-02T22:06:26Z</dcterms:created>
  <dcterms:modified xsi:type="dcterms:W3CDTF">2021-02-05T16:49:39Z</dcterms:modified>
</cp:coreProperties>
</file>