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9" r:id="rId22"/>
    <p:sldId id="275" r:id="rId23"/>
    <p:sldId id="280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6994"/>
  </p:normalViewPr>
  <p:slideViewPr>
    <p:cSldViewPr snapToGrid="0" snapToObjects="1">
      <p:cViewPr varScale="1">
        <p:scale>
          <a:sx n="80" d="100"/>
          <a:sy n="80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4A93D-3E3E-C04A-BD41-06F422295301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56B2C-6FEE-9549-9E75-8687EE0D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0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englishwords</a:t>
            </a:r>
            <a:r>
              <a:rPr lang="en-US" dirty="0"/>
              <a:t>, one)</a:t>
            </a:r>
          </a:p>
          <a:p>
            <a:r>
              <a:rPr lang="en-US" dirty="0"/>
              <a:t>#p = 0.059</a:t>
            </a:r>
          </a:p>
          <a:p>
            <a:r>
              <a:rPr lang="en-US" dirty="0"/>
              <a:t>#r = 0.217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englishwords</a:t>
            </a:r>
            <a:r>
              <a:rPr lang="en-US" dirty="0"/>
              <a:t>, two)</a:t>
            </a:r>
          </a:p>
          <a:p>
            <a:r>
              <a:rPr lang="en-US" dirty="0"/>
              <a:t>#p = 0.065</a:t>
            </a:r>
          </a:p>
          <a:p>
            <a:r>
              <a:rPr lang="en-US" dirty="0"/>
              <a:t>#r = 0.212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englishwords</a:t>
            </a:r>
            <a:r>
              <a:rPr lang="en-US" dirty="0"/>
              <a:t>, three)</a:t>
            </a:r>
          </a:p>
          <a:p>
            <a:r>
              <a:rPr lang="en-US" dirty="0"/>
              <a:t>#p = 0.005</a:t>
            </a:r>
          </a:p>
          <a:p>
            <a:r>
              <a:rPr lang="en-US" dirty="0"/>
              <a:t>#r = 0.318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englishwords</a:t>
            </a:r>
            <a:r>
              <a:rPr lang="en-US" dirty="0"/>
              <a:t>, four)</a:t>
            </a:r>
          </a:p>
          <a:p>
            <a:r>
              <a:rPr lang="en-US" dirty="0"/>
              <a:t>#p = 0.023</a:t>
            </a:r>
          </a:p>
          <a:p>
            <a:r>
              <a:rPr lang="en-US" dirty="0"/>
              <a:t>#r = 0.259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0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  <a:p>
            <a:r>
              <a:rPr lang="en-US" dirty="0"/>
              <a:t>#p = 0.07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  <a:p>
            <a:r>
              <a:rPr lang="en-US" dirty="0"/>
              <a:t>#p = 0.01</a:t>
            </a:r>
          </a:p>
          <a:p>
            <a:r>
              <a:rPr lang="en-US" dirty="0"/>
              <a:t>#r = 0.293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0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0.0004</a:t>
            </a:r>
          </a:p>
          <a:p>
            <a:r>
              <a:rPr lang="en-US" dirty="0"/>
              <a:t>#r = -0.400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0.005</a:t>
            </a:r>
          </a:p>
          <a:p>
            <a:r>
              <a:rPr lang="en-US" dirty="0"/>
              <a:t>#r = -0.317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0.001</a:t>
            </a:r>
          </a:p>
          <a:p>
            <a:r>
              <a:rPr lang="en-US" dirty="0"/>
              <a:t>#r = -0.366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0.004</a:t>
            </a:r>
          </a:p>
          <a:p>
            <a:r>
              <a:rPr lang="en-US" dirty="0"/>
              <a:t>#r = -0.325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0.003</a:t>
            </a:r>
          </a:p>
          <a:p>
            <a:r>
              <a:rPr lang="en-US" dirty="0"/>
              <a:t>#r = -0.336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(two, cs2) Situations</a:t>
            </a:r>
          </a:p>
          <a:p>
            <a:r>
              <a:rPr lang="en-US" dirty="0"/>
              <a:t>#p = 0.016</a:t>
            </a:r>
          </a:p>
          <a:p>
            <a:r>
              <a:rPr lang="en-US" dirty="0"/>
              <a:t>#r = -0.274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(two, cs3) Topics</a:t>
            </a:r>
          </a:p>
          <a:p>
            <a:r>
              <a:rPr lang="en-US" dirty="0"/>
              <a:t>#p = 0.015</a:t>
            </a:r>
          </a:p>
          <a:p>
            <a:r>
              <a:rPr lang="en-US" dirty="0"/>
              <a:t>#r = -0.276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20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propengonly</a:t>
            </a:r>
            <a:r>
              <a:rPr lang="en-US" dirty="0"/>
              <a:t>)</a:t>
            </a:r>
          </a:p>
          <a:p>
            <a:r>
              <a:rPr lang="en-US" dirty="0"/>
              <a:t>#p = 0.015</a:t>
            </a:r>
          </a:p>
          <a:p>
            <a:r>
              <a:rPr lang="en-US" dirty="0"/>
              <a:t>#r = 0.279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propengonly</a:t>
            </a:r>
            <a:r>
              <a:rPr lang="en-US" dirty="0"/>
              <a:t>)</a:t>
            </a:r>
          </a:p>
          <a:p>
            <a:r>
              <a:rPr lang="en-US" dirty="0"/>
              <a:t>#p=0.087</a:t>
            </a:r>
          </a:p>
          <a:p>
            <a:r>
              <a:rPr lang="en-US" dirty="0"/>
              <a:t>#r=0.197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propengonly</a:t>
            </a:r>
            <a:r>
              <a:rPr lang="en-US" dirty="0"/>
              <a:t>)</a:t>
            </a:r>
          </a:p>
          <a:p>
            <a:r>
              <a:rPr lang="en-US" dirty="0"/>
              <a:t>plot(two, </a:t>
            </a:r>
            <a:r>
              <a:rPr lang="en-US" dirty="0" err="1"/>
              <a:t>numberengfiles</a:t>
            </a:r>
            <a:r>
              <a:rPr lang="en-US" dirty="0"/>
              <a:t>)</a:t>
            </a:r>
          </a:p>
          <a:p>
            <a:r>
              <a:rPr lang="en-US" dirty="0"/>
              <a:t>#p = 0.003</a:t>
            </a:r>
          </a:p>
          <a:p>
            <a:r>
              <a:rPr lang="en-US" dirty="0"/>
              <a:t>#r=0.334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propengonly</a:t>
            </a:r>
            <a:r>
              <a:rPr lang="en-US" dirty="0"/>
              <a:t>)</a:t>
            </a:r>
          </a:p>
          <a:p>
            <a:r>
              <a:rPr lang="en-US" dirty="0"/>
              <a:t>#p=0.035</a:t>
            </a:r>
          </a:p>
          <a:p>
            <a:r>
              <a:rPr lang="en-US" dirty="0"/>
              <a:t>#r=0.241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propengonly</a:t>
            </a:r>
            <a:r>
              <a:rPr lang="en-US" dirty="0"/>
              <a:t>)</a:t>
            </a:r>
          </a:p>
          <a:p>
            <a:r>
              <a:rPr lang="en-US" dirty="0"/>
              <a:t>#p=0.056</a:t>
            </a:r>
          </a:p>
          <a:p>
            <a:r>
              <a:rPr lang="en-US" dirty="0"/>
              <a:t>#r=0.219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9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apt)</a:t>
            </a:r>
          </a:p>
          <a:p>
            <a:r>
              <a:rPr lang="en-US" dirty="0"/>
              <a:t>#p&lt;0.0001</a:t>
            </a:r>
          </a:p>
          <a:p>
            <a:r>
              <a:rPr lang="en-US" dirty="0"/>
              <a:t>#r=0.679</a:t>
            </a:r>
          </a:p>
          <a:p>
            <a:r>
              <a:rPr lang="en-US" dirty="0"/>
              <a:t>plot(total, apt)</a:t>
            </a:r>
          </a:p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lm</a:t>
            </a:r>
            <a:r>
              <a:rPr lang="en-US" dirty="0"/>
              <a:t>(apt ~ total))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apt)</a:t>
            </a:r>
          </a:p>
          <a:p>
            <a:r>
              <a:rPr lang="en-US" dirty="0"/>
              <a:t>#p&lt;0.0001</a:t>
            </a:r>
          </a:p>
          <a:p>
            <a:r>
              <a:rPr lang="en-US" dirty="0"/>
              <a:t>#r=0.435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(two, apt)</a:t>
            </a:r>
          </a:p>
          <a:p>
            <a:r>
              <a:rPr lang="en-US" dirty="0"/>
              <a:t>#p&lt;0.0001</a:t>
            </a:r>
          </a:p>
          <a:p>
            <a:r>
              <a:rPr lang="en-US" dirty="0"/>
              <a:t>#r=0.448</a:t>
            </a:r>
          </a:p>
          <a:p>
            <a:r>
              <a:rPr lang="en-US" dirty="0" err="1"/>
              <a:t>cor.test</a:t>
            </a:r>
            <a:r>
              <a:rPr lang="en-US" dirty="0"/>
              <a:t>(three, apt)</a:t>
            </a:r>
          </a:p>
          <a:p>
            <a:r>
              <a:rPr lang="en-US" dirty="0"/>
              <a:t>#p&lt;0.0001</a:t>
            </a:r>
          </a:p>
          <a:p>
            <a:r>
              <a:rPr lang="en-US" dirty="0"/>
              <a:t>#r=0.614</a:t>
            </a:r>
          </a:p>
          <a:p>
            <a:r>
              <a:rPr lang="en-US" dirty="0" err="1"/>
              <a:t>cor.test</a:t>
            </a:r>
            <a:r>
              <a:rPr lang="en-US" dirty="0"/>
              <a:t>(four, apt)</a:t>
            </a:r>
          </a:p>
          <a:p>
            <a:r>
              <a:rPr lang="en-US" dirty="0"/>
              <a:t>#p&lt;0.0001</a:t>
            </a:r>
          </a:p>
          <a:p>
            <a:r>
              <a:rPr lang="en-US" dirty="0"/>
              <a:t>#r=0.602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7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(classroom, total)</a:t>
            </a:r>
          </a:p>
          <a:p>
            <a:r>
              <a:rPr lang="en-US" dirty="0" err="1"/>
              <a:t>cor.test</a:t>
            </a:r>
            <a:r>
              <a:rPr lang="en-US" dirty="0"/>
              <a:t>(one, classroom)</a:t>
            </a:r>
          </a:p>
          <a:p>
            <a:r>
              <a:rPr lang="en-US" dirty="0"/>
              <a:t>#p=0.0425</a:t>
            </a:r>
          </a:p>
          <a:p>
            <a:r>
              <a:rPr lang="en-US" dirty="0"/>
              <a:t>#r=0.233</a:t>
            </a:r>
          </a:p>
          <a:p>
            <a:r>
              <a:rPr lang="en-US" dirty="0" err="1"/>
              <a:t>cor.test</a:t>
            </a:r>
            <a:r>
              <a:rPr lang="en-US" dirty="0"/>
              <a:t>(two, classroom)</a:t>
            </a:r>
          </a:p>
          <a:p>
            <a:r>
              <a:rPr lang="en-US" dirty="0" err="1"/>
              <a:t>cor.test</a:t>
            </a:r>
            <a:r>
              <a:rPr lang="en-US" dirty="0"/>
              <a:t>(three, classroom)</a:t>
            </a:r>
          </a:p>
          <a:p>
            <a:r>
              <a:rPr lang="en-US" dirty="0" err="1"/>
              <a:t>cor.test</a:t>
            </a:r>
            <a:r>
              <a:rPr lang="en-US" dirty="0"/>
              <a:t>(four, classroom)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7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intransit</a:t>
            </a:r>
            <a:r>
              <a:rPr lang="en-US" dirty="0"/>
              <a:t>, total)</a:t>
            </a:r>
          </a:p>
          <a:p>
            <a:r>
              <a:rPr lang="en-US" dirty="0"/>
              <a:t>#p=0.03</a:t>
            </a:r>
          </a:p>
          <a:p>
            <a:r>
              <a:rPr lang="en-US" dirty="0"/>
              <a:t>#r=0.246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intransit</a:t>
            </a:r>
            <a:r>
              <a:rPr lang="en-US" dirty="0"/>
              <a:t>, one)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intransit</a:t>
            </a:r>
            <a:r>
              <a:rPr lang="en-US" dirty="0"/>
              <a:t>, two)</a:t>
            </a:r>
          </a:p>
          <a:p>
            <a:r>
              <a:rPr lang="en-US" dirty="0"/>
              <a:t>#p=0.098</a:t>
            </a:r>
          </a:p>
          <a:p>
            <a:r>
              <a:rPr lang="en-US" dirty="0"/>
              <a:t>#r=0.19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intransit</a:t>
            </a:r>
            <a:r>
              <a:rPr lang="en-US" dirty="0"/>
              <a:t>, three)</a:t>
            </a:r>
          </a:p>
          <a:p>
            <a:r>
              <a:rPr lang="en-US" dirty="0"/>
              <a:t>#p=0.042</a:t>
            </a:r>
          </a:p>
          <a:p>
            <a:r>
              <a:rPr lang="en-US" dirty="0"/>
              <a:t>#r=0.233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intransit</a:t>
            </a:r>
            <a:r>
              <a:rPr lang="en-US" dirty="0"/>
              <a:t>, four)</a:t>
            </a:r>
          </a:p>
          <a:p>
            <a:r>
              <a:rPr lang="en-US" dirty="0"/>
              <a:t>#p=0.09</a:t>
            </a:r>
          </a:p>
          <a:p>
            <a:r>
              <a:rPr lang="en-US" dirty="0"/>
              <a:t>#r=0.19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5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(resto, total)</a:t>
            </a:r>
          </a:p>
          <a:p>
            <a:r>
              <a:rPr lang="en-US" dirty="0"/>
              <a:t>#p=0.002</a:t>
            </a:r>
          </a:p>
          <a:p>
            <a:r>
              <a:rPr lang="en-US" dirty="0"/>
              <a:t>#r=0.339</a:t>
            </a:r>
          </a:p>
          <a:p>
            <a:r>
              <a:rPr lang="en-US" dirty="0" err="1"/>
              <a:t>cor.test</a:t>
            </a:r>
            <a:r>
              <a:rPr lang="en-US" dirty="0"/>
              <a:t>(resto, one)</a:t>
            </a:r>
          </a:p>
          <a:p>
            <a:r>
              <a:rPr lang="en-US" dirty="0"/>
              <a:t>#p=0.09</a:t>
            </a:r>
          </a:p>
          <a:p>
            <a:r>
              <a:rPr lang="en-US" dirty="0"/>
              <a:t>#r=0.19</a:t>
            </a:r>
          </a:p>
          <a:p>
            <a:r>
              <a:rPr lang="en-US" dirty="0" err="1"/>
              <a:t>cor.test</a:t>
            </a:r>
            <a:r>
              <a:rPr lang="en-US" dirty="0"/>
              <a:t>(resto, two)</a:t>
            </a:r>
          </a:p>
          <a:p>
            <a:r>
              <a:rPr lang="en-US" dirty="0"/>
              <a:t>#p=0.07</a:t>
            </a:r>
          </a:p>
          <a:p>
            <a:r>
              <a:rPr lang="en-US" dirty="0"/>
              <a:t>#r=0.20</a:t>
            </a:r>
          </a:p>
          <a:p>
            <a:r>
              <a:rPr lang="en-US" dirty="0" err="1"/>
              <a:t>cor.test</a:t>
            </a:r>
            <a:r>
              <a:rPr lang="en-US" dirty="0"/>
              <a:t>(resto, three)</a:t>
            </a:r>
          </a:p>
          <a:p>
            <a:r>
              <a:rPr lang="en-US" dirty="0"/>
              <a:t>#p=0.028</a:t>
            </a:r>
          </a:p>
          <a:p>
            <a:r>
              <a:rPr lang="en-US" dirty="0"/>
              <a:t>#r=0.251</a:t>
            </a:r>
          </a:p>
          <a:p>
            <a:r>
              <a:rPr lang="en-US" dirty="0" err="1"/>
              <a:t>cor.test</a:t>
            </a:r>
            <a:r>
              <a:rPr lang="en-US" dirty="0"/>
              <a:t>(resto, four)</a:t>
            </a:r>
          </a:p>
          <a:p>
            <a:r>
              <a:rPr lang="en-US" dirty="0"/>
              <a:t>#p=0.001</a:t>
            </a:r>
          </a:p>
          <a:p>
            <a:r>
              <a:rPr lang="en-US" dirty="0"/>
              <a:t>#r=0.369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70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otherpublic</a:t>
            </a:r>
            <a:r>
              <a:rPr lang="en-US" dirty="0"/>
              <a:t>, total)</a:t>
            </a:r>
          </a:p>
          <a:p>
            <a:r>
              <a:rPr lang="en-US" dirty="0"/>
              <a:t>#p&lt;0.0001</a:t>
            </a:r>
          </a:p>
          <a:p>
            <a:r>
              <a:rPr lang="en-US" dirty="0"/>
              <a:t>#r=0.417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otherpublic</a:t>
            </a:r>
            <a:r>
              <a:rPr lang="en-US" dirty="0"/>
              <a:t>, one)</a:t>
            </a:r>
          </a:p>
          <a:p>
            <a:r>
              <a:rPr lang="en-US" dirty="0"/>
              <a:t>#p=0.002</a:t>
            </a:r>
          </a:p>
          <a:p>
            <a:r>
              <a:rPr lang="en-US" dirty="0"/>
              <a:t>#r=0.348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otherpublic</a:t>
            </a:r>
            <a:r>
              <a:rPr lang="en-US" dirty="0"/>
              <a:t>, two)</a:t>
            </a:r>
          </a:p>
          <a:p>
            <a:r>
              <a:rPr lang="en-US" dirty="0"/>
              <a:t>#p=0.002</a:t>
            </a:r>
          </a:p>
          <a:p>
            <a:r>
              <a:rPr lang="en-US" dirty="0"/>
              <a:t>#r=0.349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otherpublic</a:t>
            </a:r>
            <a:r>
              <a:rPr lang="en-US" dirty="0"/>
              <a:t>, three)</a:t>
            </a:r>
          </a:p>
          <a:p>
            <a:r>
              <a:rPr lang="en-US" dirty="0"/>
              <a:t>#p=0.016</a:t>
            </a:r>
          </a:p>
          <a:p>
            <a:r>
              <a:rPr lang="en-US" dirty="0"/>
              <a:t>#r=0.274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otherpublic</a:t>
            </a:r>
            <a:r>
              <a:rPr lang="en-US" dirty="0"/>
              <a:t>, four)</a:t>
            </a:r>
          </a:p>
          <a:p>
            <a:r>
              <a:rPr lang="en-US" dirty="0"/>
              <a:t>#p&lt;.001</a:t>
            </a:r>
          </a:p>
          <a:p>
            <a:r>
              <a:rPr lang="en-US" dirty="0"/>
              <a:t>#r=0.408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0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plot(total,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#p = 0.0081</a:t>
            </a:r>
          </a:p>
          <a:p>
            <a:r>
              <a:rPr lang="en-US" dirty="0"/>
              <a:t>#r = -0.307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/>
              <a:t>#p = 0.0014</a:t>
            </a:r>
          </a:p>
          <a:p>
            <a:r>
              <a:rPr lang="en-US" dirty="0"/>
              <a:t>#r = -0.367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9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Other Speak</a:t>
            </a:r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otherspeak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otherspeak</a:t>
            </a:r>
            <a:r>
              <a:rPr lang="en-US" dirty="0"/>
              <a:t>)</a:t>
            </a:r>
          </a:p>
          <a:p>
            <a:r>
              <a:rPr lang="en-US" dirty="0"/>
              <a:t>#p = 0.01</a:t>
            </a:r>
          </a:p>
          <a:p>
            <a:r>
              <a:rPr lang="en-US" dirty="0"/>
              <a:t>#r = -0.297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otherspeak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otherspeak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1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Other Read</a:t>
            </a:r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#p = 0.006</a:t>
            </a:r>
          </a:p>
          <a:p>
            <a:r>
              <a:rPr lang="en-US" dirty="0"/>
              <a:t>#r = -0.315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#p = 0.012</a:t>
            </a:r>
          </a:p>
          <a:p>
            <a:r>
              <a:rPr lang="en-US" dirty="0"/>
              <a:t>#r = -0.291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#p = 0.013</a:t>
            </a:r>
          </a:p>
          <a:p>
            <a:r>
              <a:rPr lang="en-US" dirty="0"/>
              <a:t>#r = -0.289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3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Other Write</a:t>
            </a:r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/>
              <a:t>#p = 0.002</a:t>
            </a:r>
          </a:p>
          <a:p>
            <a:r>
              <a:rPr lang="en-US" dirty="0"/>
              <a:t>#r = -0.349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/>
              <a:t>#p = 0.004</a:t>
            </a:r>
          </a:p>
          <a:p>
            <a:r>
              <a:rPr lang="en-US" dirty="0"/>
              <a:t>#r = -0.326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/>
              <a:t>#p = 0.002</a:t>
            </a:r>
          </a:p>
          <a:p>
            <a:r>
              <a:rPr lang="en-US" dirty="0"/>
              <a:t>#r = -0.345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Other Understand</a:t>
            </a:r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otherunder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otherunder</a:t>
            </a:r>
            <a:r>
              <a:rPr lang="en-US" dirty="0"/>
              <a:t>)</a:t>
            </a:r>
          </a:p>
          <a:p>
            <a:r>
              <a:rPr lang="en-US" dirty="0"/>
              <a:t>#p = 0.004</a:t>
            </a:r>
          </a:p>
          <a:p>
            <a:r>
              <a:rPr lang="en-US" dirty="0"/>
              <a:t>#r = -0.329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otherunder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otherunder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ageexposedeng</a:t>
            </a:r>
            <a:r>
              <a:rPr lang="en-US" dirty="0"/>
              <a:t>)</a:t>
            </a:r>
          </a:p>
          <a:p>
            <a:r>
              <a:rPr lang="en-US" dirty="0"/>
              <a:t>#p = 0.010</a:t>
            </a:r>
          </a:p>
          <a:p>
            <a:r>
              <a:rPr lang="en-US" dirty="0"/>
              <a:t>#r = -0.294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ageexposedother</a:t>
            </a:r>
            <a:r>
              <a:rPr lang="en-US" dirty="0"/>
              <a:t>)</a:t>
            </a:r>
          </a:p>
          <a:p>
            <a:r>
              <a:rPr lang="en-US" dirty="0"/>
              <a:t>#p = 0.012</a:t>
            </a:r>
          </a:p>
          <a:p>
            <a:r>
              <a:rPr lang="en-US" dirty="0"/>
              <a:t>#r = 0.288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4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r>
              <a:rPr lang="en-US" dirty="0"/>
              <a:t>plot(two,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r>
              <a:rPr lang="en-US" dirty="0"/>
              <a:t>#p = 0.0004</a:t>
            </a:r>
          </a:p>
          <a:p>
            <a:r>
              <a:rPr lang="en-US" dirty="0"/>
              <a:t>#r = -0.398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/>
              <a:t>plot(two,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/>
              <a:t>#p &lt; .0001</a:t>
            </a:r>
          </a:p>
          <a:p>
            <a:r>
              <a:rPr lang="en-US" dirty="0"/>
              <a:t>#r = -0.441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5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1ACB-5943-2043-9D6C-9AAE30A0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DB269-91F6-A340-9542-D37A61726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D010-6BA1-0145-A822-2A5EE8AA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19B2-439F-BE40-A18C-D0A9E77E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6328E-430D-4D49-945B-0C1F43A9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1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DEE7-3841-224F-A508-9F0B1FFE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29362-BD29-F04F-BDBF-018062D0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593D-E39E-6C43-8F8B-3B7F63C4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F088-9F1F-464A-BD11-4FE03073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D4BF8-569D-094D-92F8-BFEE4C65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7DE75-AB65-A944-B54F-382494D1B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8B4C8-D886-9341-B0AE-2A30CBF5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0B51-766F-2C4F-9E0B-30A875E4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34AB-8161-704C-895D-CEFE56C3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C37F-2F9C-3742-99EC-522454DB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2009-E348-124F-9ADE-738E922D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D212-A7CF-5A4C-BF10-8ABD5EEC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3C9F-9E1D-B249-9CD8-CA24565F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23DA-547C-B947-9DCA-689387A9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0357-B52C-704C-A39B-9CDD1B9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F508-0791-6D47-BF03-F9F9B7F3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F9B13-4BC6-FA47-9D1F-892B1AF6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C1E0-7641-7147-982F-CB471FD0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93703-EB56-7A44-A831-6E8F79BB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02A4-8E5F-E54C-B580-F800BE22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A40D-632A-AD4A-840D-AEF18A6E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1903-6B2F-6144-904E-27F8A4906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2FF8A-527A-1444-B616-8D588AD0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4C82-AEB4-134D-A7AF-35500BE6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66016-6902-F243-A751-E75D24A5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CBE4B-580D-5749-87B3-2CD1A91F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FD70-D91B-D649-B2B2-E35547A4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E5E1-543D-9549-B909-73C3402BE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E1034-A65D-F547-8530-A46D27978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E1D28-2D8D-B84E-938C-6B5D75935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FCAB-3295-A646-B985-31F7AE818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EDC67-8399-7845-8169-8B40711A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CF824-9C80-EE48-9D46-33B94FBB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CBFFD-2C74-9F48-AB41-B9B4A974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8B52-7811-074E-AE61-E38444AB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06BED-692D-3246-B0A0-E92396A4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77A6C-8FDE-3A4A-B837-FE91AF4A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DBBDB-135C-D943-8347-F3276E00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6AB85-455F-564F-AA38-3C8B60A8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0263C-2E4D-184A-9DFB-AAC927ED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81715-3094-B447-BE12-2E34186E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A6A8-4D93-8440-AAF0-49A38D9E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88FE-995D-A742-9530-A47C4391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F5085-1811-BD42-81FC-514AC973D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90D5-6074-D149-B34D-F5A4DEE7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BB2FA-688E-8B49-B821-49D5803A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A3D4A-3BF1-F340-A054-43F2996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B901-804F-E94F-A908-0594693F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7736F-C0D6-AF40-9D6A-DCE60C7D2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7307A-E60F-2643-ADE4-6479EABDD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EB04-71EC-0E49-972B-5D61E98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E44B3-E3C6-6040-A23A-59AFDDB6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BD87D-98D7-DF4B-9220-39A23133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BA9D2-BD64-234E-A84F-6C86045F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B59B-9441-834A-870F-011F3036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DA159-E6AE-B742-BE52-352506B19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3DC1-79B3-7F4C-BB6B-BB5A38204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C257-6541-F147-A1E2-46A7B4E79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7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4883-597F-4444-B4F7-AA7B032D0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Like*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B870E-748B-754F-9245-51D77D03D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10-12-2020</a:t>
            </a:r>
          </a:p>
        </p:txBody>
      </p:sp>
    </p:spTree>
    <p:extLst>
      <p:ext uri="{BB962C8B-B14F-4D97-AF65-F5344CB8AC3E}">
        <p14:creationId xmlns:p14="http://schemas.microsoft.com/office/powerpoint/2010/main" val="303222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Exposed to English and Other 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82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Like, Quotative, DM, DP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 vs English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p=0.010</a:t>
            </a:r>
            <a:r>
              <a:rPr lang="en-US" dirty="0"/>
              <a:t>, r= -0.294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 vs Other Lang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p=0.012</a:t>
            </a:r>
            <a:r>
              <a:rPr lang="en-US" dirty="0"/>
              <a:t>, r= 0.288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35A0A38-82CC-F941-8E45-57685028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12" y="1825625"/>
            <a:ext cx="5643023" cy="3729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4D183-6127-A94D-8000-0A14E613AFD4}"/>
              </a:ext>
            </a:extLst>
          </p:cNvPr>
          <p:cNvSpPr txBox="1"/>
          <p:nvPr/>
        </p:nvSpPr>
        <p:spPr>
          <a:xfrm>
            <a:off x="8566484" y="5555414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CA583-AB9E-1243-948C-16B0453B9A36}"/>
              </a:ext>
            </a:extLst>
          </p:cNvPr>
          <p:cNvSpPr txBox="1"/>
          <p:nvPr/>
        </p:nvSpPr>
        <p:spPr>
          <a:xfrm rot="16200000">
            <a:off x="4660297" y="3354873"/>
            <a:ext cx="27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Exposed to Other Lang</a:t>
            </a:r>
          </a:p>
        </p:txBody>
      </p:sp>
    </p:spTree>
    <p:extLst>
      <p:ext uri="{BB962C8B-B14F-4D97-AF65-F5344CB8AC3E}">
        <p14:creationId xmlns:p14="http://schemas.microsoft.com/office/powerpoint/2010/main" val="301753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Use of Other 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82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Like, Quotative, DM, DP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p=0.0004</a:t>
            </a:r>
            <a:r>
              <a:rPr lang="en-US" dirty="0"/>
              <a:t>, r= -0.398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2534005-5787-2E46-8069-5142348E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87" y="1825625"/>
            <a:ext cx="5678198" cy="3754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DBA57-6AF3-154B-9749-4720A7D060A8}"/>
              </a:ext>
            </a:extLst>
          </p:cNvPr>
          <p:cNvSpPr txBox="1"/>
          <p:nvPr/>
        </p:nvSpPr>
        <p:spPr>
          <a:xfrm>
            <a:off x="8566484" y="5555414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FF45D-AACF-E849-B9C5-F4CF06D0B042}"/>
              </a:ext>
            </a:extLst>
          </p:cNvPr>
          <p:cNvSpPr txBox="1"/>
          <p:nvPr/>
        </p:nvSpPr>
        <p:spPr>
          <a:xfrm rot="16200000">
            <a:off x="4697649" y="3354873"/>
            <a:ext cx="264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Use of Other Lang</a:t>
            </a:r>
          </a:p>
        </p:txBody>
      </p:sp>
    </p:spTree>
    <p:extLst>
      <p:ext uri="{BB962C8B-B14F-4D97-AF65-F5344CB8AC3E}">
        <p14:creationId xmlns:p14="http://schemas.microsoft.com/office/powerpoint/2010/main" val="244875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Exposure of Other 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82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Like, Quotative, DM, DP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p&lt;.0001</a:t>
            </a:r>
            <a:r>
              <a:rPr lang="en-US" dirty="0"/>
              <a:t>, r= -0.441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D4C7D43-5F50-8343-A827-52995F5EA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78" y="1825625"/>
            <a:ext cx="5631668" cy="3713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81C56-0938-664A-9E52-F3D82D2F6E9E}"/>
              </a:ext>
            </a:extLst>
          </p:cNvPr>
          <p:cNvSpPr txBox="1"/>
          <p:nvPr/>
        </p:nvSpPr>
        <p:spPr>
          <a:xfrm>
            <a:off x="8566484" y="5555414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B7315-F4BC-F640-BE88-9E8D559A29EB}"/>
              </a:ext>
            </a:extLst>
          </p:cNvPr>
          <p:cNvSpPr txBox="1"/>
          <p:nvPr/>
        </p:nvSpPr>
        <p:spPr>
          <a:xfrm rot="16200000">
            <a:off x="4444279" y="3451125"/>
            <a:ext cx="31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Exposure of Other Lang</a:t>
            </a:r>
          </a:p>
        </p:txBody>
      </p:sp>
    </p:spTree>
    <p:extLst>
      <p:ext uri="{BB962C8B-B14F-4D97-AF65-F5344CB8AC3E}">
        <p14:creationId xmlns:p14="http://schemas.microsoft.com/office/powerpoint/2010/main" val="56654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Time Speaking English to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513"/>
            <a:ext cx="77282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Quotative, DM, DP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p=0.07</a:t>
            </a:r>
            <a:r>
              <a:rPr lang="en-US" dirty="0"/>
              <a:t>, r=0.207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p=.01</a:t>
            </a:r>
            <a:r>
              <a:rPr lang="en-US" dirty="0"/>
              <a:t>, r=0.293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DFFBA3D-43E2-694F-B5E2-ABD414E5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0" y="1559595"/>
            <a:ext cx="6401577" cy="4178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0E9532-3F3A-1147-9650-589E3396520C}"/>
              </a:ext>
            </a:extLst>
          </p:cNvPr>
          <p:cNvSpPr txBox="1"/>
          <p:nvPr/>
        </p:nvSpPr>
        <p:spPr>
          <a:xfrm>
            <a:off x="8241256" y="5807631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4E895-1BFC-EB4D-92F6-F7438191F387}"/>
              </a:ext>
            </a:extLst>
          </p:cNvPr>
          <p:cNvSpPr txBox="1"/>
          <p:nvPr/>
        </p:nvSpPr>
        <p:spPr>
          <a:xfrm rot="16200000">
            <a:off x="3443485" y="3464412"/>
            <a:ext cx="321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Time Speaking </a:t>
            </a:r>
            <a:r>
              <a:rPr lang="en-US" dirty="0" err="1"/>
              <a:t>Eng</a:t>
            </a:r>
            <a:r>
              <a:rPr lang="en-US" dirty="0"/>
              <a:t> to Friends</a:t>
            </a:r>
          </a:p>
        </p:txBody>
      </p:sp>
    </p:spTree>
    <p:extLst>
      <p:ext uri="{BB962C8B-B14F-4D97-AF65-F5344CB8AC3E}">
        <p14:creationId xmlns:p14="http://schemas.microsoft.com/office/powerpoint/2010/main" val="76056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Time Speaking Other Lang to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003"/>
            <a:ext cx="379796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p=0.0004</a:t>
            </a:r>
            <a:r>
              <a:rPr lang="en-US" dirty="0"/>
              <a:t>, r= -0.400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p=0.005</a:t>
            </a:r>
            <a:r>
              <a:rPr lang="en-US" dirty="0"/>
              <a:t>, r= -0.317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p=0.001</a:t>
            </a:r>
            <a:r>
              <a:rPr lang="en-US" dirty="0"/>
              <a:t>, r= -0.366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96F0E0-6C82-6F46-A6E8-BCBAEA141D45}"/>
              </a:ext>
            </a:extLst>
          </p:cNvPr>
          <p:cNvSpPr txBox="1">
            <a:spLocks/>
          </p:cNvSpPr>
          <p:nvPr/>
        </p:nvSpPr>
        <p:spPr>
          <a:xfrm>
            <a:off x="5273842" y="1970003"/>
            <a:ext cx="37979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p=0.004</a:t>
            </a:r>
            <a:r>
              <a:rPr lang="en-US" dirty="0"/>
              <a:t>, r= -0.325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p=0.003</a:t>
            </a:r>
            <a:r>
              <a:rPr lang="en-US" dirty="0"/>
              <a:t>, r= -0.336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0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98BD-DDE9-3A43-9D80-37D4D9DC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Codeswitching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42C1-4A8B-3B43-BAE8-8EAA3AD5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Approximative and CS #2 (Situations)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p=0.016</a:t>
            </a:r>
            <a:r>
              <a:rPr lang="en-US" dirty="0"/>
              <a:t>, r= -0.274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 and CS #3 (Topics)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p=0.015</a:t>
            </a:r>
            <a:r>
              <a:rPr lang="en-US" dirty="0"/>
              <a:t>, r= -0.276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4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English Only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9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p=0.015</a:t>
            </a:r>
            <a:r>
              <a:rPr lang="en-US" dirty="0"/>
              <a:t>, r=0.279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/>
              <a:t>p=0.087, r=0.197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p=0.003</a:t>
            </a:r>
            <a:r>
              <a:rPr lang="en-US" dirty="0"/>
              <a:t>, r=0.334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2022F4-960B-EC40-BF38-4419DE624B62}"/>
              </a:ext>
            </a:extLst>
          </p:cNvPr>
          <p:cNvSpPr txBox="1">
            <a:spLocks/>
          </p:cNvSpPr>
          <p:nvPr/>
        </p:nvSpPr>
        <p:spPr>
          <a:xfrm>
            <a:off x="5273842" y="1825625"/>
            <a:ext cx="37979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p=0.035</a:t>
            </a:r>
            <a:r>
              <a:rPr lang="en-US" dirty="0"/>
              <a:t>, r=0.241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p=0.056, r=0.219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90626F6-456D-AB47-B2F2-3778AA14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3" y="269165"/>
            <a:ext cx="9054962" cy="5947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10033D-F020-F941-A8EC-A08BED9FB38C}"/>
              </a:ext>
            </a:extLst>
          </p:cNvPr>
          <p:cNvSpPr txBox="1"/>
          <p:nvPr/>
        </p:nvSpPr>
        <p:spPr>
          <a:xfrm>
            <a:off x="5679631" y="6216314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2DD99-FA1F-2548-9370-2AFFD9542E90}"/>
              </a:ext>
            </a:extLst>
          </p:cNvPr>
          <p:cNvSpPr txBox="1"/>
          <p:nvPr/>
        </p:nvSpPr>
        <p:spPr>
          <a:xfrm rot="16200000">
            <a:off x="-22383" y="3058073"/>
            <a:ext cx="25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</a:t>
            </a:r>
            <a:r>
              <a:rPr lang="en-US" dirty="0" err="1"/>
              <a:t>Eng</a:t>
            </a:r>
            <a:r>
              <a:rPr lang="en-US" dirty="0"/>
              <a:t> Only Files</a:t>
            </a:r>
          </a:p>
        </p:txBody>
      </p:sp>
    </p:spTree>
    <p:extLst>
      <p:ext uri="{BB962C8B-B14F-4D97-AF65-F5344CB8AC3E}">
        <p14:creationId xmlns:p14="http://schemas.microsoft.com/office/powerpoint/2010/main" val="423442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p&lt;.0001</a:t>
            </a:r>
            <a:r>
              <a:rPr lang="en-US" dirty="0"/>
              <a:t>, r=0.679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p&lt;0.0001</a:t>
            </a:r>
            <a:r>
              <a:rPr lang="en-US" dirty="0"/>
              <a:t>, r=0.435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p&lt;0.0001</a:t>
            </a:r>
            <a:r>
              <a:rPr lang="en-US" dirty="0"/>
              <a:t>, r=0.448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p&lt;0.0001</a:t>
            </a:r>
            <a:r>
              <a:rPr lang="en-US" dirty="0"/>
              <a:t>, r=0.614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p&lt;0.0001</a:t>
            </a:r>
            <a:r>
              <a:rPr lang="en-US" dirty="0"/>
              <a:t>, r=0.602</a:t>
            </a:r>
          </a:p>
        </p:txBody>
      </p:sp>
    </p:spTree>
    <p:extLst>
      <p:ext uri="{BB962C8B-B14F-4D97-AF65-F5344CB8AC3E}">
        <p14:creationId xmlns:p14="http://schemas.microsoft.com/office/powerpoint/2010/main" val="209526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7B9F9B0-1B1E-7E42-A77B-91833B5E4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6" b="4286"/>
          <a:stretch/>
        </p:blipFill>
        <p:spPr>
          <a:xfrm>
            <a:off x="1459832" y="0"/>
            <a:ext cx="9127957" cy="6304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F33E3-E880-8843-9976-A884994798B1}"/>
              </a:ext>
            </a:extLst>
          </p:cNvPr>
          <p:cNvSpPr txBox="1"/>
          <p:nvPr/>
        </p:nvSpPr>
        <p:spPr>
          <a:xfrm>
            <a:off x="5679631" y="6312566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1F767-4867-7D49-AE2B-483512778F32}"/>
              </a:ext>
            </a:extLst>
          </p:cNvPr>
          <p:cNvSpPr txBox="1"/>
          <p:nvPr/>
        </p:nvSpPr>
        <p:spPr>
          <a:xfrm rot="16200000">
            <a:off x="-404787" y="3058073"/>
            <a:ext cx="315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Like Files at Apartment</a:t>
            </a:r>
          </a:p>
        </p:txBody>
      </p:sp>
    </p:spTree>
    <p:extLst>
      <p:ext uri="{BB962C8B-B14F-4D97-AF65-F5344CB8AC3E}">
        <p14:creationId xmlns:p14="http://schemas.microsoft.com/office/powerpoint/2010/main" val="124268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English Words Spoken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p=0.004</a:t>
            </a:r>
            <a:r>
              <a:rPr lang="en-US" dirty="0"/>
              <a:t>, r=0.324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/>
              <a:t>p=0.059, r=0.217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/>
              <a:t>p=0.065, r=0.212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p=0.005</a:t>
            </a:r>
            <a:r>
              <a:rPr lang="en-US" dirty="0"/>
              <a:t>, r=0.318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p=0.023</a:t>
            </a:r>
            <a:r>
              <a:rPr lang="en-US" dirty="0"/>
              <a:t>, r=0.259</a:t>
            </a:r>
          </a:p>
        </p:txBody>
      </p:sp>
    </p:spTree>
    <p:extLst>
      <p:ext uri="{BB962C8B-B14F-4D97-AF65-F5344CB8AC3E}">
        <p14:creationId xmlns:p14="http://schemas.microsoft.com/office/powerpoint/2010/main" val="408121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Like, Approx., DM, DP</a:t>
            </a:r>
          </a:p>
          <a:p>
            <a:pPr marL="0" indent="0">
              <a:buNone/>
            </a:pPr>
            <a:r>
              <a:rPr lang="en-US" dirty="0"/>
              <a:t>p&gt;0.05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p=0.043</a:t>
            </a:r>
            <a:r>
              <a:rPr lang="en-US" dirty="0"/>
              <a:t>, r=0.233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1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536AC74-BAEE-D44F-AE2D-332F75A09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60" y="304799"/>
            <a:ext cx="8579280" cy="5862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BBEF4-4223-264A-8492-A2DD19A30FCD}"/>
              </a:ext>
            </a:extLst>
          </p:cNvPr>
          <p:cNvSpPr txBox="1"/>
          <p:nvPr/>
        </p:nvSpPr>
        <p:spPr>
          <a:xfrm>
            <a:off x="5647547" y="6328247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D6F3D-6C4B-5448-BAB3-61F4244C9A77}"/>
              </a:ext>
            </a:extLst>
          </p:cNvPr>
          <p:cNvSpPr txBox="1"/>
          <p:nvPr/>
        </p:nvSpPr>
        <p:spPr>
          <a:xfrm rot="16200000">
            <a:off x="-214965" y="3058073"/>
            <a:ext cx="309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Like Files in Classroom</a:t>
            </a:r>
          </a:p>
        </p:txBody>
      </p:sp>
    </p:spTree>
    <p:extLst>
      <p:ext uri="{BB962C8B-B14F-4D97-AF65-F5344CB8AC3E}">
        <p14:creationId xmlns:p14="http://schemas.microsoft.com/office/powerpoint/2010/main" val="1353844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Transit (Vehicle)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/>
              <a:t>p&gt;0.05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p=0.03</a:t>
            </a:r>
            <a:r>
              <a:rPr lang="en-US" dirty="0"/>
              <a:t>, r=0.246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/>
              <a:t>p=0.098, r=0.19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p=0.042</a:t>
            </a:r>
            <a:r>
              <a:rPr lang="en-US" dirty="0"/>
              <a:t>, r=0.233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None/>
            </a:pPr>
            <a:r>
              <a:rPr lang="en-US" dirty="0"/>
              <a:t>p=0.09, r=0.19</a:t>
            </a:r>
          </a:p>
        </p:txBody>
      </p:sp>
    </p:spTree>
    <p:extLst>
      <p:ext uri="{BB962C8B-B14F-4D97-AF65-F5344CB8AC3E}">
        <p14:creationId xmlns:p14="http://schemas.microsoft.com/office/powerpoint/2010/main" val="120143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3CDB4EE-7F10-1046-BF7C-FB5B2FFB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15" y="208547"/>
            <a:ext cx="9010731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F9AD99-A687-6C41-A6C8-4553D8CF69EA}"/>
              </a:ext>
            </a:extLst>
          </p:cNvPr>
          <p:cNvSpPr txBox="1"/>
          <p:nvPr/>
        </p:nvSpPr>
        <p:spPr>
          <a:xfrm>
            <a:off x="5647547" y="6328247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D2402-8B7B-7844-8171-AF347BF416C4}"/>
              </a:ext>
            </a:extLst>
          </p:cNvPr>
          <p:cNvSpPr txBox="1"/>
          <p:nvPr/>
        </p:nvSpPr>
        <p:spPr>
          <a:xfrm rot="16200000">
            <a:off x="-479683" y="3058073"/>
            <a:ext cx="362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Like Files In Transit (Vehicle)</a:t>
            </a:r>
          </a:p>
        </p:txBody>
      </p:sp>
    </p:spTree>
    <p:extLst>
      <p:ext uri="{BB962C8B-B14F-4D97-AF65-F5344CB8AC3E}">
        <p14:creationId xmlns:p14="http://schemas.microsoft.com/office/powerpoint/2010/main" val="1416905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p=0.002</a:t>
            </a:r>
            <a:r>
              <a:rPr lang="en-US" dirty="0"/>
              <a:t>, r=0.339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/>
              <a:t>p=0.09, r=0.19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/>
              <a:t>p=0.07, r=0.20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p=0.028</a:t>
            </a:r>
            <a:r>
              <a:rPr lang="en-US" dirty="0"/>
              <a:t>, r=0.251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p=0.001</a:t>
            </a:r>
            <a:r>
              <a:rPr lang="en-US" dirty="0"/>
              <a:t>, r=0.369</a:t>
            </a:r>
          </a:p>
        </p:txBody>
      </p:sp>
    </p:spTree>
    <p:extLst>
      <p:ext uri="{BB962C8B-B14F-4D97-AF65-F5344CB8AC3E}">
        <p14:creationId xmlns:p14="http://schemas.microsoft.com/office/powerpoint/2010/main" val="3417495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Public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p&lt;0.0001</a:t>
            </a:r>
            <a:r>
              <a:rPr lang="en-US" dirty="0"/>
              <a:t>, r=0.417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p=0.002</a:t>
            </a:r>
            <a:r>
              <a:rPr lang="en-US" dirty="0"/>
              <a:t>, r=0.348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p=0.002</a:t>
            </a:r>
            <a:r>
              <a:rPr lang="en-US" dirty="0"/>
              <a:t>, r=0.349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p=0.016</a:t>
            </a:r>
            <a:r>
              <a:rPr lang="en-US" dirty="0"/>
              <a:t>, r=0.274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p&lt;0.001</a:t>
            </a:r>
            <a:r>
              <a:rPr lang="en-US" dirty="0"/>
              <a:t>, r=0.408</a:t>
            </a:r>
          </a:p>
        </p:txBody>
      </p:sp>
    </p:spTree>
    <p:extLst>
      <p:ext uri="{BB962C8B-B14F-4D97-AF65-F5344CB8AC3E}">
        <p14:creationId xmlns:p14="http://schemas.microsoft.com/office/powerpoint/2010/main" val="358875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06AC01-9D7E-774E-A027-BD241279F4D2}"/>
              </a:ext>
            </a:extLst>
          </p:cNvPr>
          <p:cNvSpPr txBox="1"/>
          <p:nvPr/>
        </p:nvSpPr>
        <p:spPr>
          <a:xfrm>
            <a:off x="5679631" y="6024752"/>
            <a:ext cx="200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English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9B352-64A9-8D4A-B9B0-0BE1A762F0E7}"/>
              </a:ext>
            </a:extLst>
          </p:cNvPr>
          <p:cNvSpPr txBox="1"/>
          <p:nvPr/>
        </p:nvSpPr>
        <p:spPr>
          <a:xfrm rot="16200000">
            <a:off x="411756" y="2999873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Like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1BBEE68-B01A-A249-BC9C-CCAAD5F4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47" y="648582"/>
            <a:ext cx="10328937" cy="51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7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Proficiency of Other Lang </a:t>
            </a:r>
            <a:br>
              <a:rPr lang="en-US" dirty="0"/>
            </a:br>
            <a:r>
              <a:rPr lang="en-US" sz="2800" dirty="0"/>
              <a:t>(Read, Speak, Write, Understand) </a:t>
            </a:r>
            <a:r>
              <a:rPr lang="en-US" dirty="0"/>
              <a:t>vs Total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247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Speak and Understand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p=0.008</a:t>
            </a:r>
            <a:r>
              <a:rPr lang="en-US" dirty="0"/>
              <a:t>, r= -0.307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p=0.0014</a:t>
            </a:r>
            <a:r>
              <a:rPr lang="en-US" dirty="0"/>
              <a:t>, r= -0.367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5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32A5D5-EEC5-E243-8E01-8E5128107B20}"/>
              </a:ext>
            </a:extLst>
          </p:cNvPr>
          <p:cNvSpPr txBox="1"/>
          <p:nvPr/>
        </p:nvSpPr>
        <p:spPr>
          <a:xfrm>
            <a:off x="5616746" y="6368715"/>
            <a:ext cx="200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English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18A5D-6EAE-E14E-B253-FD35B1D3C054}"/>
              </a:ext>
            </a:extLst>
          </p:cNvPr>
          <p:cNvSpPr txBox="1"/>
          <p:nvPr/>
        </p:nvSpPr>
        <p:spPr>
          <a:xfrm rot="16200000">
            <a:off x="143276" y="3026177"/>
            <a:ext cx="230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Reading Proficiency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C4AFDA9-8214-F64C-BA49-AE4B01418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" b="3325"/>
          <a:stretch/>
        </p:blipFill>
        <p:spPr>
          <a:xfrm>
            <a:off x="1620251" y="176470"/>
            <a:ext cx="9192127" cy="60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7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Proficiency of Other Lang </a:t>
            </a:r>
            <a:r>
              <a:rPr lang="en-US" sz="2800" dirty="0"/>
              <a:t>(Speak)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Quotative, DM, DP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</a:t>
            </a:r>
            <a:r>
              <a:rPr lang="en-US" dirty="0"/>
              <a:t>, r= -0.297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9A7870B-C376-6E48-A3BE-D88D6763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45" y="1690688"/>
            <a:ext cx="6637131" cy="4351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63DE6-B614-0841-A1FD-A9252BA2ACD6}"/>
              </a:ext>
            </a:extLst>
          </p:cNvPr>
          <p:cNvSpPr txBox="1"/>
          <p:nvPr/>
        </p:nvSpPr>
        <p:spPr>
          <a:xfrm>
            <a:off x="7764379" y="6150144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591DA-8A54-534E-9FDA-01BBFD5E4C66}"/>
              </a:ext>
            </a:extLst>
          </p:cNvPr>
          <p:cNvSpPr txBox="1"/>
          <p:nvPr/>
        </p:nvSpPr>
        <p:spPr>
          <a:xfrm rot="16200000">
            <a:off x="3907797" y="352127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Other Speak</a:t>
            </a:r>
          </a:p>
        </p:txBody>
      </p:sp>
    </p:spTree>
    <p:extLst>
      <p:ext uri="{BB962C8B-B14F-4D97-AF65-F5344CB8AC3E}">
        <p14:creationId xmlns:p14="http://schemas.microsoft.com/office/powerpoint/2010/main" val="14904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Proficiency of Other Lang </a:t>
            </a:r>
            <a:r>
              <a:rPr lang="en-US" sz="2800" dirty="0"/>
              <a:t>(Read)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p=0.006</a:t>
            </a:r>
            <a:r>
              <a:rPr lang="en-US" dirty="0"/>
              <a:t>, r= -0.315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Discourse Marker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p=0.012</a:t>
            </a:r>
            <a:r>
              <a:rPr lang="en-US" dirty="0"/>
              <a:t>, r= -0.291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3FF179-900A-314E-8A98-249C934B77DA}"/>
              </a:ext>
            </a:extLst>
          </p:cNvPr>
          <p:cNvSpPr txBox="1">
            <a:spLocks/>
          </p:cNvSpPr>
          <p:nvPr/>
        </p:nvSpPr>
        <p:spPr>
          <a:xfrm>
            <a:off x="5193632" y="1690688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p=0.013</a:t>
            </a:r>
            <a:r>
              <a:rPr lang="en-US" dirty="0"/>
              <a:t>, r= -0.289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CD80E4B-30EE-BF49-89B9-A5604DA3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58" y="3011529"/>
            <a:ext cx="4691447" cy="30979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280CA8-7E52-634D-B1A5-950F7C616A52}"/>
              </a:ext>
            </a:extLst>
          </p:cNvPr>
          <p:cNvSpPr txBox="1"/>
          <p:nvPr/>
        </p:nvSpPr>
        <p:spPr>
          <a:xfrm>
            <a:off x="8230189" y="6248400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F416B-6802-204F-BB27-D1C16AF06C36}"/>
              </a:ext>
            </a:extLst>
          </p:cNvPr>
          <p:cNvSpPr txBox="1"/>
          <p:nvPr/>
        </p:nvSpPr>
        <p:spPr>
          <a:xfrm rot="16200000">
            <a:off x="5364762" y="4375845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Other Read</a:t>
            </a:r>
          </a:p>
        </p:txBody>
      </p:sp>
    </p:spTree>
    <p:extLst>
      <p:ext uri="{BB962C8B-B14F-4D97-AF65-F5344CB8AC3E}">
        <p14:creationId xmlns:p14="http://schemas.microsoft.com/office/powerpoint/2010/main" val="27341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Proficiency of Other Lang </a:t>
            </a:r>
            <a:r>
              <a:rPr lang="en-US" sz="2800" dirty="0"/>
              <a:t>(Write)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p=0.002</a:t>
            </a:r>
            <a:r>
              <a:rPr lang="en-US" dirty="0"/>
              <a:t>, r= -0.349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Discourse marker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p=0.004</a:t>
            </a:r>
            <a:r>
              <a:rPr lang="en-US" dirty="0"/>
              <a:t>, r= -0.326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3FF179-900A-314E-8A98-249C934B77DA}"/>
              </a:ext>
            </a:extLst>
          </p:cNvPr>
          <p:cNvSpPr txBox="1">
            <a:spLocks/>
          </p:cNvSpPr>
          <p:nvPr/>
        </p:nvSpPr>
        <p:spPr>
          <a:xfrm>
            <a:off x="5193632" y="1690688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p=0.002</a:t>
            </a:r>
            <a:r>
              <a:rPr lang="en-US" dirty="0"/>
              <a:t>, r= -0.345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2B16D5C-5CAB-B344-998A-217A76347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895" y="3016251"/>
            <a:ext cx="5205488" cy="3476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555781-467B-884D-A9DA-062E9796ED1D}"/>
              </a:ext>
            </a:extLst>
          </p:cNvPr>
          <p:cNvSpPr txBox="1"/>
          <p:nvPr/>
        </p:nvSpPr>
        <p:spPr>
          <a:xfrm>
            <a:off x="8085810" y="6488668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29054-04ED-574A-9F07-7EBDBAAFC7C6}"/>
              </a:ext>
            </a:extLst>
          </p:cNvPr>
          <p:cNvSpPr txBox="1"/>
          <p:nvPr/>
        </p:nvSpPr>
        <p:spPr>
          <a:xfrm rot="16200000">
            <a:off x="4938321" y="4569896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Other Write</a:t>
            </a:r>
          </a:p>
        </p:txBody>
      </p:sp>
    </p:spTree>
    <p:extLst>
      <p:ext uri="{BB962C8B-B14F-4D97-AF65-F5344CB8AC3E}">
        <p14:creationId xmlns:p14="http://schemas.microsoft.com/office/powerpoint/2010/main" val="248500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Proficiency of Other Lang </a:t>
            </a:r>
            <a:r>
              <a:rPr lang="en-US" sz="2800" dirty="0"/>
              <a:t>(Understand)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247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Quotative, DM, DP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p=0.004</a:t>
            </a:r>
            <a:r>
              <a:rPr lang="en-US" dirty="0"/>
              <a:t>, r= -0.329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FB821A6-265D-3340-BFDD-82801290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25" y="1825625"/>
            <a:ext cx="5749475" cy="3761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BADB51-F858-2140-8B31-8A9809F9168D}"/>
              </a:ext>
            </a:extLst>
          </p:cNvPr>
          <p:cNvSpPr txBox="1"/>
          <p:nvPr/>
        </p:nvSpPr>
        <p:spPr>
          <a:xfrm>
            <a:off x="7913871" y="5722436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3EF75-9F8A-8F4B-BCEF-A7AA9F8C3E8B}"/>
              </a:ext>
            </a:extLst>
          </p:cNvPr>
          <p:cNvSpPr txBox="1"/>
          <p:nvPr/>
        </p:nvSpPr>
        <p:spPr>
          <a:xfrm rot="16200000">
            <a:off x="4154451" y="3521895"/>
            <a:ext cx="216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Other Understand</a:t>
            </a:r>
          </a:p>
        </p:txBody>
      </p:sp>
    </p:spTree>
    <p:extLst>
      <p:ext uri="{BB962C8B-B14F-4D97-AF65-F5344CB8AC3E}">
        <p14:creationId xmlns:p14="http://schemas.microsoft.com/office/powerpoint/2010/main" val="22955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1873</Words>
  <Application>Microsoft Macintosh PowerPoint</Application>
  <PresentationFormat>Widescreen</PresentationFormat>
  <Paragraphs>452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Like* Data</vt:lpstr>
      <vt:lpstr>Total English Words Spoken </vt:lpstr>
      <vt:lpstr>PowerPoint Presentation</vt:lpstr>
      <vt:lpstr>Self-reported Proficiency of Other Lang  (Read, Speak, Write, Understand) vs Total Like</vt:lpstr>
      <vt:lpstr>PowerPoint Presentation</vt:lpstr>
      <vt:lpstr>Self-reported Proficiency of Other Lang (Speak)</vt:lpstr>
      <vt:lpstr>Self-reported Proficiency of Other Lang (Read)</vt:lpstr>
      <vt:lpstr>Self-reported Proficiency of Other Lang (Write)</vt:lpstr>
      <vt:lpstr>Self-reported Proficiency of Other Lang (Understand)</vt:lpstr>
      <vt:lpstr>Age Exposed to English and Other Lang</vt:lpstr>
      <vt:lpstr>Current Use of Other Lang</vt:lpstr>
      <vt:lpstr>Current Exposure of Other Lang</vt:lpstr>
      <vt:lpstr>Self-reported Time Speaking English to Friends</vt:lpstr>
      <vt:lpstr>Self-reported Time Speaking Other Lang to Friends</vt:lpstr>
      <vt:lpstr>Self-reported Codeswitching</vt:lpstr>
      <vt:lpstr>Proportion of English Only Files </vt:lpstr>
      <vt:lpstr>PowerPoint Presentation</vt:lpstr>
      <vt:lpstr>Apartment</vt:lpstr>
      <vt:lpstr>PowerPoint Presentation</vt:lpstr>
      <vt:lpstr>Classroom</vt:lpstr>
      <vt:lpstr>PowerPoint Presentation</vt:lpstr>
      <vt:lpstr>In Transit (Vehicle)</vt:lpstr>
      <vt:lpstr>PowerPoint Presentation</vt:lpstr>
      <vt:lpstr>Restaurant</vt:lpstr>
      <vt:lpstr>Other Public Places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Like* Data</dc:title>
  <dc:creator>Michelle Bruni</dc:creator>
  <cp:lastModifiedBy>Michelle Bruni</cp:lastModifiedBy>
  <cp:revision>18</cp:revision>
  <dcterms:created xsi:type="dcterms:W3CDTF">2020-10-09T19:16:02Z</dcterms:created>
  <dcterms:modified xsi:type="dcterms:W3CDTF">2020-10-16T19:27:40Z</dcterms:modified>
</cp:coreProperties>
</file>