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3" r:id="rId3"/>
    <p:sldId id="354" r:id="rId4"/>
    <p:sldId id="355" r:id="rId5"/>
    <p:sldId id="3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F9B01C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0F27-7125-4BEE-BC7E-D6804085B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CFEF2-DCFD-4613-98D5-E7190A48D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AFDE8-2BC0-41B7-BB9E-090CF26D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5C4E-30A1-49DE-88B5-053893D6DAB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6AF96-789B-46E2-8CE4-E325D737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D6D7-5518-42A2-A71B-CDF33E0E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D14C-3D78-49B9-B7FA-30BBFB92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C31A-B41F-4860-BBBE-8759BCF1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965E4-5EBC-4997-BA64-8AB2D5A6A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8DB5-A6EC-4596-A3B9-778F45A8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5C4E-30A1-49DE-88B5-053893D6DAB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AA00A-729D-45E5-BCBC-3A4361EC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0DC7-513B-4C6F-A39E-D15E72A5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D14C-3D78-49B9-B7FA-30BBFB92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BA02F-A8BE-4209-98F5-86580D477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1231D-B799-4212-8692-26187934F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6FBF-1D04-4171-815B-6809407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5C4E-30A1-49DE-88B5-053893D6DAB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037E-5DAE-422A-944C-8B1BA6BD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AC95-A4B4-4F9C-9D86-1BF18EC5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D14C-3D78-49B9-B7FA-30BBFB92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5F18-6CCC-4DC6-8E97-D4417840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C851-E733-464E-8F2E-AE713A8D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C7413-A0F4-4F48-A9A3-F7812CC4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5C4E-30A1-49DE-88B5-053893D6DAB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3D57-C725-4CD3-A5F1-B9C3465B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1F16-A3FC-4657-921B-E5B58B59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D14C-3D78-49B9-B7FA-30BBFB92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7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D4C6-4311-4519-BEDA-F37A8262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A74F8-9E44-4DFB-980E-9189C47B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0F84-6598-4D9A-94CD-2E92C504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5C4E-30A1-49DE-88B5-053893D6DAB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22EB9-65B2-413C-A6A7-E315CD1A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1D21B-B62D-47FD-9DB0-C4333D40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D14C-3D78-49B9-B7FA-30BBFB92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897A-40C9-40B0-ADA7-62817AD5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3940-CC8F-4568-BDCD-9A91E65D9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53F6B-96D6-403C-92D3-EB0DD4C66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82DFD-9729-4C31-AE1D-806E6A0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5C4E-30A1-49DE-88B5-053893D6DAB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5D97E-616A-4329-982A-595C550A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8DDE-85E6-4368-983A-950A5491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D14C-3D78-49B9-B7FA-30BBFB92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DBA3-71FF-448E-85D5-7F6EDC10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56A5-EA06-4E3B-B14A-150D917F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314A2-FEC2-4CF6-889C-B5F25032B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578B8-60EE-4498-A253-79C16BD3C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F6FB5-B4B4-434C-9D0E-CC6238117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AABAE-DE6A-4307-B33A-AD456A15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5C4E-30A1-49DE-88B5-053893D6DAB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AEF22-AFF6-4A42-BBA1-B59BD796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C20C8-48ED-4DA2-B700-5F9A466B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D14C-3D78-49B9-B7FA-30BBFB92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C81F-7F49-4CC1-BCCA-9971D1FC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DF540-7C6E-4F50-ADC6-7713FB91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5C4E-30A1-49DE-88B5-053893D6DAB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D7CC5-B685-47B4-B7FD-903AD695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851BC-2A63-4324-BF66-78712F4B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D14C-3D78-49B9-B7FA-30BBFB92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24D51-EB2A-4D5C-A4C4-6BC95D34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5C4E-30A1-49DE-88B5-053893D6DAB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DBA61-B9AE-4CFB-AD7A-6A791B6E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BA10A-6C70-4E98-80C9-41F02AAF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D14C-3D78-49B9-B7FA-30BBFB92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9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1C15-BEDD-4E29-80B4-ACC4D531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1972-38E0-4D9C-B265-DCC7FDDF1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7AE5-9CAA-4337-B481-5808161E4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63474-CE4A-47A1-AA34-BD843810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5C4E-30A1-49DE-88B5-053893D6DAB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4194-E04C-4570-9533-20D093C4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1B9A8-D518-4D33-8E69-B99B0B5C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D14C-3D78-49B9-B7FA-30BBFB92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1907-FDA9-408A-BAB7-20DB4CE0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72548-8922-4FA7-941E-170B2A76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88904-F9D4-4A1C-B769-D1C343202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24DA9-E059-446C-83BE-33362AF7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5C4E-30A1-49DE-88B5-053893D6DAB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0AD09-079F-471A-BBDE-F4753DB7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C9E3-511F-4BC9-A97C-DA39AF6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D14C-3D78-49B9-B7FA-30BBFB92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B63AB-2198-41C0-9405-8B362BA6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94DC1-7D80-4813-9110-B3729ADE3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0E7D6-E5E7-4096-B4CF-89891B90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5C4E-30A1-49DE-88B5-053893D6DAB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AAEF-A4AA-4133-99B9-9DC91815F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CE77-8CDC-48CE-85AB-2A410EC0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D14C-3D78-49B9-B7FA-30BBFB92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AC4A-A27C-FD4F-8046-6B674996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A53FA-F3F5-E948-BC44-85697835E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C7F2-156D-544C-B549-F0466B2B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6455" y="4973657"/>
            <a:ext cx="5709916" cy="2084968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C726345-3FDF-9542-BAC5-0B07E0755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82" y="165151"/>
            <a:ext cx="622489" cy="622489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FA2CF0-D4AA-C044-B2BE-8B4FB81DF3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8C318-DEF3-FF46-A63D-0B8D1F6EA4C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71" y="221028"/>
            <a:ext cx="1269064" cy="6768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0C2477-7CBD-D44C-A432-DAECFFA79954}"/>
              </a:ext>
            </a:extLst>
          </p:cNvPr>
          <p:cNvSpPr/>
          <p:nvPr/>
        </p:nvSpPr>
        <p:spPr>
          <a:xfrm>
            <a:off x="11969939" y="-57875"/>
            <a:ext cx="248132" cy="7000875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50169-625F-F240-81DC-D83936FA9B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649" b="20698"/>
          <a:stretch/>
        </p:blipFill>
        <p:spPr>
          <a:xfrm>
            <a:off x="6236738" y="2238910"/>
            <a:ext cx="5733201" cy="30437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1472CC-D2A3-E942-8543-A0E69438B1C9}"/>
              </a:ext>
            </a:extLst>
          </p:cNvPr>
          <p:cNvSpPr/>
          <p:nvPr/>
        </p:nvSpPr>
        <p:spPr>
          <a:xfrm>
            <a:off x="831850" y="3738573"/>
            <a:ext cx="5618054" cy="6953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A33F7-D533-7148-8739-CEC75890133C}"/>
              </a:ext>
            </a:extLst>
          </p:cNvPr>
          <p:cNvSpPr txBox="1"/>
          <p:nvPr/>
        </p:nvSpPr>
        <p:spPr>
          <a:xfrm>
            <a:off x="924447" y="3799178"/>
            <a:ext cx="552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9B0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828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F0C62F-E4F3-459F-9520-04CF35D32680}"/>
              </a:ext>
            </a:extLst>
          </p:cNvPr>
          <p:cNvSpPr/>
          <p:nvPr/>
        </p:nvSpPr>
        <p:spPr>
          <a:xfrm>
            <a:off x="1" y="4226"/>
            <a:ext cx="248132" cy="7000875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E7162-452D-4B99-B09D-BD36FD3D11E4}"/>
              </a:ext>
            </a:extLst>
          </p:cNvPr>
          <p:cNvSpPr/>
          <p:nvPr/>
        </p:nvSpPr>
        <p:spPr>
          <a:xfrm>
            <a:off x="-144162" y="6582809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C4C4F7C-8E2D-4F57-BEA0-0E6D3A3BCCD8}"/>
              </a:ext>
            </a:extLst>
          </p:cNvPr>
          <p:cNvSpPr txBox="1"/>
          <p:nvPr/>
        </p:nvSpPr>
        <p:spPr>
          <a:xfrm>
            <a:off x="868181" y="6619880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17A1414-BAC7-43C2-8970-3077EA5B8497}"/>
              </a:ext>
            </a:extLst>
          </p:cNvPr>
          <p:cNvSpPr txBox="1"/>
          <p:nvPr/>
        </p:nvSpPr>
        <p:spPr>
          <a:xfrm>
            <a:off x="5405177" y="6624678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7101A-8771-4CBD-89D5-A3024FF857A0}"/>
              </a:ext>
            </a:extLst>
          </p:cNvPr>
          <p:cNvSpPr/>
          <p:nvPr/>
        </p:nvSpPr>
        <p:spPr>
          <a:xfrm>
            <a:off x="385012" y="214918"/>
            <a:ext cx="4800601" cy="695325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9B01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0C5FC-4280-46CB-8D9C-4EBBE24C8CC1}"/>
              </a:ext>
            </a:extLst>
          </p:cNvPr>
          <p:cNvSpPr txBox="1"/>
          <p:nvPr/>
        </p:nvSpPr>
        <p:spPr>
          <a:xfrm>
            <a:off x="537411" y="356548"/>
            <a:ext cx="464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5F4F26B3-155F-6D46-81C9-46449891B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99" y="153576"/>
            <a:ext cx="622489" cy="62248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5A5172-1E96-FF4B-BCA2-ADBBCAFC3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74" y="263616"/>
            <a:ext cx="549401" cy="5494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E1E63E-19AF-6A45-AEBE-BB88D9F24BC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88" y="209453"/>
            <a:ext cx="1269064" cy="6768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CFD4-F28C-7243-AEAF-60D6776C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1" y="1051873"/>
            <a:ext cx="115045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Do the exercise using PostgreSQL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dirty="0"/>
              <a:t>Use DDL syntax of previous exercise to create tables below: 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D3D65B04-DE43-4F7A-B318-835B4DC0D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2" y="1861141"/>
            <a:ext cx="7777211" cy="354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1DF361-E3BB-D60C-8EBC-516369A669B0}"/>
              </a:ext>
            </a:extLst>
          </p:cNvPr>
          <p:cNvSpPr txBox="1"/>
          <p:nvPr/>
        </p:nvSpPr>
        <p:spPr>
          <a:xfrm>
            <a:off x="8299102" y="1610908"/>
            <a:ext cx="3638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kelompokfilm.jenis</a:t>
            </a:r>
            <a:r>
              <a:rPr lang="en-US" dirty="0"/>
              <a:t>, </a:t>
            </a:r>
            <a:r>
              <a:rPr lang="en-US" dirty="0" err="1"/>
              <a:t>film.kode_film</a:t>
            </a:r>
            <a:r>
              <a:rPr lang="en-US" dirty="0"/>
              <a:t>, </a:t>
            </a:r>
            <a:r>
              <a:rPr lang="en-US" dirty="0" err="1"/>
              <a:t>customer.no_identitas</a:t>
            </a:r>
            <a:r>
              <a:rPr lang="en-US" dirty="0"/>
              <a:t>, </a:t>
            </a:r>
            <a:r>
              <a:rPr lang="en-US" dirty="0" err="1"/>
              <a:t>menyewa.kode_sewa</a:t>
            </a:r>
            <a:r>
              <a:rPr lang="en-US" dirty="0"/>
              <a:t> =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film.jenis</a:t>
            </a:r>
            <a:r>
              <a:rPr lang="en-US" dirty="0"/>
              <a:t>, </a:t>
            </a:r>
            <a:r>
              <a:rPr lang="en-US" dirty="0" err="1"/>
              <a:t>detailmenyewa.kode_sewa</a:t>
            </a:r>
            <a:r>
              <a:rPr lang="en-US" dirty="0"/>
              <a:t>, </a:t>
            </a:r>
            <a:r>
              <a:rPr lang="en-US" dirty="0" err="1"/>
              <a:t>detailmenyewa.kode_film</a:t>
            </a:r>
            <a:r>
              <a:rPr lang="en-US" dirty="0"/>
              <a:t>, </a:t>
            </a:r>
            <a:r>
              <a:rPr lang="en-US" dirty="0" err="1"/>
              <a:t>menyewa.no_identitas</a:t>
            </a:r>
            <a:r>
              <a:rPr lang="en-US" dirty="0"/>
              <a:t> =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new column </a:t>
            </a:r>
            <a:r>
              <a:rPr lang="en-US" dirty="0" err="1"/>
              <a:t>id_detailmenyewa</a:t>
            </a:r>
            <a:r>
              <a:rPr lang="en-US" dirty="0"/>
              <a:t> in </a:t>
            </a:r>
            <a:r>
              <a:rPr lang="en-US" dirty="0" err="1"/>
              <a:t>detailmenyewa</a:t>
            </a:r>
            <a:r>
              <a:rPr lang="en-US" dirty="0"/>
              <a:t> table as primary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8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F0C62F-E4F3-459F-9520-04CF35D32680}"/>
              </a:ext>
            </a:extLst>
          </p:cNvPr>
          <p:cNvSpPr/>
          <p:nvPr/>
        </p:nvSpPr>
        <p:spPr>
          <a:xfrm>
            <a:off x="1" y="4226"/>
            <a:ext cx="248132" cy="7000875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E7162-452D-4B99-B09D-BD36FD3D11E4}"/>
              </a:ext>
            </a:extLst>
          </p:cNvPr>
          <p:cNvSpPr/>
          <p:nvPr/>
        </p:nvSpPr>
        <p:spPr>
          <a:xfrm>
            <a:off x="-144162" y="6582809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C4C4F7C-8E2D-4F57-BEA0-0E6D3A3BCCD8}"/>
              </a:ext>
            </a:extLst>
          </p:cNvPr>
          <p:cNvSpPr txBox="1"/>
          <p:nvPr/>
        </p:nvSpPr>
        <p:spPr>
          <a:xfrm>
            <a:off x="868181" y="6619880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17A1414-BAC7-43C2-8970-3077EA5B8497}"/>
              </a:ext>
            </a:extLst>
          </p:cNvPr>
          <p:cNvSpPr txBox="1"/>
          <p:nvPr/>
        </p:nvSpPr>
        <p:spPr>
          <a:xfrm>
            <a:off x="5405177" y="6624678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7101A-8771-4CBD-89D5-A3024FF857A0}"/>
              </a:ext>
            </a:extLst>
          </p:cNvPr>
          <p:cNvSpPr/>
          <p:nvPr/>
        </p:nvSpPr>
        <p:spPr>
          <a:xfrm>
            <a:off x="385012" y="214918"/>
            <a:ext cx="4800601" cy="695325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9B01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0C5FC-4280-46CB-8D9C-4EBBE24C8CC1}"/>
              </a:ext>
            </a:extLst>
          </p:cNvPr>
          <p:cNvSpPr txBox="1"/>
          <p:nvPr/>
        </p:nvSpPr>
        <p:spPr>
          <a:xfrm>
            <a:off x="537411" y="356548"/>
            <a:ext cx="464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5F4F26B3-155F-6D46-81C9-46449891B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99" y="153576"/>
            <a:ext cx="622489" cy="62248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5A5172-1E96-FF4B-BCA2-ADBBCAFC3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74" y="263616"/>
            <a:ext cx="549401" cy="5494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E1E63E-19AF-6A45-AEBE-BB88D9F24BC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88" y="209453"/>
            <a:ext cx="1269064" cy="6768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CFD4-F28C-7243-AEAF-60D6776C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1" y="1051873"/>
            <a:ext cx="11504592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  <a:defRPr/>
            </a:pPr>
            <a:r>
              <a:rPr lang="en-US" sz="2000" dirty="0"/>
              <a:t>Add new genre: “</a:t>
            </a:r>
            <a:r>
              <a:rPr lang="en-US" sz="2000" dirty="0" err="1"/>
              <a:t>Komedi</a:t>
            </a:r>
            <a:r>
              <a:rPr lang="en-US" sz="2000" dirty="0"/>
              <a:t>” with </a:t>
            </a:r>
            <a:r>
              <a:rPr lang="en-US" sz="2000" dirty="0" err="1"/>
              <a:t>harga_sewa</a:t>
            </a:r>
            <a:r>
              <a:rPr lang="en-US" sz="2000" dirty="0"/>
              <a:t> 5000 in </a:t>
            </a:r>
            <a:r>
              <a:rPr lang="en-US" sz="2000" dirty="0" err="1"/>
              <a:t>kelompokfilm</a:t>
            </a:r>
            <a:r>
              <a:rPr lang="en-US" sz="2000" dirty="0"/>
              <a:t> table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sz="2000" dirty="0"/>
              <a:t>Add new data as below in film table: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  <a:defRPr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  <a:defRPr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  <a:defRPr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  <a:defRPr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  <a:defRPr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sz="2000" dirty="0"/>
              <a:t>Update the data on the </a:t>
            </a:r>
            <a:r>
              <a:rPr lang="en-US" sz="2000" dirty="0" err="1"/>
              <a:t>harga_sewa</a:t>
            </a:r>
            <a:r>
              <a:rPr lang="en-US" sz="2000" dirty="0"/>
              <a:t> of </a:t>
            </a:r>
            <a:r>
              <a:rPr lang="en-US" sz="2000" dirty="0" err="1"/>
              <a:t>kelompokfilm</a:t>
            </a:r>
            <a:r>
              <a:rPr lang="en-US" sz="2000" dirty="0"/>
              <a:t> table by multiplying 10 on the </a:t>
            </a:r>
            <a:r>
              <a:rPr lang="en-US" sz="2000" dirty="0" err="1"/>
              <a:t>harga_sewa</a:t>
            </a:r>
            <a:r>
              <a:rPr lang="en-US" sz="2000" dirty="0"/>
              <a:t>. Example the </a:t>
            </a:r>
            <a:r>
              <a:rPr lang="en-US" sz="2000" dirty="0" err="1"/>
              <a:t>harga_sewa</a:t>
            </a:r>
            <a:r>
              <a:rPr lang="en-US" sz="2000" dirty="0"/>
              <a:t> of genre Action is changed to 30000 because 3000x10 = 30000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sz="2000" dirty="0"/>
              <a:t>Select </a:t>
            </a:r>
            <a:r>
              <a:rPr lang="en-US" sz="2000" dirty="0" err="1"/>
              <a:t>kode_film</a:t>
            </a:r>
            <a:r>
              <a:rPr lang="en-US" sz="2000" dirty="0"/>
              <a:t> and </a:t>
            </a:r>
            <a:r>
              <a:rPr lang="en-US" sz="2000" dirty="0" err="1"/>
              <a:t>judul</a:t>
            </a:r>
            <a:r>
              <a:rPr lang="en-US" sz="2000" dirty="0"/>
              <a:t> from film table that have horror or drama genre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00A079-546B-24EE-D3CB-144A7B53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71138"/>
              </p:ext>
            </p:extLst>
          </p:nvPr>
        </p:nvGraphicFramePr>
        <p:xfrm>
          <a:off x="1061935" y="2167517"/>
          <a:ext cx="10296729" cy="2092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1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9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r>
                        <a:rPr lang="en-US" sz="1800" dirty="0"/>
                        <a:t>K01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Komedi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Kapan Kawin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</a:p>
                  </a:txBody>
                  <a:tcPr marL="91447" marR="91447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r>
                        <a:rPr lang="en-US" sz="1800" dirty="0"/>
                        <a:t>K02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Komedi</a:t>
                      </a:r>
                      <a:endParaRPr lang="en-US" sz="1800" dirty="0"/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Takut Kawin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L="91447" marR="91447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858">
                <a:tc>
                  <a:txBody>
                    <a:bodyPr/>
                    <a:lstStyle/>
                    <a:p>
                      <a:r>
                        <a:rPr lang="en-US" sz="1800"/>
                        <a:t>D02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Drama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Ayat </a:t>
                      </a:r>
                      <a:r>
                        <a:rPr lang="en-US" sz="1800" dirty="0" err="1"/>
                        <a:t>ayat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Cinta</a:t>
                      </a:r>
                      <a:endParaRPr lang="en-US" sz="1800" dirty="0"/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L="91447" marR="91447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623">
                <a:tc>
                  <a:txBody>
                    <a:bodyPr/>
                    <a:lstStyle/>
                    <a:p>
                      <a:r>
                        <a:rPr lang="en-US" sz="1800" dirty="0"/>
                        <a:t>D03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Drama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Tiga doa tiga Cinta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</a:p>
                  </a:txBody>
                  <a:tcPr marL="91447" marR="91447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r>
                        <a:rPr lang="en-US" sz="1800"/>
                        <a:t>H02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Horror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Resident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Evil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7" marR="91447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7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F0C62F-E4F3-459F-9520-04CF35D32680}"/>
              </a:ext>
            </a:extLst>
          </p:cNvPr>
          <p:cNvSpPr/>
          <p:nvPr/>
        </p:nvSpPr>
        <p:spPr>
          <a:xfrm>
            <a:off x="1" y="4226"/>
            <a:ext cx="248132" cy="7000875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E7162-452D-4B99-B09D-BD36FD3D11E4}"/>
              </a:ext>
            </a:extLst>
          </p:cNvPr>
          <p:cNvSpPr/>
          <p:nvPr/>
        </p:nvSpPr>
        <p:spPr>
          <a:xfrm>
            <a:off x="-144162" y="6582809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C4C4F7C-8E2D-4F57-BEA0-0E6D3A3BCCD8}"/>
              </a:ext>
            </a:extLst>
          </p:cNvPr>
          <p:cNvSpPr txBox="1"/>
          <p:nvPr/>
        </p:nvSpPr>
        <p:spPr>
          <a:xfrm>
            <a:off x="868181" y="6619880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17A1414-BAC7-43C2-8970-3077EA5B8497}"/>
              </a:ext>
            </a:extLst>
          </p:cNvPr>
          <p:cNvSpPr txBox="1"/>
          <p:nvPr/>
        </p:nvSpPr>
        <p:spPr>
          <a:xfrm>
            <a:off x="5405177" y="6624678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7101A-8771-4CBD-89D5-A3024FF857A0}"/>
              </a:ext>
            </a:extLst>
          </p:cNvPr>
          <p:cNvSpPr/>
          <p:nvPr/>
        </p:nvSpPr>
        <p:spPr>
          <a:xfrm>
            <a:off x="385012" y="214918"/>
            <a:ext cx="4800601" cy="695325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9B01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0C5FC-4280-46CB-8D9C-4EBBE24C8CC1}"/>
              </a:ext>
            </a:extLst>
          </p:cNvPr>
          <p:cNvSpPr txBox="1"/>
          <p:nvPr/>
        </p:nvSpPr>
        <p:spPr>
          <a:xfrm>
            <a:off x="537411" y="356548"/>
            <a:ext cx="464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5F4F26B3-155F-6D46-81C9-46449891B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99" y="153576"/>
            <a:ext cx="622489" cy="62248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5A5172-1E96-FF4B-BCA2-ADBBCAFC3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74" y="263616"/>
            <a:ext cx="549401" cy="5494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E1E63E-19AF-6A45-AEBE-BB88D9F24BC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88" y="209453"/>
            <a:ext cx="1269064" cy="6768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CFD4-F28C-7243-AEAF-60D6776C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1" y="1051873"/>
            <a:ext cx="11504592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  <a:defRPr/>
            </a:pPr>
            <a:r>
              <a:rPr lang="en-US" sz="2000" dirty="0"/>
              <a:t>Select the data number of </a:t>
            </a:r>
            <a:r>
              <a:rPr lang="en-US" sz="2000" dirty="0" err="1"/>
              <a:t>detailmenyewa</a:t>
            </a:r>
            <a:r>
              <a:rPr lang="en-US" sz="2000" dirty="0"/>
              <a:t> table that have </a:t>
            </a:r>
            <a:r>
              <a:rPr lang="en-US" sz="2000" dirty="0" err="1"/>
              <a:t>kode_sewa</a:t>
            </a:r>
            <a:r>
              <a:rPr lang="en-US" sz="2000" dirty="0"/>
              <a:t> S0003!</a:t>
            </a:r>
          </a:p>
          <a:p>
            <a:pPr marL="457200" indent="-457200">
              <a:buFont typeface="+mj-lt"/>
              <a:buAutoNum type="arabicPeriod" startAt="6"/>
              <a:defRPr/>
            </a:pPr>
            <a:r>
              <a:rPr lang="en-US" sz="2000" dirty="0"/>
              <a:t>Select </a:t>
            </a:r>
            <a:r>
              <a:rPr lang="en-US" sz="2000" dirty="0" err="1"/>
              <a:t>no_identitas</a:t>
            </a:r>
            <a:r>
              <a:rPr lang="en-US" sz="2000" dirty="0"/>
              <a:t>, </a:t>
            </a:r>
            <a:r>
              <a:rPr lang="en-US" sz="2000" dirty="0" err="1"/>
              <a:t>tanggal_sewa</a:t>
            </a:r>
            <a:r>
              <a:rPr lang="en-US" sz="2000" dirty="0"/>
              <a:t>, </a:t>
            </a:r>
            <a:r>
              <a:rPr lang="en-US" sz="2000" dirty="0" err="1"/>
              <a:t>tot_film</a:t>
            </a:r>
            <a:r>
              <a:rPr lang="en-US" sz="2000" dirty="0"/>
              <a:t> of </a:t>
            </a:r>
            <a:r>
              <a:rPr lang="en-US" sz="2000" dirty="0" err="1"/>
              <a:t>menyewa</a:t>
            </a:r>
            <a:r>
              <a:rPr lang="en-US" sz="2000" dirty="0"/>
              <a:t> table that have a minimum number of </a:t>
            </a:r>
            <a:r>
              <a:rPr lang="en-US" sz="2000" dirty="0" err="1"/>
              <a:t>tot_film</a:t>
            </a:r>
            <a:r>
              <a:rPr lang="en-US" sz="2000" dirty="0"/>
              <a:t>!</a:t>
            </a:r>
          </a:p>
          <a:p>
            <a:pPr marL="457200" indent="-457200">
              <a:buFont typeface="+mj-lt"/>
              <a:buAutoNum type="arabicPeriod" startAt="6"/>
              <a:defRPr/>
            </a:pPr>
            <a:r>
              <a:rPr lang="en-US" sz="2000" dirty="0"/>
              <a:t>Select names and addresses of customers who returned films before 5 Jan 2007!</a:t>
            </a:r>
          </a:p>
          <a:p>
            <a:pPr marL="457200" indent="-457200">
              <a:buFont typeface="+mj-lt"/>
              <a:buAutoNum type="arabicPeriod" startAt="6"/>
              <a:defRPr/>
            </a:pPr>
            <a:r>
              <a:rPr lang="en-US" sz="2000" dirty="0"/>
              <a:t>Select </a:t>
            </a:r>
            <a:r>
              <a:rPr lang="en-US" sz="2000" dirty="0" err="1"/>
              <a:t>no_identitas</a:t>
            </a:r>
            <a:r>
              <a:rPr lang="en-US" sz="2000" dirty="0"/>
              <a:t> and </a:t>
            </a:r>
            <a:r>
              <a:rPr lang="en-US" sz="2000" dirty="0" err="1"/>
              <a:t>judul</a:t>
            </a:r>
            <a:r>
              <a:rPr lang="en-US" sz="2000" dirty="0"/>
              <a:t> that has the initial letter of </a:t>
            </a:r>
            <a:r>
              <a:rPr lang="en-US" sz="2000" dirty="0" err="1"/>
              <a:t>judul</a:t>
            </a:r>
            <a:r>
              <a:rPr lang="en-US" sz="2000" dirty="0"/>
              <a:t> is S!</a:t>
            </a:r>
          </a:p>
          <a:p>
            <a:pPr marL="457200" indent="-457200">
              <a:buFont typeface="+mj-lt"/>
              <a:buAutoNum type="arabicPeriod" startAt="6"/>
              <a:defRPr/>
            </a:pPr>
            <a:r>
              <a:rPr lang="en-US" sz="2000" dirty="0"/>
              <a:t>Select the name of the customer who rented the movie genre “drama”!</a:t>
            </a:r>
          </a:p>
        </p:txBody>
      </p:sp>
    </p:spTree>
    <p:extLst>
      <p:ext uri="{BB962C8B-B14F-4D97-AF65-F5344CB8AC3E}">
        <p14:creationId xmlns:p14="http://schemas.microsoft.com/office/powerpoint/2010/main" val="30477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B9D0-E4B8-43A2-8E7E-0C4255C0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grass, track, light, lit&#10;&#10;Description automatically generated">
            <a:extLst>
              <a:ext uri="{FF2B5EF4-FFF2-40B4-BE49-F238E27FC236}">
                <a16:creationId xmlns:a16="http://schemas.microsoft.com/office/drawing/2014/main" id="{48C5168C-CE21-426D-BDBF-216122A26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15" b="7715"/>
          <a:stretch/>
        </p:blipFill>
        <p:spPr>
          <a:xfrm>
            <a:off x="0" y="1098952"/>
            <a:ext cx="12192000" cy="5229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2F2B75-9A7F-4F7C-9D33-2D1D3C606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6455" y="4973657"/>
            <a:ext cx="5709916" cy="2084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2975429" y="5078813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13880"/>
                </a:solidFill>
                <a:latin typeface="Avenir Next LT Pro" panose="020B0504020202020204" pitchFamily="34" charset="0"/>
              </a:rPr>
              <a:t>- TERIMA KASIH -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28F81CF-9F52-4957-8CEA-CF35AC3F2A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761883-C944-4574-823E-5AEC33A80B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ADF322-098B-4072-A0A8-910C87162795}"/>
              </a:ext>
            </a:extLst>
          </p:cNvPr>
          <p:cNvSpPr/>
          <p:nvPr/>
        </p:nvSpPr>
        <p:spPr>
          <a:xfrm>
            <a:off x="9853071" y="1270238"/>
            <a:ext cx="2152409" cy="41820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37847-0B0B-40BC-92A2-3F67B3340358}"/>
              </a:ext>
            </a:extLst>
          </p:cNvPr>
          <p:cNvSpPr txBox="1"/>
          <p:nvPr/>
        </p:nvSpPr>
        <p:spPr>
          <a:xfrm>
            <a:off x="9853071" y="1336913"/>
            <a:ext cx="215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Gambar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diganti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B41336-B229-4868-883C-41B5DF3A1DA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03" y="199106"/>
            <a:ext cx="1269064" cy="6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5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327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Myriad Pro</vt:lpstr>
      <vt:lpstr>Open Sans</vt:lpstr>
      <vt:lpstr>Raleway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Kelly Sungkono</cp:lastModifiedBy>
  <cp:revision>109</cp:revision>
  <dcterms:created xsi:type="dcterms:W3CDTF">2020-07-03T13:24:44Z</dcterms:created>
  <dcterms:modified xsi:type="dcterms:W3CDTF">2023-10-16T06:36:46Z</dcterms:modified>
</cp:coreProperties>
</file>