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will discuss about how i initially approached the problem statement, what were the flaws in my </a:t>
            </a:r>
            <a:r>
              <a:rPr lang="en"/>
              <a:t>initial</a:t>
            </a:r>
            <a:r>
              <a:rPr lang="en"/>
              <a:t> approach, how I countered those flaws and what was my final approach that </a:t>
            </a:r>
            <a:r>
              <a:rPr lang="en"/>
              <a:t>landed</a:t>
            </a:r>
            <a:r>
              <a:rPr lang="en"/>
              <a:t> me to the 2nd position in competition.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first of all I started by splitting the data into two parts train and valid sets with train size of 0.8 which was roughly around 640 data points of 800. Then I used fast fourier transform to find the seasonality in the data. The seasonality was roughly around 12. Then I plotted PACF and ACF plots of the data after removing the trend and seasonal components in the data. The lags in the PACF plot were autocorrelated to a good extent which suggests that the problem requires an autoregressive model. So I applied simple AR model with p=2 but that gave me an MSE of 21. I tried using MA, ARMA and ARIMA as well but still didn’t get a desired MSE.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0ba572ac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0ba572ac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were the flaws in my initial approach. I used autoARIMA but the flaw was that model performed well in the initial 10-15 values but after that the </a:t>
            </a:r>
            <a:r>
              <a:rPr lang="en"/>
              <a:t>predictions</a:t>
            </a:r>
            <a:r>
              <a:rPr lang="en"/>
              <a:t> kept drifting away from the actual values on the validation set contributing high MSE.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0ba572a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0ba572a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after clearly observing the data, I realized that the trend in the data has non linearity. As you can see the plot and the y value was roughly around 86 for the x value 320 and it was 214 when the x value is 640. This clearly suggests that the trend in the data is quadratic in nature.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0ba572a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0ba572a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first of all I sorted out the best model with the least AIC using autoARIMA. The main task was to add polynomial features so that the model knows that the data is not linear. So the best model I got using autoARIMA was turned out to be (2,1,1)(0,1,1). Then I used SARIMAX with these values of p, q and d and tuned the exog hyperparameter so that the model knows that our independent variable is not linear. The exog parameter was set to [x, x**2]. The model finally performed well on the validation set. At the end I added some noise to the predictions which helped to counte the noisy and uncertain data. Finally, the competition was a great exercise applying modelling and ML techniques to tackle the forecasting problems.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318200" y="630225"/>
            <a:ext cx="7385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Competition</a:t>
            </a:r>
            <a:endParaRPr/>
          </a:p>
          <a:p>
            <a:pPr indent="0" lvl="0" marL="0" rtl="0" algn="l">
              <a:spcBef>
                <a:spcPts val="0"/>
              </a:spcBef>
              <a:spcAft>
                <a:spcPts val="0"/>
              </a:spcAft>
              <a:buNone/>
            </a:pPr>
            <a:r>
              <a:rPr lang="en"/>
              <a:t>          Presentation</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Mragank Sharma • 20.07.2025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This presentation </a:t>
            </a:r>
            <a:r>
              <a:rPr b="1" lang="en"/>
              <a:t>overviews:</a:t>
            </a:r>
            <a:endParaRPr b="1"/>
          </a:p>
          <a:p>
            <a:pPr indent="-342900" lvl="0" marL="457200" rtl="0" algn="l">
              <a:spcBef>
                <a:spcPts val="1600"/>
              </a:spcBef>
              <a:spcAft>
                <a:spcPts val="0"/>
              </a:spcAft>
              <a:buSzPts val="1800"/>
              <a:buChar char="-"/>
            </a:pPr>
            <a:r>
              <a:rPr b="1" lang="en"/>
              <a:t>My initial approach</a:t>
            </a:r>
            <a:endParaRPr b="1"/>
          </a:p>
          <a:p>
            <a:pPr indent="-342900" lvl="0" marL="457200" rtl="0" algn="l">
              <a:spcBef>
                <a:spcPts val="0"/>
              </a:spcBef>
              <a:spcAft>
                <a:spcPts val="0"/>
              </a:spcAft>
              <a:buSzPts val="1800"/>
              <a:buChar char="-"/>
            </a:pPr>
            <a:r>
              <a:rPr b="1" lang="en"/>
              <a:t>Flaws in my initial approach</a:t>
            </a:r>
            <a:endParaRPr b="1"/>
          </a:p>
          <a:p>
            <a:pPr indent="-342900" lvl="0" marL="457200" rtl="0" algn="l">
              <a:spcBef>
                <a:spcPts val="0"/>
              </a:spcBef>
              <a:spcAft>
                <a:spcPts val="0"/>
              </a:spcAft>
              <a:buSzPts val="1800"/>
              <a:buChar char="-"/>
            </a:pPr>
            <a:r>
              <a:rPr b="1" lang="en"/>
              <a:t>Final approach that landed me the 2nd position</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approach</a:t>
            </a:r>
            <a:endParaRPr/>
          </a:p>
        </p:txBody>
      </p:sp>
      <p:sp>
        <p:nvSpPr>
          <p:cNvPr id="85" name="Google Shape;85;p15"/>
          <p:cNvSpPr txBox="1"/>
          <p:nvPr>
            <p:ph idx="1" type="body"/>
          </p:nvPr>
        </p:nvSpPr>
        <p:spPr>
          <a:xfrm>
            <a:off x="2400300" y="1211350"/>
            <a:ext cx="5989200" cy="339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Splitted the train into two parts: train and valid</a:t>
            </a:r>
            <a:endParaRPr sz="1600"/>
          </a:p>
          <a:p>
            <a:pPr indent="-330200" lvl="0" marL="457200" rtl="0" algn="l">
              <a:spcBef>
                <a:spcPts val="1200"/>
              </a:spcBef>
              <a:spcAft>
                <a:spcPts val="0"/>
              </a:spcAft>
              <a:buSzPts val="1600"/>
              <a:buChar char="●"/>
            </a:pPr>
            <a:r>
              <a:rPr lang="en" sz="1600"/>
              <a:t>Determined the </a:t>
            </a:r>
            <a:r>
              <a:rPr lang="en" sz="1600"/>
              <a:t>seasonality</a:t>
            </a:r>
            <a:r>
              <a:rPr lang="en" sz="1600"/>
              <a:t> using fast fourier transform which turned out to be 12.</a:t>
            </a:r>
            <a:endParaRPr sz="1600"/>
          </a:p>
          <a:p>
            <a:pPr indent="-330200" lvl="0" marL="457200" rtl="0" algn="l">
              <a:spcBef>
                <a:spcPts val="1200"/>
              </a:spcBef>
              <a:spcAft>
                <a:spcPts val="0"/>
              </a:spcAft>
              <a:buSzPts val="1600"/>
              <a:buChar char="●"/>
            </a:pPr>
            <a:r>
              <a:rPr lang="en" sz="1600"/>
              <a:t>Plotted ACF, PACF of the differenced data. A few observations, the lags were partially autocorrelated suggesting an autoregressive model.</a:t>
            </a:r>
            <a:endParaRPr sz="1600"/>
          </a:p>
          <a:p>
            <a:pPr indent="-330200" lvl="0" marL="457200" rtl="0" algn="l">
              <a:spcBef>
                <a:spcPts val="1200"/>
              </a:spcBef>
              <a:spcAft>
                <a:spcPts val="0"/>
              </a:spcAft>
              <a:buSzPts val="1600"/>
              <a:buChar char="●"/>
            </a:pPr>
            <a:r>
              <a:rPr lang="en" sz="1600"/>
              <a:t>First submission was made using the AR model which gave MSE of 21.</a:t>
            </a:r>
            <a:endParaRPr sz="1600"/>
          </a:p>
          <a:p>
            <a:pPr indent="-330200" lvl="0" marL="457200" rtl="0" algn="l">
              <a:spcBef>
                <a:spcPts val="1200"/>
              </a:spcBef>
              <a:spcAft>
                <a:spcPts val="1200"/>
              </a:spcAft>
              <a:buSzPts val="1600"/>
              <a:buChar char="●"/>
            </a:pPr>
            <a:r>
              <a:rPr lang="en" sz="1600"/>
              <a:t>Tried using autoARIMA but again high MSE.</a:t>
            </a:r>
            <a:endParaRPr sz="1600"/>
          </a:p>
        </p:txBody>
      </p:sp>
      <p:sp>
        <p:nvSpPr>
          <p:cNvPr id="86" name="Google Shape;86;p1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en" sz="16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Flaws in </a:t>
            </a:r>
            <a:r>
              <a:rPr lang="en"/>
              <a:t>initial</a:t>
            </a:r>
            <a:r>
              <a:rPr lang="en"/>
              <a:t> solution</a:t>
            </a:r>
            <a:endParaRPr/>
          </a:p>
        </p:txBody>
      </p:sp>
      <p:sp>
        <p:nvSpPr>
          <p:cNvPr id="92" name="Google Shape;92;p16"/>
          <p:cNvSpPr txBox="1"/>
          <p:nvPr>
            <p:ph idx="1" type="body"/>
          </p:nvPr>
        </p:nvSpPr>
        <p:spPr>
          <a:xfrm>
            <a:off x="2400300" y="1602675"/>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While approaching with autoARIMA, the model performed well on first 10-15 values of the validation set.</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en"/>
              <a:t>But as we move </a:t>
            </a:r>
            <a:r>
              <a:rPr lang="en"/>
              <a:t>towards</a:t>
            </a:r>
            <a:r>
              <a:rPr lang="en"/>
              <a:t> the final values the difference between actual and predicted kept on increasing contributing high MSE.</a:t>
            </a:r>
            <a:endParaRPr/>
          </a:p>
        </p:txBody>
      </p:sp>
      <p:sp>
        <p:nvSpPr>
          <p:cNvPr id="93" name="Google Shape;93;p16"/>
          <p:cNvSpPr txBox="1"/>
          <p:nvPr>
            <p:ph idx="2" type="body"/>
          </p:nvPr>
        </p:nvSpPr>
        <p:spPr>
          <a:xfrm>
            <a:off x="7687475" y="4426475"/>
            <a:ext cx="1034400" cy="25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Flaws in </a:t>
            </a:r>
            <a:r>
              <a:rPr lang="en"/>
              <a:t>initial</a:t>
            </a:r>
            <a:r>
              <a:rPr lang="en"/>
              <a:t> solution</a:t>
            </a:r>
            <a:endParaRPr/>
          </a:p>
        </p:txBody>
      </p:sp>
      <p:sp>
        <p:nvSpPr>
          <p:cNvPr id="99" name="Google Shape;99;p17"/>
          <p:cNvSpPr txBox="1"/>
          <p:nvPr>
            <p:ph idx="2" type="body"/>
          </p:nvPr>
        </p:nvSpPr>
        <p:spPr>
          <a:xfrm>
            <a:off x="8618975" y="4196975"/>
            <a:ext cx="102900" cy="4080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t/>
            </a:r>
            <a:endParaRPr sz="1800"/>
          </a:p>
        </p:txBody>
      </p:sp>
      <p:pic>
        <p:nvPicPr>
          <p:cNvPr id="100" name="Google Shape;100;p17" title="Screenshot (312).png"/>
          <p:cNvPicPr preferRelativeResize="0"/>
          <p:nvPr/>
        </p:nvPicPr>
        <p:blipFill>
          <a:blip r:embed="rId3">
            <a:alphaModFix/>
          </a:blip>
          <a:stretch>
            <a:fillRect/>
          </a:stretch>
        </p:blipFill>
        <p:spPr>
          <a:xfrm>
            <a:off x="2793550" y="1211350"/>
            <a:ext cx="5535000" cy="353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Solution</a:t>
            </a:r>
            <a:endParaRPr/>
          </a:p>
        </p:txBody>
      </p:sp>
      <p:sp>
        <p:nvSpPr>
          <p:cNvPr id="106" name="Google Shape;106;p18"/>
          <p:cNvSpPr txBox="1"/>
          <p:nvPr>
            <p:ph idx="1" type="body"/>
          </p:nvPr>
        </p:nvSpPr>
        <p:spPr>
          <a:xfrm>
            <a:off x="2400300" y="1602675"/>
            <a:ext cx="23712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It was observed that there is some sort of non linearity in the data.</a:t>
            </a:r>
            <a:endParaRPr/>
          </a:p>
          <a:p>
            <a:pPr indent="-317500" lvl="0" marL="457200" rtl="0" algn="l">
              <a:spcBef>
                <a:spcPts val="0"/>
              </a:spcBef>
              <a:spcAft>
                <a:spcPts val="0"/>
              </a:spcAft>
              <a:buSzPts val="1400"/>
              <a:buChar char="-"/>
            </a:pPr>
            <a:r>
              <a:rPr lang="en"/>
              <a:t>The curve of data doesn’t look linear.</a:t>
            </a:r>
            <a:endParaRPr/>
          </a:p>
        </p:txBody>
      </p:sp>
      <p:sp>
        <p:nvSpPr>
          <p:cNvPr id="107" name="Google Shape;107;p18"/>
          <p:cNvSpPr txBox="1"/>
          <p:nvPr>
            <p:ph idx="2" type="body"/>
          </p:nvPr>
        </p:nvSpPr>
        <p:spPr>
          <a:xfrm>
            <a:off x="5650575" y="4129475"/>
            <a:ext cx="3071400" cy="47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18" title="Screenshot (329).png"/>
          <p:cNvPicPr preferRelativeResize="0"/>
          <p:nvPr/>
        </p:nvPicPr>
        <p:blipFill>
          <a:blip r:embed="rId3">
            <a:alphaModFix/>
          </a:blip>
          <a:stretch>
            <a:fillRect/>
          </a:stretch>
        </p:blipFill>
        <p:spPr>
          <a:xfrm>
            <a:off x="4923900" y="1363750"/>
            <a:ext cx="3382178" cy="261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Solution</a:t>
            </a:r>
            <a:endParaRPr/>
          </a:p>
        </p:txBody>
      </p:sp>
      <p:sp>
        <p:nvSpPr>
          <p:cNvPr id="114" name="Google Shape;114;p19"/>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 I used the autoARIMA again to sort out the best model.</a:t>
            </a:r>
            <a:endParaRPr/>
          </a:p>
          <a:p>
            <a:pPr indent="-317500" lvl="0" marL="457200" rtl="0" algn="l">
              <a:spcBef>
                <a:spcPts val="0"/>
              </a:spcBef>
              <a:spcAft>
                <a:spcPts val="0"/>
              </a:spcAft>
              <a:buSzPts val="1400"/>
              <a:buChar char="-"/>
            </a:pPr>
            <a:r>
              <a:rPr lang="en"/>
              <a:t>The best model turned out to be (2, 1, 1)(0, 1, 1).</a:t>
            </a:r>
            <a:endParaRPr/>
          </a:p>
          <a:p>
            <a:pPr indent="-317500" lvl="0" marL="457200" rtl="0" algn="l">
              <a:spcBef>
                <a:spcPts val="0"/>
              </a:spcBef>
              <a:spcAft>
                <a:spcPts val="0"/>
              </a:spcAft>
              <a:buSzPts val="1400"/>
              <a:buChar char="-"/>
            </a:pPr>
            <a:r>
              <a:rPr lang="en"/>
              <a:t>Then I tuned this model with exog hyperparameter.</a:t>
            </a:r>
            <a:endParaRPr/>
          </a:p>
          <a:p>
            <a:pPr indent="-317500" lvl="0" marL="457200" rtl="0" algn="l">
              <a:spcBef>
                <a:spcPts val="0"/>
              </a:spcBef>
              <a:spcAft>
                <a:spcPts val="0"/>
              </a:spcAft>
              <a:buSzPts val="1400"/>
              <a:buChar char="-"/>
            </a:pPr>
            <a:r>
              <a:rPr lang="en"/>
              <a:t>The exog parameter was set to [x, x**2] which are the polynomial features </a:t>
            </a:r>
            <a:r>
              <a:rPr lang="en"/>
              <a:t>which</a:t>
            </a:r>
            <a:r>
              <a:rPr lang="en"/>
              <a:t> helped me counter the flaws of initial models.</a:t>
            </a:r>
            <a:endParaRPr/>
          </a:p>
          <a:p>
            <a:pPr indent="-317500" lvl="0" marL="457200" rtl="0" algn="l">
              <a:spcBef>
                <a:spcPts val="0"/>
              </a:spcBef>
              <a:spcAft>
                <a:spcPts val="0"/>
              </a:spcAft>
              <a:buSzPts val="1400"/>
              <a:buChar char="-"/>
            </a:pPr>
            <a:r>
              <a:rPr lang="en"/>
              <a:t>The model performed well on the validation.</a:t>
            </a:r>
            <a:endParaRPr/>
          </a:p>
          <a:p>
            <a:pPr indent="-317500" lvl="0" marL="457200" rtl="0" algn="l">
              <a:spcBef>
                <a:spcPts val="0"/>
              </a:spcBef>
              <a:spcAft>
                <a:spcPts val="0"/>
              </a:spcAft>
              <a:buSzPts val="1400"/>
              <a:buChar char="-"/>
            </a:pPr>
            <a:r>
              <a:rPr lang="en"/>
              <a:t>Finally added some noise to the predictions which would help counter the uncertain or noisy data points and made the submission. </a:t>
            </a:r>
            <a:endParaRPr/>
          </a:p>
        </p:txBody>
      </p:sp>
      <p:sp>
        <p:nvSpPr>
          <p:cNvPr id="115" name="Google Shape;115;p19"/>
          <p:cNvSpPr txBox="1"/>
          <p:nvPr>
            <p:ph idx="2" type="body"/>
          </p:nvPr>
        </p:nvSpPr>
        <p:spPr>
          <a:xfrm>
            <a:off x="6121475" y="4547975"/>
            <a:ext cx="2600400" cy="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