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  <p:sldMasterId id="2147483687" r:id="rId7"/>
    <p:sldMasterId id="2147483700" r:id="rId8"/>
    <p:sldMasterId id="2147483712" r:id="rId9"/>
  </p:sldMasterIdLst>
  <p:notesMasterIdLst>
    <p:notesMasterId r:id="rId25"/>
  </p:notesMasterIdLst>
  <p:sldIdLst>
    <p:sldId id="272" r:id="rId10"/>
    <p:sldId id="456" r:id="rId11"/>
    <p:sldId id="457" r:id="rId12"/>
    <p:sldId id="459" r:id="rId13"/>
    <p:sldId id="461" r:id="rId14"/>
    <p:sldId id="465" r:id="rId15"/>
    <p:sldId id="469" r:id="rId16"/>
    <p:sldId id="470" r:id="rId17"/>
    <p:sldId id="475" r:id="rId18"/>
    <p:sldId id="471" r:id="rId19"/>
    <p:sldId id="472" r:id="rId20"/>
    <p:sldId id="468" r:id="rId21"/>
    <p:sldId id="473" r:id="rId22"/>
    <p:sldId id="474" r:id="rId23"/>
    <p:sldId id="442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88078" autoAdjust="0"/>
  </p:normalViewPr>
  <p:slideViewPr>
    <p:cSldViewPr>
      <p:cViewPr>
        <p:scale>
          <a:sx n="90" d="100"/>
          <a:sy n="90" d="100"/>
        </p:scale>
        <p:origin x="-10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9396D1-EB01-4E7C-9744-E0F4010C5D48}" type="datetimeFigureOut">
              <a:rPr lang="en-US" smtClean="0"/>
              <a:t>10/16/2017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F1CA94-83DD-4AA4-90E0-28202E4B90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4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1CA94-83DD-4AA4-90E0-28202E4B90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295900"/>
            <a:ext cx="7772400" cy="704850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833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24000" y="76200"/>
            <a:ext cx="7391400" cy="685800"/>
          </a:xfrm>
        </p:spPr>
        <p:txBody>
          <a:bodyPr anchor="ctr"/>
          <a:lstStyle>
            <a:lvl1pPr marL="39688" indent="0">
              <a:lnSpc>
                <a:spcPts val="24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782050" y="6600825"/>
            <a:ext cx="2444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AC45E69-03E5-4B69-A780-57024A6211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29A4-2202-4D50-9CD4-77F3822C6F4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2B50-824F-4E24-853A-E68D1DE4EEC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AEBA4-26B8-49C3-8170-D4A486ECB6C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8CB6-71DF-4787-98A1-929C48CF258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63F1-3462-45E5-A782-F0309C53BCA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E32C-1507-4702-8885-7398E7E5B90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1EBB-2F63-4E98-B8A5-1EF32E997D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332-1398-4F93-93D3-74D65D797E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D02D-B348-4FC0-AF66-AFF62B9F854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2952-8A9A-48DC-BD91-894248D9260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29A4-2202-4D50-9CD4-77F3822C6F4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2B50-824F-4E24-853A-E68D1DE4EEC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AEBA4-26B8-49C3-8170-D4A486ECB6C3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8CB6-71DF-4787-98A1-929C48CF258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63F1-3462-45E5-A782-F0309C53BCA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E32C-1507-4702-8885-7398E7E5B90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1EBB-2F63-4E98-B8A5-1EF32E997D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332-1398-4F93-93D3-74D65D797E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D02D-B348-4FC0-AF66-AFF62B9F854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2952-8A9A-48DC-BD91-894248D9260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295900"/>
            <a:ext cx="77724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83300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701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1230314"/>
            <a:ext cx="9144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414589"/>
            <a:ext cx="77724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201989"/>
            <a:ext cx="77724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322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1432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960120"/>
            <a:ext cx="4023360" cy="53063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346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661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8624"/>
            <a:ext cx="8229600" cy="6126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32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415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415" y="5266944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95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347416" y="2468880"/>
            <a:ext cx="6400800" cy="1143000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347416" y="5270500"/>
            <a:ext cx="6400800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001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63" y="5270500"/>
            <a:ext cx="7727453" cy="13716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20763" y="3702050"/>
            <a:ext cx="7727453" cy="1143000"/>
          </a:xfrm>
        </p:spPr>
        <p:txBody>
          <a:bodyPr anchor="b" anchorCtr="0">
            <a:noAutofit/>
          </a:bodyPr>
          <a:lstStyle>
            <a:lvl1pPr algn="l">
              <a:defRPr sz="2000" b="0">
                <a:solidFill>
                  <a:schemeClr val="tx1"/>
                </a:solidFill>
                <a:effectLst>
                  <a:outerShdw blurRad="76200" dist="25400" dir="5400000" algn="t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7650"/>
            <a:ext cx="21145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568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02956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Calibri"/>
                <a:cs typeface="Calibri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28600"/>
            <a:ext cx="8229600" cy="6858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>
              <a:buNone/>
              <a:defRPr sz="240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0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1143000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63440" y="3808475"/>
            <a:ext cx="402336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913923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5097463"/>
            <a:ext cx="9144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2456434"/>
            <a:ext cx="77724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5270500"/>
            <a:ext cx="77724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051719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6" descr="Optum_RGB_PP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63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chemeClr val="tx1"/>
                </a:solidFill>
              </a:rPr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6572250"/>
            <a:ext cx="45720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31C643-A334-477C-BA6E-82B8107C9930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7641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E31C643-A334-477C-BA6E-82B8107C9930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9093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11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38"/>
            <a:ext cx="8229600" cy="5120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048000" y="6572250"/>
            <a:ext cx="513191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6572250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pic>
        <p:nvPicPr>
          <p:cNvPr id="12" name="Picture 51" descr="OPTUM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288088"/>
            <a:ext cx="1165225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3666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c/ic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52" y="1371600"/>
            <a:ext cx="7525247" cy="144780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 smtClean="0"/>
              <a:t>Cisco Voice Portal (CVP) Call Log Analysis</a:t>
            </a:r>
            <a:br>
              <a:rPr lang="en-US" b="1" dirty="0" smtClean="0"/>
            </a:br>
            <a:r>
              <a:rPr lang="en-US" b="1" dirty="0" smtClean="0"/>
              <a:t>Basic 3 Delivery Training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b="1" dirty="0" smtClean="0"/>
              <a:t>March 2017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6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5: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50" y="2133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 smtClean="0"/>
              <a:t>Log sample 1 (happy path):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14600"/>
            <a:ext cx="5264150" cy="373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550" y="1143000"/>
            <a:ext cx="81470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 log file may contain entries from many calls.  Each call is enveloped by a start and an end: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10.106.175.242.1489145945109.28.MEMS35,03/10/2017 05:39:05.109,,start,newcall</a:t>
            </a:r>
            <a:r>
              <a:rPr lang="en-US" sz="1200" dirty="0" smtClean="0"/>
              <a:t>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10.106.175.242.1489145945109.28.MEMS35,03/10/2017 05:39:41.892,,</a:t>
            </a:r>
            <a:r>
              <a:rPr lang="en-US" sz="1200" dirty="0" smtClean="0"/>
              <a:t>end,result,normal</a:t>
            </a:r>
          </a:p>
        </p:txBody>
      </p:sp>
    </p:spTree>
    <p:extLst>
      <p:ext uri="{BB962C8B-B14F-4D97-AF65-F5344CB8AC3E}">
        <p14:creationId xmlns:p14="http://schemas.microsoft.com/office/powerpoint/2010/main" val="31086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6: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00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 smtClean="0"/>
              <a:t>Log sample 2 (failed authentication):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92750" cy="33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CVP 10.5 Non-Prod Server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Environment, simulator number, and associated servers are shown below. </a:t>
            </a:r>
          </a:p>
          <a:p>
            <a:pPr marL="0" indent="0">
              <a:buNone/>
            </a:pPr>
            <a:r>
              <a:rPr lang="en-US" dirty="0" smtClean="0"/>
              <a:t>Contact IVR Dev team for additional support.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59688"/>
              </p:ext>
            </p:extLst>
          </p:nvPr>
        </p:nvGraphicFramePr>
        <p:xfrm>
          <a:off x="533400" y="1905000"/>
          <a:ext cx="2394591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Worksheet" r:id="rId3" imgW="3238534" imgH="5848380" progId="Excel.Sheet.12">
                  <p:embed/>
                </p:oleObj>
              </mc:Choice>
              <mc:Fallback>
                <p:oleObj name="Worksheet" r:id="rId3" imgW="3238534" imgH="5848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2394591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3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VUI links: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UHC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http://it-ics.uhc.com/sites/CCS/VPProjects/UHC/Forms/AllItems.aspx?RootFolder=%2fsites%2fCCS%2fVPProjects%2fUHC%2fIVR%2fProduction%20Applications&amp;FolderCTID=0x01200055BC5C93320C85409FAB35B21B0D1367&amp;View=%</a:t>
            </a:r>
            <a:r>
              <a:rPr lang="en-US" sz="1400" dirty="0" smtClean="0"/>
              <a:t>7b96DC053F%2d4EEA%2d46E3%2dB787%2d4057F282283B%7d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OptumNL </a:t>
            </a:r>
            <a:r>
              <a:rPr lang="en-US" sz="1400" dirty="0"/>
              <a:t>-</a:t>
            </a:r>
            <a:r>
              <a:rPr lang="en-US" sz="1400" b="1" dirty="0"/>
              <a:t> </a:t>
            </a:r>
            <a:r>
              <a:rPr lang="en-US" sz="1400" dirty="0"/>
              <a:t>http://it-ics.uhc.com/sites/CCS/VPProjects/OptumHealth/Forms/AllItems.aspx?RootFolder=%2fsites%2fCCS%2fVPProjects%2fOptumHealth%2fIVR%2fProduction%20Applications%2fOptum%20Natural%20Language&amp;FolderCTID=0x012000640F66C78C25B84F92205F18BDA0DDC5&amp;View=%</a:t>
            </a:r>
            <a:r>
              <a:rPr lang="en-US" sz="1400" dirty="0" smtClean="0"/>
              <a:t>7b958F3A96%2dA792%2d4ABA%2dB1CE%2dF9C300655F3E%7d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Optum Health </a:t>
            </a:r>
            <a:r>
              <a:rPr lang="en-US" sz="1400" dirty="0"/>
              <a:t>- http://it-ics.uhc.com/sites/CCS/VPProjects/OptumHealth/Forms/AllItems.aspx?RootFolder=%2fsites%2fCCS%2fVPProjects%2fOptumHealth%2fIVR%2fProduction%20Applications&amp;FolderCTID=0x012000640F66C78C25B84F92205F18BDA0DDC5&amp;View=%7b958F3A96%2dA792%2d4ABA%2dB1CE%2dF9C300655F3E%7d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OHCA</a:t>
            </a:r>
            <a:r>
              <a:rPr lang="en-US" sz="1400" dirty="0" smtClean="0"/>
              <a:t> </a:t>
            </a:r>
            <a:r>
              <a:rPr lang="en-US" sz="1400" dirty="0"/>
              <a:t>- http://it-ics.uhc.com/sites/CCS/VPProjects/OptumHealth/Forms/AllItems.aspx?RootFolder=%2fsites%2fCCS%2fVPProjects%2fOptumHealth%2fIVR%2fProduction%20Applications%2fOHCA%20%28Optum%20Advocacy%29%2fVUI%20Design&amp;FolderCTID=0x012000640F66C78C25B84F92205F18BDA0DDC5&amp;View=%7b958F3A96%2dA792%2d4ABA%2dB1CE%2dF9C300655F3E%7d</a:t>
            </a:r>
            <a:endParaRPr lang="en-US" sz="1400" dirty="0" smtClean="0"/>
          </a:p>
          <a:p>
            <a:pPr marL="0" lvl="1"/>
            <a:endParaRPr lang="en-US" sz="1400" b="1" dirty="0"/>
          </a:p>
          <a:p>
            <a:pPr marL="0" lvl="1"/>
            <a:endParaRPr lang="en-US" sz="1400" dirty="0" smtClean="0"/>
          </a:p>
          <a:p>
            <a:pPr marL="0" lvl="1"/>
            <a:endParaRPr lang="en-US" sz="1400" dirty="0"/>
          </a:p>
          <a:p>
            <a:pPr marL="0" lvl="1"/>
            <a:endParaRPr lang="en-US" sz="1400" dirty="0" smtClean="0"/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804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Services App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006648" cy="197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142999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hlinkClick r:id="rId3"/>
              </a:rPr>
              <a:t>https://cc/icm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 -- see ICM/Routing Services Training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190999"/>
            <a:ext cx="4038600" cy="20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2600" y="3663890"/>
            <a:ext cx="599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The following shows a non-prod query for a TFN:</a:t>
            </a:r>
          </a:p>
          <a:p>
            <a:pPr marL="0" lvl="1"/>
            <a:r>
              <a:rPr lang="en-US" sz="800" dirty="0" smtClean="0"/>
              <a:t>** This tool currently does not work in the 10.5 non-prod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787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3074" name="Picture 2" descr="C:\Users\ehaag1\AppData\Local\Microsoft\Windows\Temporary Internet Files\Content.IE5\DLPLQMJ8\shutterstock_6138391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410200" cy="53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Agenda -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Definition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Diagram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 smtClean="0"/>
              <a:t>issue/request and requirements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How To: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What do I need access to?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How do I access log files? </a:t>
            </a:r>
          </a:p>
          <a:p>
            <a:pPr marL="914400" lvl="2" indent="-457200">
              <a:spcAft>
                <a:spcPts val="0"/>
              </a:spcAft>
              <a:buFont typeface="+mj-lt"/>
              <a:buAutoNum type="alphaUcPeriod"/>
            </a:pPr>
            <a:r>
              <a:rPr lang="en-US" dirty="0" smtClean="0"/>
              <a:t>What do I look for within a log file?</a:t>
            </a:r>
          </a:p>
          <a:p>
            <a:pPr marL="1143000" lvl="3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Assumptions/pre-requisites</a:t>
            </a:r>
          </a:p>
          <a:p>
            <a:pPr marL="1143000" lvl="3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Step-by-Step instructions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4040187" cy="1295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Product Overview</a:t>
            </a:r>
            <a:r>
              <a:rPr lang="en-US" sz="1400" b="1" dirty="0">
                <a:solidFill>
                  <a:srgbClr val="FF0000"/>
                </a:solidFill>
              </a:rPr>
              <a:t>: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1400" dirty="0" smtClean="0"/>
              <a:t>Routing Services is a in house routing Database which is used to route to a particular business segment.</a:t>
            </a:r>
            <a:endParaRPr lang="en-US" sz="14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6543" y="2503268"/>
            <a:ext cx="4114800" cy="773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In Support of: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1400" dirty="0" smtClean="0"/>
              <a:t>CVP currently supports multiple lines of business – UHC, </a:t>
            </a:r>
            <a:r>
              <a:rPr lang="en-US" sz="1400" dirty="0" err="1" smtClean="0"/>
              <a:t>Optum</a:t>
            </a: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74650" y="34290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Supported By</a:t>
            </a:r>
            <a:r>
              <a:rPr lang="en-US" altLang="en-US" b="1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ECD Design and </a:t>
            </a:r>
            <a:r>
              <a:rPr lang="en-US" altLang="en-US" b="1" dirty="0" err="1" smtClean="0"/>
              <a:t>DeliveryTeam</a:t>
            </a:r>
            <a:r>
              <a:rPr lang="en-US" altLang="en-US" dirty="0" smtClean="0"/>
              <a:t> </a:t>
            </a:r>
            <a:r>
              <a:rPr lang="en-US" altLang="en-US" dirty="0"/>
              <a:t>- </a:t>
            </a:r>
            <a:r>
              <a:rPr lang="en-US" altLang="en-US" dirty="0"/>
              <a:t>Enterprise Call Delivery &lt;Enterprise_Call_Delivery_DL@ds.uhc.com&gt;</a:t>
            </a:r>
            <a:endParaRPr lang="en-US" altLang="en-US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Prod Application Environment: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dirty="0"/>
              <a:t>Enterprise Call Delivery &lt;Enterprise_Call_Delivery_DL@ds.uhc.com&gt;</a:t>
            </a:r>
            <a:endParaRPr lang="en-US" altLang="en-US" b="1" dirty="0" smtClean="0"/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b="1" dirty="0" smtClean="0"/>
              <a:t>Dev Application Environment</a:t>
            </a:r>
            <a:r>
              <a:rPr lang="en-US" altLang="en-US" dirty="0" smtClean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D45D00"/>
              </a:buClr>
            </a:pPr>
            <a:r>
              <a:rPr lang="en-US" altLang="en-US" dirty="0"/>
              <a:t>Enterprise Call Delivery &lt;Enterprise_Call_Delivery_DL@ds.uhc.com&gt;</a:t>
            </a:r>
            <a:endParaRPr lang="en-US" altLang="en-US" sz="1200" dirty="0" smtClean="0"/>
          </a:p>
          <a:p>
            <a:pPr>
              <a:buClr>
                <a:srgbClr val="D45D00"/>
              </a:buClr>
            </a:pPr>
            <a:endParaRPr lang="en-US" altLang="en-US" sz="1200" dirty="0"/>
          </a:p>
          <a:p>
            <a:pPr>
              <a:buClr>
                <a:srgbClr val="D45D00"/>
              </a:buClr>
            </a:pPr>
            <a:endParaRPr lang="en-US" altLang="en-US" sz="1200" dirty="0"/>
          </a:p>
        </p:txBody>
      </p:sp>
      <p:pic>
        <p:nvPicPr>
          <p:cNvPr id="7" name="Picture 6" title="Euro_Call_Center_01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861" y="1371601"/>
            <a:ext cx="343693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Where </a:t>
            </a:r>
            <a:r>
              <a:rPr lang="en-US" dirty="0" smtClean="0"/>
              <a:t>Routing Services</a:t>
            </a:r>
            <a:r>
              <a:rPr lang="en-US" dirty="0" smtClean="0"/>
              <a:t> </a:t>
            </a:r>
            <a:r>
              <a:rPr lang="en-US" dirty="0"/>
              <a:t>fits in the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9,14,4 is used for MEMS app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076575" cy="256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158" y="1600199"/>
            <a:ext cx="3083442" cy="25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0363" y="1143000"/>
            <a:ext cx="30765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10,1,1 is used for Natural language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9" y="4800600"/>
            <a:ext cx="315468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599" y="4170347"/>
            <a:ext cx="307657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9,26,3 is when we have MEMS app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 ICNI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callflow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included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</a:pPr>
            <a:r>
              <a:rPr lang="en-US" dirty="0" smtClean="0"/>
              <a:t>CCS/CVP Integrations – Close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1400" dirty="0"/>
          </a:p>
          <a:p>
            <a:pPr marL="4572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886200" cy="465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7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0"/>
              </a:spcAft>
            </a:pPr>
            <a:r>
              <a:rPr lang="en-US" dirty="0"/>
              <a:t>How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What do I need access to</a:t>
            </a:r>
            <a:r>
              <a:rPr lang="en-US" sz="1400" dirty="0" smtClean="0"/>
              <a:t>?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To </a:t>
            </a:r>
            <a:r>
              <a:rPr lang="en-US" sz="1400" dirty="0"/>
              <a:t>query this database you will need access to the global group </a:t>
            </a:r>
            <a:r>
              <a:rPr lang="en-US" sz="1400" dirty="0" err="1"/>
              <a:t>UHT_ICM_DBAccess</a:t>
            </a:r>
            <a:r>
              <a:rPr lang="en-US" sz="1400" dirty="0"/>
              <a:t> via </a:t>
            </a:r>
            <a:r>
              <a:rPr lang="en-US" sz="1400" dirty="0"/>
              <a:t>secure </a:t>
            </a:r>
            <a:r>
              <a:rPr lang="en-US" sz="1400"/>
              <a:t>request</a:t>
            </a:r>
            <a:r>
              <a:rPr lang="en-US" sz="140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08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2: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1400" dirty="0"/>
              <a:t>How do I log in? </a:t>
            </a: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Create </a:t>
            </a:r>
            <a:r>
              <a:rPr lang="en-US" sz="1400" dirty="0"/>
              <a:t>file </a:t>
            </a:r>
            <a:r>
              <a:rPr lang="en-US" sz="1400" dirty="0" smtClean="0"/>
              <a:t>links, and save as Favorites </a:t>
            </a:r>
            <a:r>
              <a:rPr lang="en-US" sz="1400" dirty="0"/>
              <a:t>- \\apset3141\cvp</a:t>
            </a:r>
          </a:p>
          <a:p>
            <a:pPr lvl="5"/>
            <a:endParaRPr lang="en-US" sz="2400" dirty="0"/>
          </a:p>
          <a:p>
            <a:pPr lvl="2" indent="-457200">
              <a:buFont typeface="+mj-lt"/>
              <a:buAutoNum type="alphaUcPeriod"/>
            </a:pPr>
            <a:endParaRPr lang="en-US" sz="2000" dirty="0" smtClean="0"/>
          </a:p>
          <a:p>
            <a:pPr marL="457200" lvl="2"/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57400"/>
            <a:ext cx="2667000" cy="165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6900" y="3803302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Alternatively - map network drive.</a:t>
            </a:r>
            <a:endParaRPr lang="en-US" sz="1400" dirty="0"/>
          </a:p>
          <a:p>
            <a:pPr lvl="5"/>
            <a:endParaRPr lang="en-US" sz="2400" dirty="0"/>
          </a:p>
          <a:p>
            <a:pPr lvl="2" indent="-457200">
              <a:buFont typeface="+mj-lt"/>
              <a:buAutoNum type="alphaUcPeriod"/>
            </a:pPr>
            <a:endParaRPr lang="en-US" sz="2000" dirty="0" smtClean="0"/>
          </a:p>
          <a:p>
            <a:pPr marL="457200" lvl="2"/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4114800"/>
            <a:ext cx="262237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– part 3: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8" y="1142999"/>
            <a:ext cx="739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Access application log.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May need to look at a few servers to find the one hosting </a:t>
            </a:r>
            <a:r>
              <a:rPr lang="en-US" sz="1400" dirty="0"/>
              <a:t>t</a:t>
            </a:r>
            <a:r>
              <a:rPr lang="en-US" sz="1400" dirty="0" smtClean="0"/>
              <a:t>he application of interest.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&amp; version obtained from routing </a:t>
            </a:r>
            <a:r>
              <a:rPr lang="en-US" sz="1400" dirty="0"/>
              <a:t>services </a:t>
            </a:r>
            <a:r>
              <a:rPr lang="en-US" sz="1400" dirty="0" smtClean="0"/>
              <a:t>application (see references section).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\\</a:t>
            </a:r>
            <a:r>
              <a:rPr lang="en-US" sz="1400" dirty="0" smtClean="0">
                <a:solidFill>
                  <a:srgbClr val="0000FF"/>
                </a:solidFill>
              </a:rPr>
              <a:t>&lt;server&gt;</a:t>
            </a:r>
            <a:r>
              <a:rPr lang="en-US" sz="1400" dirty="0" smtClean="0"/>
              <a:t>\cvp\VXMLServer\applications\</a:t>
            </a:r>
            <a:r>
              <a:rPr lang="en-US" sz="1400" dirty="0" smtClean="0">
                <a:solidFill>
                  <a:srgbClr val="0000FF"/>
                </a:solidFill>
              </a:rPr>
              <a:t>&lt;appName&amp;version&gt;</a:t>
            </a:r>
            <a:r>
              <a:rPr lang="en-US" sz="1400" dirty="0" smtClean="0"/>
              <a:t>\logs\ActivityLog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Locate correct log by date/timestamp, or search for ANI or test data used during call.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867579"/>
            <a:ext cx="4174493" cy="101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8862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Evaluate log detail: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key words: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“utterance”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Check_Authenticated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IscampaignCodeNull</a:t>
            </a:r>
            <a:r>
              <a:rPr lang="en-US" sz="1400" dirty="0" smtClean="0"/>
              <a:t>”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Caller authentication.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Conversation Manager interaction.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 variables being set.</a:t>
            </a:r>
          </a:p>
          <a:p>
            <a:pPr marL="0" lvl="1"/>
            <a:r>
              <a:rPr lang="en-US" sz="1400" dirty="0" smtClean="0"/>
              <a:t>See Voice User Interface (VUI) diagram links in reference section for questions on a specific IVR application’s call flow.</a:t>
            </a:r>
          </a:p>
        </p:txBody>
      </p:sp>
    </p:spTree>
    <p:extLst>
      <p:ext uri="{BB962C8B-B14F-4D97-AF65-F5344CB8AC3E}">
        <p14:creationId xmlns:p14="http://schemas.microsoft.com/office/powerpoint/2010/main" val="25974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– part </a:t>
            </a:r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8514" y="40386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Evaluate log detail: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key words (can vary between applications):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“utterance”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Check_Authenticated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 smtClean="0"/>
              <a:t>“</a:t>
            </a:r>
            <a:r>
              <a:rPr lang="en-US" sz="1400" dirty="0" err="1" smtClean="0"/>
              <a:t>IscampaignCodeNull</a:t>
            </a:r>
            <a:r>
              <a:rPr lang="en-US" sz="1400" dirty="0" smtClean="0"/>
              <a:t>”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1400" dirty="0"/>
              <a:t>“</a:t>
            </a:r>
            <a:r>
              <a:rPr lang="en-US" sz="1400" dirty="0" err="1" smtClean="0"/>
              <a:t>GetLSCmByMid</a:t>
            </a:r>
            <a:r>
              <a:rPr lang="en-US" sz="1400" dirty="0" smtClean="0"/>
              <a:t>”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Caller authentication.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Conversation Manager interaction.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Call variables being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" y="1219200"/>
            <a:ext cx="6934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Anatomy of a call activity log: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call is enveloped with “</a:t>
            </a:r>
            <a:r>
              <a:rPr lang="en-US" sz="1400" dirty="0" err="1" smtClean="0"/>
              <a:t>newcall</a:t>
            </a:r>
            <a:r>
              <a:rPr lang="en-US" sz="1400" dirty="0" smtClean="0"/>
              <a:t>” and “</a:t>
            </a:r>
            <a:r>
              <a:rPr lang="en-US" sz="1400" dirty="0" err="1" smtClean="0"/>
              <a:t>end,duration</a:t>
            </a:r>
            <a:r>
              <a:rPr lang="en-US" sz="1400" dirty="0" smtClean="0"/>
              <a:t>” entries: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10.106.175.246.1492704919284.210.MEMS45,04/20/2017 11:15:19.284,,</a:t>
            </a:r>
            <a:r>
              <a:rPr lang="en-US" sz="1400" dirty="0" smtClean="0"/>
              <a:t>start,newcall,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10.106.175.246.1492704919284.210.MEMS45,04/20/2017 </a:t>
            </a:r>
            <a:r>
              <a:rPr lang="en-US" sz="1400" dirty="0"/>
              <a:t>11:16:50.676,,</a:t>
            </a:r>
            <a:r>
              <a:rPr lang="en-US" sz="1400" dirty="0" smtClean="0"/>
              <a:t>end,duration,91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Everything in between represents the application processing logic associated with the call.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Refer to </a:t>
            </a:r>
            <a:r>
              <a:rPr lang="en-US" sz="1400" dirty="0"/>
              <a:t>Voice User Interface (VUI) diagram </a:t>
            </a:r>
            <a:r>
              <a:rPr lang="en-US" sz="1400" dirty="0" smtClean="0"/>
              <a:t>for </a:t>
            </a:r>
            <a:r>
              <a:rPr lang="en-US" sz="1400" dirty="0"/>
              <a:t>questions on a specific IVR application’s call flow</a:t>
            </a:r>
            <a:r>
              <a:rPr lang="en-US" sz="14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Note - there will be information written to the call log that won’t be reflected in the VUI.</a:t>
            </a:r>
            <a:endParaRPr lang="en-US" sz="1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08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ptum1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ptum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8E6EB54C6DE48B25D48408A8FED80" ma:contentTypeVersion="1" ma:contentTypeDescription="Create a new document." ma:contentTypeScope="" ma:versionID="3086407a1b3f02ddc4a803abe46691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97a53ec-2016-4aee-8be4-ce9632eb08ca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Collabware CLM Item Unique ID</Name>
    <Synchronization>Synchronous</Synchronization>
    <Type>1</Type>
    <SequenceNumber>1</SequenceNumber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Props1.xml><?xml version="1.0" encoding="utf-8"?>
<ds:datastoreItem xmlns:ds="http://schemas.openxmlformats.org/officeDocument/2006/customXml" ds:itemID="{CD5EC1E2-E39F-4DE4-A02D-9F10065457C5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2F16DA-38DB-4376-BEAF-C0F9B0BC70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34CF04-3114-4A4B-904A-7CCB209CF41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D5A2B3D-E329-451C-8BD7-F018DFCA8FE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DCF0F93-9195-4203-B69A-4F7A0471F7B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Optum1</Template>
  <TotalTime>87065</TotalTime>
  <Words>622</Words>
  <Application>Microsoft Office PowerPoint</Application>
  <PresentationFormat>On-screen Show (4:3)</PresentationFormat>
  <Paragraphs>98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Optum1</vt:lpstr>
      <vt:lpstr>Optum</vt:lpstr>
      <vt:lpstr>1_Optum</vt:lpstr>
      <vt:lpstr>2_Optum</vt:lpstr>
      <vt:lpstr>Worksheet</vt:lpstr>
      <vt:lpstr>Cisco Voice Portal (CVP) Call Log Analysis Basic 3 Delivery Training  March 2017</vt:lpstr>
      <vt:lpstr>Agenda - Delivery</vt:lpstr>
      <vt:lpstr>Definition</vt:lpstr>
      <vt:lpstr>Where Routing Services fits in the environment</vt:lpstr>
      <vt:lpstr>CCS/CVP Integrations – Close Up</vt:lpstr>
      <vt:lpstr>How To:</vt:lpstr>
      <vt:lpstr>How to – part 2:</vt:lpstr>
      <vt:lpstr>How to – part 3:</vt:lpstr>
      <vt:lpstr>How to – part 4:</vt:lpstr>
      <vt:lpstr>How to – part 5:</vt:lpstr>
      <vt:lpstr>How to – part 6:</vt:lpstr>
      <vt:lpstr>References – CVP 10.5 Non-Prod Server List:</vt:lpstr>
      <vt:lpstr>References – VUI links:</vt:lpstr>
      <vt:lpstr>Routing Services App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Remediation Timelines</dc:title>
  <dc:creator>Santelli, John C</dc:creator>
  <cp:lastModifiedBy>M, Ananth Raghav</cp:lastModifiedBy>
  <cp:revision>980</cp:revision>
  <cp:lastPrinted>2017-01-20T21:59:28Z</cp:lastPrinted>
  <dcterms:created xsi:type="dcterms:W3CDTF">2013-11-07T21:33:11Z</dcterms:created>
  <dcterms:modified xsi:type="dcterms:W3CDTF">2017-10-16T10:43:38Z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0x0101001688E6EB54C6DE48B25D48408A8FED80</vt:lpwstr>
  </property>
  <property fmtid="{D5CDD505-2E9C-101B-9397-08002B2CF9AE}" pid="3" name="TaxCatchAll">
    <vt:lpwstr>1;#UNV2020 - Drafts, Work-in-Progress and Working Files|b49f6905-4eb3-44d3-9a49-8bbf46918ee9</vt:lpwstr>
  </property>
  <property fmtid="{D5CDD505-2E9C-101B-9397-08002B2CF9AE}" pid="4" name="CWRMItemRecordClassificationTaxHTField0">
    <vt:lpwstr>UNV2020 - Drafts, Work-in-Progress and Working Files|b49f6905-4eb3-44d3-9a49-8bbf46918ee9</vt:lpwstr>
  </property>
  <property fmtid="{D5CDD505-2E9C-101B-9397-08002B2CF9AE}" pid="5" name="CWRMItemRecordClassification">
    <vt:lpwstr>1;#UNV2020 - Drafts, Work-in-Progress and Working Files|b49f6905-4eb3-44d3-9a49-8bbf46918ee9</vt:lpwstr>
  </property>
</Properties>
</file>