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687" r:id="rId5"/>
    <p:sldMasterId id="2147483700" r:id="rId6"/>
    <p:sldMasterId id="2147483712" r:id="rId7"/>
  </p:sldMasterIdLst>
  <p:notesMasterIdLst>
    <p:notesMasterId r:id="rId52"/>
  </p:notesMasterIdLst>
  <p:sldIdLst>
    <p:sldId id="272" r:id="rId8"/>
    <p:sldId id="463" r:id="rId9"/>
    <p:sldId id="456" r:id="rId10"/>
    <p:sldId id="587" r:id="rId11"/>
    <p:sldId id="457" r:id="rId12"/>
    <p:sldId id="468" r:id="rId13"/>
    <p:sldId id="461" r:id="rId14"/>
    <p:sldId id="467" r:id="rId15"/>
    <p:sldId id="464" r:id="rId16"/>
    <p:sldId id="470" r:id="rId17"/>
    <p:sldId id="469" r:id="rId18"/>
    <p:sldId id="465" r:id="rId19"/>
    <p:sldId id="471" r:id="rId20"/>
    <p:sldId id="476" r:id="rId21"/>
    <p:sldId id="477" r:id="rId22"/>
    <p:sldId id="478" r:id="rId23"/>
    <p:sldId id="479" r:id="rId24"/>
    <p:sldId id="480" r:id="rId25"/>
    <p:sldId id="481" r:id="rId26"/>
    <p:sldId id="482" r:id="rId27"/>
    <p:sldId id="483" r:id="rId28"/>
    <p:sldId id="484" r:id="rId29"/>
    <p:sldId id="485" r:id="rId30"/>
    <p:sldId id="486" r:id="rId31"/>
    <p:sldId id="487" r:id="rId32"/>
    <p:sldId id="488" r:id="rId33"/>
    <p:sldId id="489" r:id="rId34"/>
    <p:sldId id="490" r:id="rId35"/>
    <p:sldId id="491" r:id="rId36"/>
    <p:sldId id="492" r:id="rId37"/>
    <p:sldId id="493" r:id="rId38"/>
    <p:sldId id="494" r:id="rId39"/>
    <p:sldId id="496" r:id="rId40"/>
    <p:sldId id="497" r:id="rId41"/>
    <p:sldId id="498" r:id="rId42"/>
    <p:sldId id="499" r:id="rId43"/>
    <p:sldId id="501" r:id="rId44"/>
    <p:sldId id="502" r:id="rId45"/>
    <p:sldId id="500" r:id="rId46"/>
    <p:sldId id="503" r:id="rId47"/>
    <p:sldId id="504" r:id="rId48"/>
    <p:sldId id="505" r:id="rId49"/>
    <p:sldId id="506" r:id="rId50"/>
    <p:sldId id="442" r:id="rId5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3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63" autoAdjust="0"/>
    <p:restoredTop sz="88078" autoAdjust="0"/>
  </p:normalViewPr>
  <p:slideViewPr>
    <p:cSldViewPr>
      <p:cViewPr>
        <p:scale>
          <a:sx n="80" d="100"/>
          <a:sy n="80" d="100"/>
        </p:scale>
        <p:origin x="-1284" y="16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3144"/>
    </p:cViewPr>
  </p:sorterViewPr>
  <p:notesViewPr>
    <p:cSldViewPr>
      <p:cViewPr varScale="1">
        <p:scale>
          <a:sx n="55" d="100"/>
          <a:sy n="55" d="100"/>
        </p:scale>
        <p:origin x="-2832"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tableStyles" Target="tableStyles.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09396D1-EB01-4E7C-9744-E0F4010C5D48}" type="datetimeFigureOut">
              <a:rPr lang="en-US" smtClean="0"/>
              <a:t>5/28/2019</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BF1CA94-83DD-4AA4-90E0-28202E4B9008}" type="slidenum">
              <a:rPr lang="en-US" smtClean="0"/>
              <a:t>‹#›</a:t>
            </a:fld>
            <a:endParaRPr lang="en-US" dirty="0"/>
          </a:p>
        </p:txBody>
      </p:sp>
    </p:spTree>
    <p:extLst>
      <p:ext uri="{BB962C8B-B14F-4D97-AF65-F5344CB8AC3E}">
        <p14:creationId xmlns:p14="http://schemas.microsoft.com/office/powerpoint/2010/main" val="24005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1CA94-83DD-4AA4-90E0-28202E4B9008}" type="slidenum">
              <a:rPr lang="en-US" smtClean="0"/>
              <a:t>1</a:t>
            </a:fld>
            <a:endParaRPr lang="en-US" dirty="0"/>
          </a:p>
        </p:txBody>
      </p:sp>
    </p:spTree>
    <p:extLst>
      <p:ext uri="{BB962C8B-B14F-4D97-AF65-F5344CB8AC3E}">
        <p14:creationId xmlns:p14="http://schemas.microsoft.com/office/powerpoint/2010/main" val="3966952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1CA94-83DD-4AA4-90E0-28202E4B9008}" type="slidenum">
              <a:rPr lang="en-US" smtClean="0"/>
              <a:t>3</a:t>
            </a:fld>
            <a:endParaRPr lang="en-US" dirty="0"/>
          </a:p>
        </p:txBody>
      </p:sp>
    </p:spTree>
    <p:extLst>
      <p:ext uri="{BB962C8B-B14F-4D97-AF65-F5344CB8AC3E}">
        <p14:creationId xmlns:p14="http://schemas.microsoft.com/office/powerpoint/2010/main" val="3737248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1CA94-83DD-4AA4-90E0-28202E4B9008}" type="slidenum">
              <a:rPr lang="en-US" smtClean="0"/>
              <a:t>44</a:t>
            </a:fld>
            <a:endParaRPr lang="en-US" dirty="0"/>
          </a:p>
        </p:txBody>
      </p:sp>
    </p:spTree>
    <p:extLst>
      <p:ext uri="{BB962C8B-B14F-4D97-AF65-F5344CB8AC3E}">
        <p14:creationId xmlns:p14="http://schemas.microsoft.com/office/powerpoint/2010/main" val="12378298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 Blank">
    <p:spTree>
      <p:nvGrpSpPr>
        <p:cNvPr id="1" name=""/>
        <p:cNvGrpSpPr/>
        <p:nvPr/>
      </p:nvGrpSpPr>
      <p:grpSpPr>
        <a:xfrm>
          <a:off x="0" y="0"/>
          <a:ext cx="0" cy="0"/>
          <a:chOff x="0" y="0"/>
          <a:chExt cx="0" cy="0"/>
        </a:xfrm>
      </p:grpSpPr>
      <p:sp>
        <p:nvSpPr>
          <p:cNvPr id="2" name="Title 1"/>
          <p:cNvSpPr>
            <a:spLocks noGrp="1"/>
          </p:cNvSpPr>
          <p:nvPr>
            <p:ph type="ctrTitle"/>
          </p:nvPr>
        </p:nvSpPr>
        <p:spPr>
          <a:xfrm>
            <a:off x="1016000" y="5295900"/>
            <a:ext cx="7772400" cy="704850"/>
          </a:xfrm>
        </p:spPr>
        <p:txBody>
          <a:bodyPr>
            <a:normAutofit/>
          </a:bodyPr>
          <a:lstStyle>
            <a:lvl1pPr algn="l">
              <a:defRPr sz="20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16000" y="6083300"/>
            <a:ext cx="7772400" cy="546100"/>
          </a:xfrm>
        </p:spPr>
        <p:txBody>
          <a:bodyPr>
            <a:normAutofit/>
          </a:bodyPr>
          <a:lstStyle>
            <a:lvl1pPr marL="0" indent="0" algn="l">
              <a:spcAft>
                <a:spcPts val="300"/>
              </a:spcAft>
              <a:buNone/>
              <a:defRPr sz="1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pic>
        <p:nvPicPr>
          <p:cNvPr id="7" name="Picture 13" descr="Optum_RGB_PP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Optum_ColorBand-02"/>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44547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Title Bar">
    <p:spTree>
      <p:nvGrpSpPr>
        <p:cNvPr id="1" name=""/>
        <p:cNvGrpSpPr/>
        <p:nvPr/>
      </p:nvGrpSpPr>
      <p:grpSpPr>
        <a:xfrm>
          <a:off x="0" y="0"/>
          <a:ext cx="0" cy="0"/>
          <a:chOff x="0" y="0"/>
          <a:chExt cx="0" cy="0"/>
        </a:xfrm>
      </p:grpSpPr>
      <p:sp>
        <p:nvSpPr>
          <p:cNvPr id="5" name="Content Placeholder 2"/>
          <p:cNvSpPr>
            <a:spLocks noGrp="1"/>
          </p:cNvSpPr>
          <p:nvPr>
            <p:ph idx="1"/>
          </p:nvPr>
        </p:nvSpPr>
        <p:spPr>
          <a:xfrm>
            <a:off x="152400" y="914400"/>
            <a:ext cx="8915400" cy="5562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2"/>
          <p:cNvSpPr>
            <a:spLocks noGrp="1"/>
          </p:cNvSpPr>
          <p:nvPr>
            <p:ph type="body" sz="quarter" idx="12"/>
          </p:nvPr>
        </p:nvSpPr>
        <p:spPr>
          <a:xfrm>
            <a:off x="1524000" y="76200"/>
            <a:ext cx="7391400" cy="685800"/>
          </a:xfrm>
        </p:spPr>
        <p:txBody>
          <a:bodyPr anchor="ctr"/>
          <a:lstStyle>
            <a:lvl1pPr marL="39688" indent="0">
              <a:lnSpc>
                <a:spcPts val="2400"/>
              </a:lnSpc>
              <a:buNone/>
              <a:defRPr sz="2400" b="1">
                <a:solidFill>
                  <a:schemeClr val="bg1"/>
                </a:solidFill>
              </a:defRPr>
            </a:lvl1pPr>
          </a:lstStyle>
          <a:p>
            <a:pPr lvl="0"/>
            <a:r>
              <a:rPr lang="en-US" smtClean="0"/>
              <a:t>Click to edit Master text styles</a:t>
            </a:r>
          </a:p>
        </p:txBody>
      </p:sp>
      <p:sp>
        <p:nvSpPr>
          <p:cNvPr id="4" name="Text Box 7"/>
          <p:cNvSpPr txBox="1">
            <a:spLocks noGrp="1" noChangeArrowheads="1"/>
          </p:cNvSpPr>
          <p:nvPr>
            <p:ph type="sldNum" sz="quarter" idx="13"/>
          </p:nvPr>
        </p:nvSpPr>
        <p:spPr>
          <a:xfrm>
            <a:off x="8782050" y="6600825"/>
            <a:ext cx="244475" cy="241300"/>
          </a:xfrm>
          <a:prstGeom prst="rect">
            <a:avLst/>
          </a:prstGeom>
          <a:ln/>
        </p:spPr>
        <p:txBody>
          <a:bodyPr/>
          <a:lstStyle>
            <a:lvl1pPr>
              <a:defRPr/>
            </a:lvl1pPr>
          </a:lstStyle>
          <a:p>
            <a:fld id="{CAC45E69-03E5-4B69-A780-57024A6211F3}" type="slidenum">
              <a:rPr lang="en-US" smtClean="0"/>
              <a:t>‹#›</a:t>
            </a:fld>
            <a:endParaRPr lang="en-US" dirty="0"/>
          </a:p>
        </p:txBody>
      </p:sp>
    </p:spTree>
    <p:extLst>
      <p:ext uri="{BB962C8B-B14F-4D97-AF65-F5344CB8AC3E}">
        <p14:creationId xmlns:p14="http://schemas.microsoft.com/office/powerpoint/2010/main" val="3868639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userDrawn="1"/>
        </p:nvSpPr>
        <p:spPr bwMode="auto">
          <a:xfrm>
            <a:off x="2362200" y="6307138"/>
            <a:ext cx="274161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lnSpc>
                <a:spcPct val="95000"/>
              </a:lnSpc>
              <a:spcBef>
                <a:spcPct val="0"/>
              </a:spcBef>
              <a:spcAft>
                <a:spcPct val="0"/>
              </a:spcAft>
              <a:buClr>
                <a:srgbClr val="D45D00"/>
              </a:buClr>
            </a:pPr>
            <a:endParaRPr lang="en-US" sz="1000" dirty="0">
              <a:solidFill>
                <a:srgbClr val="63666A"/>
              </a:solidFill>
              <a:ea typeface="Geneva" charset="-128"/>
            </a:endParaRPr>
          </a:p>
        </p:txBody>
      </p:sp>
      <p:sp>
        <p:nvSpPr>
          <p:cNvPr id="10242" name="Rectangle 2"/>
          <p:cNvSpPr>
            <a:spLocks noGrp="1" noChangeArrowheads="1"/>
          </p:cNvSpPr>
          <p:nvPr>
            <p:ph type="ctrTitle"/>
          </p:nvPr>
        </p:nvSpPr>
        <p:spPr>
          <a:xfrm>
            <a:off x="2362200" y="5448300"/>
            <a:ext cx="6096000" cy="342900"/>
          </a:xfrm>
        </p:spPr>
        <p:txBody>
          <a:bodyPr anchor="t"/>
          <a:lstStyle>
            <a:lvl1pPr>
              <a:defRPr sz="2000"/>
            </a:lvl1pPr>
          </a:lstStyle>
          <a:p>
            <a:r>
              <a:rPr lang="en-US" smtClean="0"/>
              <a:t>Click to edit Master title style</a:t>
            </a:r>
            <a:endParaRPr lang="en-US"/>
          </a:p>
        </p:txBody>
      </p:sp>
      <p:sp>
        <p:nvSpPr>
          <p:cNvPr id="10243" name="Rectangle 3"/>
          <p:cNvSpPr>
            <a:spLocks noGrp="1" noChangeArrowheads="1"/>
          </p:cNvSpPr>
          <p:nvPr>
            <p:ph type="subTitle" idx="1"/>
          </p:nvPr>
        </p:nvSpPr>
        <p:spPr>
          <a:xfrm>
            <a:off x="2362200" y="5791200"/>
            <a:ext cx="4800600" cy="547688"/>
          </a:xfrm>
        </p:spPr>
        <p:txBody>
          <a:bodyPr/>
          <a:lstStyle>
            <a:lvl1pPr>
              <a:spcAft>
                <a:spcPct val="0"/>
              </a:spcAft>
              <a:defRPr sz="1200"/>
            </a:lvl1pPr>
          </a:lstStyle>
          <a:p>
            <a:r>
              <a:rPr lang="en-US" smtClean="0"/>
              <a:t>Click to edit Master subtitle style</a:t>
            </a:r>
            <a:endParaRPr lang="en-US"/>
          </a:p>
        </p:txBody>
      </p:sp>
    </p:spTree>
    <p:extLst>
      <p:ext uri="{BB962C8B-B14F-4D97-AF65-F5344CB8AC3E}">
        <p14:creationId xmlns:p14="http://schemas.microsoft.com/office/powerpoint/2010/main" val="408696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80A329A4-2202-4D50-9CD4-77F3822C6F40}"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15523739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F7872B50-824F-4E24-853A-E68D1DE4EECF}"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1086001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067AEBA4-26B8-49C3-8170-D4A486ECB6C3}"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3621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5AD78CB6-71DF-4787-98A1-929C48CF2584}"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7862879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226A63F1-3462-45E5-A782-F0309C53BCA7}"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616070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5249E32C-1507-4702-8885-7398E7E5B905}"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1888449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30311EBB-2F63-4E98-B8A5-1EF32E997DC7}"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696749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513FC332-1398-4F93-93D3-74D65D797E25}"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494575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19200"/>
            <a:ext cx="8229600" cy="51206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87501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BB9FD02D-B348-4FC0-AF66-AFF62B9F854D}"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630108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89DA2952-8A9A-48DC-BD91-894248D9260D}"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450033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userDrawn="1"/>
        </p:nvSpPr>
        <p:spPr bwMode="auto">
          <a:xfrm>
            <a:off x="2362200" y="6307138"/>
            <a:ext cx="274161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lnSpc>
                <a:spcPct val="95000"/>
              </a:lnSpc>
              <a:spcBef>
                <a:spcPct val="0"/>
              </a:spcBef>
              <a:spcAft>
                <a:spcPct val="0"/>
              </a:spcAft>
              <a:buClr>
                <a:srgbClr val="D45D00"/>
              </a:buClr>
            </a:pPr>
            <a:endParaRPr lang="en-US" sz="1000" dirty="0">
              <a:solidFill>
                <a:srgbClr val="63666A"/>
              </a:solidFill>
              <a:ea typeface="Geneva" charset="-128"/>
            </a:endParaRPr>
          </a:p>
        </p:txBody>
      </p:sp>
      <p:sp>
        <p:nvSpPr>
          <p:cNvPr id="10242" name="Rectangle 2"/>
          <p:cNvSpPr>
            <a:spLocks noGrp="1" noChangeArrowheads="1"/>
          </p:cNvSpPr>
          <p:nvPr>
            <p:ph type="ctrTitle"/>
          </p:nvPr>
        </p:nvSpPr>
        <p:spPr>
          <a:xfrm>
            <a:off x="2362200" y="5448300"/>
            <a:ext cx="6096000" cy="342900"/>
          </a:xfrm>
        </p:spPr>
        <p:txBody>
          <a:bodyPr anchor="t"/>
          <a:lstStyle>
            <a:lvl1pPr>
              <a:defRPr sz="2000"/>
            </a:lvl1pPr>
          </a:lstStyle>
          <a:p>
            <a:r>
              <a:rPr lang="en-US" smtClean="0"/>
              <a:t>Click to edit Master title style</a:t>
            </a:r>
            <a:endParaRPr lang="en-US"/>
          </a:p>
        </p:txBody>
      </p:sp>
      <p:sp>
        <p:nvSpPr>
          <p:cNvPr id="10243" name="Rectangle 3"/>
          <p:cNvSpPr>
            <a:spLocks noGrp="1" noChangeArrowheads="1"/>
          </p:cNvSpPr>
          <p:nvPr>
            <p:ph type="subTitle" idx="1"/>
          </p:nvPr>
        </p:nvSpPr>
        <p:spPr>
          <a:xfrm>
            <a:off x="2362200" y="5791200"/>
            <a:ext cx="4800600" cy="547688"/>
          </a:xfrm>
        </p:spPr>
        <p:txBody>
          <a:bodyPr/>
          <a:lstStyle>
            <a:lvl1pPr>
              <a:spcAft>
                <a:spcPct val="0"/>
              </a:spcAft>
              <a:defRPr sz="1200"/>
            </a:lvl1pPr>
          </a:lstStyle>
          <a:p>
            <a:r>
              <a:rPr lang="en-US" smtClean="0"/>
              <a:t>Click to edit Master subtitle style</a:t>
            </a:r>
            <a:endParaRPr lang="en-US"/>
          </a:p>
        </p:txBody>
      </p:sp>
    </p:spTree>
    <p:extLst>
      <p:ext uri="{BB962C8B-B14F-4D97-AF65-F5344CB8AC3E}">
        <p14:creationId xmlns:p14="http://schemas.microsoft.com/office/powerpoint/2010/main" val="1396872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80A329A4-2202-4D50-9CD4-77F3822C6F40}"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6728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F7872B50-824F-4E24-853A-E68D1DE4EECF}"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857518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067AEBA4-26B8-49C3-8170-D4A486ECB6C3}"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6012719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5AD78CB6-71DF-4787-98A1-929C48CF2584}"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365389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226A63F1-3462-45E5-A782-F0309C53BCA7}"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80167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5249E32C-1507-4702-8885-7398E7E5B905}"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2553733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30311EBB-2F63-4E98-B8A5-1EF32E997DC7}"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58892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4023360" cy="51206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2"/>
          <p:cNvSpPr>
            <a:spLocks noGrp="1"/>
          </p:cNvSpPr>
          <p:nvPr>
            <p:ph idx="13"/>
          </p:nvPr>
        </p:nvSpPr>
        <p:spPr>
          <a:xfrm>
            <a:off x="4663440" y="1143000"/>
            <a:ext cx="4023360" cy="51206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Placeholder 1"/>
          <p:cNvSpPr>
            <a:spLocks noGrp="1"/>
          </p:cNvSpPr>
          <p:nvPr>
            <p:ph type="title"/>
          </p:nvPr>
        </p:nvSpPr>
        <p:spPr>
          <a:xfrm>
            <a:off x="457200" y="190500"/>
            <a:ext cx="8229600" cy="769938"/>
          </a:xfrm>
          <a:prstGeom prst="rect">
            <a:avLst/>
          </a:prstGeom>
        </p:spPr>
        <p:txBody>
          <a:bodyPr vert="horz" lIns="0" tIns="0" rIns="0" bIns="0" rtlCol="0" anchor="b">
            <a:normAutofit/>
          </a:bodyPr>
          <a:lstStyle/>
          <a:p>
            <a:r>
              <a:rPr lang="en-US" smtClean="0"/>
              <a:t>Click to edit Master title style</a:t>
            </a:r>
            <a:endParaRPr lang="en-US"/>
          </a:p>
        </p:txBody>
      </p:sp>
    </p:spTree>
    <p:extLst>
      <p:ext uri="{BB962C8B-B14F-4D97-AF65-F5344CB8AC3E}">
        <p14:creationId xmlns:p14="http://schemas.microsoft.com/office/powerpoint/2010/main" val="2901343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513FC332-1398-4F93-93D3-74D65D797E25}"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08513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BB9FD02D-B348-4FC0-AF66-AFF62B9F854D}"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3944221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89DA2952-8A9A-48DC-BD91-894248D9260D}"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803260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 Blank">
    <p:spTree>
      <p:nvGrpSpPr>
        <p:cNvPr id="1" name=""/>
        <p:cNvGrpSpPr/>
        <p:nvPr/>
      </p:nvGrpSpPr>
      <p:grpSpPr>
        <a:xfrm>
          <a:off x="0" y="0"/>
          <a:ext cx="0" cy="0"/>
          <a:chOff x="0" y="0"/>
          <a:chExt cx="0" cy="0"/>
        </a:xfrm>
      </p:grpSpPr>
      <p:sp>
        <p:nvSpPr>
          <p:cNvPr id="2" name="Title 1"/>
          <p:cNvSpPr>
            <a:spLocks noGrp="1"/>
          </p:cNvSpPr>
          <p:nvPr>
            <p:ph type="ctrTitle"/>
          </p:nvPr>
        </p:nvSpPr>
        <p:spPr>
          <a:xfrm>
            <a:off x="1016000" y="5295900"/>
            <a:ext cx="7772400" cy="704850"/>
          </a:xfrm>
        </p:spPr>
        <p:txBody>
          <a:bodyPr>
            <a:noAutofit/>
          </a:bodyPr>
          <a:lstStyle>
            <a:lvl1pPr algn="l">
              <a:defRPr sz="20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16000" y="6083300"/>
            <a:ext cx="7772400" cy="546100"/>
          </a:xfrm>
        </p:spPr>
        <p:txBody>
          <a:bodyPr>
            <a:noAutofit/>
          </a:bodyPr>
          <a:lstStyle>
            <a:lvl1pPr marL="0" indent="0" algn="l">
              <a:spcBef>
                <a:spcPts val="0"/>
              </a:spcBef>
              <a:spcAft>
                <a:spcPts val="300"/>
              </a:spcAft>
              <a:buNone/>
              <a:defRPr sz="1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11" descr="Optum_ColorBand-02"/>
          <p:cNvPicPr preferRelativeResize="0">
            <a:picLocks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5" descr="OPTUM_RGB"/>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6875" y="247650"/>
            <a:ext cx="2114550" cy="63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387017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 No Photo">
    <p:spTree>
      <p:nvGrpSpPr>
        <p:cNvPr id="1" name=""/>
        <p:cNvGrpSpPr/>
        <p:nvPr/>
      </p:nvGrpSpPr>
      <p:grpSpPr>
        <a:xfrm>
          <a:off x="0" y="0"/>
          <a:ext cx="0" cy="0"/>
          <a:chOff x="0" y="0"/>
          <a:chExt cx="0" cy="0"/>
        </a:xfrm>
      </p:grpSpPr>
      <p:sp>
        <p:nvSpPr>
          <p:cNvPr id="6" name="Rectangle 10"/>
          <p:cNvSpPr>
            <a:spLocks noChangeArrowheads="1"/>
          </p:cNvSpPr>
          <p:nvPr userDrawn="1"/>
        </p:nvSpPr>
        <p:spPr bwMode="auto">
          <a:xfrm>
            <a:off x="0" y="1230314"/>
            <a:ext cx="9144000" cy="3778250"/>
          </a:xfrm>
          <a:prstGeom prst="rect">
            <a:avLst/>
          </a:prstGeom>
          <a:solidFill>
            <a:srgbClr val="E87722"/>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solidFill>
                <a:srgbClr val="53565A"/>
              </a:solidFill>
            </a:endParaRPr>
          </a:p>
        </p:txBody>
      </p:sp>
      <p:sp>
        <p:nvSpPr>
          <p:cNvPr id="2" name="Title 1"/>
          <p:cNvSpPr>
            <a:spLocks noGrp="1"/>
          </p:cNvSpPr>
          <p:nvPr>
            <p:ph type="ctrTitle"/>
          </p:nvPr>
        </p:nvSpPr>
        <p:spPr>
          <a:xfrm>
            <a:off x="1016000" y="2414589"/>
            <a:ext cx="7772400" cy="704850"/>
          </a:xfrm>
        </p:spPr>
        <p:txBody>
          <a:bodyPr>
            <a:noAutofit/>
          </a:bodyPr>
          <a:lstStyle>
            <a:lvl1pPr algn="l">
              <a:defRPr sz="2000" b="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016000" y="3201989"/>
            <a:ext cx="7772400" cy="546100"/>
          </a:xfrm>
        </p:spPr>
        <p:txBody>
          <a:bodyPr>
            <a:noAutofit/>
          </a:bodyPr>
          <a:lstStyle>
            <a:lvl1pPr marL="0" indent="0" algn="l">
              <a:spcAft>
                <a:spcPts val="300"/>
              </a:spcAft>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pic>
        <p:nvPicPr>
          <p:cNvPr id="8" name="Picture 11" descr="Optum_ColorBand-02"/>
          <p:cNvPicPr preferRelativeResize="0">
            <a:picLocks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5" descr="OPTUM_RGB"/>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6875" y="247650"/>
            <a:ext cx="2114550" cy="63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23227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0711432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60120"/>
            <a:ext cx="4023360" cy="530637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idx="13"/>
          </p:nvPr>
        </p:nvSpPr>
        <p:spPr>
          <a:xfrm>
            <a:off x="4663440" y="960120"/>
            <a:ext cx="4023360" cy="530637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Placeholder 1"/>
          <p:cNvSpPr>
            <a:spLocks noGrp="1"/>
          </p:cNvSpPr>
          <p:nvPr>
            <p:ph type="title"/>
          </p:nvPr>
        </p:nvSpPr>
        <p:spPr>
          <a:xfrm>
            <a:off x="457200" y="148624"/>
            <a:ext cx="8229600" cy="612648"/>
          </a:xfrm>
          <a:prstGeom prst="rect">
            <a:avLst/>
          </a:prstGeom>
        </p:spPr>
        <p:txBody>
          <a:bodyPr vert="horz" lIns="0" tIns="0" rIns="0" bIns="0" rtlCol="0" anchor="b">
            <a:normAutofit/>
          </a:bodyPr>
          <a:lstStyle/>
          <a:p>
            <a:r>
              <a:rPr lang="en-US" smtClean="0"/>
              <a:t>Click to edit Master title style</a:t>
            </a:r>
            <a:endParaRPr lang="en-US"/>
          </a:p>
        </p:txBody>
      </p:sp>
    </p:spTree>
    <p:extLst>
      <p:ext uri="{BB962C8B-B14F-4D97-AF65-F5344CB8AC3E}">
        <p14:creationId xmlns:p14="http://schemas.microsoft.com/office/powerpoint/2010/main" val="364338346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6337661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4023360" cy="24688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idx="13"/>
          </p:nvPr>
        </p:nvSpPr>
        <p:spPr>
          <a:xfrm>
            <a:off x="4663440" y="1143000"/>
            <a:ext cx="4023360" cy="24688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2"/>
          <p:cNvSpPr>
            <a:spLocks noGrp="1"/>
          </p:cNvSpPr>
          <p:nvPr>
            <p:ph idx="14"/>
          </p:nvPr>
        </p:nvSpPr>
        <p:spPr>
          <a:xfrm>
            <a:off x="457200" y="3808475"/>
            <a:ext cx="4023360" cy="24688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2"/>
          <p:cNvSpPr>
            <a:spLocks noGrp="1"/>
          </p:cNvSpPr>
          <p:nvPr>
            <p:ph idx="15"/>
          </p:nvPr>
        </p:nvSpPr>
        <p:spPr>
          <a:xfrm>
            <a:off x="4663440" y="3808475"/>
            <a:ext cx="4023360" cy="24688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Placeholder 1"/>
          <p:cNvSpPr>
            <a:spLocks noGrp="1"/>
          </p:cNvSpPr>
          <p:nvPr>
            <p:ph type="title"/>
          </p:nvPr>
        </p:nvSpPr>
        <p:spPr>
          <a:xfrm>
            <a:off x="457200" y="148624"/>
            <a:ext cx="8229600" cy="612648"/>
          </a:xfrm>
          <a:prstGeom prst="rect">
            <a:avLst/>
          </a:prstGeom>
        </p:spPr>
        <p:txBody>
          <a:bodyPr vert="horz" lIns="0" tIns="0" rIns="0" bIns="0" rtlCol="0" anchor="b">
            <a:normAutofit/>
          </a:bodyPr>
          <a:lstStyle/>
          <a:p>
            <a:r>
              <a:rPr lang="en-US" smtClean="0"/>
              <a:t>Click to edit Master title style</a:t>
            </a:r>
            <a:endParaRPr lang="en-US" dirty="0"/>
          </a:p>
        </p:txBody>
      </p:sp>
    </p:spTree>
    <p:extLst>
      <p:ext uri="{BB962C8B-B14F-4D97-AF65-F5344CB8AC3E}">
        <p14:creationId xmlns:p14="http://schemas.microsoft.com/office/powerpoint/2010/main" val="60703329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Divider Slide 1">
    <p:spTree>
      <p:nvGrpSpPr>
        <p:cNvPr id="1" name=""/>
        <p:cNvGrpSpPr/>
        <p:nvPr/>
      </p:nvGrpSpPr>
      <p:grpSpPr>
        <a:xfrm>
          <a:off x="0" y="0"/>
          <a:ext cx="0" cy="0"/>
          <a:chOff x="0" y="0"/>
          <a:chExt cx="0" cy="0"/>
        </a:xfrm>
      </p:grpSpPr>
      <p:sp>
        <p:nvSpPr>
          <p:cNvPr id="2" name="Title 1"/>
          <p:cNvSpPr>
            <a:spLocks noGrp="1"/>
          </p:cNvSpPr>
          <p:nvPr>
            <p:ph type="ctrTitle"/>
          </p:nvPr>
        </p:nvSpPr>
        <p:spPr>
          <a:xfrm>
            <a:off x="2347415" y="2468880"/>
            <a:ext cx="6400800" cy="1143000"/>
          </a:xfrm>
        </p:spPr>
        <p:txBody>
          <a:bodyPr anchor="ctr">
            <a:noAutofit/>
          </a:bodyPr>
          <a:lstStyle>
            <a:lvl1pPr algn="l">
              <a:defRPr sz="24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347415" y="5266944"/>
            <a:ext cx="6400800" cy="1371600"/>
          </a:xfrm>
        </p:spPr>
        <p:txBody>
          <a:bodyPr>
            <a:noAutofit/>
          </a:bodyPr>
          <a:lstStyle>
            <a:lvl1pPr marL="0" indent="0" algn="l">
              <a:spcAft>
                <a:spcPts val="300"/>
              </a:spcAft>
              <a:buNone/>
              <a:defRPr sz="1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11" descr="Optum_ColorBand-02"/>
          <p:cNvPicPr preferRelativeResize="0">
            <a:picLocks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5" descr="OPTUM_RGB"/>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6875" y="247650"/>
            <a:ext cx="2114550" cy="63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29505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12562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ivider Slide 2">
    <p:spTree>
      <p:nvGrpSpPr>
        <p:cNvPr id="1" name=""/>
        <p:cNvGrpSpPr/>
        <p:nvPr/>
      </p:nvGrpSpPr>
      <p:grpSpPr>
        <a:xfrm>
          <a:off x="0" y="0"/>
          <a:ext cx="0" cy="0"/>
          <a:chOff x="0" y="0"/>
          <a:chExt cx="0" cy="0"/>
        </a:xfrm>
      </p:grpSpPr>
      <p:sp>
        <p:nvSpPr>
          <p:cNvPr id="9" name="Rectangle 10"/>
          <p:cNvSpPr>
            <a:spLocks noChangeArrowheads="1"/>
          </p:cNvSpPr>
          <p:nvPr userDrawn="1"/>
        </p:nvSpPr>
        <p:spPr bwMode="auto">
          <a:xfrm>
            <a:off x="0" y="5097463"/>
            <a:ext cx="9144000" cy="1760537"/>
          </a:xfrm>
          <a:prstGeom prst="rect">
            <a:avLst/>
          </a:prstGeom>
          <a:solidFill>
            <a:srgbClr val="E87722"/>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solidFill>
                <a:srgbClr val="53565A"/>
              </a:solidFill>
            </a:endParaRPr>
          </a:p>
        </p:txBody>
      </p:sp>
      <p:pic>
        <p:nvPicPr>
          <p:cNvPr id="11" name="Picture 11" descr="Optum_ColorBand-02"/>
          <p:cNvPicPr preferRelativeResize="0">
            <a:picLocks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ctrTitle"/>
          </p:nvPr>
        </p:nvSpPr>
        <p:spPr>
          <a:xfrm>
            <a:off x="2347416" y="2468880"/>
            <a:ext cx="6400800" cy="1143000"/>
          </a:xfrm>
        </p:spPr>
        <p:txBody>
          <a:bodyPr anchor="ctr">
            <a:noAutofit/>
          </a:bodyPr>
          <a:lstStyle>
            <a:lvl1pPr algn="l">
              <a:defRPr sz="2400" b="0">
                <a:solidFill>
                  <a:schemeClr val="tx1"/>
                </a:solidFill>
              </a:defRPr>
            </a:lvl1pPr>
          </a:lstStyle>
          <a:p>
            <a:r>
              <a:rPr lang="en-US" smtClean="0"/>
              <a:t>Click to edit Master title style</a:t>
            </a:r>
            <a:endParaRPr lang="en-US" dirty="0"/>
          </a:p>
        </p:txBody>
      </p:sp>
      <p:sp>
        <p:nvSpPr>
          <p:cNvPr id="15" name="Subtitle 2"/>
          <p:cNvSpPr>
            <a:spLocks noGrp="1"/>
          </p:cNvSpPr>
          <p:nvPr>
            <p:ph type="subTitle" idx="1"/>
          </p:nvPr>
        </p:nvSpPr>
        <p:spPr>
          <a:xfrm>
            <a:off x="2347416" y="5270500"/>
            <a:ext cx="6400800" cy="1371600"/>
          </a:xfrm>
        </p:spPr>
        <p:txBody>
          <a:bodyPr>
            <a:noAutofit/>
          </a:bodyPr>
          <a:lstStyle>
            <a:lvl1pPr marL="0" indent="0" algn="l">
              <a:spcAft>
                <a:spcPts val="300"/>
              </a:spcAft>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5" descr="OPTUM_RGB"/>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6875" y="247650"/>
            <a:ext cx="2114550" cy="63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10017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ivider Slide 3 with Photo">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0763" y="5270500"/>
            <a:ext cx="7727453" cy="1371600"/>
          </a:xfrm>
        </p:spPr>
        <p:txBody>
          <a:bodyPr>
            <a:noAutofit/>
          </a:bodyPr>
          <a:lstStyle>
            <a:lvl1pPr marL="0" indent="0" algn="l">
              <a:spcAft>
                <a:spcPts val="300"/>
              </a:spcAft>
              <a:buNone/>
              <a:defRPr sz="1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11" descr="Optum_ColorBand-02"/>
          <p:cNvPicPr preferRelativeResize="0">
            <a:picLocks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p:nvPr>
        </p:nvSpPr>
        <p:spPr>
          <a:xfrm>
            <a:off x="1020763" y="3702050"/>
            <a:ext cx="7727453" cy="1143000"/>
          </a:xfrm>
        </p:spPr>
        <p:txBody>
          <a:bodyPr anchor="b" anchorCtr="0">
            <a:noAutofit/>
          </a:bodyPr>
          <a:lstStyle>
            <a:lvl1pPr algn="l">
              <a:defRPr sz="2000" b="0">
                <a:solidFill>
                  <a:schemeClr val="tx1"/>
                </a:solidFill>
                <a:effectLst>
                  <a:outerShdw blurRad="76200" dist="25400" dir="5400000" algn="t" rotWithShape="0">
                    <a:prstClr val="black">
                      <a:alpha val="30000"/>
                    </a:prstClr>
                  </a:outerShdw>
                </a:effectLst>
              </a:defRPr>
            </a:lvl1pPr>
          </a:lstStyle>
          <a:p>
            <a:r>
              <a:rPr lang="en-US" dirty="0" smtClean="0"/>
              <a:t>Click to edit Master title style</a:t>
            </a:r>
            <a:endParaRPr lang="en-US" dirty="0"/>
          </a:p>
        </p:txBody>
      </p:sp>
      <p:pic>
        <p:nvPicPr>
          <p:cNvPr id="9" name="Picture 25" descr="OPTUM_RGB"/>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6875" y="247650"/>
            <a:ext cx="2114550" cy="63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1568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102956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495800"/>
          </a:xfrm>
          <a:prstGeom prst="rect">
            <a:avLst/>
          </a:prstGeom>
          <a:noFill/>
          <a:ln>
            <a:noFill/>
          </a:ln>
        </p:spPr>
        <p:txBody>
          <a:bodyPr/>
          <a:lstStyle>
            <a:lvl1pPr>
              <a:defRPr sz="1800">
                <a:solidFill>
                  <a:schemeClr val="tx1"/>
                </a:solidFill>
                <a:latin typeface="Calibri"/>
                <a:cs typeface="Calibri"/>
              </a:defRPr>
            </a:lvl1pPr>
            <a:lvl2pPr>
              <a:defRPr>
                <a:solidFill>
                  <a:schemeClr val="tx1"/>
                </a:solidFill>
                <a:latin typeface="Calibri"/>
                <a:cs typeface="Calibri"/>
              </a:defRPr>
            </a:lvl2pPr>
            <a:lvl3pPr>
              <a:buSzPct val="100000"/>
              <a:buFont typeface="Arial" pitchFamily="34" charset="0"/>
              <a:buChar char="–"/>
              <a:defRPr>
                <a:solidFill>
                  <a:schemeClr val="tx1"/>
                </a:solidFill>
                <a:latin typeface="Calibri"/>
                <a:cs typeface="Calibri"/>
              </a:defRPr>
            </a:lvl3pPr>
            <a:lvl4pPr>
              <a:buFont typeface="Arial" pitchFamily="34" charset="0"/>
              <a:buChar char="–"/>
              <a:defRPr sz="1400">
                <a:solidFill>
                  <a:schemeClr val="tx1"/>
                </a:solidFill>
                <a:latin typeface="Calibri"/>
                <a:cs typeface="Calibri"/>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Text Placeholder 8"/>
          <p:cNvSpPr>
            <a:spLocks noGrp="1"/>
          </p:cNvSpPr>
          <p:nvPr>
            <p:ph type="body" sz="quarter" idx="10"/>
          </p:nvPr>
        </p:nvSpPr>
        <p:spPr>
          <a:xfrm>
            <a:off x="457200" y="228600"/>
            <a:ext cx="8229600" cy="685800"/>
          </a:xfrm>
          <a:prstGeom prst="rect">
            <a:avLst/>
          </a:prstGeom>
          <a:ln>
            <a:noFill/>
          </a:ln>
        </p:spPr>
        <p:txBody>
          <a:bodyPr anchor="b">
            <a:normAutofit/>
          </a:bodyPr>
          <a:lstStyle>
            <a:lvl1pPr>
              <a:buNone/>
              <a:defRPr sz="2400" baseline="0">
                <a:solidFill>
                  <a:schemeClr val="tx1"/>
                </a:solidFill>
                <a:latin typeface="Calibri"/>
                <a:cs typeface="Calibri"/>
              </a:defRPr>
            </a:lvl1pPr>
          </a:lstStyle>
          <a:p>
            <a:pPr lvl="0"/>
            <a:r>
              <a:rPr lang="en-US" dirty="0" smtClean="0"/>
              <a:t>Click to edit Master text styles</a:t>
            </a:r>
          </a:p>
        </p:txBody>
      </p:sp>
    </p:spTree>
    <p:extLst>
      <p:ext uri="{BB962C8B-B14F-4D97-AF65-F5344CB8AC3E}">
        <p14:creationId xmlns:p14="http://schemas.microsoft.com/office/powerpoint/2010/main" val="3480057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 Boxe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4023360" cy="24688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idx="13"/>
          </p:nvPr>
        </p:nvSpPr>
        <p:spPr>
          <a:xfrm>
            <a:off x="4663440" y="1143000"/>
            <a:ext cx="4023360" cy="24688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2"/>
          <p:cNvSpPr>
            <a:spLocks noGrp="1"/>
          </p:cNvSpPr>
          <p:nvPr>
            <p:ph idx="14"/>
          </p:nvPr>
        </p:nvSpPr>
        <p:spPr>
          <a:xfrm>
            <a:off x="457200" y="3808475"/>
            <a:ext cx="4023360" cy="24688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2"/>
          <p:cNvSpPr>
            <a:spLocks noGrp="1"/>
          </p:cNvSpPr>
          <p:nvPr>
            <p:ph idx="15"/>
          </p:nvPr>
        </p:nvSpPr>
        <p:spPr>
          <a:xfrm>
            <a:off x="4663440" y="3808475"/>
            <a:ext cx="4023360" cy="24688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Placeholder 1"/>
          <p:cNvSpPr>
            <a:spLocks noGrp="1"/>
          </p:cNvSpPr>
          <p:nvPr>
            <p:ph type="title"/>
          </p:nvPr>
        </p:nvSpPr>
        <p:spPr>
          <a:xfrm>
            <a:off x="457200" y="190500"/>
            <a:ext cx="8229600" cy="769938"/>
          </a:xfrm>
          <a:prstGeom prst="rect">
            <a:avLst/>
          </a:prstGeom>
        </p:spPr>
        <p:txBody>
          <a:bodyPr vert="horz" lIns="0" tIns="0" rIns="0" bIns="0" rtlCol="0" anchor="b">
            <a:normAutofit/>
          </a:bodyPr>
          <a:lstStyle/>
          <a:p>
            <a:r>
              <a:rPr lang="en-US" smtClean="0"/>
              <a:t>Click to edit Master title style</a:t>
            </a:r>
            <a:endParaRPr lang="en-US"/>
          </a:p>
        </p:txBody>
      </p:sp>
    </p:spTree>
    <p:extLst>
      <p:ext uri="{BB962C8B-B14F-4D97-AF65-F5344CB8AC3E}">
        <p14:creationId xmlns:p14="http://schemas.microsoft.com/office/powerpoint/2010/main" val="1133998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Divider Slide 1">
    <p:spTree>
      <p:nvGrpSpPr>
        <p:cNvPr id="1" name=""/>
        <p:cNvGrpSpPr/>
        <p:nvPr/>
      </p:nvGrpSpPr>
      <p:grpSpPr>
        <a:xfrm>
          <a:off x="0" y="0"/>
          <a:ext cx="0" cy="0"/>
          <a:chOff x="0" y="0"/>
          <a:chExt cx="0" cy="0"/>
        </a:xfrm>
      </p:grpSpPr>
      <p:sp>
        <p:nvSpPr>
          <p:cNvPr id="2" name="Title 1"/>
          <p:cNvSpPr>
            <a:spLocks noGrp="1"/>
          </p:cNvSpPr>
          <p:nvPr>
            <p:ph type="ctrTitle"/>
          </p:nvPr>
        </p:nvSpPr>
        <p:spPr>
          <a:xfrm>
            <a:off x="1016000" y="2456434"/>
            <a:ext cx="7772400" cy="1150366"/>
          </a:xfrm>
        </p:spPr>
        <p:txBody>
          <a:bodyPr anchor="ctr">
            <a:noAutofit/>
          </a:bodyPr>
          <a:lstStyle>
            <a:lvl1pPr algn="l">
              <a:defRPr sz="24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16000" y="5270500"/>
            <a:ext cx="7772400" cy="546100"/>
          </a:xfrm>
        </p:spPr>
        <p:txBody>
          <a:bodyPr>
            <a:normAutofit/>
          </a:bodyPr>
          <a:lstStyle>
            <a:lvl1pPr marL="0" indent="0" algn="l">
              <a:spcAft>
                <a:spcPts val="300"/>
              </a:spcAft>
              <a:buNone/>
              <a:defRPr sz="1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pic>
        <p:nvPicPr>
          <p:cNvPr id="7" name="Picture 13" descr="Optum_RGB_PP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Optum_ColorBand-02"/>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429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Slide 2">
    <p:spTree>
      <p:nvGrpSpPr>
        <p:cNvPr id="1" name=""/>
        <p:cNvGrpSpPr/>
        <p:nvPr/>
      </p:nvGrpSpPr>
      <p:grpSpPr>
        <a:xfrm>
          <a:off x="0" y="0"/>
          <a:ext cx="0" cy="0"/>
          <a:chOff x="0" y="0"/>
          <a:chExt cx="0" cy="0"/>
        </a:xfrm>
      </p:grpSpPr>
      <p:pic>
        <p:nvPicPr>
          <p:cNvPr id="12" name="Picture 7" descr="BLP0039002.JPG"/>
          <p:cNvPicPr>
            <a:picLocks noChangeAspect="1"/>
          </p:cNvPicPr>
          <p:nvPr/>
        </p:nvPicPr>
        <p:blipFill>
          <a:blip r:embed="rId2">
            <a:extLst>
              <a:ext uri="{28A0092B-C50C-407E-A947-70E740481C1C}">
                <a14:useLocalDpi xmlns:a14="http://schemas.microsoft.com/office/drawing/2010/main" val="0"/>
              </a:ext>
            </a:extLst>
          </a:blip>
          <a:srcRect t="25050" r="10800" b="19501"/>
          <a:stretch>
            <a:fillRect/>
          </a:stretch>
        </p:blipFill>
        <p:spPr bwMode="auto">
          <a:xfrm>
            <a:off x="0" y="1235075"/>
            <a:ext cx="9139238"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1016000" y="5270500"/>
            <a:ext cx="7772400" cy="546100"/>
          </a:xfrm>
        </p:spPr>
        <p:txBody>
          <a:bodyPr>
            <a:normAutofit/>
          </a:bodyPr>
          <a:lstStyle>
            <a:lvl1pPr marL="0" indent="0" algn="l">
              <a:spcAft>
                <a:spcPts val="300"/>
              </a:spcAft>
              <a:buNone/>
              <a:defRPr sz="1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13" descr="Optum_RGB_PP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Optum_ColorBand-02"/>
          <p:cNvPicPr preferRelativeResize="0">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p:nvPr>
        </p:nvSpPr>
        <p:spPr>
          <a:xfrm>
            <a:off x="1016000" y="2456434"/>
            <a:ext cx="7772400" cy="1150366"/>
          </a:xfrm>
        </p:spPr>
        <p:txBody>
          <a:bodyPr anchor="ctr">
            <a:noAutofit/>
          </a:bodyPr>
          <a:lstStyle>
            <a:lvl1pPr algn="l">
              <a:defRPr sz="2400" b="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85908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Slide 3">
    <p:spTree>
      <p:nvGrpSpPr>
        <p:cNvPr id="1" name=""/>
        <p:cNvGrpSpPr/>
        <p:nvPr/>
      </p:nvGrpSpPr>
      <p:grpSpPr>
        <a:xfrm>
          <a:off x="0" y="0"/>
          <a:ext cx="0" cy="0"/>
          <a:chOff x="0" y="0"/>
          <a:chExt cx="0" cy="0"/>
        </a:xfrm>
      </p:grpSpPr>
      <p:sp>
        <p:nvSpPr>
          <p:cNvPr id="9" name="Rectangle 10"/>
          <p:cNvSpPr>
            <a:spLocks noChangeArrowheads="1"/>
          </p:cNvSpPr>
          <p:nvPr/>
        </p:nvSpPr>
        <p:spPr bwMode="auto">
          <a:xfrm>
            <a:off x="0" y="5097463"/>
            <a:ext cx="9144000" cy="1760537"/>
          </a:xfrm>
          <a:prstGeom prst="rect">
            <a:avLst/>
          </a:prstGeom>
          <a:solidFill>
            <a:srgbClr val="E87722"/>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pic>
        <p:nvPicPr>
          <p:cNvPr id="11" name="Picture 11" descr="Optum_ColorBand-02"/>
          <p:cNvPicPr preferRelativeResize="0">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008563"/>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3" descr="Optum_RGB_PP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228600"/>
            <a:ext cx="2157413" cy="679450"/>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p:cNvSpPr>
            <a:spLocks noGrp="1"/>
          </p:cNvSpPr>
          <p:nvPr>
            <p:ph type="ctrTitle"/>
          </p:nvPr>
        </p:nvSpPr>
        <p:spPr>
          <a:xfrm>
            <a:off x="1016000" y="2456434"/>
            <a:ext cx="7772400" cy="1150366"/>
          </a:xfrm>
        </p:spPr>
        <p:txBody>
          <a:bodyPr anchor="ctr">
            <a:noAutofit/>
          </a:bodyPr>
          <a:lstStyle>
            <a:lvl1pPr algn="l">
              <a:defRPr sz="2400" b="0">
                <a:solidFill>
                  <a:schemeClr val="tx1"/>
                </a:solidFill>
              </a:defRPr>
            </a:lvl1pPr>
          </a:lstStyle>
          <a:p>
            <a:r>
              <a:rPr lang="en-US" smtClean="0"/>
              <a:t>Click to edit Master title style</a:t>
            </a:r>
            <a:endParaRPr lang="en-US" dirty="0"/>
          </a:p>
        </p:txBody>
      </p:sp>
      <p:sp>
        <p:nvSpPr>
          <p:cNvPr id="15" name="Subtitle 2"/>
          <p:cNvSpPr>
            <a:spLocks noGrp="1"/>
          </p:cNvSpPr>
          <p:nvPr>
            <p:ph type="subTitle" idx="1"/>
          </p:nvPr>
        </p:nvSpPr>
        <p:spPr>
          <a:xfrm>
            <a:off x="1016000" y="5270500"/>
            <a:ext cx="7772400" cy="1384300"/>
          </a:xfrm>
        </p:spPr>
        <p:txBody>
          <a:bodyPr>
            <a:normAutofit/>
          </a:bodyPr>
          <a:lstStyle>
            <a:lvl1pPr marL="0" indent="0" algn="l">
              <a:spcAft>
                <a:spcPts val="300"/>
              </a:spcAft>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783888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4941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6.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7.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image" Target="../media/image6.png"/><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image" Target="../media/image7.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image" Target="../media/image2.pn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image" Target="../media/image10.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90500"/>
            <a:ext cx="8229600" cy="769938"/>
          </a:xfrm>
          <a:prstGeom prst="rect">
            <a:avLst/>
          </a:prstGeom>
        </p:spPr>
        <p:txBody>
          <a:bodyPr vert="horz" lIns="0" tIns="0" rIns="0" bIns="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5120640"/>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Line 9"/>
          <p:cNvSpPr>
            <a:spLocks noChangeShapeType="1"/>
          </p:cNvSpPr>
          <p:nvPr/>
        </p:nvSpPr>
        <p:spPr bwMode="auto">
          <a:xfrm>
            <a:off x="457200" y="1051719"/>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cs typeface="Arial" pitchFamily="34" charset="0"/>
            </a:endParaRPr>
          </a:p>
        </p:txBody>
      </p:sp>
      <p:pic>
        <p:nvPicPr>
          <p:cNvPr id="8" name="Picture 16" descr="Optum_RGB_PPT"/>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52400" y="6278563"/>
            <a:ext cx="1189038"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descr="Optum_ColorBand-02"/>
          <p:cNvPicPr preferRelativeResize="0">
            <a:picLocks noChangeArrowheads="1"/>
          </p:cNvPicPr>
          <p:nvPr/>
        </p:nvPicPr>
        <p:blipFill>
          <a:blip r:embed="rId13" cstate="print">
            <a:extLst>
              <a:ext uri="{28A0092B-C50C-407E-A947-70E740481C1C}">
                <a14:useLocalDpi xmlns:a14="http://schemas.microsoft.com/office/drawing/2010/main" val="0"/>
              </a:ext>
            </a:extLst>
          </a:blip>
          <a:srcRect t="6000"/>
          <a:stretch>
            <a:fillRect/>
          </a:stretch>
        </p:blipFill>
        <p:spPr bwMode="auto">
          <a:xfrm>
            <a:off x="1484313" y="6475413"/>
            <a:ext cx="72009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5"/>
          <p:cNvSpPr txBox="1">
            <a:spLocks/>
          </p:cNvSpPr>
          <p:nvPr/>
        </p:nvSpPr>
        <p:spPr>
          <a:xfrm>
            <a:off x="3048000" y="6572250"/>
            <a:ext cx="5131910" cy="209550"/>
          </a:xfrm>
          <a:prstGeom prst="rect">
            <a:avLst/>
          </a:prstGeom>
        </p:spPr>
        <p:txBody>
          <a:bodyPr vert="horz" lIns="0" tIns="0" rIns="0" bIns="0" rtlCol="0" anchor="t"/>
          <a:lstStyle>
            <a:defPPr>
              <a:defRPr lang="en-US"/>
            </a:defPPr>
            <a:lvl1pPr marL="0" algn="r" defTabSz="914400" rtl="0" eaLnBrk="1" latinLnBrk="0" hangingPunct="1">
              <a:defRPr sz="800" b="1"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b="0" dirty="0" smtClean="0">
                <a:solidFill>
                  <a:schemeClr val="tx1"/>
                </a:solidFill>
              </a:rPr>
              <a:t>Confidential property of Optum. Do not distribute or reproduce without express permission from Optum.</a:t>
            </a:r>
            <a:endParaRPr lang="en-US" dirty="0"/>
          </a:p>
        </p:txBody>
      </p:sp>
      <p:sp>
        <p:nvSpPr>
          <p:cNvPr id="11" name="Slide Number Placeholder 5"/>
          <p:cNvSpPr txBox="1">
            <a:spLocks/>
          </p:cNvSpPr>
          <p:nvPr/>
        </p:nvSpPr>
        <p:spPr>
          <a:xfrm>
            <a:off x="8178800" y="6572250"/>
            <a:ext cx="457200" cy="209550"/>
          </a:xfrm>
          <a:prstGeom prst="rect">
            <a:avLst/>
          </a:prstGeom>
        </p:spPr>
        <p:txBody>
          <a:bodyPr vert="horz" lIns="0" tIns="0" rIns="0" bIns="0" rtlCol="0" anchor="t"/>
          <a:lstStyle>
            <a:defPPr>
              <a:defRPr lang="en-US"/>
            </a:defPPr>
            <a:lvl1pPr marL="0" algn="r" defTabSz="914400" rtl="0" eaLnBrk="1" latinLnBrk="0" hangingPunct="1">
              <a:defRPr sz="800" b="1"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EE22CD0-11F5-4647-B802-77FC0A9339C4}" type="slidenum">
              <a:rPr lang="en-US" sz="800" b="1" smtClean="0">
                <a:solidFill>
                  <a:schemeClr val="tx1"/>
                </a:solidFill>
              </a:rPr>
              <a:t>‹#›</a:t>
            </a:fld>
            <a:endParaRPr lang="en-US" sz="900" b="1" dirty="0">
              <a:solidFill>
                <a:schemeClr val="tx1"/>
              </a:solidFill>
            </a:endParaRPr>
          </a:p>
        </p:txBody>
      </p:sp>
    </p:spTree>
    <p:extLst>
      <p:ext uri="{BB962C8B-B14F-4D97-AF65-F5344CB8AC3E}">
        <p14:creationId xmlns:p14="http://schemas.microsoft.com/office/powerpoint/2010/main" val="37237144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2" r:id="rId10"/>
  </p:sldLayoutIdLst>
  <mc:AlternateContent xmlns:mc="http://schemas.openxmlformats.org/markup-compatibility/2006" xmlns:p14="http://schemas.microsoft.com/office/powerpoint/2010/main">
    <mc:Choice Requires="p14">
      <p:transition p14:dur="0"/>
    </mc:Choice>
    <mc:Fallback xmlns="">
      <p:transition/>
    </mc:Fallback>
  </mc:AlternateContent>
  <p:txStyles>
    <p:titleStyle>
      <a:lvl1pPr algn="l" defTabSz="914400" rtl="0" eaLnBrk="1" latinLnBrk="0" hangingPunct="1">
        <a:lnSpc>
          <a:spcPct val="100000"/>
        </a:lnSpc>
        <a:spcBef>
          <a:spcPct val="0"/>
        </a:spcBef>
        <a:buNone/>
        <a:defRPr sz="2400" b="1" kern="1200">
          <a:solidFill>
            <a:schemeClr val="tx1"/>
          </a:solidFill>
          <a:latin typeface="Arial" pitchFamily="34" charset="0"/>
          <a:ea typeface="+mj-ea"/>
          <a:cs typeface="Arial" pitchFamily="34" charset="0"/>
        </a:defRPr>
      </a:lvl1pPr>
    </p:titleStyle>
    <p:bodyStyle>
      <a:lvl1pPr marL="228600" indent="-228600" algn="l" defTabSz="914400" rtl="0" eaLnBrk="1" latinLnBrk="0" hangingPunct="1">
        <a:lnSpc>
          <a:spcPct val="100000"/>
        </a:lnSpc>
        <a:spcBef>
          <a:spcPts val="0"/>
        </a:spcBef>
        <a:spcAft>
          <a:spcPts val="600"/>
        </a:spcAft>
        <a:buClr>
          <a:schemeClr val="accent1"/>
        </a:buClr>
        <a:buFont typeface="Arial" pitchFamily="34" charset="0"/>
        <a:buChar char="•"/>
        <a:defRPr sz="2000" kern="1200">
          <a:solidFill>
            <a:schemeClr val="tx1"/>
          </a:solidFill>
          <a:latin typeface="Arial" pitchFamily="34" charset="0"/>
          <a:ea typeface="+mn-ea"/>
          <a:cs typeface="Arial" pitchFamily="34" charset="0"/>
        </a:defRPr>
      </a:lvl1pPr>
      <a:lvl2pPr marL="457200" indent="-228600" algn="l" defTabSz="914400" rtl="0" eaLnBrk="1" latinLnBrk="0" hangingPunct="1">
        <a:lnSpc>
          <a:spcPct val="100000"/>
        </a:lnSpc>
        <a:spcBef>
          <a:spcPts val="0"/>
        </a:spcBef>
        <a:spcAft>
          <a:spcPts val="600"/>
        </a:spcAft>
        <a:buFont typeface="Arial" pitchFamily="34" charset="0"/>
        <a:buChar char="–"/>
        <a:defRPr sz="1800" kern="1200">
          <a:solidFill>
            <a:schemeClr val="tx1"/>
          </a:solidFill>
          <a:latin typeface="Arial" pitchFamily="34" charset="0"/>
          <a:ea typeface="+mn-ea"/>
          <a:cs typeface="Arial" pitchFamily="34" charset="0"/>
        </a:defRPr>
      </a:lvl2pPr>
      <a:lvl3pPr marL="685800" indent="-228600" algn="l" defTabSz="914400" rtl="0" eaLnBrk="1" latinLnBrk="0" hangingPunct="1">
        <a:lnSpc>
          <a:spcPct val="100000"/>
        </a:lnSpc>
        <a:spcBef>
          <a:spcPts val="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3pPr>
      <a:lvl4pPr marL="914400" indent="-228600" algn="l" defTabSz="914400" rtl="0" eaLnBrk="1" latinLnBrk="0" hangingPunct="1">
        <a:lnSpc>
          <a:spcPct val="100000"/>
        </a:lnSpc>
        <a:spcBef>
          <a:spcPts val="0"/>
        </a:spcBef>
        <a:spcAft>
          <a:spcPts val="600"/>
        </a:spcAft>
        <a:buFont typeface="Arial" pitchFamily="34" charset="0"/>
        <a:buChar char="–"/>
        <a:defRPr sz="1600" kern="1200">
          <a:solidFill>
            <a:schemeClr val="tx1"/>
          </a:solidFill>
          <a:latin typeface="Arial" pitchFamily="34" charset="0"/>
          <a:ea typeface="+mn-ea"/>
          <a:cs typeface="Arial" pitchFamily="34" charset="0"/>
        </a:defRPr>
      </a:lvl4pPr>
      <a:lvl5pPr marL="1143000" indent="-228600" algn="l" defTabSz="914400" rtl="0" eaLnBrk="1" latinLnBrk="0" hangingPunct="1">
        <a:lnSpc>
          <a:spcPct val="100000"/>
        </a:lnSpc>
        <a:spcBef>
          <a:spcPts val="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8382000"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eaLnBrk="0" fontAlgn="base" hangingPunct="0">
              <a:spcBef>
                <a:spcPct val="0"/>
              </a:spcBef>
              <a:spcAft>
                <a:spcPct val="0"/>
              </a:spcAft>
              <a:defRPr/>
            </a:pPr>
            <a:fld id="{BE31C643-A334-477C-BA6E-82B8107C9930}" type="slidenum">
              <a:rPr lang="en-US">
                <a:solidFill>
                  <a:srgbClr val="63666A"/>
                </a:solidFill>
                <a:ea typeface="Geneva" charset="-128"/>
              </a:rPr>
              <a:pPr eaLnBrk="0" fontAlgn="base" hangingPunct="0">
                <a:spcBef>
                  <a:spcPct val="0"/>
                </a:spcBef>
                <a:spcAft>
                  <a:spcPct val="0"/>
                </a:spcAft>
                <a:defRPr/>
              </a:pPr>
              <a:t>‹#›</a:t>
            </a:fld>
            <a:endParaRPr lang="en-US" dirty="0">
              <a:solidFill>
                <a:srgbClr val="63666A"/>
              </a:solidFill>
              <a:ea typeface="Geneva" charset="-128"/>
            </a:endParaRPr>
          </a:p>
        </p:txBody>
      </p:sp>
      <p:sp>
        <p:nvSpPr>
          <p:cNvPr id="2" name="Line 9"/>
          <p:cNvSpPr>
            <a:spLocks noChangeShapeType="1"/>
          </p:cNvSpPr>
          <p:nvPr/>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algn="ctr" eaLnBrk="0" fontAlgn="base" hangingPunct="0">
              <a:lnSpc>
                <a:spcPct val="95000"/>
              </a:lnSpc>
              <a:spcBef>
                <a:spcPct val="0"/>
              </a:spcBef>
              <a:spcAft>
                <a:spcPct val="0"/>
              </a:spcAft>
            </a:pPr>
            <a:endParaRPr lang="en-US" sz="1400" b="1" dirty="0">
              <a:solidFill>
                <a:srgbClr val="FFFFFF"/>
              </a:solidFill>
              <a:ea typeface="Geneva" charset="-128"/>
            </a:endParaRPr>
          </a:p>
        </p:txBody>
      </p:sp>
      <p:pic>
        <p:nvPicPr>
          <p:cNvPr id="1031" name="Picture 12" descr="Optum_ColorBand-02"/>
          <p:cNvPicPr preferRelativeResize="0">
            <a:picLocks noChangeAspect="1" noChangeArrowheads="1"/>
          </p:cNvPicPr>
          <p:nvPr/>
        </p:nvPicPr>
        <p:blipFill>
          <a:blip r:embed="rId14" cstate="print">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14"/>
          <p:cNvSpPr txBox="1">
            <a:spLocks noChangeArrowheads="1"/>
          </p:cNvSpPr>
          <p:nvPr/>
        </p:nvSpPr>
        <p:spPr bwMode="auto">
          <a:xfrm>
            <a:off x="6477000"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eaLnBrk="0" fontAlgn="base" hangingPunct="0">
              <a:spcBef>
                <a:spcPct val="0"/>
              </a:spcBef>
              <a:spcAft>
                <a:spcPct val="0"/>
              </a:spcAft>
              <a:defRPr/>
            </a:pPr>
            <a:r>
              <a:rPr lang="en-US" sz="700" b="0" dirty="0" smtClean="0">
                <a:solidFill>
                  <a:srgbClr val="63666A"/>
                </a:solidFill>
              </a:rPr>
              <a:t>Propriety and Confidential. Do not distribute.</a:t>
            </a:r>
          </a:p>
        </p:txBody>
      </p:sp>
    </p:spTree>
    <p:extLst>
      <p:ext uri="{BB962C8B-B14F-4D97-AF65-F5344CB8AC3E}">
        <p14:creationId xmlns:p14="http://schemas.microsoft.com/office/powerpoint/2010/main" val="287641400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rtl="0" eaLnBrk="1" fontAlgn="base" hangingPunct="1">
        <a:spcBef>
          <a:spcPct val="0"/>
        </a:spcBef>
        <a:spcAft>
          <a:spcPct val="0"/>
        </a:spcAft>
        <a:defRPr>
          <a:solidFill>
            <a:schemeClr val="tx1"/>
          </a:solidFill>
          <a:latin typeface="+mj-lt"/>
          <a:ea typeface="Geneva" charset="0"/>
          <a:cs typeface="+mj-cs"/>
        </a:defRPr>
      </a:lvl1pPr>
      <a:lvl2pPr algn="l" rtl="0" eaLnBrk="1" fontAlgn="base" hangingPunct="1">
        <a:spcBef>
          <a:spcPct val="0"/>
        </a:spcBef>
        <a:spcAft>
          <a:spcPct val="0"/>
        </a:spcAft>
        <a:defRPr>
          <a:solidFill>
            <a:schemeClr val="tx1"/>
          </a:solidFill>
          <a:latin typeface="Arial" charset="0"/>
          <a:ea typeface="Geneva" charset="0"/>
          <a:cs typeface="Arial Unicode MS" charset="0"/>
        </a:defRPr>
      </a:lvl2pPr>
      <a:lvl3pPr algn="l" rtl="0" eaLnBrk="1" fontAlgn="base" hangingPunct="1">
        <a:spcBef>
          <a:spcPct val="0"/>
        </a:spcBef>
        <a:spcAft>
          <a:spcPct val="0"/>
        </a:spcAft>
        <a:defRPr>
          <a:solidFill>
            <a:schemeClr val="tx1"/>
          </a:solidFill>
          <a:latin typeface="Arial" charset="0"/>
          <a:ea typeface="Geneva" charset="0"/>
          <a:cs typeface="Arial Unicode MS" charset="0"/>
        </a:defRPr>
      </a:lvl3pPr>
      <a:lvl4pPr algn="l" rtl="0" eaLnBrk="1" fontAlgn="base" hangingPunct="1">
        <a:spcBef>
          <a:spcPct val="0"/>
        </a:spcBef>
        <a:spcAft>
          <a:spcPct val="0"/>
        </a:spcAft>
        <a:defRPr>
          <a:solidFill>
            <a:schemeClr val="tx1"/>
          </a:solidFill>
          <a:latin typeface="Arial" charset="0"/>
          <a:ea typeface="Geneva" charset="0"/>
          <a:cs typeface="Arial Unicode MS" charset="0"/>
        </a:defRPr>
      </a:lvl4pPr>
      <a:lvl5pPr algn="l" rtl="0" eaLnBrk="1" fontAlgn="base" hangingPunct="1">
        <a:spcBef>
          <a:spcPct val="0"/>
        </a:spcBef>
        <a:spcAft>
          <a:spcPct val="0"/>
        </a:spcAft>
        <a:defRPr>
          <a:solidFill>
            <a:schemeClr val="tx1"/>
          </a:solidFill>
          <a:latin typeface="Arial" charset="0"/>
          <a:ea typeface="Geneva" charset="0"/>
          <a:cs typeface="Arial Unicode MS" charset="0"/>
        </a:defRPr>
      </a:lvl5pPr>
      <a:lvl6pPr marL="457200" algn="l" rtl="0" eaLnBrk="1" fontAlgn="base" hangingPunct="1">
        <a:spcBef>
          <a:spcPct val="0"/>
        </a:spcBef>
        <a:spcAft>
          <a:spcPct val="0"/>
        </a:spcAft>
        <a:defRPr>
          <a:solidFill>
            <a:schemeClr val="tx1"/>
          </a:solidFill>
          <a:latin typeface="Arial" charset="0"/>
          <a:ea typeface="Arial Unicode MS" charset="0"/>
          <a:cs typeface="Arial Unicode MS" charset="0"/>
        </a:defRPr>
      </a:lvl6pPr>
      <a:lvl7pPr marL="914400" algn="l" rtl="0" eaLnBrk="1" fontAlgn="base" hangingPunct="1">
        <a:spcBef>
          <a:spcPct val="0"/>
        </a:spcBef>
        <a:spcAft>
          <a:spcPct val="0"/>
        </a:spcAft>
        <a:defRPr>
          <a:solidFill>
            <a:schemeClr val="tx1"/>
          </a:solidFill>
          <a:latin typeface="Arial" charset="0"/>
          <a:ea typeface="Arial Unicode MS" charset="0"/>
          <a:cs typeface="Arial Unicode MS" charset="0"/>
        </a:defRPr>
      </a:lvl7pPr>
      <a:lvl8pPr marL="1371600" algn="l" rtl="0" eaLnBrk="1" fontAlgn="base" hangingPunct="1">
        <a:spcBef>
          <a:spcPct val="0"/>
        </a:spcBef>
        <a:spcAft>
          <a:spcPct val="0"/>
        </a:spcAft>
        <a:defRPr>
          <a:solidFill>
            <a:schemeClr val="tx1"/>
          </a:solidFill>
          <a:latin typeface="Arial" charset="0"/>
          <a:ea typeface="Arial Unicode MS" charset="0"/>
          <a:cs typeface="Arial Unicode MS" charset="0"/>
        </a:defRPr>
      </a:lvl8pPr>
      <a:lvl9pPr marL="1828800" algn="l" rtl="0" eaLnBrk="1" fontAlgn="base" hangingPunct="1">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1" fontAlgn="base" hangingPunct="1">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1" fontAlgn="base" hangingPunct="1">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1" fontAlgn="base" hangingPunct="1">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5pPr>
      <a:lvl6pPr marL="13843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6pPr>
      <a:lvl7pPr marL="18415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7pPr>
      <a:lvl8pPr marL="22987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8pPr>
      <a:lvl9pPr marL="27559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81000" y="6151563"/>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5613"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457200"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8382000"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eaLnBrk="0" fontAlgn="base" hangingPunct="0">
              <a:spcBef>
                <a:spcPct val="0"/>
              </a:spcBef>
              <a:spcAft>
                <a:spcPct val="0"/>
              </a:spcAft>
              <a:defRPr/>
            </a:pPr>
            <a:fld id="{BE31C643-A334-477C-BA6E-82B8107C9930}" type="slidenum">
              <a:rPr lang="en-US">
                <a:solidFill>
                  <a:srgbClr val="63666A"/>
                </a:solidFill>
                <a:ea typeface="Geneva" charset="-128"/>
              </a:rPr>
              <a:pPr eaLnBrk="0" fontAlgn="base" hangingPunct="0">
                <a:spcBef>
                  <a:spcPct val="0"/>
                </a:spcBef>
                <a:spcAft>
                  <a:spcPct val="0"/>
                </a:spcAft>
                <a:defRPr/>
              </a:pPr>
              <a:t>‹#›</a:t>
            </a:fld>
            <a:endParaRPr lang="en-US" dirty="0">
              <a:solidFill>
                <a:srgbClr val="63666A"/>
              </a:solidFill>
              <a:ea typeface="Geneva" charset="-128"/>
            </a:endParaRPr>
          </a:p>
        </p:txBody>
      </p:sp>
      <p:sp>
        <p:nvSpPr>
          <p:cNvPr id="2" name="Line 9"/>
          <p:cNvSpPr>
            <a:spLocks noChangeShapeType="1"/>
          </p:cNvSpPr>
          <p:nvPr/>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algn="ctr" eaLnBrk="0" fontAlgn="base" hangingPunct="0">
              <a:lnSpc>
                <a:spcPct val="95000"/>
              </a:lnSpc>
              <a:spcBef>
                <a:spcPct val="0"/>
              </a:spcBef>
              <a:spcAft>
                <a:spcPct val="0"/>
              </a:spcAft>
            </a:pPr>
            <a:endParaRPr lang="en-US" sz="1400" b="1" dirty="0">
              <a:solidFill>
                <a:srgbClr val="FFFFFF"/>
              </a:solidFill>
              <a:ea typeface="Geneva" charset="-128"/>
            </a:endParaRPr>
          </a:p>
        </p:txBody>
      </p:sp>
      <p:pic>
        <p:nvPicPr>
          <p:cNvPr id="1031" name="Picture 12" descr="Optum_ColorBand-02"/>
          <p:cNvPicPr preferRelativeResize="0">
            <a:picLocks noChangeAspect="1" noChangeArrowheads="1"/>
          </p:cNvPicPr>
          <p:nvPr/>
        </p:nvPicPr>
        <p:blipFill>
          <a:blip r:embed="rId14" cstate="print">
            <a:extLst>
              <a:ext uri="{28A0092B-C50C-407E-A947-70E740481C1C}">
                <a14:useLocalDpi xmlns:a14="http://schemas.microsoft.com/office/drawing/2010/main" val="0"/>
              </a:ext>
            </a:extLst>
          </a:blip>
          <a:srcRect t="6000"/>
          <a:stretch>
            <a:fillRect/>
          </a:stretch>
        </p:blipFill>
        <p:spPr bwMode="auto">
          <a:xfrm>
            <a:off x="2095500" y="6429375"/>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14"/>
          <p:cNvSpPr txBox="1">
            <a:spLocks noChangeArrowheads="1"/>
          </p:cNvSpPr>
          <p:nvPr/>
        </p:nvSpPr>
        <p:spPr bwMode="auto">
          <a:xfrm>
            <a:off x="6477000"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eaLnBrk="0" fontAlgn="base" hangingPunct="0">
              <a:spcBef>
                <a:spcPct val="0"/>
              </a:spcBef>
              <a:spcAft>
                <a:spcPct val="0"/>
              </a:spcAft>
              <a:defRPr/>
            </a:pPr>
            <a:r>
              <a:rPr lang="en-US" sz="700" b="0" dirty="0" smtClean="0">
                <a:solidFill>
                  <a:srgbClr val="63666A"/>
                </a:solidFill>
              </a:rPr>
              <a:t>Propriety and Confidential. Do not distribute.</a:t>
            </a:r>
          </a:p>
        </p:txBody>
      </p:sp>
    </p:spTree>
    <p:extLst>
      <p:ext uri="{BB962C8B-B14F-4D97-AF65-F5344CB8AC3E}">
        <p14:creationId xmlns:p14="http://schemas.microsoft.com/office/powerpoint/2010/main" val="3909374284"/>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rtl="0" eaLnBrk="1" fontAlgn="base" hangingPunct="1">
        <a:spcBef>
          <a:spcPct val="0"/>
        </a:spcBef>
        <a:spcAft>
          <a:spcPct val="0"/>
        </a:spcAft>
        <a:defRPr>
          <a:solidFill>
            <a:schemeClr val="tx1"/>
          </a:solidFill>
          <a:latin typeface="+mj-lt"/>
          <a:ea typeface="Geneva" charset="0"/>
          <a:cs typeface="+mj-cs"/>
        </a:defRPr>
      </a:lvl1pPr>
      <a:lvl2pPr algn="l" rtl="0" eaLnBrk="1" fontAlgn="base" hangingPunct="1">
        <a:spcBef>
          <a:spcPct val="0"/>
        </a:spcBef>
        <a:spcAft>
          <a:spcPct val="0"/>
        </a:spcAft>
        <a:defRPr>
          <a:solidFill>
            <a:schemeClr val="tx1"/>
          </a:solidFill>
          <a:latin typeface="Arial" charset="0"/>
          <a:ea typeface="Geneva" charset="0"/>
          <a:cs typeface="Arial Unicode MS" charset="0"/>
        </a:defRPr>
      </a:lvl2pPr>
      <a:lvl3pPr algn="l" rtl="0" eaLnBrk="1" fontAlgn="base" hangingPunct="1">
        <a:spcBef>
          <a:spcPct val="0"/>
        </a:spcBef>
        <a:spcAft>
          <a:spcPct val="0"/>
        </a:spcAft>
        <a:defRPr>
          <a:solidFill>
            <a:schemeClr val="tx1"/>
          </a:solidFill>
          <a:latin typeface="Arial" charset="0"/>
          <a:ea typeface="Geneva" charset="0"/>
          <a:cs typeface="Arial Unicode MS" charset="0"/>
        </a:defRPr>
      </a:lvl3pPr>
      <a:lvl4pPr algn="l" rtl="0" eaLnBrk="1" fontAlgn="base" hangingPunct="1">
        <a:spcBef>
          <a:spcPct val="0"/>
        </a:spcBef>
        <a:spcAft>
          <a:spcPct val="0"/>
        </a:spcAft>
        <a:defRPr>
          <a:solidFill>
            <a:schemeClr val="tx1"/>
          </a:solidFill>
          <a:latin typeface="Arial" charset="0"/>
          <a:ea typeface="Geneva" charset="0"/>
          <a:cs typeface="Arial Unicode MS" charset="0"/>
        </a:defRPr>
      </a:lvl4pPr>
      <a:lvl5pPr algn="l" rtl="0" eaLnBrk="1" fontAlgn="base" hangingPunct="1">
        <a:spcBef>
          <a:spcPct val="0"/>
        </a:spcBef>
        <a:spcAft>
          <a:spcPct val="0"/>
        </a:spcAft>
        <a:defRPr>
          <a:solidFill>
            <a:schemeClr val="tx1"/>
          </a:solidFill>
          <a:latin typeface="Arial" charset="0"/>
          <a:ea typeface="Geneva" charset="0"/>
          <a:cs typeface="Arial Unicode MS" charset="0"/>
        </a:defRPr>
      </a:lvl5pPr>
      <a:lvl6pPr marL="457200" algn="l" rtl="0" eaLnBrk="1" fontAlgn="base" hangingPunct="1">
        <a:spcBef>
          <a:spcPct val="0"/>
        </a:spcBef>
        <a:spcAft>
          <a:spcPct val="0"/>
        </a:spcAft>
        <a:defRPr>
          <a:solidFill>
            <a:schemeClr val="tx1"/>
          </a:solidFill>
          <a:latin typeface="Arial" charset="0"/>
          <a:ea typeface="Arial Unicode MS" charset="0"/>
          <a:cs typeface="Arial Unicode MS" charset="0"/>
        </a:defRPr>
      </a:lvl6pPr>
      <a:lvl7pPr marL="914400" algn="l" rtl="0" eaLnBrk="1" fontAlgn="base" hangingPunct="1">
        <a:spcBef>
          <a:spcPct val="0"/>
        </a:spcBef>
        <a:spcAft>
          <a:spcPct val="0"/>
        </a:spcAft>
        <a:defRPr>
          <a:solidFill>
            <a:schemeClr val="tx1"/>
          </a:solidFill>
          <a:latin typeface="Arial" charset="0"/>
          <a:ea typeface="Arial Unicode MS" charset="0"/>
          <a:cs typeface="Arial Unicode MS" charset="0"/>
        </a:defRPr>
      </a:lvl7pPr>
      <a:lvl8pPr marL="1371600" algn="l" rtl="0" eaLnBrk="1" fontAlgn="base" hangingPunct="1">
        <a:spcBef>
          <a:spcPct val="0"/>
        </a:spcBef>
        <a:spcAft>
          <a:spcPct val="0"/>
        </a:spcAft>
        <a:defRPr>
          <a:solidFill>
            <a:schemeClr val="tx1"/>
          </a:solidFill>
          <a:latin typeface="Arial" charset="0"/>
          <a:ea typeface="Arial Unicode MS" charset="0"/>
          <a:cs typeface="Arial Unicode MS" charset="0"/>
        </a:defRPr>
      </a:lvl8pPr>
      <a:lvl9pPr marL="1828800" algn="l" rtl="0" eaLnBrk="1" fontAlgn="base" hangingPunct="1">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1" fontAlgn="base" hangingPunct="1">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1" fontAlgn="base" hangingPunct="1">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1" fontAlgn="base" hangingPunct="1">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5pPr>
      <a:lvl6pPr marL="13843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6pPr>
      <a:lvl7pPr marL="18415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7pPr>
      <a:lvl8pPr marL="22987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8pPr>
      <a:lvl9pPr marL="27559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611188"/>
          </a:xfrm>
          <a:prstGeom prst="rect">
            <a:avLst/>
          </a:prstGeom>
        </p:spPr>
        <p:txBody>
          <a:bodyPr vert="horz" lIns="0" tIns="0" rIns="0" bIns="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960438"/>
            <a:ext cx="8229600" cy="512064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Line 9"/>
          <p:cNvSpPr>
            <a:spLocks noChangeShapeType="1"/>
          </p:cNvSpPr>
          <p:nvPr/>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53565A"/>
              </a:solidFill>
              <a:cs typeface="Arial" pitchFamily="34" charset="0"/>
            </a:endParaRPr>
          </a:p>
        </p:txBody>
      </p:sp>
      <p:pic>
        <p:nvPicPr>
          <p:cNvPr id="9" name="Picture 12" descr="Optum_ColorBand-02"/>
          <p:cNvPicPr preferRelativeResize="0">
            <a:picLocks noChangeArrowheads="1"/>
          </p:cNvPicPr>
          <p:nvPr/>
        </p:nvPicPr>
        <p:blipFill>
          <a:blip r:embed="rId13" cstate="print">
            <a:extLst>
              <a:ext uri="{28A0092B-C50C-407E-A947-70E740481C1C}">
                <a14:useLocalDpi xmlns:a14="http://schemas.microsoft.com/office/drawing/2010/main" val="0"/>
              </a:ext>
            </a:extLst>
          </a:blip>
          <a:srcRect t="6000"/>
          <a:stretch>
            <a:fillRect/>
          </a:stretch>
        </p:blipFill>
        <p:spPr bwMode="auto">
          <a:xfrm>
            <a:off x="1484313" y="6475413"/>
            <a:ext cx="72009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5"/>
          <p:cNvSpPr txBox="1">
            <a:spLocks/>
          </p:cNvSpPr>
          <p:nvPr/>
        </p:nvSpPr>
        <p:spPr>
          <a:xfrm>
            <a:off x="3048000" y="6572250"/>
            <a:ext cx="5131910" cy="209550"/>
          </a:xfrm>
          <a:prstGeom prst="rect">
            <a:avLst/>
          </a:prstGeom>
        </p:spPr>
        <p:txBody>
          <a:bodyPr vert="horz" wrap="none" lIns="0" tIns="0" rIns="0" bIns="0" rtlCol="0" anchor="t"/>
          <a:lstStyle>
            <a:defPPr>
              <a:defRPr lang="en-US"/>
            </a:defPPr>
            <a:lvl1pPr marL="0" algn="r" defTabSz="914400" rtl="0" eaLnBrk="1" latinLnBrk="0" hangingPunct="1">
              <a:defRPr sz="800" b="1"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b="0" dirty="0" smtClean="0">
                <a:solidFill>
                  <a:srgbClr val="53565A"/>
                </a:solidFill>
              </a:rPr>
              <a:t>Confidential property of Optum. Do not distribute or reproduce without express permission from Optum.</a:t>
            </a:r>
            <a:endParaRPr lang="en-US" dirty="0">
              <a:solidFill>
                <a:srgbClr val="53565A">
                  <a:tint val="75000"/>
                </a:srgbClr>
              </a:solidFill>
            </a:endParaRPr>
          </a:p>
        </p:txBody>
      </p:sp>
      <p:sp>
        <p:nvSpPr>
          <p:cNvPr id="11" name="Slide Number Placeholder 5"/>
          <p:cNvSpPr txBox="1">
            <a:spLocks/>
          </p:cNvSpPr>
          <p:nvPr/>
        </p:nvSpPr>
        <p:spPr>
          <a:xfrm>
            <a:off x="8178800" y="6572250"/>
            <a:ext cx="457200" cy="209550"/>
          </a:xfrm>
          <a:prstGeom prst="rect">
            <a:avLst/>
          </a:prstGeom>
        </p:spPr>
        <p:txBody>
          <a:bodyPr vert="horz" wrap="none" lIns="0" tIns="0" rIns="0" bIns="0" rtlCol="0" anchor="t"/>
          <a:lstStyle>
            <a:defPPr>
              <a:defRPr lang="en-US"/>
            </a:defPPr>
            <a:lvl1pPr marL="0" algn="r" defTabSz="914400" rtl="0" eaLnBrk="1" latinLnBrk="0" hangingPunct="1">
              <a:defRPr sz="800" b="1"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EE22CD0-11F5-4647-B802-77FC0A9339C4}" type="slidenum">
              <a:rPr lang="en-US" smtClean="0">
                <a:solidFill>
                  <a:srgbClr val="53565A"/>
                </a:solidFill>
              </a:rPr>
              <a:pPr/>
              <a:t>‹#›</a:t>
            </a:fld>
            <a:endParaRPr lang="en-US" sz="900" dirty="0">
              <a:solidFill>
                <a:srgbClr val="53565A"/>
              </a:solidFill>
            </a:endParaRPr>
          </a:p>
        </p:txBody>
      </p:sp>
      <p:pic>
        <p:nvPicPr>
          <p:cNvPr id="12" name="Picture 51" descr="OPTUM_RGB"/>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61925" y="6288088"/>
            <a:ext cx="1165225" cy="34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57589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6" r:id="rId11"/>
  </p:sldLayoutIdLst>
  <p:transition>
    <p:fade/>
  </p:transition>
  <p:timing>
    <p:tnLst>
      <p:par>
        <p:cTn id="1" dur="indefinite" restart="never" nodeType="tmRoot"/>
      </p:par>
    </p:tnLst>
  </p:timing>
  <p:txStyles>
    <p:titleStyle>
      <a:lvl1pPr algn="l" defTabSz="914400" rtl="0" eaLnBrk="1" latinLnBrk="0" hangingPunct="1">
        <a:lnSpc>
          <a:spcPct val="90000"/>
        </a:lnSpc>
        <a:spcBef>
          <a:spcPct val="0"/>
        </a:spcBef>
        <a:buNone/>
        <a:defRPr sz="2400" b="1" kern="1200">
          <a:solidFill>
            <a:srgbClr val="63666A"/>
          </a:solidFill>
          <a:latin typeface="Arial" pitchFamily="34" charset="0"/>
          <a:ea typeface="+mj-ea"/>
          <a:cs typeface="Arial" pitchFamily="34" charset="0"/>
        </a:defRPr>
      </a:lvl1pPr>
    </p:titleStyle>
    <p:bodyStyle>
      <a:lvl1pPr marL="171450" indent="-171450" algn="l" defTabSz="914400" rtl="0" eaLnBrk="1" latinLnBrk="0" hangingPunct="1">
        <a:lnSpc>
          <a:spcPct val="95000"/>
        </a:lnSpc>
        <a:spcBef>
          <a:spcPts val="600"/>
        </a:spcBef>
        <a:spcAft>
          <a:spcPts val="3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00050" indent="-171450" algn="l" defTabSz="914400" rtl="0" eaLnBrk="1" latinLnBrk="0" hangingPunct="1">
        <a:lnSpc>
          <a:spcPct val="95000"/>
        </a:lnSpc>
        <a:spcBef>
          <a:spcPts val="300"/>
        </a:spcBef>
        <a:spcAft>
          <a:spcPts val="300"/>
        </a:spcAft>
        <a:buFont typeface="Arial" pitchFamily="34" charset="0"/>
        <a:buChar char="–"/>
        <a:defRPr sz="1600" kern="1200">
          <a:solidFill>
            <a:schemeClr val="tx1"/>
          </a:solidFill>
          <a:latin typeface="Arial" pitchFamily="34" charset="0"/>
          <a:ea typeface="+mn-ea"/>
          <a:cs typeface="Arial" pitchFamily="34" charset="0"/>
        </a:defRPr>
      </a:lvl2pPr>
      <a:lvl3pPr marL="571500" indent="-114300" algn="l" defTabSz="914400" rtl="0" eaLnBrk="1" latinLnBrk="0" hangingPunct="1">
        <a:lnSpc>
          <a:spcPct val="95000"/>
        </a:lnSpc>
        <a:spcBef>
          <a:spcPts val="300"/>
        </a:spcBef>
        <a:spcAft>
          <a:spcPts val="3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857250" indent="-171450" algn="l" defTabSz="914400" rtl="0" eaLnBrk="1" latinLnBrk="0" hangingPunct="1">
        <a:lnSpc>
          <a:spcPct val="95000"/>
        </a:lnSpc>
        <a:spcBef>
          <a:spcPts val="300"/>
        </a:spcBef>
        <a:spcAft>
          <a:spcPts val="300"/>
        </a:spcAft>
        <a:buFont typeface="Arial" pitchFamily="34" charset="0"/>
        <a:buChar char="–"/>
        <a:defRPr sz="1400" kern="1200">
          <a:solidFill>
            <a:schemeClr val="tx1"/>
          </a:solidFill>
          <a:latin typeface="Arial" pitchFamily="34" charset="0"/>
          <a:ea typeface="+mn-ea"/>
          <a:cs typeface="Arial" pitchFamily="34" charset="0"/>
        </a:defRPr>
      </a:lvl4pPr>
      <a:lvl5pPr marL="1028700" indent="-114300" algn="l" defTabSz="914400" rtl="0" eaLnBrk="1" latinLnBrk="0" hangingPunct="1">
        <a:lnSpc>
          <a:spcPct val="95000"/>
        </a:lnSpc>
        <a:spcBef>
          <a:spcPts val="300"/>
        </a:spcBef>
        <a:spcAft>
          <a:spcPts val="300"/>
        </a:spcAft>
        <a:buClr>
          <a:schemeClr val="accent1"/>
        </a:buClr>
        <a:buFont typeface="Arial" pitchFamily="34" charset="0"/>
        <a:buChar char="•"/>
        <a:tabLst/>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3972" y="1905000"/>
            <a:ext cx="7525247" cy="1447800"/>
          </a:xfrm>
        </p:spPr>
        <p:txBody>
          <a:bodyPr anchor="t">
            <a:normAutofit/>
          </a:bodyPr>
          <a:lstStyle/>
          <a:p>
            <a:pPr algn="ctr"/>
            <a:r>
              <a:rPr lang="en-US" b="1" dirty="0" smtClean="0"/>
              <a:t>Genesys Contact Center Training</a:t>
            </a:r>
            <a:br>
              <a:rPr lang="en-US" b="1" dirty="0" smtClean="0"/>
            </a:br>
            <a:r>
              <a:rPr lang="en-US" b="1" dirty="0" smtClean="0"/>
              <a:t/>
            </a:r>
            <a:br>
              <a:rPr lang="en-US" b="1" dirty="0" smtClean="0"/>
            </a:br>
            <a:r>
              <a:rPr lang="en-US" sz="1400" b="1" dirty="0" smtClean="0"/>
              <a:t>May 2019</a:t>
            </a:r>
            <a:endParaRPr lang="en-US" sz="1400" b="1" dirty="0"/>
          </a:p>
        </p:txBody>
      </p:sp>
      <p:sp>
        <p:nvSpPr>
          <p:cNvPr id="4" name="Rectangle 3"/>
          <p:cNvSpPr/>
          <p:nvPr/>
        </p:nvSpPr>
        <p:spPr>
          <a:xfrm>
            <a:off x="7467600" y="5787242"/>
            <a:ext cx="800219" cy="369332"/>
          </a:xfrm>
          <a:prstGeom prst="rect">
            <a:avLst/>
          </a:prstGeom>
        </p:spPr>
        <p:txBody>
          <a:bodyPr wrap="none">
            <a:spAutoFit/>
          </a:bodyPr>
          <a:lstStyle/>
          <a:p>
            <a:r>
              <a:rPr lang="en-US" altLang="en-US" dirty="0">
                <a:solidFill>
                  <a:srgbClr val="535659"/>
                </a:solidFill>
              </a:rPr>
              <a:t>Upma</a:t>
            </a:r>
            <a:endParaRPr lang="en-US" dirty="0"/>
          </a:p>
        </p:txBody>
      </p:sp>
      <p:sp>
        <p:nvSpPr>
          <p:cNvPr id="3" name="Rectangle 2"/>
          <p:cNvSpPr/>
          <p:nvPr/>
        </p:nvSpPr>
        <p:spPr>
          <a:xfrm>
            <a:off x="228600" y="5791200"/>
            <a:ext cx="3518912" cy="369332"/>
          </a:xfrm>
          <a:prstGeom prst="rect">
            <a:avLst/>
          </a:prstGeom>
        </p:spPr>
        <p:txBody>
          <a:bodyPr wrap="none">
            <a:spAutoFit/>
          </a:bodyPr>
          <a:lstStyle/>
          <a:p>
            <a:r>
              <a:rPr lang="en-US" altLang="en-US" dirty="0" smtClean="0">
                <a:solidFill>
                  <a:srgbClr val="535659"/>
                </a:solidFill>
              </a:rPr>
              <a:t>Reference: Genesys Documents</a:t>
            </a:r>
            <a:endParaRPr lang="en-US" dirty="0"/>
          </a:p>
        </p:txBody>
      </p:sp>
    </p:spTree>
    <p:extLst>
      <p:ext uri="{BB962C8B-B14F-4D97-AF65-F5344CB8AC3E}">
        <p14:creationId xmlns:p14="http://schemas.microsoft.com/office/powerpoint/2010/main" val="2266004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Interaction Layer</a:t>
            </a:r>
          </a:p>
        </p:txBody>
      </p:sp>
      <p:sp>
        <p:nvSpPr>
          <p:cNvPr id="3" name="Content Placeholder 2"/>
          <p:cNvSpPr>
            <a:spLocks noGrp="1"/>
          </p:cNvSpPr>
          <p:nvPr>
            <p:ph idx="1"/>
          </p:nvPr>
        </p:nvSpPr>
        <p:spPr>
          <a:xfrm>
            <a:off x="457200" y="1219200"/>
            <a:ext cx="4800600" cy="4495800"/>
          </a:xfrm>
        </p:spPr>
        <p:txBody>
          <a:bodyPr>
            <a:normAutofit/>
          </a:bodyPr>
          <a:lstStyle/>
          <a:p>
            <a:r>
              <a:rPr lang="en-US" sz="1400" dirty="0">
                <a:latin typeface="Times New Roman" panose="02020603050405020304" pitchFamily="18" charset="0"/>
                <a:cs typeface="Times New Roman" panose="02020603050405020304" pitchFamily="18" charset="0"/>
              </a:rPr>
              <a:t>The browser-based Genesys Administrator includes a comprehensive user interface to configure, monitor, and control the management environment.</a:t>
            </a:r>
          </a:p>
          <a:p>
            <a:r>
              <a:rPr lang="en-US" sz="1400" dirty="0">
                <a:latin typeface="Times New Roman" panose="02020603050405020304" pitchFamily="18" charset="0"/>
                <a:cs typeface="Times New Roman" panose="02020603050405020304" pitchFamily="18" charset="0"/>
              </a:rPr>
              <a:t>The Web Management Server:</a:t>
            </a:r>
          </a:p>
          <a:p>
            <a:pPr marL="742950" lvl="1" indent="-285750">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Communicates with Configuration Server </a:t>
            </a:r>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a Configuration Layer component) to exchange configuration information.</a:t>
            </a:r>
          </a:p>
          <a:p>
            <a:pPr marL="742950" lvl="1" indent="-285750">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Communicates with Solution Control Server (a Management Layer component) to exchange status, </a:t>
            </a:r>
            <a:r>
              <a:rPr lang="en-US" sz="1400" dirty="0" smtClean="0">
                <a:latin typeface="Times New Roman" panose="02020603050405020304" pitchFamily="18" charset="0"/>
                <a:cs typeface="Times New Roman" panose="02020603050405020304" pitchFamily="18" charset="0"/>
              </a:rPr>
              <a:t>operations and </a:t>
            </a:r>
            <a:r>
              <a:rPr lang="en-US" sz="1400" dirty="0">
                <a:latin typeface="Times New Roman" panose="02020603050405020304" pitchFamily="18" charset="0"/>
                <a:cs typeface="Times New Roman" panose="02020603050405020304" pitchFamily="18" charset="0"/>
              </a:rPr>
              <a:t>control information.</a:t>
            </a:r>
          </a:p>
          <a:p>
            <a:pPr marL="742950" lvl="1" indent="-285750">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Reads logs from the Centralized Log Database (a Management Layer component).</a:t>
            </a:r>
          </a:p>
          <a:p>
            <a:endParaRPr lang="en-US" dirty="0" smtClean="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1679115"/>
            <a:ext cx="3429000" cy="28622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50699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r>
              <a:rPr lang="en-US" dirty="0"/>
              <a:t>Media </a:t>
            </a:r>
            <a:r>
              <a:rPr lang="en-US" dirty="0" smtClean="0"/>
              <a:t>Layer</a:t>
            </a:r>
            <a:endParaRPr lang="en-US" dirty="0"/>
          </a:p>
        </p:txBody>
      </p:sp>
      <p:sp>
        <p:nvSpPr>
          <p:cNvPr id="3" name="Content Placeholder 2"/>
          <p:cNvSpPr>
            <a:spLocks noGrp="1"/>
          </p:cNvSpPr>
          <p:nvPr>
            <p:ph idx="1"/>
          </p:nvPr>
        </p:nvSpPr>
        <p:spPr>
          <a:xfrm>
            <a:off x="457200" y="1219200"/>
            <a:ext cx="4724400" cy="2743200"/>
          </a:xfrm>
        </p:spPr>
        <p:txBody>
          <a:bodyPr/>
          <a:lstStyle/>
          <a:p>
            <a:pPr marL="0" indent="0">
              <a:buNone/>
            </a:pPr>
            <a:r>
              <a:rPr lang="en-US" dirty="0" smtClean="0">
                <a:latin typeface="Times New Roman" panose="02020603050405020304" pitchFamily="18" charset="0"/>
                <a:cs typeface="Times New Roman" panose="02020603050405020304" pitchFamily="18" charset="0"/>
              </a:rPr>
              <a:t>The Media Layer provides:</a:t>
            </a:r>
          </a:p>
          <a:p>
            <a:r>
              <a:rPr lang="en-US" dirty="0" smtClean="0">
                <a:latin typeface="Times New Roman" panose="02020603050405020304" pitchFamily="18" charset="0"/>
                <a:cs typeface="Times New Roman" panose="02020603050405020304" pitchFamily="18" charset="0"/>
              </a:rPr>
              <a:t>Interfaces to communication media.</a:t>
            </a:r>
          </a:p>
          <a:p>
            <a:r>
              <a:rPr lang="en-US" dirty="0" smtClean="0">
                <a:latin typeface="Times New Roman" panose="02020603050405020304" pitchFamily="18" charset="0"/>
                <a:cs typeface="Times New Roman" panose="02020603050405020304" pitchFamily="18" charset="0"/>
              </a:rPr>
              <a:t>Distribution of interaction-related business data within and across solutions.</a:t>
            </a:r>
          </a:p>
          <a:p>
            <a:endParaRPr lang="en-US" dirty="0" smtClean="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8543" y="1524000"/>
            <a:ext cx="3338513" cy="2411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57200" y="3276600"/>
            <a:ext cx="4572000" cy="2308324"/>
          </a:xfrm>
          <a:prstGeom prst="rect">
            <a:avLst/>
          </a:prstGeom>
        </p:spPr>
        <p:txBody>
          <a:bodyPr>
            <a:spAutoFit/>
          </a:bodyPr>
          <a:lstStyle/>
          <a:p>
            <a:r>
              <a:rPr lang="en-US" dirty="0">
                <a:solidFill>
                  <a:srgbClr val="FF0000"/>
                </a:solidFill>
                <a:latin typeface="Times New Roman" panose="02020603050405020304" pitchFamily="18" charset="0"/>
                <a:cs typeface="Times New Roman" panose="02020603050405020304" pitchFamily="18" charset="0"/>
              </a:rPr>
              <a:t>SIP Server </a:t>
            </a:r>
            <a:r>
              <a:rPr lang="en-US" dirty="0">
                <a:latin typeface="Times New Roman" panose="02020603050405020304" pitchFamily="18" charset="0"/>
                <a:cs typeface="Times New Roman" panose="02020603050405020304" pitchFamily="18" charset="0"/>
              </a:rPr>
              <a:t>is the Genesys software component that provides an interface between your telephony hardware and the rest of the Genesys software components in your enterprise.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translates and keeps track of events and</a:t>
            </a:r>
          </a:p>
          <a:p>
            <a:r>
              <a:rPr lang="en-US" dirty="0">
                <a:latin typeface="Times New Roman" panose="02020603050405020304" pitchFamily="18" charset="0"/>
                <a:cs typeface="Times New Roman" panose="02020603050405020304" pitchFamily="18" charset="0"/>
              </a:rPr>
              <a:t>requests that come from, and are sent to the telephony device.</a:t>
            </a:r>
          </a:p>
        </p:txBody>
      </p:sp>
    </p:spTree>
    <p:extLst>
      <p:ext uri="{BB962C8B-B14F-4D97-AF65-F5344CB8AC3E}">
        <p14:creationId xmlns:p14="http://schemas.microsoft.com/office/powerpoint/2010/main" val="252868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SIP Server in the Contact Center environment</a:t>
            </a:r>
          </a:p>
        </p:txBody>
      </p:sp>
      <p:sp>
        <p:nvSpPr>
          <p:cNvPr id="3" name="Content Placeholder 2"/>
          <p:cNvSpPr>
            <a:spLocks noGrp="1"/>
          </p:cNvSpPr>
          <p:nvPr>
            <p:ph idx="1"/>
          </p:nvPr>
        </p:nvSpPr>
        <p:spPr>
          <a:noFill/>
        </p:spPr>
        <p:txBody>
          <a:bodyPr>
            <a:normAutofit/>
          </a:bodyPr>
          <a:lstStyle/>
          <a:p>
            <a:r>
              <a:rPr lang="en-US" sz="1400" dirty="0">
                <a:latin typeface="Times New Roman" panose="02020603050405020304" pitchFamily="18" charset="0"/>
                <a:cs typeface="Times New Roman" panose="02020603050405020304" pitchFamily="18" charset="0"/>
              </a:rPr>
              <a:t>SIP Server consists of T-Server Common part and a call-switching component, in which the call-switching element functions as a SIP (Session Initiation Protocol) Back-to-Back User Agent (B2BUA).</a:t>
            </a:r>
          </a:p>
          <a:p>
            <a:endParaRPr lang="en-US" sz="1400" dirty="0">
              <a:latin typeface="Times New Roman" panose="02020603050405020304" pitchFamily="18" charset="0"/>
              <a:cs typeface="Times New Roman" panose="02020603050405020304" pitchFamily="18" charset="0"/>
            </a:endParaRPr>
          </a:p>
          <a:p>
            <a:r>
              <a:rPr lang="en-US" sz="1400" dirty="0"/>
              <a:t>SIP Server provides both SIP signaling and T-Server functions.</a:t>
            </a:r>
          </a:p>
          <a:p>
            <a:endParaRPr lang="en-US" sz="1400" dirty="0"/>
          </a:p>
          <a:p>
            <a:pPr marL="457200" lvl="2" indent="0">
              <a:spcAft>
                <a:spcPts val="0"/>
              </a:spcAft>
              <a:buNone/>
            </a:pPr>
            <a:endParaRPr lang="en-US" sz="2000" dirty="0"/>
          </a:p>
        </p:txBody>
      </p:sp>
      <p:grpSp>
        <p:nvGrpSpPr>
          <p:cNvPr id="6" name="Group 5"/>
          <p:cNvGrpSpPr/>
          <p:nvPr/>
        </p:nvGrpSpPr>
        <p:grpSpPr>
          <a:xfrm>
            <a:off x="1876512" y="2770870"/>
            <a:ext cx="5065188" cy="2799484"/>
            <a:chOff x="1081604" y="1498600"/>
            <a:chExt cx="6766996" cy="4258928"/>
          </a:xfrm>
        </p:grpSpPr>
        <p:sp>
          <p:nvSpPr>
            <p:cNvPr id="7" name="Rounded Rectangle 6"/>
            <p:cNvSpPr/>
            <p:nvPr/>
          </p:nvSpPr>
          <p:spPr bwMode="auto">
            <a:xfrm>
              <a:off x="3198278" y="2243667"/>
              <a:ext cx="719666" cy="491067"/>
            </a:xfrm>
            <a:prstGeom prst="roundRect">
              <a:avLst/>
            </a:prstGeom>
            <a:solidFill>
              <a:srgbClr val="DCDCDC"/>
            </a:solidFill>
            <a:ln w="9525">
              <a:solidFill>
                <a:srgbClr val="A6A6A6"/>
              </a:solidFill>
              <a:round/>
              <a:headEnd/>
              <a:tailEnd/>
            </a:ln>
            <a:effectLst/>
          </p:spPr>
          <p:txBody>
            <a:bodyPr rtlCol="0" anchor="ctr"/>
            <a:lstStyle/>
            <a:p>
              <a:pPr algn="ctr"/>
              <a:r>
                <a:rPr lang="en-US" sz="1200" dirty="0" smtClean="0">
                  <a:solidFill>
                    <a:srgbClr val="0070C0"/>
                  </a:solidFill>
                  <a:latin typeface="+mn-lt"/>
                  <a:ea typeface="+mn-ea"/>
                </a:rPr>
                <a:t>URS</a:t>
              </a:r>
              <a:endParaRPr lang="en-US" sz="1200" dirty="0">
                <a:solidFill>
                  <a:srgbClr val="0070C0"/>
                </a:solidFill>
                <a:latin typeface="+mn-lt"/>
                <a:ea typeface="+mn-ea"/>
              </a:endParaRPr>
            </a:p>
          </p:txBody>
        </p:sp>
        <p:sp>
          <p:nvSpPr>
            <p:cNvPr id="8" name="Rounded Rectangle 7"/>
            <p:cNvSpPr/>
            <p:nvPr/>
          </p:nvSpPr>
          <p:spPr bwMode="auto">
            <a:xfrm>
              <a:off x="4061860" y="2243667"/>
              <a:ext cx="1134538" cy="491067"/>
            </a:xfrm>
            <a:prstGeom prst="roundRect">
              <a:avLst/>
            </a:prstGeom>
            <a:solidFill>
              <a:srgbClr val="DCDCDC"/>
            </a:solidFill>
            <a:ln w="9525">
              <a:solidFill>
                <a:srgbClr val="A6A6A6"/>
              </a:solidFill>
              <a:round/>
              <a:headEnd/>
              <a:tailEnd/>
            </a:ln>
            <a:effectLst/>
          </p:spPr>
          <p:txBody>
            <a:bodyPr rtlCol="0" anchor="ctr"/>
            <a:lstStyle/>
            <a:p>
              <a:pPr algn="ctr"/>
              <a:r>
                <a:rPr lang="en-US" sz="1100" dirty="0" smtClean="0">
                  <a:solidFill>
                    <a:srgbClr val="0070C0"/>
                  </a:solidFill>
                  <a:latin typeface="+mn-lt"/>
                  <a:ea typeface="+mn-ea"/>
                </a:rPr>
                <a:t>Stat Server</a:t>
              </a:r>
              <a:endParaRPr lang="en-US" sz="1100" dirty="0">
                <a:solidFill>
                  <a:srgbClr val="0070C0"/>
                </a:solidFill>
                <a:latin typeface="+mn-lt"/>
                <a:ea typeface="+mn-ea"/>
              </a:endParaRPr>
            </a:p>
          </p:txBody>
        </p:sp>
        <p:sp>
          <p:nvSpPr>
            <p:cNvPr id="9" name="Rounded Rectangle 8"/>
            <p:cNvSpPr/>
            <p:nvPr/>
          </p:nvSpPr>
          <p:spPr bwMode="auto">
            <a:xfrm>
              <a:off x="5323393" y="2006600"/>
              <a:ext cx="1447804" cy="728134"/>
            </a:xfrm>
            <a:prstGeom prst="roundRect">
              <a:avLst/>
            </a:prstGeom>
            <a:solidFill>
              <a:srgbClr val="DCDCDC"/>
            </a:solidFill>
            <a:ln w="9525">
              <a:solidFill>
                <a:srgbClr val="A6A6A6"/>
              </a:solidFill>
              <a:round/>
              <a:headEnd/>
              <a:tailEnd/>
            </a:ln>
            <a:effectLst/>
          </p:spPr>
          <p:txBody>
            <a:bodyPr rtlCol="0" anchor="ctr"/>
            <a:lstStyle/>
            <a:p>
              <a:pPr algn="ctr"/>
              <a:r>
                <a:rPr lang="en-US" sz="1100" dirty="0" err="1" smtClean="0">
                  <a:solidFill>
                    <a:srgbClr val="0070C0"/>
                  </a:solidFill>
                  <a:latin typeface="+mn-lt"/>
                  <a:ea typeface="+mn-ea"/>
                </a:rPr>
                <a:t>iWS</a:t>
              </a:r>
              <a:r>
                <a:rPr lang="en-US" sz="1100" dirty="0" smtClean="0">
                  <a:solidFill>
                    <a:srgbClr val="0070C0"/>
                  </a:solidFill>
                  <a:latin typeface="+mn-lt"/>
                  <a:ea typeface="+mn-ea"/>
                </a:rPr>
                <a:t> / GAD /</a:t>
              </a:r>
            </a:p>
            <a:p>
              <a:pPr algn="ctr"/>
              <a:r>
                <a:rPr lang="en-US" sz="1100" dirty="0" smtClean="0">
                  <a:solidFill>
                    <a:srgbClr val="0070C0"/>
                  </a:solidFill>
                  <a:latin typeface="+mn-lt"/>
                  <a:ea typeface="+mn-ea"/>
                </a:rPr>
                <a:t>3</a:t>
              </a:r>
              <a:r>
                <a:rPr lang="en-US" sz="1100" baseline="30000" dirty="0" smtClean="0">
                  <a:solidFill>
                    <a:srgbClr val="0070C0"/>
                  </a:solidFill>
                  <a:latin typeface="+mn-lt"/>
                  <a:ea typeface="+mn-ea"/>
                </a:rPr>
                <a:t>rd</a:t>
              </a:r>
              <a:r>
                <a:rPr lang="en-US" sz="1100" dirty="0" smtClean="0">
                  <a:solidFill>
                    <a:srgbClr val="0070C0"/>
                  </a:solidFill>
                  <a:latin typeface="+mn-lt"/>
                  <a:ea typeface="+mn-ea"/>
                </a:rPr>
                <a:t> party desktop client</a:t>
              </a:r>
              <a:endParaRPr lang="en-US" sz="1100" dirty="0">
                <a:solidFill>
                  <a:srgbClr val="0070C0"/>
                </a:solidFill>
                <a:latin typeface="+mn-lt"/>
                <a:ea typeface="+mn-ea"/>
              </a:endParaRPr>
            </a:p>
          </p:txBody>
        </p:sp>
        <p:sp>
          <p:nvSpPr>
            <p:cNvPr id="10" name="Rounded Rectangle 9"/>
            <p:cNvSpPr/>
            <p:nvPr/>
          </p:nvSpPr>
          <p:spPr bwMode="auto">
            <a:xfrm>
              <a:off x="6170069" y="3598358"/>
              <a:ext cx="838204" cy="491067"/>
            </a:xfrm>
            <a:prstGeom prst="roundRect">
              <a:avLst/>
            </a:prstGeom>
            <a:solidFill>
              <a:srgbClr val="DCDCDC"/>
            </a:solidFill>
            <a:ln w="9525">
              <a:solidFill>
                <a:srgbClr val="A6A6A6"/>
              </a:solidFill>
              <a:round/>
              <a:headEnd/>
              <a:tailEnd/>
            </a:ln>
            <a:effectLst/>
          </p:spPr>
          <p:txBody>
            <a:bodyPr rtlCol="0" anchor="ctr"/>
            <a:lstStyle/>
            <a:p>
              <a:pPr algn="ctr"/>
              <a:r>
                <a:rPr lang="en-US" sz="1050" dirty="0" smtClean="0">
                  <a:solidFill>
                    <a:srgbClr val="0000FF"/>
                  </a:solidFill>
                  <a:latin typeface="+mn-lt"/>
                  <a:ea typeface="+mn-ea"/>
                </a:rPr>
                <a:t>RM / MCP</a:t>
              </a:r>
              <a:endParaRPr lang="en-US" sz="1050" dirty="0">
                <a:solidFill>
                  <a:srgbClr val="0000FF"/>
                </a:solidFill>
                <a:latin typeface="+mn-lt"/>
                <a:ea typeface="+mn-ea"/>
              </a:endParaRPr>
            </a:p>
          </p:txBody>
        </p:sp>
        <p:sp>
          <p:nvSpPr>
            <p:cNvPr id="11" name="Rounded Rectangle 10"/>
            <p:cNvSpPr/>
            <p:nvPr/>
          </p:nvSpPr>
          <p:spPr bwMode="auto">
            <a:xfrm>
              <a:off x="1310213" y="3725382"/>
              <a:ext cx="1244600" cy="499550"/>
            </a:xfrm>
            <a:prstGeom prst="roundRect">
              <a:avLst/>
            </a:prstGeom>
            <a:solidFill>
              <a:srgbClr val="DCDCDC"/>
            </a:solidFill>
            <a:ln w="9525">
              <a:solidFill>
                <a:srgbClr val="A6A6A6"/>
              </a:solidFill>
              <a:round/>
              <a:headEnd/>
              <a:tailEnd/>
            </a:ln>
            <a:effectLst/>
          </p:spPr>
          <p:txBody>
            <a:bodyPr rtlCol="0" anchor="ctr"/>
            <a:lstStyle/>
            <a:p>
              <a:pPr algn="ctr"/>
              <a:r>
                <a:rPr lang="en-US" sz="1100" dirty="0" smtClean="0">
                  <a:solidFill>
                    <a:srgbClr val="0000FF"/>
                  </a:solidFill>
                  <a:latin typeface="+mn-lt"/>
                  <a:ea typeface="+mn-ea"/>
                </a:rPr>
                <a:t>Media Gateway</a:t>
              </a:r>
              <a:endParaRPr lang="en-US" sz="1100" dirty="0">
                <a:solidFill>
                  <a:srgbClr val="0000FF"/>
                </a:solidFill>
                <a:latin typeface="+mn-lt"/>
                <a:ea typeface="+mn-ea"/>
              </a:endParaRPr>
            </a:p>
          </p:txBody>
        </p:sp>
        <p:sp>
          <p:nvSpPr>
            <p:cNvPr id="12" name="Rounded Rectangle 11"/>
            <p:cNvSpPr/>
            <p:nvPr/>
          </p:nvSpPr>
          <p:spPr bwMode="auto">
            <a:xfrm>
              <a:off x="6618820" y="4140239"/>
              <a:ext cx="1134538" cy="626503"/>
            </a:xfrm>
            <a:prstGeom prst="roundRect">
              <a:avLst/>
            </a:prstGeom>
            <a:solidFill>
              <a:srgbClr val="DCDCDC"/>
            </a:solidFill>
            <a:ln w="9525">
              <a:solidFill>
                <a:srgbClr val="A6A6A6"/>
              </a:solidFill>
              <a:round/>
              <a:headEnd/>
              <a:tailEnd/>
            </a:ln>
            <a:effectLst/>
          </p:spPr>
          <p:txBody>
            <a:bodyPr rtlCol="0" anchor="ctr"/>
            <a:lstStyle/>
            <a:p>
              <a:pPr algn="ctr"/>
              <a:r>
                <a:rPr lang="en-US" sz="1200" dirty="0" smtClean="0">
                  <a:solidFill>
                    <a:srgbClr val="0000FF"/>
                  </a:solidFill>
                  <a:latin typeface="+mn-lt"/>
                  <a:ea typeface="+mn-ea"/>
                </a:rPr>
                <a:t>SIP End point</a:t>
              </a:r>
              <a:endParaRPr lang="en-US" sz="1200" dirty="0">
                <a:solidFill>
                  <a:srgbClr val="0000FF"/>
                </a:solidFill>
                <a:latin typeface="+mn-lt"/>
                <a:ea typeface="+mn-ea"/>
              </a:endParaRPr>
            </a:p>
          </p:txBody>
        </p:sp>
        <p:sp>
          <p:nvSpPr>
            <p:cNvPr id="13" name="Rounded Rectangle 12"/>
            <p:cNvSpPr/>
            <p:nvPr/>
          </p:nvSpPr>
          <p:spPr bwMode="auto">
            <a:xfrm>
              <a:off x="1310213" y="4254549"/>
              <a:ext cx="1244600" cy="499550"/>
            </a:xfrm>
            <a:prstGeom prst="roundRect">
              <a:avLst/>
            </a:prstGeom>
            <a:solidFill>
              <a:srgbClr val="DCDCDC"/>
            </a:solidFill>
            <a:ln w="9525">
              <a:solidFill>
                <a:srgbClr val="A6A6A6"/>
              </a:solidFill>
              <a:round/>
              <a:headEnd/>
              <a:tailEnd/>
            </a:ln>
            <a:effectLst/>
          </p:spPr>
          <p:txBody>
            <a:bodyPr rtlCol="0" anchor="ctr"/>
            <a:lstStyle/>
            <a:p>
              <a:pPr algn="ctr"/>
              <a:r>
                <a:rPr lang="en-US" sz="1200" dirty="0" smtClean="0">
                  <a:solidFill>
                    <a:srgbClr val="0000FF"/>
                  </a:solidFill>
                  <a:latin typeface="+mn-lt"/>
                  <a:ea typeface="+mn-ea"/>
                </a:rPr>
                <a:t>SBC</a:t>
              </a:r>
              <a:endParaRPr lang="en-US" sz="1200" dirty="0">
                <a:solidFill>
                  <a:srgbClr val="0000FF"/>
                </a:solidFill>
                <a:latin typeface="+mn-lt"/>
                <a:ea typeface="+mn-ea"/>
              </a:endParaRPr>
            </a:p>
          </p:txBody>
        </p:sp>
        <p:sp>
          <p:nvSpPr>
            <p:cNvPr id="14" name="Rectangle 13"/>
            <p:cNvSpPr/>
            <p:nvPr/>
          </p:nvSpPr>
          <p:spPr bwMode="auto">
            <a:xfrm>
              <a:off x="3031067" y="1498600"/>
              <a:ext cx="4817533" cy="3953933"/>
            </a:xfrm>
            <a:prstGeom prst="rect">
              <a:avLst/>
            </a:prstGeom>
            <a:noFill/>
            <a:ln w="9525">
              <a:solidFill>
                <a:srgbClr val="A6A6A6"/>
              </a:solidFill>
              <a:round/>
              <a:headEnd/>
              <a:tailEnd/>
            </a:ln>
            <a:effectLst/>
            <a:scene3d>
              <a:camera prst="perspectiveAbove"/>
              <a:lightRig rig="threePt" dir="t"/>
            </a:scene3d>
          </p:spPr>
          <p:txBody>
            <a:bodyPr rtlCol="0" anchor="ctr"/>
            <a:lstStyle/>
            <a:p>
              <a:pPr algn="ctr"/>
              <a:endParaRPr lang="en-US">
                <a:solidFill>
                  <a:schemeClr val="lt1"/>
                </a:solidFill>
                <a:latin typeface="+mn-lt"/>
                <a:ea typeface="+mn-ea"/>
              </a:endParaRPr>
            </a:p>
          </p:txBody>
        </p:sp>
        <p:grpSp>
          <p:nvGrpSpPr>
            <p:cNvPr id="15" name="Group 14"/>
            <p:cNvGrpSpPr/>
            <p:nvPr/>
          </p:nvGrpSpPr>
          <p:grpSpPr>
            <a:xfrm>
              <a:off x="3198278" y="3657603"/>
              <a:ext cx="2480739" cy="1134593"/>
              <a:chOff x="3198278" y="3589867"/>
              <a:chExt cx="2480739" cy="1134593"/>
            </a:xfrm>
            <a:effectLst>
              <a:outerShdw blurRad="50800" dist="38100" dir="18900000" algn="bl" rotWithShape="0">
                <a:prstClr val="black">
                  <a:alpha val="40000"/>
                </a:prstClr>
              </a:outerShdw>
            </a:effectLst>
          </p:grpSpPr>
          <p:sp>
            <p:nvSpPr>
              <p:cNvPr id="42" name="Rounded Rectangle 41"/>
              <p:cNvSpPr/>
              <p:nvPr/>
            </p:nvSpPr>
            <p:spPr bwMode="auto">
              <a:xfrm>
                <a:off x="3198284" y="3742313"/>
                <a:ext cx="2480733" cy="482600"/>
              </a:xfrm>
              <a:prstGeom prst="roundRect">
                <a:avLst/>
              </a:prstGeom>
              <a:solidFill>
                <a:srgbClr val="DCDCDC"/>
              </a:solidFill>
              <a:ln w="28575">
                <a:solidFill>
                  <a:srgbClr val="A6A6A6"/>
                </a:solidFill>
                <a:round/>
                <a:headEnd/>
                <a:tailEnd/>
              </a:ln>
              <a:effectLst/>
            </p:spPr>
            <p:txBody>
              <a:bodyPr rtlCol="0" anchor="ctr"/>
              <a:lstStyle/>
              <a:p>
                <a:pPr algn="ctr"/>
                <a:r>
                  <a:rPr lang="en-US" sz="1200" dirty="0" smtClean="0">
                    <a:solidFill>
                      <a:srgbClr val="0070C0"/>
                    </a:solidFill>
                    <a:latin typeface="+mn-lt"/>
                    <a:ea typeface="+mn-ea"/>
                  </a:rPr>
                  <a:t>T-lib</a:t>
                </a:r>
                <a:endParaRPr lang="en-US" sz="1200" dirty="0">
                  <a:solidFill>
                    <a:srgbClr val="0070C0"/>
                  </a:solidFill>
                  <a:latin typeface="+mn-lt"/>
                  <a:ea typeface="+mn-ea"/>
                </a:endParaRPr>
              </a:p>
            </p:txBody>
          </p:sp>
          <p:sp>
            <p:nvSpPr>
              <p:cNvPr id="43" name="Rounded Rectangle 42"/>
              <p:cNvSpPr/>
              <p:nvPr/>
            </p:nvSpPr>
            <p:spPr bwMode="auto">
              <a:xfrm>
                <a:off x="3198278" y="4233393"/>
                <a:ext cx="2480733" cy="482600"/>
              </a:xfrm>
              <a:prstGeom prst="roundRect">
                <a:avLst/>
              </a:prstGeom>
              <a:solidFill>
                <a:srgbClr val="DCDCDC"/>
              </a:solidFill>
              <a:ln w="28575">
                <a:solidFill>
                  <a:srgbClr val="A6A6A6"/>
                </a:solidFill>
                <a:round/>
                <a:headEnd/>
                <a:tailEnd/>
              </a:ln>
              <a:effectLst/>
            </p:spPr>
            <p:txBody>
              <a:bodyPr rtlCol="0" anchor="ctr"/>
              <a:lstStyle/>
              <a:p>
                <a:pPr algn="ctr"/>
                <a:r>
                  <a:rPr lang="en-US" sz="1200" dirty="0" smtClean="0">
                    <a:solidFill>
                      <a:srgbClr val="0000FF"/>
                    </a:solidFill>
                    <a:latin typeface="+mn-lt"/>
                    <a:ea typeface="+mn-ea"/>
                  </a:rPr>
                  <a:t>SIP/SDP</a:t>
                </a:r>
                <a:endParaRPr lang="en-US" sz="1200" dirty="0">
                  <a:solidFill>
                    <a:srgbClr val="0000FF"/>
                  </a:solidFill>
                  <a:latin typeface="+mn-lt"/>
                  <a:ea typeface="+mn-ea"/>
                </a:endParaRPr>
              </a:p>
            </p:txBody>
          </p:sp>
          <p:sp>
            <p:nvSpPr>
              <p:cNvPr id="44" name="Rounded Rectangle 43"/>
              <p:cNvSpPr/>
              <p:nvPr/>
            </p:nvSpPr>
            <p:spPr bwMode="auto">
              <a:xfrm>
                <a:off x="3198284" y="3589867"/>
                <a:ext cx="2480733" cy="1134593"/>
              </a:xfrm>
              <a:prstGeom prst="roundRect">
                <a:avLst/>
              </a:prstGeom>
              <a:noFill/>
              <a:ln w="28575">
                <a:solidFill>
                  <a:srgbClr val="A6A6A6"/>
                </a:solidFill>
                <a:round/>
                <a:headEnd/>
                <a:tailEnd/>
              </a:ln>
              <a:effectLst/>
            </p:spPr>
            <p:txBody>
              <a:bodyPr rtlCol="0" anchor="ctr"/>
              <a:lstStyle/>
              <a:p>
                <a:pPr algn="ctr"/>
                <a:endParaRPr lang="en-US">
                  <a:solidFill>
                    <a:schemeClr val="lt1"/>
                  </a:solidFill>
                  <a:latin typeface="+mn-lt"/>
                  <a:ea typeface="+mn-ea"/>
                </a:endParaRPr>
              </a:p>
            </p:txBody>
          </p:sp>
        </p:grpSp>
        <p:sp>
          <p:nvSpPr>
            <p:cNvPr id="16" name="TextBox 15"/>
            <p:cNvSpPr txBox="1"/>
            <p:nvPr/>
          </p:nvSpPr>
          <p:spPr>
            <a:xfrm>
              <a:off x="3731671" y="3371332"/>
              <a:ext cx="1289074" cy="386289"/>
            </a:xfrm>
            <a:prstGeom prst="rect">
              <a:avLst/>
            </a:prstGeom>
            <a:solidFill>
              <a:schemeClr val="bg1"/>
            </a:solidFill>
          </p:spPr>
          <p:txBody>
            <a:bodyPr wrap="square" rtlCol="0">
              <a:spAutoFit/>
            </a:bodyPr>
            <a:lstStyle/>
            <a:p>
              <a:pPr algn="ctr"/>
              <a:r>
                <a:rPr lang="en-US" sz="1050" dirty="0" smtClean="0"/>
                <a:t>SIP Server</a:t>
              </a:r>
              <a:endParaRPr lang="en-US" sz="1050" dirty="0"/>
            </a:p>
          </p:txBody>
        </p:sp>
        <p:sp>
          <p:nvSpPr>
            <p:cNvPr id="17" name="Rectangle 16"/>
            <p:cNvSpPr/>
            <p:nvPr/>
          </p:nvSpPr>
          <p:spPr bwMode="auto">
            <a:xfrm>
              <a:off x="1081604" y="1498600"/>
              <a:ext cx="1788596" cy="3928532"/>
            </a:xfrm>
            <a:prstGeom prst="rect">
              <a:avLst/>
            </a:prstGeom>
            <a:noFill/>
            <a:ln w="9525">
              <a:solidFill>
                <a:srgbClr val="A6A6A6"/>
              </a:solidFill>
              <a:round/>
              <a:headEnd/>
              <a:tailEnd/>
            </a:ln>
            <a:effectLst/>
            <a:scene3d>
              <a:camera prst="perspectiveRight"/>
              <a:lightRig rig="threePt" dir="t"/>
            </a:scene3d>
          </p:spPr>
          <p:txBody>
            <a:bodyPr rtlCol="0" anchor="ctr"/>
            <a:lstStyle/>
            <a:p>
              <a:pPr algn="ctr"/>
              <a:endParaRPr lang="en-US">
                <a:solidFill>
                  <a:schemeClr val="lt1"/>
                </a:solidFill>
                <a:latin typeface="+mn-lt"/>
                <a:ea typeface="+mn-ea"/>
              </a:endParaRPr>
            </a:p>
          </p:txBody>
        </p:sp>
        <p:cxnSp>
          <p:nvCxnSpPr>
            <p:cNvPr id="18" name="Straight Arrow Connector 17"/>
            <p:cNvCxnSpPr>
              <a:stCxn id="7" idx="2"/>
            </p:cNvCxnSpPr>
            <p:nvPr/>
          </p:nvCxnSpPr>
          <p:spPr bwMode="auto">
            <a:xfrm rot="5400000">
              <a:off x="3020453" y="3272392"/>
              <a:ext cx="1075317" cy="1588"/>
            </a:xfrm>
            <a:prstGeom prst="straightConnector1">
              <a:avLst/>
            </a:prstGeom>
            <a:solidFill>
              <a:schemeClr val="accent1"/>
            </a:solidFill>
            <a:ln w="3175" cap="flat" cmpd="sng" algn="ctr">
              <a:solidFill>
                <a:schemeClr val="tx1"/>
              </a:solidFill>
              <a:prstDash val="dashDot"/>
              <a:round/>
              <a:headEnd type="arrow" w="med" len="med"/>
              <a:tailEnd type="arrow" w="med" len="med"/>
            </a:ln>
            <a:effectLst/>
          </p:spPr>
        </p:cxnSp>
        <p:cxnSp>
          <p:nvCxnSpPr>
            <p:cNvPr id="19" name="Straight Arrow Connector 18"/>
            <p:cNvCxnSpPr/>
            <p:nvPr/>
          </p:nvCxnSpPr>
          <p:spPr bwMode="auto">
            <a:xfrm rot="5400000">
              <a:off x="4130126" y="3272393"/>
              <a:ext cx="1075317" cy="1588"/>
            </a:xfrm>
            <a:prstGeom prst="straightConnector1">
              <a:avLst/>
            </a:prstGeom>
            <a:solidFill>
              <a:schemeClr val="accent1"/>
            </a:solidFill>
            <a:ln w="3175" cap="flat" cmpd="sng" algn="ctr">
              <a:solidFill>
                <a:schemeClr val="tx1"/>
              </a:solidFill>
              <a:prstDash val="dashDot"/>
              <a:round/>
              <a:headEnd type="arrow" w="med" len="med"/>
              <a:tailEnd type="arrow" w="med" len="med"/>
            </a:ln>
            <a:effectLst/>
          </p:spPr>
        </p:cxnSp>
        <p:cxnSp>
          <p:nvCxnSpPr>
            <p:cNvPr id="20" name="Straight Arrow Connector 19"/>
            <p:cNvCxnSpPr/>
            <p:nvPr/>
          </p:nvCxnSpPr>
          <p:spPr bwMode="auto">
            <a:xfrm rot="5400000">
              <a:off x="5012249" y="3271597"/>
              <a:ext cx="1075317" cy="1588"/>
            </a:xfrm>
            <a:prstGeom prst="straightConnector1">
              <a:avLst/>
            </a:prstGeom>
            <a:solidFill>
              <a:schemeClr val="accent1"/>
            </a:solidFill>
            <a:ln w="3175" cap="flat" cmpd="sng" algn="ctr">
              <a:solidFill>
                <a:schemeClr val="tx1"/>
              </a:solidFill>
              <a:prstDash val="dashDot"/>
              <a:round/>
              <a:headEnd type="arrow" w="med" len="med"/>
              <a:tailEnd type="arrow" w="med" len="med"/>
            </a:ln>
            <a:effectLst/>
          </p:spPr>
        </p:cxnSp>
        <p:sp>
          <p:nvSpPr>
            <p:cNvPr id="21" name="TextBox 20"/>
            <p:cNvSpPr txBox="1"/>
            <p:nvPr/>
          </p:nvSpPr>
          <p:spPr>
            <a:xfrm>
              <a:off x="3071273" y="1659462"/>
              <a:ext cx="2059529" cy="374582"/>
            </a:xfrm>
            <a:prstGeom prst="rect">
              <a:avLst/>
            </a:prstGeom>
            <a:noFill/>
            <a:scene3d>
              <a:camera prst="perspectiveAbove"/>
              <a:lightRig rig="threePt" dir="t"/>
            </a:scene3d>
          </p:spPr>
          <p:txBody>
            <a:bodyPr wrap="square" rtlCol="0">
              <a:spAutoFit/>
            </a:bodyPr>
            <a:lstStyle/>
            <a:p>
              <a:r>
                <a:rPr lang="en-US" sz="1000" dirty="0" smtClean="0"/>
                <a:t>GENESYS SUITE</a:t>
              </a:r>
              <a:endParaRPr lang="en-US" sz="1000" dirty="0"/>
            </a:p>
          </p:txBody>
        </p:sp>
        <p:sp>
          <p:nvSpPr>
            <p:cNvPr id="22" name="Rounded Rectangle 21"/>
            <p:cNvSpPr/>
            <p:nvPr/>
          </p:nvSpPr>
          <p:spPr bwMode="auto">
            <a:xfrm>
              <a:off x="1242477" y="1659462"/>
              <a:ext cx="1373720" cy="1711871"/>
            </a:xfrm>
            <a:prstGeom prst="roundRect">
              <a:avLst/>
            </a:prstGeom>
            <a:solidFill>
              <a:srgbClr val="DCDCDC"/>
            </a:solidFill>
            <a:ln w="9525">
              <a:solidFill>
                <a:srgbClr val="A6A6A6"/>
              </a:solidFill>
              <a:round/>
              <a:headEnd/>
              <a:tailEnd/>
            </a:ln>
            <a:effectLst/>
          </p:spPr>
          <p:txBody>
            <a:bodyPr rtlCol="0" anchor="ctr"/>
            <a:lstStyle/>
            <a:p>
              <a:pPr algn="ctr"/>
              <a:r>
                <a:rPr lang="en-US" sz="1000" dirty="0" smtClean="0">
                  <a:solidFill>
                    <a:srgbClr val="0070C0"/>
                  </a:solidFill>
                  <a:latin typeface="+mn-lt"/>
                  <a:ea typeface="+mn-ea"/>
                </a:rPr>
                <a:t>Customer network connecting external network</a:t>
              </a:r>
              <a:endParaRPr lang="en-US" sz="1000" dirty="0">
                <a:solidFill>
                  <a:srgbClr val="0070C0"/>
                </a:solidFill>
                <a:latin typeface="+mn-lt"/>
                <a:ea typeface="+mn-ea"/>
              </a:endParaRPr>
            </a:p>
          </p:txBody>
        </p:sp>
        <p:sp>
          <p:nvSpPr>
            <p:cNvPr id="23" name="Rounded Rectangle 22"/>
            <p:cNvSpPr/>
            <p:nvPr/>
          </p:nvSpPr>
          <p:spPr bwMode="auto">
            <a:xfrm>
              <a:off x="6376723" y="2819396"/>
              <a:ext cx="1371600" cy="668891"/>
            </a:xfrm>
            <a:prstGeom prst="roundRect">
              <a:avLst/>
            </a:prstGeom>
            <a:solidFill>
              <a:srgbClr val="DCDCDC"/>
            </a:solidFill>
            <a:ln w="9525">
              <a:solidFill>
                <a:srgbClr val="A6A6A6"/>
              </a:solidFill>
              <a:round/>
              <a:headEnd/>
              <a:tailEnd/>
            </a:ln>
            <a:effectLst/>
          </p:spPr>
          <p:txBody>
            <a:bodyPr rtlCol="0" anchor="ctr"/>
            <a:lstStyle/>
            <a:p>
              <a:pPr algn="ctr"/>
              <a:r>
                <a:rPr lang="en-US" sz="1100" dirty="0" smtClean="0">
                  <a:solidFill>
                    <a:srgbClr val="0070C0"/>
                  </a:solidFill>
                  <a:latin typeface="+mn-lt"/>
                  <a:ea typeface="+mn-ea"/>
                </a:rPr>
                <a:t>Management</a:t>
              </a:r>
            </a:p>
            <a:p>
              <a:pPr algn="ctr"/>
              <a:r>
                <a:rPr lang="en-US" sz="1100" dirty="0" smtClean="0">
                  <a:solidFill>
                    <a:srgbClr val="0070C0"/>
                  </a:solidFill>
                  <a:latin typeface="+mn-lt"/>
                  <a:ea typeface="+mn-ea"/>
                </a:rPr>
                <a:t>Framework</a:t>
              </a:r>
              <a:endParaRPr lang="en-US" sz="1100" dirty="0">
                <a:solidFill>
                  <a:srgbClr val="0070C0"/>
                </a:solidFill>
                <a:latin typeface="+mn-lt"/>
                <a:ea typeface="+mn-ea"/>
              </a:endParaRPr>
            </a:p>
          </p:txBody>
        </p:sp>
        <p:cxnSp>
          <p:nvCxnSpPr>
            <p:cNvPr id="24" name="Straight Arrow Connector 23"/>
            <p:cNvCxnSpPr>
              <a:stCxn id="22" idx="2"/>
              <a:endCxn id="11" idx="0"/>
            </p:cNvCxnSpPr>
            <p:nvPr/>
          </p:nvCxnSpPr>
          <p:spPr bwMode="auto">
            <a:xfrm rot="16200000" flipH="1">
              <a:off x="1753901" y="3546769"/>
              <a:ext cx="354049" cy="3176"/>
            </a:xfrm>
            <a:prstGeom prst="straightConnector1">
              <a:avLst/>
            </a:prstGeom>
            <a:solidFill>
              <a:schemeClr val="accent1"/>
            </a:solidFill>
            <a:ln w="3175" cap="flat" cmpd="sng" algn="ctr">
              <a:solidFill>
                <a:schemeClr val="tx1"/>
              </a:solidFill>
              <a:prstDash val="dashDot"/>
              <a:round/>
              <a:headEnd type="none" w="med" len="med"/>
              <a:tailEnd type="arrow"/>
            </a:ln>
            <a:effectLst/>
          </p:spPr>
        </p:cxnSp>
        <p:cxnSp>
          <p:nvCxnSpPr>
            <p:cNvPr id="25" name="Straight Arrow Connector 24"/>
            <p:cNvCxnSpPr>
              <a:endCxn id="23" idx="1"/>
            </p:cNvCxnSpPr>
            <p:nvPr/>
          </p:nvCxnSpPr>
          <p:spPr bwMode="auto">
            <a:xfrm flipV="1">
              <a:off x="5789094" y="3153841"/>
              <a:ext cx="587629" cy="712607"/>
            </a:xfrm>
            <a:prstGeom prst="straightConnector1">
              <a:avLst/>
            </a:prstGeom>
            <a:solidFill>
              <a:schemeClr val="accent1"/>
            </a:solidFill>
            <a:ln w="3175" cap="flat" cmpd="sng" algn="ctr">
              <a:solidFill>
                <a:schemeClr val="tx1"/>
              </a:solidFill>
              <a:prstDash val="dashDot"/>
              <a:round/>
              <a:headEnd type="arrow" w="med" len="med"/>
              <a:tailEnd type="arrow" w="med" len="med"/>
            </a:ln>
            <a:effectLst/>
          </p:spPr>
        </p:cxnSp>
        <p:cxnSp>
          <p:nvCxnSpPr>
            <p:cNvPr id="26" name="Straight Arrow Connector 25"/>
            <p:cNvCxnSpPr>
              <a:stCxn id="11" idx="3"/>
            </p:cNvCxnSpPr>
            <p:nvPr/>
          </p:nvCxnSpPr>
          <p:spPr bwMode="auto">
            <a:xfrm>
              <a:off x="2554813" y="3975157"/>
              <a:ext cx="643465" cy="486776"/>
            </a:xfrm>
            <a:prstGeom prst="straightConnector1">
              <a:avLst/>
            </a:prstGeom>
            <a:solidFill>
              <a:schemeClr val="accent1"/>
            </a:solidFill>
            <a:ln w="3175" cap="flat" cmpd="sng" algn="ctr">
              <a:solidFill>
                <a:srgbClr val="0000FF"/>
              </a:solidFill>
              <a:prstDash val="dashDot"/>
              <a:round/>
              <a:headEnd type="arrow" w="med" len="med"/>
              <a:tailEnd type="arrow" w="med" len="med"/>
            </a:ln>
            <a:effectLst/>
          </p:spPr>
        </p:cxnSp>
        <p:cxnSp>
          <p:nvCxnSpPr>
            <p:cNvPr id="27" name="Straight Arrow Connector 26"/>
            <p:cNvCxnSpPr>
              <a:stCxn id="13" idx="3"/>
            </p:cNvCxnSpPr>
            <p:nvPr/>
          </p:nvCxnSpPr>
          <p:spPr bwMode="auto">
            <a:xfrm>
              <a:off x="2554813" y="4504324"/>
              <a:ext cx="643471" cy="135409"/>
            </a:xfrm>
            <a:prstGeom prst="straightConnector1">
              <a:avLst/>
            </a:prstGeom>
            <a:solidFill>
              <a:schemeClr val="accent1"/>
            </a:solidFill>
            <a:ln w="3175" cap="flat" cmpd="sng" algn="ctr">
              <a:solidFill>
                <a:srgbClr val="0000FF"/>
              </a:solidFill>
              <a:prstDash val="dashDot"/>
              <a:round/>
              <a:headEnd type="arrow" w="med" len="med"/>
              <a:tailEnd type="arrow" w="med" len="med"/>
            </a:ln>
            <a:effectLst/>
          </p:spPr>
        </p:cxnSp>
        <p:cxnSp>
          <p:nvCxnSpPr>
            <p:cNvPr id="28" name="Straight Arrow Connector 27"/>
            <p:cNvCxnSpPr>
              <a:stCxn id="43" idx="3"/>
              <a:endCxn id="10" idx="1"/>
            </p:cNvCxnSpPr>
            <p:nvPr/>
          </p:nvCxnSpPr>
          <p:spPr bwMode="auto">
            <a:xfrm flipV="1">
              <a:off x="5679011" y="3843892"/>
              <a:ext cx="491058" cy="698537"/>
            </a:xfrm>
            <a:prstGeom prst="straightConnector1">
              <a:avLst/>
            </a:prstGeom>
            <a:solidFill>
              <a:schemeClr val="accent1"/>
            </a:solidFill>
            <a:ln w="3175" cap="flat" cmpd="sng" algn="ctr">
              <a:solidFill>
                <a:srgbClr val="0000FF"/>
              </a:solidFill>
              <a:prstDash val="dashDot"/>
              <a:round/>
              <a:headEnd type="arrow" w="med" len="med"/>
              <a:tailEnd type="arrow" w="med" len="med"/>
            </a:ln>
            <a:effectLst/>
          </p:spPr>
        </p:cxnSp>
        <p:cxnSp>
          <p:nvCxnSpPr>
            <p:cNvPr id="29" name="Straight Arrow Connector 28"/>
            <p:cNvCxnSpPr>
              <a:endCxn id="12" idx="1"/>
            </p:cNvCxnSpPr>
            <p:nvPr/>
          </p:nvCxnSpPr>
          <p:spPr bwMode="auto">
            <a:xfrm flipV="1">
              <a:off x="5679011" y="4453491"/>
              <a:ext cx="939809" cy="160842"/>
            </a:xfrm>
            <a:prstGeom prst="straightConnector1">
              <a:avLst/>
            </a:prstGeom>
            <a:solidFill>
              <a:schemeClr val="accent1"/>
            </a:solidFill>
            <a:ln w="3175" cap="flat" cmpd="sng" algn="ctr">
              <a:solidFill>
                <a:srgbClr val="0000FF"/>
              </a:solidFill>
              <a:prstDash val="dashDot"/>
              <a:round/>
              <a:headEnd type="arrow" w="med" len="med"/>
              <a:tailEnd type="arrow" w="med" len="med"/>
            </a:ln>
            <a:effectLst/>
          </p:spPr>
        </p:cxnSp>
        <p:sp>
          <p:nvSpPr>
            <p:cNvPr id="30" name="TextBox 29"/>
            <p:cNvSpPr txBox="1"/>
            <p:nvPr/>
          </p:nvSpPr>
          <p:spPr>
            <a:xfrm>
              <a:off x="3320515" y="3030731"/>
              <a:ext cx="597429" cy="327761"/>
            </a:xfrm>
            <a:prstGeom prst="rect">
              <a:avLst/>
            </a:prstGeom>
            <a:solidFill>
              <a:schemeClr val="bg2"/>
            </a:solidFill>
          </p:spPr>
          <p:txBody>
            <a:bodyPr wrap="square" rtlCol="0">
              <a:spAutoFit/>
            </a:bodyPr>
            <a:lstStyle/>
            <a:p>
              <a:r>
                <a:rPr lang="en-US" sz="800" dirty="0" smtClean="0"/>
                <a:t>T-lib</a:t>
              </a:r>
              <a:endParaRPr lang="en-US" sz="800" dirty="0"/>
            </a:p>
          </p:txBody>
        </p:sp>
        <p:sp>
          <p:nvSpPr>
            <p:cNvPr id="31" name="TextBox 30"/>
            <p:cNvSpPr txBox="1"/>
            <p:nvPr/>
          </p:nvSpPr>
          <p:spPr>
            <a:xfrm>
              <a:off x="4312695" y="3026151"/>
              <a:ext cx="589511" cy="327761"/>
            </a:xfrm>
            <a:prstGeom prst="rect">
              <a:avLst/>
            </a:prstGeom>
            <a:solidFill>
              <a:schemeClr val="bg2"/>
            </a:solidFill>
          </p:spPr>
          <p:txBody>
            <a:bodyPr wrap="square" rtlCol="0">
              <a:spAutoFit/>
            </a:bodyPr>
            <a:lstStyle/>
            <a:p>
              <a:r>
                <a:rPr lang="en-US" sz="800" dirty="0" smtClean="0"/>
                <a:t>T-lib</a:t>
              </a:r>
              <a:endParaRPr lang="en-US" sz="800" dirty="0"/>
            </a:p>
          </p:txBody>
        </p:sp>
        <p:sp>
          <p:nvSpPr>
            <p:cNvPr id="32" name="TextBox 31"/>
            <p:cNvSpPr txBox="1"/>
            <p:nvPr/>
          </p:nvSpPr>
          <p:spPr>
            <a:xfrm>
              <a:off x="5196398" y="3030731"/>
              <a:ext cx="592693" cy="327761"/>
            </a:xfrm>
            <a:prstGeom prst="rect">
              <a:avLst/>
            </a:prstGeom>
            <a:solidFill>
              <a:schemeClr val="bg2"/>
            </a:solidFill>
          </p:spPr>
          <p:txBody>
            <a:bodyPr wrap="square" rtlCol="0">
              <a:spAutoFit/>
            </a:bodyPr>
            <a:lstStyle/>
            <a:p>
              <a:r>
                <a:rPr lang="en-US" sz="800" dirty="0" smtClean="0"/>
                <a:t>T-lib</a:t>
              </a:r>
              <a:endParaRPr lang="en-US" sz="800" dirty="0"/>
            </a:p>
          </p:txBody>
        </p:sp>
        <p:sp>
          <p:nvSpPr>
            <p:cNvPr id="33" name="TextBox 32"/>
            <p:cNvSpPr txBox="1"/>
            <p:nvPr/>
          </p:nvSpPr>
          <p:spPr>
            <a:xfrm rot="17896991">
              <a:off x="5637194" y="3327511"/>
              <a:ext cx="620016" cy="287829"/>
            </a:xfrm>
            <a:prstGeom prst="rect">
              <a:avLst/>
            </a:prstGeom>
            <a:solidFill>
              <a:schemeClr val="bg2"/>
            </a:solidFill>
          </p:spPr>
          <p:txBody>
            <a:bodyPr wrap="square" rtlCol="0">
              <a:spAutoFit/>
            </a:bodyPr>
            <a:lstStyle/>
            <a:p>
              <a:r>
                <a:rPr lang="en-US" sz="800" dirty="0" smtClean="0"/>
                <a:t>T-lib</a:t>
              </a:r>
              <a:endParaRPr lang="en-US" sz="800" dirty="0"/>
            </a:p>
          </p:txBody>
        </p:sp>
        <p:sp>
          <p:nvSpPr>
            <p:cNvPr id="34" name="TextBox 33"/>
            <p:cNvSpPr txBox="1"/>
            <p:nvPr/>
          </p:nvSpPr>
          <p:spPr>
            <a:xfrm rot="2074389">
              <a:off x="2631809" y="4140239"/>
              <a:ext cx="476781" cy="215444"/>
            </a:xfrm>
            <a:prstGeom prst="rect">
              <a:avLst/>
            </a:prstGeom>
            <a:solidFill>
              <a:schemeClr val="bg2"/>
            </a:solidFill>
            <a:ln>
              <a:solidFill>
                <a:srgbClr val="0000FF"/>
              </a:solidFill>
            </a:ln>
          </p:spPr>
          <p:txBody>
            <a:bodyPr wrap="square" rtlCol="0">
              <a:spAutoFit/>
            </a:bodyPr>
            <a:lstStyle/>
            <a:p>
              <a:pPr algn="ctr"/>
              <a:r>
                <a:rPr lang="en-US" sz="800" dirty="0" smtClean="0">
                  <a:solidFill>
                    <a:srgbClr val="0000FF"/>
                  </a:solidFill>
                </a:rPr>
                <a:t>SIP</a:t>
              </a:r>
              <a:endParaRPr lang="en-US" sz="800" dirty="0">
                <a:solidFill>
                  <a:srgbClr val="0000FF"/>
                </a:solidFill>
              </a:endParaRPr>
            </a:p>
          </p:txBody>
        </p:sp>
        <p:sp>
          <p:nvSpPr>
            <p:cNvPr id="35" name="TextBox 34"/>
            <p:cNvSpPr txBox="1"/>
            <p:nvPr/>
          </p:nvSpPr>
          <p:spPr>
            <a:xfrm rot="956869">
              <a:off x="2697372" y="4430152"/>
              <a:ext cx="415276" cy="327761"/>
            </a:xfrm>
            <a:prstGeom prst="rect">
              <a:avLst/>
            </a:prstGeom>
            <a:solidFill>
              <a:schemeClr val="bg2"/>
            </a:solidFill>
            <a:ln>
              <a:solidFill>
                <a:srgbClr val="0000FF"/>
              </a:solidFill>
            </a:ln>
          </p:spPr>
          <p:txBody>
            <a:bodyPr wrap="square" rtlCol="0">
              <a:spAutoFit/>
            </a:bodyPr>
            <a:lstStyle/>
            <a:p>
              <a:pPr algn="ctr"/>
              <a:r>
                <a:rPr lang="en-US" sz="800" dirty="0" smtClean="0">
                  <a:solidFill>
                    <a:srgbClr val="0000FF"/>
                  </a:solidFill>
                </a:rPr>
                <a:t>SIP</a:t>
              </a:r>
              <a:endParaRPr lang="en-US" sz="800" dirty="0">
                <a:solidFill>
                  <a:srgbClr val="0000FF"/>
                </a:solidFill>
              </a:endParaRPr>
            </a:p>
          </p:txBody>
        </p:sp>
        <p:sp>
          <p:nvSpPr>
            <p:cNvPr id="36" name="TextBox 35"/>
            <p:cNvSpPr txBox="1"/>
            <p:nvPr/>
          </p:nvSpPr>
          <p:spPr>
            <a:xfrm>
              <a:off x="5789092" y="4146827"/>
              <a:ext cx="476781" cy="215444"/>
            </a:xfrm>
            <a:prstGeom prst="rect">
              <a:avLst/>
            </a:prstGeom>
            <a:solidFill>
              <a:schemeClr val="bg2"/>
            </a:solidFill>
            <a:ln>
              <a:solidFill>
                <a:srgbClr val="0000FF"/>
              </a:solidFill>
            </a:ln>
          </p:spPr>
          <p:txBody>
            <a:bodyPr wrap="square" rtlCol="0">
              <a:spAutoFit/>
            </a:bodyPr>
            <a:lstStyle/>
            <a:p>
              <a:pPr algn="ctr"/>
              <a:r>
                <a:rPr lang="en-US" sz="800" dirty="0" smtClean="0">
                  <a:solidFill>
                    <a:srgbClr val="0000FF"/>
                  </a:solidFill>
                </a:rPr>
                <a:t>SIP</a:t>
              </a:r>
              <a:endParaRPr lang="en-US" sz="800" dirty="0">
                <a:solidFill>
                  <a:srgbClr val="0000FF"/>
                </a:solidFill>
              </a:endParaRPr>
            </a:p>
          </p:txBody>
        </p:sp>
        <p:sp>
          <p:nvSpPr>
            <p:cNvPr id="37" name="TextBox 36"/>
            <p:cNvSpPr txBox="1"/>
            <p:nvPr/>
          </p:nvSpPr>
          <p:spPr>
            <a:xfrm>
              <a:off x="5899942" y="4461933"/>
              <a:ext cx="476781" cy="215444"/>
            </a:xfrm>
            <a:prstGeom prst="rect">
              <a:avLst/>
            </a:prstGeom>
            <a:solidFill>
              <a:schemeClr val="bg2"/>
            </a:solidFill>
            <a:ln>
              <a:solidFill>
                <a:srgbClr val="0000FF"/>
              </a:solidFill>
            </a:ln>
          </p:spPr>
          <p:txBody>
            <a:bodyPr wrap="square" rtlCol="0">
              <a:spAutoFit/>
            </a:bodyPr>
            <a:lstStyle/>
            <a:p>
              <a:pPr algn="ctr"/>
              <a:r>
                <a:rPr lang="en-US" sz="800" dirty="0" smtClean="0">
                  <a:solidFill>
                    <a:srgbClr val="0000FF"/>
                  </a:solidFill>
                </a:rPr>
                <a:t>SIP</a:t>
              </a:r>
              <a:endParaRPr lang="en-US" sz="800" dirty="0">
                <a:solidFill>
                  <a:srgbClr val="0000FF"/>
                </a:solidFill>
              </a:endParaRPr>
            </a:p>
          </p:txBody>
        </p:sp>
        <p:sp>
          <p:nvSpPr>
            <p:cNvPr id="38" name="Freeform 37"/>
            <p:cNvSpPr/>
            <p:nvPr/>
          </p:nvSpPr>
          <p:spPr bwMode="auto">
            <a:xfrm>
              <a:off x="1824566" y="4097867"/>
              <a:ext cx="4652434" cy="1254477"/>
            </a:xfrm>
            <a:custGeom>
              <a:avLst/>
              <a:gdLst>
                <a:gd name="connsiteX0" fmla="*/ 46567 w 4652434"/>
                <a:gd name="connsiteY0" fmla="*/ 668866 h 1254477"/>
                <a:gd name="connsiteX1" fmla="*/ 656167 w 4652434"/>
                <a:gd name="connsiteY1" fmla="*/ 1024466 h 1254477"/>
                <a:gd name="connsiteX2" fmla="*/ 3983567 w 4652434"/>
                <a:gd name="connsiteY2" fmla="*/ 1083733 h 1254477"/>
                <a:gd name="connsiteX3" fmla="*/ 4652434 w 4652434"/>
                <a:gd name="connsiteY3" fmla="*/ 0 h 1254477"/>
                <a:gd name="connsiteX4" fmla="*/ 4652434 w 4652434"/>
                <a:gd name="connsiteY4" fmla="*/ 0 h 1254477"/>
                <a:gd name="connsiteX5" fmla="*/ 4652434 w 4652434"/>
                <a:gd name="connsiteY5" fmla="*/ 0 h 125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2434" h="1254477">
                  <a:moveTo>
                    <a:pt x="46567" y="668866"/>
                  </a:moveTo>
                  <a:cubicBezTo>
                    <a:pt x="23283" y="812094"/>
                    <a:pt x="0" y="955322"/>
                    <a:pt x="656167" y="1024466"/>
                  </a:cubicBezTo>
                  <a:cubicBezTo>
                    <a:pt x="1312334" y="1093611"/>
                    <a:pt x="3317522" y="1254477"/>
                    <a:pt x="3983567" y="1083733"/>
                  </a:cubicBezTo>
                  <a:cubicBezTo>
                    <a:pt x="4649612" y="912989"/>
                    <a:pt x="4652434" y="0"/>
                    <a:pt x="4652434" y="0"/>
                  </a:cubicBezTo>
                  <a:lnTo>
                    <a:pt x="4652434" y="0"/>
                  </a:lnTo>
                  <a:lnTo>
                    <a:pt x="4652434" y="0"/>
                  </a:lnTo>
                </a:path>
              </a:pathLst>
            </a:custGeom>
            <a:noFill/>
            <a:ln w="3175" cap="flat" cmpd="sng" algn="ctr">
              <a:solidFill>
                <a:srgbClr val="FF0000"/>
              </a:solidFill>
              <a:prstDash val="dash"/>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6" charset="0"/>
              </a:endParaRPr>
            </a:p>
          </p:txBody>
        </p:sp>
        <p:sp>
          <p:nvSpPr>
            <p:cNvPr id="39" name="TextBox 38"/>
            <p:cNvSpPr txBox="1"/>
            <p:nvPr/>
          </p:nvSpPr>
          <p:spPr>
            <a:xfrm>
              <a:off x="3663934" y="5042280"/>
              <a:ext cx="1775898" cy="351171"/>
            </a:xfrm>
            <a:prstGeom prst="rect">
              <a:avLst/>
            </a:prstGeom>
            <a:noFill/>
          </p:spPr>
          <p:txBody>
            <a:bodyPr wrap="square" rtlCol="0">
              <a:spAutoFit/>
            </a:bodyPr>
            <a:lstStyle/>
            <a:p>
              <a:r>
                <a:rPr lang="en-US" sz="900" dirty="0" smtClean="0">
                  <a:solidFill>
                    <a:srgbClr val="FF0000"/>
                  </a:solidFill>
                </a:rPr>
                <a:t>RTP or voice traffic</a:t>
              </a:r>
              <a:endParaRPr lang="en-US" sz="900" dirty="0">
                <a:solidFill>
                  <a:srgbClr val="FF0000"/>
                </a:solidFill>
              </a:endParaRPr>
            </a:p>
          </p:txBody>
        </p:sp>
        <p:sp>
          <p:nvSpPr>
            <p:cNvPr id="40" name="Freeform 39"/>
            <p:cNvSpPr/>
            <p:nvPr/>
          </p:nvSpPr>
          <p:spPr bwMode="auto">
            <a:xfrm>
              <a:off x="1264356" y="4758267"/>
              <a:ext cx="5610577" cy="869244"/>
            </a:xfrm>
            <a:custGeom>
              <a:avLst/>
              <a:gdLst>
                <a:gd name="connsiteX0" fmla="*/ 293511 w 5610577"/>
                <a:gd name="connsiteY0" fmla="*/ 0 h 869244"/>
                <a:gd name="connsiteX1" fmla="*/ 572911 w 5610577"/>
                <a:gd name="connsiteY1" fmla="*/ 668866 h 869244"/>
                <a:gd name="connsiteX2" fmla="*/ 3730977 w 5610577"/>
                <a:gd name="connsiteY2" fmla="*/ 863600 h 869244"/>
                <a:gd name="connsiteX3" fmla="*/ 5178777 w 5610577"/>
                <a:gd name="connsiteY3" fmla="*/ 635000 h 869244"/>
                <a:gd name="connsiteX4" fmla="*/ 5610577 w 5610577"/>
                <a:gd name="connsiteY4" fmla="*/ 16933 h 869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10577" h="869244">
                  <a:moveTo>
                    <a:pt x="293511" y="0"/>
                  </a:moveTo>
                  <a:cubicBezTo>
                    <a:pt x="146755" y="262466"/>
                    <a:pt x="0" y="524933"/>
                    <a:pt x="572911" y="668866"/>
                  </a:cubicBezTo>
                  <a:cubicBezTo>
                    <a:pt x="1145822" y="812799"/>
                    <a:pt x="2963333" y="869244"/>
                    <a:pt x="3730977" y="863600"/>
                  </a:cubicBezTo>
                  <a:cubicBezTo>
                    <a:pt x="4498621" y="857956"/>
                    <a:pt x="4865510" y="776111"/>
                    <a:pt x="5178777" y="635000"/>
                  </a:cubicBezTo>
                  <a:cubicBezTo>
                    <a:pt x="5492044" y="493889"/>
                    <a:pt x="5551310" y="255411"/>
                    <a:pt x="5610577" y="16933"/>
                  </a:cubicBezTo>
                </a:path>
              </a:pathLst>
            </a:custGeom>
            <a:noFill/>
            <a:ln w="3175" cap="flat" cmpd="sng" algn="ctr">
              <a:solidFill>
                <a:srgbClr val="FF0000"/>
              </a:solidFill>
              <a:prstDash val="dash"/>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6" charset="0"/>
              </a:endParaRPr>
            </a:p>
          </p:txBody>
        </p:sp>
        <p:sp>
          <p:nvSpPr>
            <p:cNvPr id="41" name="TextBox 40"/>
            <p:cNvSpPr txBox="1"/>
            <p:nvPr/>
          </p:nvSpPr>
          <p:spPr>
            <a:xfrm>
              <a:off x="3494588" y="5406357"/>
              <a:ext cx="1636214" cy="351171"/>
            </a:xfrm>
            <a:prstGeom prst="rect">
              <a:avLst/>
            </a:prstGeom>
            <a:noFill/>
          </p:spPr>
          <p:txBody>
            <a:bodyPr wrap="square" rtlCol="0">
              <a:spAutoFit/>
            </a:bodyPr>
            <a:lstStyle/>
            <a:p>
              <a:r>
                <a:rPr lang="en-US" sz="900" dirty="0" smtClean="0">
                  <a:solidFill>
                    <a:srgbClr val="FF0000"/>
                  </a:solidFill>
                </a:rPr>
                <a:t>RTP or voice traffic</a:t>
              </a:r>
              <a:endParaRPr lang="en-US" sz="900" dirty="0">
                <a:solidFill>
                  <a:srgbClr val="FF0000"/>
                </a:solidFill>
              </a:endParaRPr>
            </a:p>
          </p:txBody>
        </p:sp>
      </p:grpSp>
      <p:sp>
        <p:nvSpPr>
          <p:cNvPr id="45" name="TextBox 44"/>
          <p:cNvSpPr txBox="1"/>
          <p:nvPr/>
        </p:nvSpPr>
        <p:spPr>
          <a:xfrm>
            <a:off x="362980" y="5708021"/>
            <a:ext cx="8323820" cy="307777"/>
          </a:xfrm>
          <a:prstGeom prst="rect">
            <a:avLst/>
          </a:prstGeom>
          <a:noFill/>
          <a:ln>
            <a:solidFill>
              <a:schemeClr val="tx1"/>
            </a:solidFill>
          </a:ln>
        </p:spPr>
        <p:txBody>
          <a:bodyPr wrap="square" rtlCol="0">
            <a:spAutoFit/>
          </a:bodyPr>
          <a:lstStyle/>
          <a:p>
            <a:pPr>
              <a:buFont typeface="Arial" pitchFamily="34" charset="0"/>
              <a:buChar char="•"/>
            </a:pPr>
            <a:r>
              <a:rPr lang="en-US" sz="1400" dirty="0" smtClean="0"/>
              <a:t> Part of call will be T-lib request/response/events, SIP signaling and Voice traffic</a:t>
            </a:r>
            <a:endParaRPr lang="en-US" sz="1400" dirty="0"/>
          </a:p>
        </p:txBody>
      </p:sp>
    </p:spTree>
    <p:extLst>
      <p:ext uri="{BB962C8B-B14F-4D97-AF65-F5344CB8AC3E}">
        <p14:creationId xmlns:p14="http://schemas.microsoft.com/office/powerpoint/2010/main" val="2280890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SIP and associated VoIP Protocols</a:t>
            </a:r>
          </a:p>
        </p:txBody>
      </p:sp>
      <p:sp>
        <p:nvSpPr>
          <p:cNvPr id="3" name="Content Placeholder 2"/>
          <p:cNvSpPr>
            <a:spLocks noGrp="1"/>
          </p:cNvSpPr>
          <p:nvPr>
            <p:ph idx="1"/>
          </p:nvPr>
        </p:nvSpPr>
        <p:spPr/>
        <p:txBody>
          <a:bodyPr>
            <a:normAutofit/>
          </a:bodyPr>
          <a:lstStyle/>
          <a:p>
            <a:r>
              <a:rPr lang="en-US" sz="1400" b="1" dirty="0">
                <a:latin typeface="Times New Roman" panose="02020603050405020304" pitchFamily="18" charset="0"/>
                <a:cs typeface="Times New Roman" panose="02020603050405020304" pitchFamily="18" charset="0"/>
              </a:rPr>
              <a:t>SIP:</a:t>
            </a:r>
          </a:p>
          <a:p>
            <a:pPr marL="0" indent="0">
              <a:buNone/>
            </a:pPr>
            <a:r>
              <a:rPr lang="en-US" sz="1400" dirty="0">
                <a:latin typeface="Times New Roman" panose="02020603050405020304" pitchFamily="18" charset="0"/>
                <a:cs typeface="Times New Roman" panose="02020603050405020304" pitchFamily="18" charset="0"/>
              </a:rPr>
              <a:t>The Session Initiation Protocol (SIP) is a signaling communications protocol, widely used for controlling multimedia communication sessions such as voice and video calls over Internet Protocol (IP) networks.</a:t>
            </a:r>
          </a:p>
          <a:p>
            <a:pPr marL="0" indent="0">
              <a:buNone/>
            </a:pPr>
            <a:r>
              <a:rPr lang="en-US" sz="1400" dirty="0">
                <a:latin typeface="Times New Roman" panose="02020603050405020304" pitchFamily="18" charset="0"/>
                <a:cs typeface="Times New Roman" panose="02020603050405020304" pitchFamily="18" charset="0"/>
              </a:rPr>
              <a:t>The protocol defines the messages that are sent between endpoints, which govern establishment, termination and other essential elements of a call.</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SDP:</a:t>
            </a:r>
          </a:p>
          <a:p>
            <a:pPr marL="0" indent="0">
              <a:buNone/>
            </a:pPr>
            <a:r>
              <a:rPr lang="en-US" sz="1400" dirty="0">
                <a:latin typeface="Times New Roman" panose="02020603050405020304" pitchFamily="18" charset="0"/>
                <a:cs typeface="Times New Roman" panose="02020603050405020304" pitchFamily="18" charset="0"/>
              </a:rPr>
              <a:t>The Session Description Protocol (SDP) is a format for describing streaming media initialization parameters. SDP does not deliver media itself but is used for negotiation between end points of media type, format, and all associated properties. </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RTP: </a:t>
            </a:r>
          </a:p>
          <a:p>
            <a:pPr marL="0" indent="0">
              <a:buNone/>
            </a:pPr>
            <a:r>
              <a:rPr lang="en-US" sz="1400" dirty="0">
                <a:latin typeface="Times New Roman" panose="02020603050405020304" pitchFamily="18" charset="0"/>
                <a:cs typeface="Times New Roman" panose="02020603050405020304" pitchFamily="18" charset="0"/>
              </a:rPr>
              <a:t>The Real-time Transport Protocol (RTP), defines a standardized packet format for delivering audio and video over IP networks. </a:t>
            </a:r>
          </a:p>
          <a:p>
            <a:pPr marL="0" indent="0">
              <a:buNone/>
            </a:pPr>
            <a:r>
              <a:rPr lang="en-US" sz="1400" dirty="0">
                <a:latin typeface="Times New Roman" panose="02020603050405020304" pitchFamily="18" charset="0"/>
                <a:cs typeface="Times New Roman" panose="02020603050405020304" pitchFamily="18" charset="0"/>
              </a:rPr>
              <a:t>RTP is one of the technical foundations of Voice over IP and in this context is often used in conjunction with a signaling protocol such as the Session Initiation Protocol (SIP) which assists in setting up connections across the network.</a:t>
            </a:r>
          </a:p>
          <a:p>
            <a:endParaRPr lang="en-US" sz="1400" dirty="0">
              <a:latin typeface="Times New Roman" panose="02020603050405020304" pitchFamily="18" charset="0"/>
              <a:cs typeface="Times New Roman" panose="02020603050405020304" pitchFamily="18" charset="0"/>
            </a:endParaRPr>
          </a:p>
          <a:p>
            <a:pPr marL="914400" lvl="4" indent="0">
              <a:spcAft>
                <a:spcPts val="0"/>
              </a:spcAft>
              <a:buNone/>
            </a:pPr>
            <a:endParaRPr lang="en-US" dirty="0"/>
          </a:p>
          <a:p>
            <a:pPr marL="1143000" lvl="3" indent="-457200">
              <a:spcAft>
                <a:spcPts val="0"/>
              </a:spcAft>
              <a:buFont typeface="+mj-lt"/>
              <a:buAutoNum type="arabicPeriod" startAt="2"/>
            </a:pPr>
            <a:endParaRPr lang="en-US" sz="2000" dirty="0"/>
          </a:p>
        </p:txBody>
      </p:sp>
    </p:spTree>
    <p:extLst>
      <p:ext uri="{BB962C8B-B14F-4D97-AF65-F5344CB8AC3E}">
        <p14:creationId xmlns:p14="http://schemas.microsoft.com/office/powerpoint/2010/main" val="142456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SIP </a:t>
            </a:r>
            <a:r>
              <a:rPr lang="en-US" dirty="0" smtClean="0"/>
              <a:t>Message</a:t>
            </a:r>
            <a:endParaRPr lang="en-US" dirty="0"/>
          </a:p>
        </p:txBody>
      </p:sp>
      <p:sp>
        <p:nvSpPr>
          <p:cNvPr id="3" name="Content Placeholder 2"/>
          <p:cNvSpPr>
            <a:spLocks noGrp="1"/>
          </p:cNvSpPr>
          <p:nvPr>
            <p:ph idx="1"/>
          </p:nvPr>
        </p:nvSpPr>
        <p:spPr/>
        <p:txBody>
          <a:bodyPr>
            <a:normAutofit/>
          </a:bodyPr>
          <a:lstStyle/>
          <a:p>
            <a:pPr marL="0" indent="0">
              <a:spcAft>
                <a:spcPts val="0"/>
              </a:spcAft>
              <a:buNone/>
            </a:pPr>
            <a:r>
              <a:rPr lang="en-US" sz="1400" dirty="0" smtClean="0">
                <a:latin typeface="Times New Roman" panose="02020603050405020304" pitchFamily="18" charset="0"/>
                <a:cs typeface="Times New Roman" panose="02020603050405020304" pitchFamily="18" charset="0"/>
              </a:rPr>
              <a:t>SIP message consists of SIP session  info and  may contain SDP providing RTP details:</a:t>
            </a:r>
          </a:p>
          <a:p>
            <a:pPr marL="0" indent="0">
              <a:spcAft>
                <a:spcPts val="0"/>
              </a:spcAft>
              <a:buNone/>
            </a:pPr>
            <a:endParaRPr lang="en-US" sz="1400" dirty="0">
              <a:latin typeface="Times New Roman" panose="02020603050405020304" pitchFamily="18" charset="0"/>
              <a:cs typeface="Times New Roman" panose="02020603050405020304" pitchFamily="18" charset="0"/>
            </a:endParaRPr>
          </a:p>
        </p:txBody>
      </p:sp>
      <p:sp>
        <p:nvSpPr>
          <p:cNvPr id="92" name="TextBox 91"/>
          <p:cNvSpPr txBox="1"/>
          <p:nvPr/>
        </p:nvSpPr>
        <p:spPr>
          <a:xfrm>
            <a:off x="2589840" y="1979392"/>
            <a:ext cx="5370146" cy="3831818"/>
          </a:xfrm>
          <a:prstGeom prst="rect">
            <a:avLst/>
          </a:prstGeom>
          <a:noFill/>
        </p:spPr>
        <p:txBody>
          <a:bodyPr wrap="square" rtlCol="0">
            <a:spAutoFit/>
          </a:bodyPr>
          <a:lstStyle/>
          <a:p>
            <a:r>
              <a:rPr lang="en-US" sz="900" dirty="0" smtClean="0"/>
              <a:t>INVITE sip:9001@192.168.0.3:5080 SIP/2.0</a:t>
            </a:r>
          </a:p>
          <a:p>
            <a:r>
              <a:rPr lang="en-US" sz="900" dirty="0" smtClean="0">
                <a:solidFill>
                  <a:srgbClr val="0000FF"/>
                </a:solidFill>
              </a:rPr>
              <a:t>Via:</a:t>
            </a:r>
            <a:r>
              <a:rPr lang="en-US" sz="900" dirty="0" smtClean="0"/>
              <a:t> SIP/2.0/UDP 192.168.0.3:15544;branch=z9hG4bK-d8754z-3cccbc7dd34c4670-1---d8754z-;</a:t>
            </a:r>
            <a:r>
              <a:rPr lang="en-US" sz="900" dirty="0" err="1" smtClean="0"/>
              <a:t>rport</a:t>
            </a:r>
            <a:endParaRPr lang="en-US" sz="900" dirty="0" smtClean="0"/>
          </a:p>
          <a:p>
            <a:r>
              <a:rPr lang="en-US" sz="900" dirty="0" smtClean="0">
                <a:solidFill>
                  <a:srgbClr val="0000FF"/>
                </a:solidFill>
              </a:rPr>
              <a:t>Max-Forwards</a:t>
            </a:r>
            <a:r>
              <a:rPr lang="en-US" sz="900" dirty="0" smtClean="0"/>
              <a:t>: 70</a:t>
            </a:r>
          </a:p>
          <a:p>
            <a:r>
              <a:rPr lang="en-US" sz="900" dirty="0" smtClean="0">
                <a:solidFill>
                  <a:srgbClr val="0000FF"/>
                </a:solidFill>
              </a:rPr>
              <a:t>Contact</a:t>
            </a:r>
            <a:r>
              <a:rPr lang="en-US" sz="900" dirty="0" smtClean="0"/>
              <a:t>: &lt;sip:9819276249@192.168.0.3:15544&gt;</a:t>
            </a:r>
          </a:p>
          <a:p>
            <a:r>
              <a:rPr lang="en-US" sz="900" b="1" dirty="0" smtClean="0">
                <a:solidFill>
                  <a:srgbClr val="0000FF"/>
                </a:solidFill>
              </a:rPr>
              <a:t>To</a:t>
            </a:r>
            <a:r>
              <a:rPr lang="en-US" sz="900" b="1" dirty="0" smtClean="0"/>
              <a:t>: </a:t>
            </a:r>
            <a:r>
              <a:rPr lang="en-US" sz="900" dirty="0" smtClean="0"/>
              <a:t>"9001"&lt;sip:9001@192.168.0.3:5080&gt;</a:t>
            </a:r>
          </a:p>
          <a:p>
            <a:r>
              <a:rPr lang="en-US" sz="900" b="1" dirty="0" smtClean="0">
                <a:solidFill>
                  <a:srgbClr val="0000FF"/>
                </a:solidFill>
              </a:rPr>
              <a:t>From</a:t>
            </a:r>
            <a:r>
              <a:rPr lang="en-US" sz="900" b="1" dirty="0" smtClean="0"/>
              <a:t>: </a:t>
            </a:r>
            <a:r>
              <a:rPr lang="en-US" sz="900" dirty="0" smtClean="0"/>
              <a:t>&lt;sip:9819276249@192.168.0.3:5080&gt;;</a:t>
            </a:r>
            <a:r>
              <a:rPr lang="en-US" sz="900" b="1" dirty="0" smtClean="0"/>
              <a:t>tag=e7460900</a:t>
            </a:r>
          </a:p>
          <a:p>
            <a:r>
              <a:rPr lang="en-US" sz="900" b="1" dirty="0" smtClean="0">
                <a:solidFill>
                  <a:srgbClr val="0000FF"/>
                </a:solidFill>
              </a:rPr>
              <a:t>Call-ID</a:t>
            </a:r>
            <a:r>
              <a:rPr lang="en-US" sz="900" b="1" dirty="0" smtClean="0"/>
              <a:t>: MTZhMDZlZjg4ZjU1NDFhNDA3NmRjZTJhZTc3MjY3OTg</a:t>
            </a:r>
          </a:p>
          <a:p>
            <a:r>
              <a:rPr lang="en-US" sz="900" dirty="0" err="1" smtClean="0">
                <a:solidFill>
                  <a:srgbClr val="0000FF"/>
                </a:solidFill>
              </a:rPr>
              <a:t>CSeq</a:t>
            </a:r>
            <a:r>
              <a:rPr lang="en-US" sz="900" dirty="0" smtClean="0"/>
              <a:t>: 1 INVITE</a:t>
            </a:r>
          </a:p>
          <a:p>
            <a:r>
              <a:rPr lang="en-US" sz="900" dirty="0" smtClean="0">
                <a:solidFill>
                  <a:srgbClr val="0000FF"/>
                </a:solidFill>
              </a:rPr>
              <a:t>Allow</a:t>
            </a:r>
            <a:r>
              <a:rPr lang="en-US" sz="900" dirty="0" smtClean="0"/>
              <a:t>: INVITE, ACK, CANCEL, OPTIONS, BYE, REFER, NOTIFY, MESSAGE, SUBSCRIBE, INFO</a:t>
            </a:r>
          </a:p>
          <a:p>
            <a:r>
              <a:rPr lang="en-US" sz="900" dirty="0" smtClean="0">
                <a:solidFill>
                  <a:srgbClr val="0000FF"/>
                </a:solidFill>
              </a:rPr>
              <a:t>Content-Type</a:t>
            </a:r>
            <a:r>
              <a:rPr lang="en-US" sz="900" dirty="0" smtClean="0"/>
              <a:t>: application/</a:t>
            </a:r>
            <a:r>
              <a:rPr lang="en-US" sz="900" dirty="0" err="1" smtClean="0"/>
              <a:t>sdp</a:t>
            </a:r>
            <a:endParaRPr lang="en-US" sz="900" dirty="0" smtClean="0"/>
          </a:p>
          <a:p>
            <a:r>
              <a:rPr lang="en-US" sz="900" dirty="0" smtClean="0">
                <a:solidFill>
                  <a:srgbClr val="0000FF"/>
                </a:solidFill>
              </a:rPr>
              <a:t>Supported</a:t>
            </a:r>
            <a:r>
              <a:rPr lang="en-US" sz="900" dirty="0" smtClean="0"/>
              <a:t>: replaces</a:t>
            </a:r>
          </a:p>
          <a:p>
            <a:r>
              <a:rPr lang="en-US" sz="900" dirty="0" smtClean="0">
                <a:solidFill>
                  <a:srgbClr val="0000FF"/>
                </a:solidFill>
              </a:rPr>
              <a:t>User-Agent</a:t>
            </a:r>
            <a:r>
              <a:rPr lang="en-US" sz="900" dirty="0" smtClean="0"/>
              <a:t>: X-</a:t>
            </a:r>
            <a:r>
              <a:rPr lang="en-US" sz="900" dirty="0" err="1" smtClean="0"/>
              <a:t>Lite</a:t>
            </a:r>
            <a:r>
              <a:rPr lang="en-US" sz="900" dirty="0" smtClean="0"/>
              <a:t> release 4.5.5.1 stamp 74226</a:t>
            </a:r>
          </a:p>
          <a:p>
            <a:r>
              <a:rPr lang="en-US" sz="900" dirty="0" smtClean="0">
                <a:solidFill>
                  <a:srgbClr val="0000FF"/>
                </a:solidFill>
              </a:rPr>
              <a:t>Content-Length</a:t>
            </a:r>
            <a:r>
              <a:rPr lang="en-US" sz="900" dirty="0" smtClean="0"/>
              <a:t>: 302</a:t>
            </a:r>
          </a:p>
          <a:p>
            <a:endParaRPr lang="en-US" sz="900" dirty="0" smtClean="0"/>
          </a:p>
          <a:p>
            <a:endParaRPr lang="en-US" sz="900" dirty="0" smtClean="0"/>
          </a:p>
          <a:p>
            <a:r>
              <a:rPr lang="en-US" sz="900" dirty="0" smtClean="0"/>
              <a:t>v=0</a:t>
            </a:r>
          </a:p>
          <a:p>
            <a:r>
              <a:rPr lang="en-US" sz="900" dirty="0" smtClean="0"/>
              <a:t>o=- 13056663890031250 1 IN IP4 192.168.0.3</a:t>
            </a:r>
          </a:p>
          <a:p>
            <a:r>
              <a:rPr lang="en-US" sz="900" dirty="0" smtClean="0"/>
              <a:t>s=X-</a:t>
            </a:r>
            <a:r>
              <a:rPr lang="en-US" sz="900" dirty="0" err="1" smtClean="0"/>
              <a:t>Lite</a:t>
            </a:r>
            <a:r>
              <a:rPr lang="en-US" sz="900" dirty="0" smtClean="0"/>
              <a:t> 4 release 4.5.5.1 stamp 74226</a:t>
            </a:r>
          </a:p>
          <a:p>
            <a:r>
              <a:rPr lang="en-US" sz="900" dirty="0" smtClean="0">
                <a:solidFill>
                  <a:srgbClr val="FF0000"/>
                </a:solidFill>
              </a:rPr>
              <a:t>c=IN IP4 192.168.0.3</a:t>
            </a:r>
          </a:p>
          <a:p>
            <a:r>
              <a:rPr lang="en-US" sz="900" dirty="0" smtClean="0"/>
              <a:t>t=0 0</a:t>
            </a:r>
          </a:p>
          <a:p>
            <a:r>
              <a:rPr lang="en-US" sz="900" dirty="0" smtClean="0">
                <a:solidFill>
                  <a:srgbClr val="FF0000"/>
                </a:solidFill>
              </a:rPr>
              <a:t>m=audio 5082 RTP/AVP 125 9 8 0 100 101</a:t>
            </a:r>
          </a:p>
          <a:p>
            <a:r>
              <a:rPr lang="en-US" sz="900" dirty="0" smtClean="0"/>
              <a:t>a=rtpmap:125 opus/48000/2</a:t>
            </a:r>
          </a:p>
          <a:p>
            <a:r>
              <a:rPr lang="en-US" sz="900" dirty="0" smtClean="0"/>
              <a:t>a=fmtp:125 </a:t>
            </a:r>
            <a:r>
              <a:rPr lang="en-US" sz="900" dirty="0" err="1" smtClean="0"/>
              <a:t>useinbandfec</a:t>
            </a:r>
            <a:r>
              <a:rPr lang="en-US" sz="900" dirty="0" smtClean="0"/>
              <a:t>=1</a:t>
            </a:r>
          </a:p>
          <a:p>
            <a:r>
              <a:rPr lang="en-US" sz="900" dirty="0" smtClean="0"/>
              <a:t>a=rtpmap:100 </a:t>
            </a:r>
            <a:r>
              <a:rPr lang="en-US" sz="900" dirty="0" err="1" smtClean="0"/>
              <a:t>speex</a:t>
            </a:r>
            <a:r>
              <a:rPr lang="en-US" sz="900" dirty="0" smtClean="0"/>
              <a:t>/16000</a:t>
            </a:r>
          </a:p>
          <a:p>
            <a:r>
              <a:rPr lang="en-US" sz="900" dirty="0" smtClean="0"/>
              <a:t>a=rtpmap:101 telephone-event/8000</a:t>
            </a:r>
          </a:p>
          <a:p>
            <a:r>
              <a:rPr lang="en-US" sz="900" dirty="0" smtClean="0"/>
              <a:t>a=fmtp:101 0-15</a:t>
            </a:r>
          </a:p>
          <a:p>
            <a:r>
              <a:rPr lang="en-US" sz="900" dirty="0" smtClean="0"/>
              <a:t>a=</a:t>
            </a:r>
            <a:r>
              <a:rPr lang="en-US" sz="900" dirty="0" err="1" smtClean="0"/>
              <a:t>sendrecv</a:t>
            </a:r>
            <a:endParaRPr lang="en-US" sz="900" dirty="0"/>
          </a:p>
        </p:txBody>
      </p:sp>
      <p:sp>
        <p:nvSpPr>
          <p:cNvPr id="93" name="Right Bracket 92"/>
          <p:cNvSpPr/>
          <p:nvPr/>
        </p:nvSpPr>
        <p:spPr bwMode="auto">
          <a:xfrm>
            <a:off x="5065697" y="4108578"/>
            <a:ext cx="323851" cy="1631811"/>
          </a:xfrm>
          <a:prstGeom prst="rightBracke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6" charset="0"/>
            </a:endParaRPr>
          </a:p>
        </p:txBody>
      </p:sp>
      <p:sp>
        <p:nvSpPr>
          <p:cNvPr id="94" name="Right Bracket 93"/>
          <p:cNvSpPr/>
          <p:nvPr/>
        </p:nvSpPr>
        <p:spPr bwMode="auto">
          <a:xfrm>
            <a:off x="7706153" y="1984935"/>
            <a:ext cx="323851" cy="1833532"/>
          </a:xfrm>
          <a:prstGeom prst="rightBracke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6" charset="0"/>
            </a:endParaRPr>
          </a:p>
        </p:txBody>
      </p:sp>
      <p:sp>
        <p:nvSpPr>
          <p:cNvPr id="95" name="Rectangular Callout 94"/>
          <p:cNvSpPr/>
          <p:nvPr/>
        </p:nvSpPr>
        <p:spPr bwMode="auto">
          <a:xfrm>
            <a:off x="4993208" y="4473321"/>
            <a:ext cx="1351370" cy="550258"/>
          </a:xfrm>
          <a:prstGeom prst="wedgeRectCallout">
            <a:avLst/>
          </a:prstGeom>
          <a:solidFill>
            <a:srgbClr val="DCDCDC"/>
          </a:solidFill>
          <a:ln w="9525">
            <a:solidFill>
              <a:schemeClr val="tx1"/>
            </a:solidFill>
            <a:round/>
            <a:headEnd/>
            <a:tailEnd/>
          </a:ln>
          <a:effectLst/>
        </p:spPr>
        <p:txBody>
          <a:bodyPr rtlCol="0" anchor="ctr"/>
          <a:lstStyle/>
          <a:p>
            <a:pPr algn="ctr"/>
            <a:r>
              <a:rPr lang="en-US" dirty="0" smtClean="0">
                <a:solidFill>
                  <a:srgbClr val="0000FF"/>
                </a:solidFill>
                <a:latin typeface="+mn-lt"/>
                <a:ea typeface="+mn-ea"/>
              </a:rPr>
              <a:t>SDP </a:t>
            </a:r>
            <a:endParaRPr lang="en-US" dirty="0">
              <a:solidFill>
                <a:srgbClr val="0000FF"/>
              </a:solidFill>
              <a:latin typeface="+mn-lt"/>
              <a:ea typeface="+mn-ea"/>
            </a:endParaRPr>
          </a:p>
        </p:txBody>
      </p:sp>
      <p:sp>
        <p:nvSpPr>
          <p:cNvPr id="96" name="Rectangular Callout 95"/>
          <p:cNvSpPr/>
          <p:nvPr/>
        </p:nvSpPr>
        <p:spPr bwMode="auto">
          <a:xfrm>
            <a:off x="7641590" y="2504211"/>
            <a:ext cx="1351370" cy="550258"/>
          </a:xfrm>
          <a:prstGeom prst="wedgeRectCallout">
            <a:avLst/>
          </a:prstGeom>
          <a:solidFill>
            <a:srgbClr val="DCDCDC"/>
          </a:solidFill>
          <a:ln w="9525">
            <a:solidFill>
              <a:srgbClr val="A6A6A6"/>
            </a:solidFill>
            <a:round/>
            <a:headEnd/>
            <a:tailEnd/>
          </a:ln>
          <a:effectLst/>
        </p:spPr>
        <p:txBody>
          <a:bodyPr rtlCol="0" anchor="ctr"/>
          <a:lstStyle/>
          <a:p>
            <a:pPr algn="ctr"/>
            <a:r>
              <a:rPr lang="en-US" dirty="0" smtClean="0">
                <a:solidFill>
                  <a:srgbClr val="0000FF"/>
                </a:solidFill>
                <a:latin typeface="+mn-lt"/>
                <a:ea typeface="+mn-ea"/>
              </a:rPr>
              <a:t>SIP </a:t>
            </a:r>
            <a:endParaRPr lang="en-US" dirty="0">
              <a:solidFill>
                <a:srgbClr val="0000FF"/>
              </a:solidFill>
              <a:latin typeface="+mn-lt"/>
              <a:ea typeface="+mn-ea"/>
            </a:endParaRPr>
          </a:p>
        </p:txBody>
      </p:sp>
      <p:sp>
        <p:nvSpPr>
          <p:cNvPr id="97" name="TextBox 96"/>
          <p:cNvSpPr txBox="1"/>
          <p:nvPr/>
        </p:nvSpPr>
        <p:spPr>
          <a:xfrm>
            <a:off x="98291" y="5097747"/>
            <a:ext cx="2509077" cy="577081"/>
          </a:xfrm>
          <a:prstGeom prst="rect">
            <a:avLst/>
          </a:prstGeom>
          <a:noFill/>
          <a:ln>
            <a:solidFill>
              <a:srgbClr val="FF0000"/>
            </a:solidFill>
          </a:ln>
        </p:spPr>
        <p:txBody>
          <a:bodyPr wrap="square" rtlCol="0">
            <a:spAutoFit/>
          </a:bodyPr>
          <a:lstStyle/>
          <a:p>
            <a:r>
              <a:rPr lang="en-US" sz="1050" b="1" dirty="0" smtClean="0">
                <a:solidFill>
                  <a:srgbClr val="FF0000"/>
                </a:solidFill>
              </a:rPr>
              <a:t>RTP</a:t>
            </a:r>
            <a:r>
              <a:rPr lang="en-US" sz="1050" dirty="0" smtClean="0"/>
              <a:t>, IP Port and supported Codecs</a:t>
            </a:r>
          </a:p>
          <a:p>
            <a:r>
              <a:rPr lang="en-US" sz="1050" dirty="0" smtClean="0"/>
              <a:t>RTP IP - 192.168.0.3, Port – 5082</a:t>
            </a:r>
          </a:p>
          <a:p>
            <a:r>
              <a:rPr lang="en-US" sz="1050" dirty="0" err="1" smtClean="0"/>
              <a:t>Codecs</a:t>
            </a:r>
            <a:r>
              <a:rPr lang="en-US" sz="1050" dirty="0" smtClean="0"/>
              <a:t> offered – 125, 9, 8, 0, 100, 101</a:t>
            </a:r>
            <a:endParaRPr lang="en-US" sz="1050" dirty="0"/>
          </a:p>
        </p:txBody>
      </p:sp>
      <p:cxnSp>
        <p:nvCxnSpPr>
          <p:cNvPr id="98" name="Straight Arrow Connector 97"/>
          <p:cNvCxnSpPr>
            <a:stCxn id="97" idx="0"/>
          </p:cNvCxnSpPr>
          <p:nvPr/>
        </p:nvCxnSpPr>
        <p:spPr bwMode="auto">
          <a:xfrm flipV="1">
            <a:off x="1352830" y="4847743"/>
            <a:ext cx="1254538" cy="250004"/>
          </a:xfrm>
          <a:prstGeom prst="straightConnector1">
            <a:avLst/>
          </a:prstGeom>
          <a:solidFill>
            <a:schemeClr val="accent1"/>
          </a:solidFill>
          <a:ln w="9525" cap="flat" cmpd="sng" algn="ctr">
            <a:solidFill>
              <a:srgbClr val="FF0000"/>
            </a:solidFill>
            <a:prstDash val="sysDot"/>
            <a:round/>
            <a:headEnd type="none" w="med" len="med"/>
            <a:tailEnd type="arrow"/>
          </a:ln>
          <a:effectLst/>
        </p:spPr>
      </p:cxnSp>
      <p:sp>
        <p:nvSpPr>
          <p:cNvPr id="99" name="TextBox 98"/>
          <p:cNvSpPr txBox="1"/>
          <p:nvPr/>
        </p:nvSpPr>
        <p:spPr>
          <a:xfrm>
            <a:off x="1352830" y="2638194"/>
            <a:ext cx="1413932" cy="307777"/>
          </a:xfrm>
          <a:prstGeom prst="rect">
            <a:avLst/>
          </a:prstGeom>
          <a:noFill/>
        </p:spPr>
        <p:txBody>
          <a:bodyPr wrap="square" rtlCol="0">
            <a:spAutoFit/>
          </a:bodyPr>
          <a:lstStyle/>
          <a:p>
            <a:r>
              <a:rPr lang="en-US" sz="1400" dirty="0" smtClean="0">
                <a:solidFill>
                  <a:srgbClr val="0000FF"/>
                </a:solidFill>
              </a:rPr>
              <a:t>SIP Headers</a:t>
            </a:r>
            <a:endParaRPr lang="en-US" sz="1400" dirty="0">
              <a:solidFill>
                <a:srgbClr val="0000FF"/>
              </a:solidFill>
            </a:endParaRPr>
          </a:p>
        </p:txBody>
      </p:sp>
      <p:grpSp>
        <p:nvGrpSpPr>
          <p:cNvPr id="100" name="Group 99"/>
          <p:cNvGrpSpPr/>
          <p:nvPr/>
        </p:nvGrpSpPr>
        <p:grpSpPr>
          <a:xfrm>
            <a:off x="2500750" y="2196949"/>
            <a:ext cx="118899" cy="1596117"/>
            <a:chOff x="2500750" y="2196949"/>
            <a:chExt cx="118899" cy="1596117"/>
          </a:xfrm>
        </p:grpSpPr>
        <p:sp>
          <p:nvSpPr>
            <p:cNvPr id="101" name="Left Bracket 100"/>
            <p:cNvSpPr/>
            <p:nvPr/>
          </p:nvSpPr>
          <p:spPr bwMode="auto">
            <a:xfrm>
              <a:off x="2500755" y="2196949"/>
              <a:ext cx="106613" cy="1596117"/>
            </a:xfrm>
            <a:prstGeom prst="leftBracket">
              <a:avLst/>
            </a:prstGeom>
            <a:no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6" charset="0"/>
              </a:endParaRPr>
            </a:p>
          </p:txBody>
        </p:sp>
        <p:cxnSp>
          <p:nvCxnSpPr>
            <p:cNvPr id="102" name="Straight Connector 101"/>
            <p:cNvCxnSpPr/>
            <p:nvPr/>
          </p:nvCxnSpPr>
          <p:spPr bwMode="auto">
            <a:xfrm>
              <a:off x="2500756" y="2504211"/>
              <a:ext cx="110432" cy="1588"/>
            </a:xfrm>
            <a:prstGeom prst="line">
              <a:avLst/>
            </a:prstGeom>
            <a:solidFill>
              <a:schemeClr val="accent1"/>
            </a:solidFill>
            <a:ln w="12700" cap="flat" cmpd="sng" algn="ctr">
              <a:solidFill>
                <a:srgbClr val="0000FF"/>
              </a:solidFill>
              <a:prstDash val="solid"/>
              <a:round/>
              <a:headEnd type="none" w="med" len="med"/>
              <a:tailEnd type="none" w="med" len="med"/>
            </a:ln>
            <a:effectLst/>
          </p:spPr>
        </p:cxnSp>
        <p:cxnSp>
          <p:nvCxnSpPr>
            <p:cNvPr id="103" name="Straight Connector 102"/>
            <p:cNvCxnSpPr/>
            <p:nvPr/>
          </p:nvCxnSpPr>
          <p:spPr bwMode="auto">
            <a:xfrm>
              <a:off x="2500750" y="2656611"/>
              <a:ext cx="110432" cy="1588"/>
            </a:xfrm>
            <a:prstGeom prst="line">
              <a:avLst/>
            </a:prstGeom>
            <a:solidFill>
              <a:schemeClr val="accent1"/>
            </a:solidFill>
            <a:ln w="12700" cap="flat" cmpd="sng" algn="ctr">
              <a:solidFill>
                <a:srgbClr val="0000FF"/>
              </a:solidFill>
              <a:prstDash val="solid"/>
              <a:round/>
              <a:headEnd type="none" w="med" len="med"/>
              <a:tailEnd type="none" w="med" len="med"/>
            </a:ln>
            <a:effectLst/>
          </p:spPr>
        </p:cxnSp>
        <p:cxnSp>
          <p:nvCxnSpPr>
            <p:cNvPr id="104" name="Straight Connector 103"/>
            <p:cNvCxnSpPr/>
            <p:nvPr/>
          </p:nvCxnSpPr>
          <p:spPr bwMode="auto">
            <a:xfrm>
              <a:off x="2509217" y="2792083"/>
              <a:ext cx="110432" cy="1588"/>
            </a:xfrm>
            <a:prstGeom prst="line">
              <a:avLst/>
            </a:prstGeom>
            <a:solidFill>
              <a:schemeClr val="accent1"/>
            </a:solidFill>
            <a:ln w="12700" cap="flat" cmpd="sng" algn="ctr">
              <a:solidFill>
                <a:srgbClr val="0000FF"/>
              </a:solidFill>
              <a:prstDash val="solid"/>
              <a:round/>
              <a:headEnd type="none" w="med" len="med"/>
              <a:tailEnd type="none" w="med" len="med"/>
            </a:ln>
            <a:effectLst/>
          </p:spPr>
        </p:cxnSp>
        <p:cxnSp>
          <p:nvCxnSpPr>
            <p:cNvPr id="105" name="Straight Connector 104"/>
            <p:cNvCxnSpPr/>
            <p:nvPr/>
          </p:nvCxnSpPr>
          <p:spPr bwMode="auto">
            <a:xfrm>
              <a:off x="2509217" y="2919088"/>
              <a:ext cx="110432" cy="1588"/>
            </a:xfrm>
            <a:prstGeom prst="line">
              <a:avLst/>
            </a:prstGeom>
            <a:solidFill>
              <a:schemeClr val="accent1"/>
            </a:solidFill>
            <a:ln w="12700" cap="flat" cmpd="sng" algn="ctr">
              <a:solidFill>
                <a:srgbClr val="0000FF"/>
              </a:solidFill>
              <a:prstDash val="solid"/>
              <a:round/>
              <a:headEnd type="none" w="med" len="med"/>
              <a:tailEnd type="none" w="med" len="med"/>
            </a:ln>
            <a:effectLst/>
          </p:spPr>
        </p:cxnSp>
        <p:cxnSp>
          <p:nvCxnSpPr>
            <p:cNvPr id="106" name="Straight Connector 105"/>
            <p:cNvCxnSpPr/>
            <p:nvPr/>
          </p:nvCxnSpPr>
          <p:spPr bwMode="auto">
            <a:xfrm>
              <a:off x="2509217" y="2368733"/>
              <a:ext cx="110432" cy="1588"/>
            </a:xfrm>
            <a:prstGeom prst="line">
              <a:avLst/>
            </a:prstGeom>
            <a:solidFill>
              <a:schemeClr val="accent1"/>
            </a:solidFill>
            <a:ln w="12700" cap="flat" cmpd="sng" algn="ctr">
              <a:solidFill>
                <a:srgbClr val="0000FF"/>
              </a:solidFill>
              <a:prstDash val="solid"/>
              <a:round/>
              <a:headEnd type="none" w="med" len="med"/>
              <a:tailEnd type="none" w="med" len="med"/>
            </a:ln>
            <a:effectLst/>
          </p:spPr>
        </p:cxnSp>
        <p:cxnSp>
          <p:nvCxnSpPr>
            <p:cNvPr id="107" name="Straight Connector 106"/>
            <p:cNvCxnSpPr/>
            <p:nvPr/>
          </p:nvCxnSpPr>
          <p:spPr bwMode="auto">
            <a:xfrm>
              <a:off x="2509217" y="3071494"/>
              <a:ext cx="110432" cy="1588"/>
            </a:xfrm>
            <a:prstGeom prst="line">
              <a:avLst/>
            </a:prstGeom>
            <a:solidFill>
              <a:schemeClr val="accent1"/>
            </a:solidFill>
            <a:ln w="12700" cap="flat" cmpd="sng" algn="ctr">
              <a:solidFill>
                <a:srgbClr val="0000FF"/>
              </a:solidFill>
              <a:prstDash val="solid"/>
              <a:round/>
              <a:headEnd type="none" w="med" len="med"/>
              <a:tailEnd type="none" w="med" len="med"/>
            </a:ln>
            <a:effectLst/>
          </p:spPr>
        </p:cxnSp>
        <p:cxnSp>
          <p:nvCxnSpPr>
            <p:cNvPr id="108" name="Straight Connector 107"/>
            <p:cNvCxnSpPr/>
            <p:nvPr/>
          </p:nvCxnSpPr>
          <p:spPr bwMode="auto">
            <a:xfrm>
              <a:off x="2509217" y="3190032"/>
              <a:ext cx="110432" cy="1588"/>
            </a:xfrm>
            <a:prstGeom prst="line">
              <a:avLst/>
            </a:prstGeom>
            <a:solidFill>
              <a:schemeClr val="accent1"/>
            </a:solidFill>
            <a:ln w="12700" cap="flat" cmpd="sng" algn="ctr">
              <a:solidFill>
                <a:srgbClr val="0000FF"/>
              </a:solidFill>
              <a:prstDash val="solid"/>
              <a:round/>
              <a:headEnd type="none" w="med" len="med"/>
              <a:tailEnd type="none" w="med" len="med"/>
            </a:ln>
            <a:effectLst/>
          </p:spPr>
        </p:cxnSp>
        <p:cxnSp>
          <p:nvCxnSpPr>
            <p:cNvPr id="109" name="Straight Connector 108"/>
            <p:cNvCxnSpPr/>
            <p:nvPr/>
          </p:nvCxnSpPr>
          <p:spPr bwMode="auto">
            <a:xfrm>
              <a:off x="2509217" y="3325504"/>
              <a:ext cx="110432" cy="1588"/>
            </a:xfrm>
            <a:prstGeom prst="line">
              <a:avLst/>
            </a:prstGeom>
            <a:solidFill>
              <a:schemeClr val="accent1"/>
            </a:solidFill>
            <a:ln w="12700" cap="flat" cmpd="sng" algn="ctr">
              <a:solidFill>
                <a:srgbClr val="0000FF"/>
              </a:solidFill>
              <a:prstDash val="solid"/>
              <a:round/>
              <a:headEnd type="none" w="med" len="med"/>
              <a:tailEnd type="none" w="med" len="med"/>
            </a:ln>
            <a:effectLst/>
          </p:spPr>
        </p:cxnSp>
        <p:cxnSp>
          <p:nvCxnSpPr>
            <p:cNvPr id="110" name="Straight Connector 109"/>
            <p:cNvCxnSpPr/>
            <p:nvPr/>
          </p:nvCxnSpPr>
          <p:spPr bwMode="auto">
            <a:xfrm>
              <a:off x="2509217" y="3460976"/>
              <a:ext cx="110432" cy="1588"/>
            </a:xfrm>
            <a:prstGeom prst="line">
              <a:avLst/>
            </a:prstGeom>
            <a:solidFill>
              <a:schemeClr val="accent1"/>
            </a:solidFill>
            <a:ln w="12700" cap="flat" cmpd="sng" algn="ctr">
              <a:solidFill>
                <a:srgbClr val="0000FF"/>
              </a:solidFill>
              <a:prstDash val="solid"/>
              <a:round/>
              <a:headEnd type="none" w="med" len="med"/>
              <a:tailEnd type="none" w="med" len="med"/>
            </a:ln>
            <a:effectLst/>
          </p:spPr>
        </p:cxnSp>
        <p:cxnSp>
          <p:nvCxnSpPr>
            <p:cNvPr id="111" name="Straight Connector 110"/>
            <p:cNvCxnSpPr/>
            <p:nvPr/>
          </p:nvCxnSpPr>
          <p:spPr bwMode="auto">
            <a:xfrm>
              <a:off x="2509217" y="3604915"/>
              <a:ext cx="110432" cy="1588"/>
            </a:xfrm>
            <a:prstGeom prst="line">
              <a:avLst/>
            </a:prstGeom>
            <a:solidFill>
              <a:schemeClr val="accent1"/>
            </a:solidFill>
            <a:ln w="12700" cap="flat" cmpd="sng" algn="ctr">
              <a:solidFill>
                <a:srgbClr val="0000FF"/>
              </a:solidFill>
              <a:prstDash val="solid"/>
              <a:round/>
              <a:headEnd type="none" w="med" len="med"/>
              <a:tailEnd type="none" w="med" len="med"/>
            </a:ln>
            <a:effectLst/>
          </p:spPr>
        </p:cxnSp>
      </p:grpSp>
      <p:sp>
        <p:nvSpPr>
          <p:cNvPr id="112" name="TextBox 111"/>
          <p:cNvSpPr txBox="1"/>
          <p:nvPr/>
        </p:nvSpPr>
        <p:spPr>
          <a:xfrm>
            <a:off x="1352829" y="1969959"/>
            <a:ext cx="821268" cy="261610"/>
          </a:xfrm>
          <a:prstGeom prst="rect">
            <a:avLst/>
          </a:prstGeom>
          <a:noFill/>
        </p:spPr>
        <p:txBody>
          <a:bodyPr wrap="square" rtlCol="0">
            <a:spAutoFit/>
          </a:bodyPr>
          <a:lstStyle/>
          <a:p>
            <a:r>
              <a:rPr lang="en-US" sz="1100" b="1" dirty="0" smtClean="0"/>
              <a:t>Request  </a:t>
            </a:r>
          </a:p>
        </p:txBody>
      </p:sp>
      <p:cxnSp>
        <p:nvCxnSpPr>
          <p:cNvPr id="113" name="Straight Arrow Connector 112"/>
          <p:cNvCxnSpPr/>
          <p:nvPr/>
        </p:nvCxnSpPr>
        <p:spPr bwMode="auto">
          <a:xfrm>
            <a:off x="2082800" y="2096933"/>
            <a:ext cx="524568" cy="158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114" name="TextBox 113"/>
          <p:cNvSpPr txBox="1"/>
          <p:nvPr/>
        </p:nvSpPr>
        <p:spPr>
          <a:xfrm>
            <a:off x="6587067" y="4108579"/>
            <a:ext cx="2217637" cy="2092881"/>
          </a:xfrm>
          <a:prstGeom prst="rect">
            <a:avLst/>
          </a:prstGeom>
          <a:noFill/>
          <a:ln>
            <a:solidFill>
              <a:schemeClr val="accent1"/>
            </a:solidFill>
          </a:ln>
          <a:effectLst/>
        </p:spPr>
        <p:txBody>
          <a:bodyPr wrap="square" rtlCol="0">
            <a:spAutoFit/>
          </a:bodyPr>
          <a:lstStyle/>
          <a:p>
            <a:r>
              <a:rPr lang="en-US" sz="1000" dirty="0" smtClean="0"/>
              <a:t>A </a:t>
            </a:r>
            <a:r>
              <a:rPr lang="en-US" sz="1000" b="1" dirty="0" smtClean="0"/>
              <a:t>SIP dialog</a:t>
            </a:r>
            <a:r>
              <a:rPr lang="en-US" sz="1000" dirty="0" smtClean="0"/>
              <a:t> is identified by a</a:t>
            </a:r>
            <a:r>
              <a:rPr lang="en-US" sz="1000" b="1" dirty="0" smtClean="0"/>
              <a:t> Call-ID, a local tag and a remote tag.</a:t>
            </a:r>
          </a:p>
          <a:p>
            <a:endParaRPr lang="en-US" sz="1000" b="1" dirty="0" smtClean="0"/>
          </a:p>
          <a:p>
            <a:r>
              <a:rPr lang="en-US" sz="1000" b="1" dirty="0" smtClean="0"/>
              <a:t>Call-ID: </a:t>
            </a:r>
            <a:r>
              <a:rPr lang="en-US" sz="1000" dirty="0" smtClean="0"/>
              <a:t>MTZhMDZlZjg4ZjU1NDFhNDA3NmRjZTJhZTc3MjY3OTg</a:t>
            </a:r>
          </a:p>
          <a:p>
            <a:r>
              <a:rPr lang="en-US" sz="1000" b="1" dirty="0" smtClean="0"/>
              <a:t>local tag (tag in From header) </a:t>
            </a:r>
            <a:r>
              <a:rPr lang="en-US" sz="1000" dirty="0" smtClean="0"/>
              <a:t>= e7460900</a:t>
            </a:r>
          </a:p>
          <a:p>
            <a:r>
              <a:rPr lang="en-US" sz="1000" b="1" dirty="0" smtClean="0"/>
              <a:t>Remote tag = will appear upon receiving response from other sip device (it will be added in To header)</a:t>
            </a:r>
          </a:p>
          <a:p>
            <a:endParaRPr lang="en-US" sz="1000" b="1" dirty="0"/>
          </a:p>
        </p:txBody>
      </p:sp>
      <p:sp>
        <p:nvSpPr>
          <p:cNvPr id="115" name="Oval 114"/>
          <p:cNvSpPr/>
          <p:nvPr/>
        </p:nvSpPr>
        <p:spPr bwMode="auto">
          <a:xfrm>
            <a:off x="6344578" y="2497031"/>
            <a:ext cx="996022" cy="448940"/>
          </a:xfrm>
          <a:prstGeom prst="ellipse">
            <a:avLst/>
          </a:prstGeom>
          <a:solidFill>
            <a:srgbClr val="DCDCDC"/>
          </a:solidFill>
          <a:ln w="9525">
            <a:solidFill>
              <a:srgbClr val="A6A6A6"/>
            </a:solidFill>
            <a:round/>
            <a:headEnd/>
            <a:tailEnd/>
          </a:ln>
          <a:effectLst/>
        </p:spPr>
        <p:txBody>
          <a:bodyPr rtlCol="0" anchor="ctr"/>
          <a:lstStyle/>
          <a:p>
            <a:pPr algn="ctr"/>
            <a:r>
              <a:rPr lang="en-US" sz="1400" b="1" dirty="0" smtClean="0"/>
              <a:t>SIP dialog</a:t>
            </a:r>
            <a:r>
              <a:rPr lang="en-US" sz="1400" dirty="0" smtClean="0"/>
              <a:t> </a:t>
            </a:r>
            <a:endParaRPr lang="en-US" sz="1400" dirty="0">
              <a:solidFill>
                <a:schemeClr val="lt1"/>
              </a:solidFill>
              <a:latin typeface="+mn-lt"/>
              <a:ea typeface="+mn-ea"/>
            </a:endParaRPr>
          </a:p>
        </p:txBody>
      </p:sp>
      <p:cxnSp>
        <p:nvCxnSpPr>
          <p:cNvPr id="116" name="Straight Arrow Connector 115"/>
          <p:cNvCxnSpPr>
            <a:stCxn id="115" idx="1"/>
          </p:cNvCxnSpPr>
          <p:nvPr/>
        </p:nvCxnSpPr>
        <p:spPr bwMode="auto">
          <a:xfrm rot="16200000" flipH="1" flipV="1">
            <a:off x="5694115" y="1861871"/>
            <a:ext cx="95421" cy="1497232"/>
          </a:xfrm>
          <a:prstGeom prst="straightConnector1">
            <a:avLst/>
          </a:prstGeom>
          <a:solidFill>
            <a:schemeClr val="accent1"/>
          </a:solidFill>
          <a:ln w="3175" cap="flat" cmpd="sng" algn="ctr">
            <a:solidFill>
              <a:schemeClr val="tx1"/>
            </a:solidFill>
            <a:prstDash val="dashDot"/>
            <a:round/>
            <a:headEnd type="none" w="med" len="med"/>
            <a:tailEnd type="arrow"/>
          </a:ln>
          <a:effectLst/>
        </p:spPr>
      </p:cxnSp>
      <p:cxnSp>
        <p:nvCxnSpPr>
          <p:cNvPr id="117" name="Straight Arrow Connector 116"/>
          <p:cNvCxnSpPr>
            <a:stCxn id="115" idx="2"/>
          </p:cNvCxnSpPr>
          <p:nvPr/>
        </p:nvCxnSpPr>
        <p:spPr bwMode="auto">
          <a:xfrm rot="10800000" flipV="1">
            <a:off x="5850468" y="2721500"/>
            <a:ext cx="494111" cy="69093"/>
          </a:xfrm>
          <a:prstGeom prst="straightConnector1">
            <a:avLst/>
          </a:prstGeom>
          <a:solidFill>
            <a:schemeClr val="accent1"/>
          </a:solidFill>
          <a:ln w="3175" cap="flat" cmpd="sng" algn="ctr">
            <a:solidFill>
              <a:schemeClr val="tx1"/>
            </a:solidFill>
            <a:prstDash val="dashDot"/>
            <a:round/>
            <a:headEnd type="none" w="med" len="med"/>
            <a:tailEnd type="arrow"/>
          </a:ln>
          <a:effectLst/>
        </p:spPr>
      </p:cxnSp>
      <p:cxnSp>
        <p:nvCxnSpPr>
          <p:cNvPr id="118" name="Straight Arrow Connector 117"/>
          <p:cNvCxnSpPr>
            <a:stCxn id="115" idx="4"/>
          </p:cNvCxnSpPr>
          <p:nvPr/>
        </p:nvCxnSpPr>
        <p:spPr bwMode="auto">
          <a:xfrm rot="5400000">
            <a:off x="6520094" y="2623478"/>
            <a:ext cx="2" cy="644989"/>
          </a:xfrm>
          <a:prstGeom prst="straightConnector1">
            <a:avLst/>
          </a:prstGeom>
          <a:solidFill>
            <a:schemeClr val="accent1"/>
          </a:solidFill>
          <a:ln w="3175" cap="flat" cmpd="sng" algn="ctr">
            <a:solidFill>
              <a:schemeClr val="tx1"/>
            </a:solidFill>
            <a:prstDash val="dashDot"/>
            <a:round/>
            <a:headEnd type="none" w="med" len="med"/>
            <a:tailEnd type="arrow"/>
          </a:ln>
          <a:effectLst/>
        </p:spPr>
      </p:cxnSp>
      <p:cxnSp>
        <p:nvCxnSpPr>
          <p:cNvPr id="119" name="Straight Arrow Connector 118"/>
          <p:cNvCxnSpPr>
            <a:stCxn id="115" idx="4"/>
            <a:endCxn id="114" idx="0"/>
          </p:cNvCxnSpPr>
          <p:nvPr/>
        </p:nvCxnSpPr>
        <p:spPr bwMode="auto">
          <a:xfrm rot="16200000" flipH="1">
            <a:off x="6687933" y="3100626"/>
            <a:ext cx="1162608" cy="853297"/>
          </a:xfrm>
          <a:prstGeom prst="straightConnector1">
            <a:avLst/>
          </a:prstGeom>
          <a:solidFill>
            <a:schemeClr val="accent1"/>
          </a:solidFill>
          <a:ln w="317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536747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r>
              <a:rPr lang="en-US" sz="2000" dirty="0" smtClean="0"/>
              <a:t>SIP </a:t>
            </a:r>
            <a:r>
              <a:rPr lang="en-US" sz="2000" dirty="0"/>
              <a:t>based VoIP Call between two SIP end points with SIP </a:t>
            </a:r>
            <a:r>
              <a:rPr lang="en-US" sz="2000" dirty="0" smtClean="0"/>
              <a:t>Server</a:t>
            </a:r>
            <a:endParaRPr lang="en-US" sz="2000" i="1" dirty="0"/>
          </a:p>
        </p:txBody>
      </p:sp>
      <p:sp>
        <p:nvSpPr>
          <p:cNvPr id="3" name="Content Placeholder 2"/>
          <p:cNvSpPr>
            <a:spLocks noGrp="1"/>
          </p:cNvSpPr>
          <p:nvPr>
            <p:ph idx="1"/>
          </p:nvPr>
        </p:nvSpPr>
        <p:spPr/>
        <p:txBody>
          <a:bodyPr>
            <a:normAutofit/>
          </a:bodyPr>
          <a:lstStyle/>
          <a:p>
            <a:pPr marL="0" indent="0">
              <a:spcAft>
                <a:spcPts val="0"/>
              </a:spcAft>
              <a:buNone/>
            </a:pPr>
            <a:r>
              <a:rPr lang="en-US" sz="2400" dirty="0" smtClean="0"/>
              <a:t>.</a:t>
            </a:r>
            <a:endParaRPr lang="en-US" sz="2400" dirty="0"/>
          </a:p>
        </p:txBody>
      </p:sp>
      <p:grpSp>
        <p:nvGrpSpPr>
          <p:cNvPr id="55" name="Group 54"/>
          <p:cNvGrpSpPr/>
          <p:nvPr/>
        </p:nvGrpSpPr>
        <p:grpSpPr>
          <a:xfrm>
            <a:off x="1045015" y="1362806"/>
            <a:ext cx="7206307" cy="4530510"/>
            <a:chOff x="1045015" y="1362806"/>
            <a:chExt cx="7206307" cy="4530510"/>
          </a:xfrm>
        </p:grpSpPr>
        <p:sp>
          <p:nvSpPr>
            <p:cNvPr id="56" name="TextBox 55"/>
            <p:cNvSpPr txBox="1"/>
            <p:nvPr/>
          </p:nvSpPr>
          <p:spPr>
            <a:xfrm>
              <a:off x="1045015" y="1555678"/>
              <a:ext cx="700644" cy="338554"/>
            </a:xfrm>
            <a:prstGeom prst="rect">
              <a:avLst/>
            </a:prstGeom>
            <a:noFill/>
            <a:ln>
              <a:noFill/>
            </a:ln>
          </p:spPr>
          <p:txBody>
            <a:bodyPr wrap="square" rtlCol="0">
              <a:spAutoFit/>
            </a:bodyPr>
            <a:lstStyle/>
            <a:p>
              <a:pPr algn="ctr"/>
              <a:r>
                <a:rPr lang="en-US" sz="1600" b="1" dirty="0" smtClean="0"/>
                <a:t>UA 1</a:t>
              </a:r>
              <a:endParaRPr lang="en-US" sz="1600" b="1" dirty="0"/>
            </a:p>
          </p:txBody>
        </p:sp>
        <p:sp>
          <p:nvSpPr>
            <p:cNvPr id="57" name="TextBox 56"/>
            <p:cNvSpPr txBox="1"/>
            <p:nvPr/>
          </p:nvSpPr>
          <p:spPr>
            <a:xfrm>
              <a:off x="7550678" y="1579428"/>
              <a:ext cx="700644" cy="338554"/>
            </a:xfrm>
            <a:prstGeom prst="rect">
              <a:avLst/>
            </a:prstGeom>
            <a:noFill/>
            <a:ln>
              <a:noFill/>
            </a:ln>
          </p:spPr>
          <p:txBody>
            <a:bodyPr wrap="square" rtlCol="0">
              <a:spAutoFit/>
            </a:bodyPr>
            <a:lstStyle/>
            <a:p>
              <a:pPr algn="ctr"/>
              <a:r>
                <a:rPr lang="en-US" sz="1600" b="1" dirty="0" smtClean="0"/>
                <a:t>UA 2</a:t>
              </a:r>
              <a:endParaRPr lang="en-US" sz="1600" b="1" dirty="0"/>
            </a:p>
          </p:txBody>
        </p:sp>
        <p:cxnSp>
          <p:nvCxnSpPr>
            <p:cNvPr id="58" name="Straight Arrow Connector 57"/>
            <p:cNvCxnSpPr/>
            <p:nvPr/>
          </p:nvCxnSpPr>
          <p:spPr bwMode="auto">
            <a:xfrm>
              <a:off x="1395337" y="2244448"/>
              <a:ext cx="3105393" cy="158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59" name="TextBox 58"/>
            <p:cNvSpPr txBox="1"/>
            <p:nvPr/>
          </p:nvSpPr>
          <p:spPr>
            <a:xfrm>
              <a:off x="1341950" y="2006956"/>
              <a:ext cx="1959430" cy="276999"/>
            </a:xfrm>
            <a:prstGeom prst="rect">
              <a:avLst/>
            </a:prstGeom>
            <a:noFill/>
          </p:spPr>
          <p:txBody>
            <a:bodyPr wrap="square" rtlCol="0">
              <a:spAutoFit/>
            </a:bodyPr>
            <a:lstStyle/>
            <a:p>
              <a:r>
                <a:rPr lang="en-US" sz="1200" dirty="0" smtClean="0"/>
                <a:t>INVITE with </a:t>
              </a:r>
              <a:r>
                <a:rPr lang="en-US" sz="1200" b="1" dirty="0" smtClean="0">
                  <a:solidFill>
                    <a:srgbClr val="FF0000"/>
                  </a:solidFill>
                </a:rPr>
                <a:t>SDP OFFER</a:t>
              </a:r>
              <a:endParaRPr lang="en-US" sz="1200" b="1" dirty="0">
                <a:solidFill>
                  <a:srgbClr val="FF0000"/>
                </a:solidFill>
              </a:endParaRPr>
            </a:p>
          </p:txBody>
        </p:sp>
        <p:cxnSp>
          <p:nvCxnSpPr>
            <p:cNvPr id="60" name="Straight Connector 59"/>
            <p:cNvCxnSpPr/>
            <p:nvPr/>
          </p:nvCxnSpPr>
          <p:spPr bwMode="auto">
            <a:xfrm rot="5400000">
              <a:off x="-578814" y="3905190"/>
              <a:ext cx="3942458" cy="584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1" name="Straight Connector 60"/>
            <p:cNvCxnSpPr/>
            <p:nvPr/>
          </p:nvCxnSpPr>
          <p:spPr bwMode="auto">
            <a:xfrm rot="5400000">
              <a:off x="5911145" y="3907769"/>
              <a:ext cx="3927147" cy="1071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2" name="Straight Arrow Connector 61"/>
            <p:cNvCxnSpPr/>
            <p:nvPr/>
          </p:nvCxnSpPr>
          <p:spPr bwMode="auto">
            <a:xfrm rot="10800000">
              <a:off x="1395340" y="2624462"/>
              <a:ext cx="3105390" cy="158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63" name="TextBox 62"/>
            <p:cNvSpPr txBox="1"/>
            <p:nvPr/>
          </p:nvSpPr>
          <p:spPr>
            <a:xfrm>
              <a:off x="6915383" y="2753980"/>
              <a:ext cx="1151907" cy="276999"/>
            </a:xfrm>
            <a:prstGeom prst="rect">
              <a:avLst/>
            </a:prstGeom>
            <a:noFill/>
          </p:spPr>
          <p:txBody>
            <a:bodyPr wrap="square" rtlCol="0">
              <a:spAutoFit/>
            </a:bodyPr>
            <a:lstStyle/>
            <a:p>
              <a:r>
                <a:rPr lang="en-US" sz="1200" dirty="0" smtClean="0"/>
                <a:t>180 Ringing</a:t>
              </a:r>
              <a:endParaRPr lang="en-US" sz="1200" dirty="0"/>
            </a:p>
          </p:txBody>
        </p:sp>
        <p:sp>
          <p:nvSpPr>
            <p:cNvPr id="64" name="TextBox 63"/>
            <p:cNvSpPr txBox="1"/>
            <p:nvPr/>
          </p:nvSpPr>
          <p:spPr>
            <a:xfrm>
              <a:off x="5873145" y="3329845"/>
              <a:ext cx="2159334" cy="276999"/>
            </a:xfrm>
            <a:prstGeom prst="rect">
              <a:avLst/>
            </a:prstGeom>
            <a:noFill/>
          </p:spPr>
          <p:txBody>
            <a:bodyPr wrap="square" rtlCol="0">
              <a:spAutoFit/>
            </a:bodyPr>
            <a:lstStyle/>
            <a:p>
              <a:r>
                <a:rPr lang="en-US" sz="1200" dirty="0" smtClean="0"/>
                <a:t>200 OK with </a:t>
              </a:r>
              <a:r>
                <a:rPr lang="en-US" sz="1200" b="1" dirty="0" smtClean="0">
                  <a:solidFill>
                    <a:srgbClr val="FF0000"/>
                  </a:solidFill>
                </a:rPr>
                <a:t>SDP ANSWER</a:t>
              </a:r>
              <a:endParaRPr lang="en-US" sz="1200" b="1" dirty="0">
                <a:solidFill>
                  <a:srgbClr val="FF0000"/>
                </a:solidFill>
              </a:endParaRPr>
            </a:p>
          </p:txBody>
        </p:sp>
        <p:cxnSp>
          <p:nvCxnSpPr>
            <p:cNvPr id="65" name="Straight Connector 64"/>
            <p:cNvCxnSpPr/>
            <p:nvPr/>
          </p:nvCxnSpPr>
          <p:spPr bwMode="auto">
            <a:xfrm>
              <a:off x="1303280" y="5891728"/>
              <a:ext cx="184113" cy="158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 name="Straight Connector 65"/>
            <p:cNvCxnSpPr/>
            <p:nvPr/>
          </p:nvCxnSpPr>
          <p:spPr bwMode="auto">
            <a:xfrm>
              <a:off x="7790962" y="5875110"/>
              <a:ext cx="184113" cy="1588"/>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67" name="TextBox 66"/>
            <p:cNvSpPr txBox="1"/>
            <p:nvPr/>
          </p:nvSpPr>
          <p:spPr>
            <a:xfrm>
              <a:off x="3940644" y="1362806"/>
              <a:ext cx="1428936" cy="584775"/>
            </a:xfrm>
            <a:prstGeom prst="rect">
              <a:avLst/>
            </a:prstGeom>
            <a:noFill/>
            <a:ln>
              <a:noFill/>
            </a:ln>
          </p:spPr>
          <p:txBody>
            <a:bodyPr wrap="square" rtlCol="0">
              <a:spAutoFit/>
            </a:bodyPr>
            <a:lstStyle/>
            <a:p>
              <a:pPr algn="ctr"/>
              <a:r>
                <a:rPr lang="en-US" sz="1600" b="1" dirty="0" smtClean="0"/>
                <a:t>Genesys </a:t>
              </a:r>
            </a:p>
            <a:p>
              <a:pPr algn="ctr"/>
              <a:r>
                <a:rPr lang="en-US" sz="1600" b="1" dirty="0" smtClean="0"/>
                <a:t>SIP Server</a:t>
              </a:r>
              <a:endParaRPr lang="en-US" sz="1600" b="1" dirty="0"/>
            </a:p>
          </p:txBody>
        </p:sp>
        <p:sp>
          <p:nvSpPr>
            <p:cNvPr id="68" name="TextBox 67"/>
            <p:cNvSpPr txBox="1"/>
            <p:nvPr/>
          </p:nvSpPr>
          <p:spPr>
            <a:xfrm>
              <a:off x="2615801" y="2380387"/>
              <a:ext cx="926275" cy="276999"/>
            </a:xfrm>
            <a:prstGeom prst="rect">
              <a:avLst/>
            </a:prstGeom>
            <a:noFill/>
          </p:spPr>
          <p:txBody>
            <a:bodyPr wrap="square" rtlCol="0">
              <a:spAutoFit/>
            </a:bodyPr>
            <a:lstStyle/>
            <a:p>
              <a:r>
                <a:rPr lang="en-US" sz="1200" dirty="0" smtClean="0"/>
                <a:t>100 Trying</a:t>
              </a:r>
              <a:endParaRPr lang="en-US" sz="1200" dirty="0"/>
            </a:p>
          </p:txBody>
        </p:sp>
        <p:sp>
          <p:nvSpPr>
            <p:cNvPr id="69" name="TextBox 68"/>
            <p:cNvSpPr txBox="1"/>
            <p:nvPr/>
          </p:nvSpPr>
          <p:spPr>
            <a:xfrm>
              <a:off x="5849395" y="2371213"/>
              <a:ext cx="1959430" cy="276999"/>
            </a:xfrm>
            <a:prstGeom prst="rect">
              <a:avLst/>
            </a:prstGeom>
            <a:noFill/>
          </p:spPr>
          <p:txBody>
            <a:bodyPr wrap="square" rtlCol="0">
              <a:spAutoFit/>
            </a:bodyPr>
            <a:lstStyle/>
            <a:p>
              <a:r>
                <a:rPr lang="en-US" sz="1200" dirty="0" smtClean="0"/>
                <a:t>INVITE with </a:t>
              </a:r>
              <a:r>
                <a:rPr lang="en-US" sz="1200" b="1" dirty="0" smtClean="0">
                  <a:solidFill>
                    <a:srgbClr val="FF0000"/>
                  </a:solidFill>
                </a:rPr>
                <a:t>SDP OFFER</a:t>
              </a:r>
              <a:endParaRPr lang="en-US" sz="1200" b="1" dirty="0">
                <a:solidFill>
                  <a:srgbClr val="FF0000"/>
                </a:solidFill>
              </a:endParaRPr>
            </a:p>
          </p:txBody>
        </p:sp>
        <p:sp>
          <p:nvSpPr>
            <p:cNvPr id="70" name="TextBox 69"/>
            <p:cNvSpPr txBox="1"/>
            <p:nvPr/>
          </p:nvSpPr>
          <p:spPr>
            <a:xfrm>
              <a:off x="3453058" y="2125699"/>
              <a:ext cx="866898" cy="246221"/>
            </a:xfrm>
            <a:prstGeom prst="rect">
              <a:avLst/>
            </a:prstGeom>
            <a:solidFill>
              <a:schemeClr val="bg2">
                <a:lumMod val="90000"/>
              </a:schemeClr>
            </a:solidFill>
          </p:spPr>
          <p:txBody>
            <a:bodyPr wrap="square" rtlCol="0">
              <a:spAutoFit/>
            </a:bodyPr>
            <a:lstStyle/>
            <a:p>
              <a:r>
                <a:rPr lang="en-US" sz="1000" dirty="0" smtClean="0"/>
                <a:t>SIP dialog 1</a:t>
              </a:r>
              <a:endParaRPr lang="en-US" sz="1000" dirty="0"/>
            </a:p>
          </p:txBody>
        </p:sp>
        <p:sp>
          <p:nvSpPr>
            <p:cNvPr id="71" name="TextBox 70"/>
            <p:cNvSpPr txBox="1"/>
            <p:nvPr/>
          </p:nvSpPr>
          <p:spPr>
            <a:xfrm>
              <a:off x="3451083" y="2491849"/>
              <a:ext cx="866898" cy="246221"/>
            </a:xfrm>
            <a:prstGeom prst="rect">
              <a:avLst/>
            </a:prstGeom>
            <a:solidFill>
              <a:schemeClr val="bg2">
                <a:lumMod val="90000"/>
              </a:schemeClr>
            </a:solidFill>
          </p:spPr>
          <p:txBody>
            <a:bodyPr wrap="square" rtlCol="0">
              <a:spAutoFit/>
            </a:bodyPr>
            <a:lstStyle/>
            <a:p>
              <a:r>
                <a:rPr lang="en-US" sz="1000" dirty="0" smtClean="0"/>
                <a:t>SIP dialog 1</a:t>
              </a:r>
              <a:endParaRPr lang="en-US" sz="1000" dirty="0"/>
            </a:p>
          </p:txBody>
        </p:sp>
        <p:cxnSp>
          <p:nvCxnSpPr>
            <p:cNvPr id="72" name="Straight Arrow Connector 71"/>
            <p:cNvCxnSpPr/>
            <p:nvPr/>
          </p:nvCxnSpPr>
          <p:spPr bwMode="auto">
            <a:xfrm rot="10800000">
              <a:off x="1381490" y="3168737"/>
              <a:ext cx="3105390" cy="158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73" name="TextBox 72"/>
            <p:cNvSpPr txBox="1"/>
            <p:nvPr/>
          </p:nvSpPr>
          <p:spPr>
            <a:xfrm>
              <a:off x="3449108" y="3047999"/>
              <a:ext cx="866898" cy="246221"/>
            </a:xfrm>
            <a:prstGeom prst="rect">
              <a:avLst/>
            </a:prstGeom>
            <a:solidFill>
              <a:schemeClr val="bg2">
                <a:lumMod val="90000"/>
              </a:schemeClr>
            </a:solidFill>
          </p:spPr>
          <p:txBody>
            <a:bodyPr wrap="square" rtlCol="0">
              <a:spAutoFit/>
            </a:bodyPr>
            <a:lstStyle/>
            <a:p>
              <a:r>
                <a:rPr lang="en-US" sz="1000" dirty="0" smtClean="0"/>
                <a:t>SIP dialog 1</a:t>
              </a:r>
              <a:endParaRPr lang="en-US" sz="1000" dirty="0"/>
            </a:p>
          </p:txBody>
        </p:sp>
        <p:sp>
          <p:nvSpPr>
            <p:cNvPr id="74" name="TextBox 73"/>
            <p:cNvSpPr txBox="1"/>
            <p:nvPr/>
          </p:nvSpPr>
          <p:spPr>
            <a:xfrm>
              <a:off x="2497044" y="2917966"/>
              <a:ext cx="1151907" cy="276999"/>
            </a:xfrm>
            <a:prstGeom prst="rect">
              <a:avLst/>
            </a:prstGeom>
            <a:noFill/>
          </p:spPr>
          <p:txBody>
            <a:bodyPr wrap="square" rtlCol="0">
              <a:spAutoFit/>
            </a:bodyPr>
            <a:lstStyle/>
            <a:p>
              <a:r>
                <a:rPr lang="en-US" sz="1200" dirty="0" smtClean="0"/>
                <a:t>180 Ringing</a:t>
              </a:r>
              <a:endParaRPr lang="en-US" sz="1200" dirty="0"/>
            </a:p>
          </p:txBody>
        </p:sp>
        <p:sp>
          <p:nvSpPr>
            <p:cNvPr id="75" name="TextBox 74"/>
            <p:cNvSpPr txBox="1"/>
            <p:nvPr/>
          </p:nvSpPr>
          <p:spPr>
            <a:xfrm>
              <a:off x="1421457" y="3525843"/>
              <a:ext cx="2159334" cy="276999"/>
            </a:xfrm>
            <a:prstGeom prst="rect">
              <a:avLst/>
            </a:prstGeom>
            <a:noFill/>
          </p:spPr>
          <p:txBody>
            <a:bodyPr wrap="square" rtlCol="0">
              <a:spAutoFit/>
            </a:bodyPr>
            <a:lstStyle/>
            <a:p>
              <a:r>
                <a:rPr lang="en-US" sz="1200" dirty="0" smtClean="0"/>
                <a:t>200 OK with </a:t>
              </a:r>
              <a:r>
                <a:rPr lang="en-US" sz="1200" b="1" dirty="0" smtClean="0">
                  <a:solidFill>
                    <a:srgbClr val="FF0000"/>
                  </a:solidFill>
                </a:rPr>
                <a:t>SDP ANSWER</a:t>
              </a:r>
              <a:endParaRPr lang="en-US" sz="1200" b="1" dirty="0">
                <a:solidFill>
                  <a:srgbClr val="FF0000"/>
                </a:solidFill>
              </a:endParaRPr>
            </a:p>
          </p:txBody>
        </p:sp>
        <p:cxnSp>
          <p:nvCxnSpPr>
            <p:cNvPr id="76" name="Straight Arrow Connector 75"/>
            <p:cNvCxnSpPr/>
            <p:nvPr/>
          </p:nvCxnSpPr>
          <p:spPr bwMode="auto">
            <a:xfrm rot="10800000">
              <a:off x="1389495" y="3758918"/>
              <a:ext cx="3105390" cy="158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77" name="TextBox 76"/>
            <p:cNvSpPr txBox="1"/>
            <p:nvPr/>
          </p:nvSpPr>
          <p:spPr>
            <a:xfrm>
              <a:off x="3441218" y="3648530"/>
              <a:ext cx="866898" cy="246221"/>
            </a:xfrm>
            <a:prstGeom prst="rect">
              <a:avLst/>
            </a:prstGeom>
            <a:solidFill>
              <a:schemeClr val="bg2">
                <a:lumMod val="90000"/>
              </a:schemeClr>
            </a:solidFill>
          </p:spPr>
          <p:txBody>
            <a:bodyPr wrap="square" rtlCol="0">
              <a:spAutoFit/>
            </a:bodyPr>
            <a:lstStyle/>
            <a:p>
              <a:r>
                <a:rPr lang="en-US" sz="1000" dirty="0" smtClean="0"/>
                <a:t>SIP dialog 1</a:t>
              </a:r>
              <a:endParaRPr lang="en-US" sz="1000" dirty="0"/>
            </a:p>
          </p:txBody>
        </p:sp>
        <p:cxnSp>
          <p:nvCxnSpPr>
            <p:cNvPr id="78" name="Straight Arrow Connector 77"/>
            <p:cNvCxnSpPr/>
            <p:nvPr/>
          </p:nvCxnSpPr>
          <p:spPr bwMode="auto">
            <a:xfrm>
              <a:off x="1401270" y="4172249"/>
              <a:ext cx="3105393" cy="158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79" name="TextBox 78"/>
            <p:cNvSpPr txBox="1"/>
            <p:nvPr/>
          </p:nvSpPr>
          <p:spPr>
            <a:xfrm>
              <a:off x="1419133" y="3934757"/>
              <a:ext cx="504669" cy="276999"/>
            </a:xfrm>
            <a:prstGeom prst="rect">
              <a:avLst/>
            </a:prstGeom>
            <a:noFill/>
          </p:spPr>
          <p:txBody>
            <a:bodyPr wrap="square" rtlCol="0">
              <a:spAutoFit/>
            </a:bodyPr>
            <a:lstStyle/>
            <a:p>
              <a:r>
                <a:rPr lang="en-US" sz="1200" dirty="0" smtClean="0"/>
                <a:t>ACK</a:t>
              </a:r>
              <a:endParaRPr lang="en-US" sz="1200" b="1" dirty="0">
                <a:solidFill>
                  <a:srgbClr val="FF0000"/>
                </a:solidFill>
              </a:endParaRPr>
            </a:p>
          </p:txBody>
        </p:sp>
        <p:sp>
          <p:nvSpPr>
            <p:cNvPr id="80" name="TextBox 79"/>
            <p:cNvSpPr txBox="1"/>
            <p:nvPr/>
          </p:nvSpPr>
          <p:spPr>
            <a:xfrm>
              <a:off x="3458991" y="4053500"/>
              <a:ext cx="866898" cy="246221"/>
            </a:xfrm>
            <a:prstGeom prst="rect">
              <a:avLst/>
            </a:prstGeom>
            <a:solidFill>
              <a:schemeClr val="bg2">
                <a:lumMod val="90000"/>
              </a:schemeClr>
            </a:solidFill>
          </p:spPr>
          <p:txBody>
            <a:bodyPr wrap="square" rtlCol="0">
              <a:spAutoFit/>
            </a:bodyPr>
            <a:lstStyle/>
            <a:p>
              <a:r>
                <a:rPr lang="en-US" sz="1000" dirty="0" smtClean="0"/>
                <a:t>SIP dialog 1</a:t>
              </a:r>
              <a:endParaRPr lang="en-US" sz="1000" dirty="0"/>
            </a:p>
          </p:txBody>
        </p:sp>
        <p:sp>
          <p:nvSpPr>
            <p:cNvPr id="81" name="TextBox 80"/>
            <p:cNvSpPr txBox="1"/>
            <p:nvPr/>
          </p:nvSpPr>
          <p:spPr>
            <a:xfrm>
              <a:off x="5856566" y="4150087"/>
              <a:ext cx="504669" cy="276999"/>
            </a:xfrm>
            <a:prstGeom prst="rect">
              <a:avLst/>
            </a:prstGeom>
            <a:noFill/>
          </p:spPr>
          <p:txBody>
            <a:bodyPr wrap="square" rtlCol="0">
              <a:spAutoFit/>
            </a:bodyPr>
            <a:lstStyle/>
            <a:p>
              <a:r>
                <a:rPr lang="en-US" sz="1200" dirty="0" smtClean="0"/>
                <a:t>ACK</a:t>
              </a:r>
              <a:endParaRPr lang="en-US" sz="1200" b="1" dirty="0">
                <a:solidFill>
                  <a:srgbClr val="FF0000"/>
                </a:solidFill>
              </a:endParaRPr>
            </a:p>
          </p:txBody>
        </p:sp>
        <p:cxnSp>
          <p:nvCxnSpPr>
            <p:cNvPr id="82" name="Straight Arrow Connector 81"/>
            <p:cNvCxnSpPr/>
            <p:nvPr/>
          </p:nvCxnSpPr>
          <p:spPr bwMode="auto">
            <a:xfrm>
              <a:off x="1389492" y="5343399"/>
              <a:ext cx="3105393" cy="158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83" name="TextBox 82"/>
            <p:cNvSpPr txBox="1"/>
            <p:nvPr/>
          </p:nvSpPr>
          <p:spPr>
            <a:xfrm>
              <a:off x="1407355" y="5105907"/>
              <a:ext cx="504669" cy="276999"/>
            </a:xfrm>
            <a:prstGeom prst="rect">
              <a:avLst/>
            </a:prstGeom>
            <a:noFill/>
          </p:spPr>
          <p:txBody>
            <a:bodyPr wrap="square" rtlCol="0">
              <a:spAutoFit/>
            </a:bodyPr>
            <a:lstStyle/>
            <a:p>
              <a:r>
                <a:rPr lang="en-US" sz="1200" dirty="0" smtClean="0"/>
                <a:t>BYE</a:t>
              </a:r>
              <a:endParaRPr lang="en-US" sz="1200" b="1" dirty="0">
                <a:solidFill>
                  <a:srgbClr val="FF0000"/>
                </a:solidFill>
              </a:endParaRPr>
            </a:p>
          </p:txBody>
        </p:sp>
        <p:sp>
          <p:nvSpPr>
            <p:cNvPr id="84" name="TextBox 83"/>
            <p:cNvSpPr txBox="1"/>
            <p:nvPr/>
          </p:nvSpPr>
          <p:spPr>
            <a:xfrm>
              <a:off x="3447213" y="5200900"/>
              <a:ext cx="866898" cy="246221"/>
            </a:xfrm>
            <a:prstGeom prst="rect">
              <a:avLst/>
            </a:prstGeom>
            <a:solidFill>
              <a:schemeClr val="bg2">
                <a:lumMod val="90000"/>
              </a:schemeClr>
            </a:solidFill>
          </p:spPr>
          <p:txBody>
            <a:bodyPr wrap="square" rtlCol="0">
              <a:spAutoFit/>
            </a:bodyPr>
            <a:lstStyle/>
            <a:p>
              <a:r>
                <a:rPr lang="en-US" sz="1000" dirty="0" smtClean="0"/>
                <a:t>SIP dialog 1</a:t>
              </a:r>
              <a:endParaRPr lang="en-US" sz="1000" dirty="0"/>
            </a:p>
          </p:txBody>
        </p:sp>
        <p:sp>
          <p:nvSpPr>
            <p:cNvPr id="85" name="TextBox 84"/>
            <p:cNvSpPr txBox="1"/>
            <p:nvPr/>
          </p:nvSpPr>
          <p:spPr>
            <a:xfrm>
              <a:off x="5838654" y="5217622"/>
              <a:ext cx="504669" cy="276999"/>
            </a:xfrm>
            <a:prstGeom prst="rect">
              <a:avLst/>
            </a:prstGeom>
            <a:noFill/>
          </p:spPr>
          <p:txBody>
            <a:bodyPr wrap="square" rtlCol="0">
              <a:spAutoFit/>
            </a:bodyPr>
            <a:lstStyle/>
            <a:p>
              <a:r>
                <a:rPr lang="en-US" sz="1200" dirty="0" smtClean="0"/>
                <a:t>BYE</a:t>
              </a:r>
              <a:endParaRPr lang="en-US" sz="1200" b="1" dirty="0">
                <a:solidFill>
                  <a:srgbClr val="FF0000"/>
                </a:solidFill>
              </a:endParaRPr>
            </a:p>
          </p:txBody>
        </p:sp>
        <p:sp>
          <p:nvSpPr>
            <p:cNvPr id="86" name="TextBox 85"/>
            <p:cNvSpPr txBox="1"/>
            <p:nvPr/>
          </p:nvSpPr>
          <p:spPr>
            <a:xfrm>
              <a:off x="7212259" y="5518371"/>
              <a:ext cx="762816" cy="276999"/>
            </a:xfrm>
            <a:prstGeom prst="rect">
              <a:avLst/>
            </a:prstGeom>
            <a:noFill/>
          </p:spPr>
          <p:txBody>
            <a:bodyPr wrap="square" rtlCol="0">
              <a:spAutoFit/>
            </a:bodyPr>
            <a:lstStyle/>
            <a:p>
              <a:r>
                <a:rPr lang="en-US" sz="1200" dirty="0" smtClean="0"/>
                <a:t>200 OK</a:t>
              </a:r>
              <a:endParaRPr lang="en-US" sz="1200" dirty="0"/>
            </a:p>
          </p:txBody>
        </p:sp>
        <p:sp>
          <p:nvSpPr>
            <p:cNvPr id="87" name="TextBox 86"/>
            <p:cNvSpPr txBox="1"/>
            <p:nvPr/>
          </p:nvSpPr>
          <p:spPr>
            <a:xfrm>
              <a:off x="2777609" y="5444349"/>
              <a:ext cx="762816" cy="276999"/>
            </a:xfrm>
            <a:prstGeom prst="rect">
              <a:avLst/>
            </a:prstGeom>
            <a:noFill/>
          </p:spPr>
          <p:txBody>
            <a:bodyPr wrap="square" rtlCol="0">
              <a:spAutoFit/>
            </a:bodyPr>
            <a:lstStyle/>
            <a:p>
              <a:r>
                <a:rPr lang="en-US" sz="1200" dirty="0" smtClean="0"/>
                <a:t>200 OK</a:t>
              </a:r>
              <a:endParaRPr lang="en-US" sz="1200" dirty="0"/>
            </a:p>
          </p:txBody>
        </p:sp>
        <p:cxnSp>
          <p:nvCxnSpPr>
            <p:cNvPr id="88" name="Straight Arrow Connector 87"/>
            <p:cNvCxnSpPr/>
            <p:nvPr/>
          </p:nvCxnSpPr>
          <p:spPr bwMode="auto">
            <a:xfrm rot="10800000">
              <a:off x="1373646" y="5649688"/>
              <a:ext cx="3105390" cy="158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89" name="TextBox 88"/>
            <p:cNvSpPr txBox="1"/>
            <p:nvPr/>
          </p:nvSpPr>
          <p:spPr>
            <a:xfrm>
              <a:off x="3447213" y="5549149"/>
              <a:ext cx="866898" cy="246221"/>
            </a:xfrm>
            <a:prstGeom prst="rect">
              <a:avLst/>
            </a:prstGeom>
            <a:solidFill>
              <a:schemeClr val="bg2">
                <a:lumMod val="90000"/>
              </a:schemeClr>
            </a:solidFill>
          </p:spPr>
          <p:txBody>
            <a:bodyPr wrap="square" rtlCol="0">
              <a:spAutoFit/>
            </a:bodyPr>
            <a:lstStyle/>
            <a:p>
              <a:r>
                <a:rPr lang="en-US" sz="1000" dirty="0" smtClean="0"/>
                <a:t>SIP dialog 1</a:t>
              </a:r>
              <a:endParaRPr lang="en-US" sz="1000" dirty="0"/>
            </a:p>
          </p:txBody>
        </p:sp>
        <p:sp>
          <p:nvSpPr>
            <p:cNvPr id="90" name="Rectangle 89"/>
            <p:cNvSpPr/>
            <p:nvPr/>
          </p:nvSpPr>
          <p:spPr bwMode="auto">
            <a:xfrm>
              <a:off x="4628498" y="1911483"/>
              <a:ext cx="363764" cy="3961360"/>
            </a:xfrm>
            <a:prstGeom prst="rect">
              <a:avLst/>
            </a:prstGeom>
            <a:solidFill>
              <a:srgbClr val="DCDCDC"/>
            </a:solidFill>
            <a:ln w="9525">
              <a:solidFill>
                <a:srgbClr val="A6A6A6"/>
              </a:solidFill>
              <a:round/>
              <a:headEnd/>
              <a:tailEnd/>
            </a:ln>
            <a:effectLst>
              <a:outerShdw dist="50800" sx="3000" sy="3000" algn="br" rotWithShape="0">
                <a:prstClr val="black"/>
              </a:outerShdw>
            </a:effectLst>
            <a:scene3d>
              <a:camera prst="isometricOffAxis1Right"/>
              <a:lightRig rig="threePt" dir="t"/>
            </a:scene3d>
          </p:spPr>
          <p:txBody>
            <a:bodyPr rtlCol="0" anchor="ctr"/>
            <a:lstStyle/>
            <a:p>
              <a:pPr algn="ctr"/>
              <a:r>
                <a:rPr lang="en-US" b="1" dirty="0" smtClean="0">
                  <a:solidFill>
                    <a:srgbClr val="0070C0"/>
                  </a:solidFill>
                  <a:latin typeface="+mn-lt"/>
                  <a:ea typeface="+mn-ea"/>
                </a:rPr>
                <a:t>TL</a:t>
              </a:r>
            </a:p>
            <a:p>
              <a:pPr algn="ctr"/>
              <a:r>
                <a:rPr lang="en-US" b="1" dirty="0" smtClean="0">
                  <a:solidFill>
                    <a:srgbClr val="0070C0"/>
                  </a:solidFill>
                  <a:latin typeface="+mn-lt"/>
                  <a:ea typeface="+mn-ea"/>
                </a:rPr>
                <a:t>IB</a:t>
              </a:r>
            </a:p>
            <a:p>
              <a:pPr algn="ctr"/>
              <a:endParaRPr lang="en-US" b="1" dirty="0" smtClean="0">
                <a:solidFill>
                  <a:srgbClr val="0070C0"/>
                </a:solidFill>
                <a:latin typeface="+mn-lt"/>
                <a:ea typeface="+mn-ea"/>
              </a:endParaRPr>
            </a:p>
            <a:p>
              <a:pPr algn="ctr"/>
              <a:r>
                <a:rPr lang="en-US" b="1" dirty="0" smtClean="0">
                  <a:solidFill>
                    <a:srgbClr val="0070C0"/>
                  </a:solidFill>
                  <a:latin typeface="+mn-lt"/>
                  <a:ea typeface="+mn-ea"/>
                </a:rPr>
                <a:t>P</a:t>
              </a:r>
            </a:p>
            <a:p>
              <a:pPr algn="ctr"/>
              <a:r>
                <a:rPr lang="en-US" b="1" dirty="0" smtClean="0">
                  <a:solidFill>
                    <a:srgbClr val="0070C0"/>
                  </a:solidFill>
                  <a:latin typeface="+mn-lt"/>
                  <a:ea typeface="+mn-ea"/>
                </a:rPr>
                <a:t>ART</a:t>
              </a:r>
            </a:p>
            <a:p>
              <a:pPr algn="ctr"/>
              <a:endParaRPr lang="en-US" b="1" dirty="0" smtClean="0">
                <a:solidFill>
                  <a:srgbClr val="0070C0"/>
                </a:solidFill>
                <a:latin typeface="+mn-lt"/>
                <a:ea typeface="+mn-ea"/>
              </a:endParaRPr>
            </a:p>
          </p:txBody>
        </p:sp>
        <p:cxnSp>
          <p:nvCxnSpPr>
            <p:cNvPr id="91" name="Straight Arrow Connector 90"/>
            <p:cNvCxnSpPr/>
            <p:nvPr/>
          </p:nvCxnSpPr>
          <p:spPr bwMode="auto">
            <a:xfrm rot="10800000">
              <a:off x="4765945" y="3002868"/>
              <a:ext cx="3105390" cy="158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92" name="Rectangle 91"/>
            <p:cNvSpPr/>
            <p:nvPr/>
          </p:nvSpPr>
          <p:spPr bwMode="auto">
            <a:xfrm>
              <a:off x="4500730" y="1917982"/>
              <a:ext cx="247352" cy="3961360"/>
            </a:xfrm>
            <a:prstGeom prst="rect">
              <a:avLst/>
            </a:prstGeom>
            <a:solidFill>
              <a:srgbClr val="DCDCDC"/>
            </a:solidFill>
            <a:ln w="9525">
              <a:solidFill>
                <a:srgbClr val="A6A6A6"/>
              </a:solidFill>
              <a:round/>
              <a:headEnd/>
              <a:tailEnd/>
            </a:ln>
            <a:effectLst>
              <a:outerShdw blurRad="50800" dist="38100" algn="l" rotWithShape="0">
                <a:prstClr val="black">
                  <a:alpha val="40000"/>
                </a:prstClr>
              </a:outerShdw>
            </a:effectLst>
          </p:spPr>
          <p:txBody>
            <a:bodyPr rtlCol="0" anchor="ctr"/>
            <a:lstStyle/>
            <a:p>
              <a:pPr algn="ctr"/>
              <a:r>
                <a:rPr lang="en-US" b="1" dirty="0" smtClean="0">
                  <a:solidFill>
                    <a:srgbClr val="0070C0"/>
                  </a:solidFill>
                  <a:latin typeface="+mn-lt"/>
                  <a:ea typeface="+mn-ea"/>
                </a:rPr>
                <a:t>B2BUA </a:t>
              </a:r>
            </a:p>
            <a:p>
              <a:pPr algn="ctr"/>
              <a:endParaRPr lang="en-US" b="1" dirty="0" smtClean="0">
                <a:solidFill>
                  <a:schemeClr val="lt1"/>
                </a:solidFill>
                <a:latin typeface="+mn-lt"/>
                <a:ea typeface="+mn-ea"/>
              </a:endParaRPr>
            </a:p>
            <a:p>
              <a:pPr algn="ctr"/>
              <a:endParaRPr lang="en-US" b="1" dirty="0" smtClean="0">
                <a:solidFill>
                  <a:schemeClr val="lt1"/>
                </a:solidFill>
                <a:latin typeface="+mn-lt"/>
                <a:ea typeface="+mn-ea"/>
              </a:endParaRPr>
            </a:p>
            <a:p>
              <a:pPr algn="ctr"/>
              <a:endParaRPr lang="en-US" b="1" dirty="0" smtClean="0">
                <a:solidFill>
                  <a:schemeClr val="lt1"/>
                </a:solidFill>
                <a:latin typeface="+mn-lt"/>
                <a:ea typeface="+mn-ea"/>
              </a:endParaRPr>
            </a:p>
            <a:p>
              <a:pPr algn="ctr"/>
              <a:endParaRPr lang="en-US" b="1" dirty="0" smtClean="0">
                <a:solidFill>
                  <a:schemeClr val="lt1"/>
                </a:solidFill>
                <a:latin typeface="+mn-lt"/>
                <a:ea typeface="+mn-ea"/>
              </a:endParaRPr>
            </a:p>
            <a:p>
              <a:pPr algn="ctr"/>
              <a:endParaRPr lang="en-US" b="1" dirty="0" smtClean="0">
                <a:solidFill>
                  <a:schemeClr val="lt1"/>
                </a:solidFill>
                <a:latin typeface="+mn-lt"/>
                <a:ea typeface="+mn-ea"/>
              </a:endParaRPr>
            </a:p>
          </p:txBody>
        </p:sp>
        <p:cxnSp>
          <p:nvCxnSpPr>
            <p:cNvPr id="93" name="Straight Arrow Connector 92"/>
            <p:cNvCxnSpPr/>
            <p:nvPr/>
          </p:nvCxnSpPr>
          <p:spPr bwMode="auto">
            <a:xfrm>
              <a:off x="4773862" y="2588755"/>
              <a:ext cx="3105393" cy="158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94" name="Straight Arrow Connector 93"/>
            <p:cNvCxnSpPr/>
            <p:nvPr/>
          </p:nvCxnSpPr>
          <p:spPr bwMode="auto">
            <a:xfrm rot="10800000">
              <a:off x="4763970" y="3523393"/>
              <a:ext cx="3105390" cy="158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95" name="Straight Arrow Connector 94"/>
            <p:cNvCxnSpPr/>
            <p:nvPr/>
          </p:nvCxnSpPr>
          <p:spPr bwMode="auto">
            <a:xfrm>
              <a:off x="4774682" y="4358232"/>
              <a:ext cx="3105393" cy="158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96" name="Straight Arrow Connector 95"/>
            <p:cNvCxnSpPr/>
            <p:nvPr/>
          </p:nvCxnSpPr>
          <p:spPr bwMode="auto">
            <a:xfrm>
              <a:off x="4748082" y="5443979"/>
              <a:ext cx="3105393" cy="158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97" name="Straight Arrow Connector 96"/>
            <p:cNvCxnSpPr/>
            <p:nvPr/>
          </p:nvCxnSpPr>
          <p:spPr bwMode="auto">
            <a:xfrm rot="10800000">
              <a:off x="4765945" y="5743509"/>
              <a:ext cx="3105390" cy="158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98" name="TextBox 97"/>
            <p:cNvSpPr txBox="1"/>
            <p:nvPr/>
          </p:nvSpPr>
          <p:spPr>
            <a:xfrm>
              <a:off x="5031131" y="2467232"/>
              <a:ext cx="866898" cy="246221"/>
            </a:xfrm>
            <a:prstGeom prst="rect">
              <a:avLst/>
            </a:prstGeom>
            <a:solidFill>
              <a:schemeClr val="bg2">
                <a:lumMod val="90000"/>
              </a:schemeClr>
            </a:solidFill>
          </p:spPr>
          <p:txBody>
            <a:bodyPr wrap="square" rtlCol="0">
              <a:spAutoFit/>
            </a:bodyPr>
            <a:lstStyle/>
            <a:p>
              <a:r>
                <a:rPr lang="en-US" sz="1000" dirty="0" smtClean="0"/>
                <a:t>SIP dialog 2</a:t>
              </a:r>
              <a:endParaRPr lang="en-US" sz="1000" dirty="0"/>
            </a:p>
          </p:txBody>
        </p:sp>
        <p:sp>
          <p:nvSpPr>
            <p:cNvPr id="99" name="TextBox 98"/>
            <p:cNvSpPr txBox="1"/>
            <p:nvPr/>
          </p:nvSpPr>
          <p:spPr>
            <a:xfrm>
              <a:off x="5031131" y="2892480"/>
              <a:ext cx="866898" cy="246221"/>
            </a:xfrm>
            <a:prstGeom prst="rect">
              <a:avLst/>
            </a:prstGeom>
            <a:solidFill>
              <a:schemeClr val="bg2">
                <a:lumMod val="90000"/>
              </a:schemeClr>
            </a:solidFill>
          </p:spPr>
          <p:txBody>
            <a:bodyPr wrap="square" rtlCol="0">
              <a:spAutoFit/>
            </a:bodyPr>
            <a:lstStyle/>
            <a:p>
              <a:r>
                <a:rPr lang="en-US" sz="1000" dirty="0" smtClean="0"/>
                <a:t>SIP dialog 2</a:t>
              </a:r>
              <a:endParaRPr lang="en-US" sz="1000" dirty="0"/>
            </a:p>
          </p:txBody>
        </p:sp>
        <p:sp>
          <p:nvSpPr>
            <p:cNvPr id="100" name="TextBox 99"/>
            <p:cNvSpPr txBox="1"/>
            <p:nvPr/>
          </p:nvSpPr>
          <p:spPr>
            <a:xfrm>
              <a:off x="5029156" y="3413005"/>
              <a:ext cx="866898" cy="246221"/>
            </a:xfrm>
            <a:prstGeom prst="rect">
              <a:avLst/>
            </a:prstGeom>
            <a:solidFill>
              <a:schemeClr val="bg2">
                <a:lumMod val="90000"/>
              </a:schemeClr>
            </a:solidFill>
          </p:spPr>
          <p:txBody>
            <a:bodyPr wrap="square" rtlCol="0">
              <a:spAutoFit/>
            </a:bodyPr>
            <a:lstStyle/>
            <a:p>
              <a:r>
                <a:rPr lang="en-US" sz="1000" dirty="0" smtClean="0"/>
                <a:t>SIP dialog 2</a:t>
              </a:r>
              <a:endParaRPr lang="en-US" sz="1000" dirty="0"/>
            </a:p>
          </p:txBody>
        </p:sp>
        <p:sp>
          <p:nvSpPr>
            <p:cNvPr id="101" name="TextBox 100"/>
            <p:cNvSpPr txBox="1"/>
            <p:nvPr/>
          </p:nvSpPr>
          <p:spPr>
            <a:xfrm>
              <a:off x="5029156" y="4243020"/>
              <a:ext cx="866898" cy="246221"/>
            </a:xfrm>
            <a:prstGeom prst="rect">
              <a:avLst/>
            </a:prstGeom>
            <a:solidFill>
              <a:schemeClr val="bg2">
                <a:lumMod val="90000"/>
              </a:schemeClr>
            </a:solidFill>
          </p:spPr>
          <p:txBody>
            <a:bodyPr wrap="square" rtlCol="0">
              <a:spAutoFit/>
            </a:bodyPr>
            <a:lstStyle/>
            <a:p>
              <a:r>
                <a:rPr lang="en-US" sz="1000" dirty="0" smtClean="0"/>
                <a:t>SIP dialog 2</a:t>
              </a:r>
              <a:endParaRPr lang="en-US" sz="1000" dirty="0"/>
            </a:p>
          </p:txBody>
        </p:sp>
        <p:sp>
          <p:nvSpPr>
            <p:cNvPr id="102" name="TextBox 101"/>
            <p:cNvSpPr txBox="1"/>
            <p:nvPr/>
          </p:nvSpPr>
          <p:spPr>
            <a:xfrm>
              <a:off x="5025293" y="5319649"/>
              <a:ext cx="866898" cy="246221"/>
            </a:xfrm>
            <a:prstGeom prst="rect">
              <a:avLst/>
            </a:prstGeom>
            <a:solidFill>
              <a:schemeClr val="bg2">
                <a:lumMod val="90000"/>
              </a:schemeClr>
            </a:solidFill>
          </p:spPr>
          <p:txBody>
            <a:bodyPr wrap="square" rtlCol="0">
              <a:spAutoFit/>
            </a:bodyPr>
            <a:lstStyle/>
            <a:p>
              <a:r>
                <a:rPr lang="en-US" sz="1000" dirty="0" smtClean="0"/>
                <a:t>SIP dialog 2</a:t>
              </a:r>
              <a:endParaRPr lang="en-US" sz="1000" dirty="0"/>
            </a:p>
          </p:txBody>
        </p:sp>
        <p:sp>
          <p:nvSpPr>
            <p:cNvPr id="103" name="TextBox 102"/>
            <p:cNvSpPr txBox="1"/>
            <p:nvPr/>
          </p:nvSpPr>
          <p:spPr>
            <a:xfrm>
              <a:off x="5031131" y="5633121"/>
              <a:ext cx="866898" cy="246221"/>
            </a:xfrm>
            <a:prstGeom prst="rect">
              <a:avLst/>
            </a:prstGeom>
            <a:solidFill>
              <a:schemeClr val="bg2">
                <a:lumMod val="90000"/>
              </a:schemeClr>
            </a:solidFill>
          </p:spPr>
          <p:txBody>
            <a:bodyPr wrap="square" rtlCol="0">
              <a:spAutoFit/>
            </a:bodyPr>
            <a:lstStyle/>
            <a:p>
              <a:r>
                <a:rPr lang="en-US" sz="1000" dirty="0" smtClean="0"/>
                <a:t>SIP dialog 2</a:t>
              </a:r>
              <a:endParaRPr lang="en-US" sz="1000" dirty="0"/>
            </a:p>
          </p:txBody>
        </p:sp>
        <p:sp>
          <p:nvSpPr>
            <p:cNvPr id="104" name="Left-Right Arrow 103"/>
            <p:cNvSpPr/>
            <p:nvPr/>
          </p:nvSpPr>
          <p:spPr bwMode="auto">
            <a:xfrm>
              <a:off x="1389495" y="4532360"/>
              <a:ext cx="6479865" cy="451263"/>
            </a:xfrm>
            <a:prstGeom prst="leftRightArrow">
              <a:avLst/>
            </a:prstGeom>
            <a:solidFill>
              <a:schemeClr val="accent5">
                <a:lumMod val="20000"/>
                <a:lumOff val="80000"/>
              </a:schemeClr>
            </a:solidFill>
            <a:ln w="9525">
              <a:solidFill>
                <a:srgbClr val="FF0000"/>
              </a:solidFill>
              <a:prstDash val="sysDash"/>
              <a:round/>
              <a:headEnd/>
              <a:tailEnd/>
            </a:ln>
            <a:effectLst/>
          </p:spPr>
          <p:txBody>
            <a:bodyPr rtlCol="0" anchor="ctr"/>
            <a:lstStyle/>
            <a:p>
              <a:pPr algn="ctr"/>
              <a:r>
                <a:rPr lang="en-US" sz="1400" b="1" dirty="0" smtClean="0">
                  <a:solidFill>
                    <a:srgbClr val="FF0000"/>
                  </a:solidFill>
                  <a:latin typeface="+mn-lt"/>
                  <a:ea typeface="+mn-ea"/>
                </a:rPr>
                <a:t>RTP or Voice Traffic</a:t>
              </a:r>
              <a:endParaRPr lang="en-US" sz="1400" b="1" dirty="0">
                <a:solidFill>
                  <a:srgbClr val="FF0000"/>
                </a:solidFill>
                <a:latin typeface="+mn-lt"/>
                <a:ea typeface="+mn-ea"/>
              </a:endParaRPr>
            </a:p>
          </p:txBody>
        </p:sp>
      </p:grpSp>
    </p:spTree>
    <p:extLst>
      <p:ext uri="{BB962C8B-B14F-4D97-AF65-F5344CB8AC3E}">
        <p14:creationId xmlns:p14="http://schemas.microsoft.com/office/powerpoint/2010/main" val="25474760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r>
              <a:rPr lang="en-US" sz="2000" dirty="0" smtClean="0"/>
              <a:t>T-Lib </a:t>
            </a:r>
            <a:r>
              <a:rPr lang="en-US" sz="2000" dirty="0"/>
              <a:t>Clients will be notified with call </a:t>
            </a:r>
            <a:r>
              <a:rPr lang="en-US" sz="2000" dirty="0" smtClean="0"/>
              <a:t>progress events</a:t>
            </a:r>
            <a:endParaRPr lang="en-US" sz="2000" i="1" dirty="0"/>
          </a:p>
        </p:txBody>
      </p:sp>
      <p:pic>
        <p:nvPicPr>
          <p:cNvPr id="6" name="Picture 2" descr="C:\Users\vkocharl\Pictures\Picture1.png"/>
          <p:cNvPicPr>
            <a:picLocks noChangeAspect="1" noChangeArrowheads="1"/>
          </p:cNvPicPr>
          <p:nvPr/>
        </p:nvPicPr>
        <p:blipFill>
          <a:blip r:embed="rId2">
            <a:lum bright="70000" contrast="-70000"/>
          </a:blip>
          <a:srcRect/>
          <a:stretch>
            <a:fillRect/>
          </a:stretch>
        </p:blipFill>
        <p:spPr bwMode="auto">
          <a:xfrm>
            <a:off x="827069" y="1073066"/>
            <a:ext cx="7223163" cy="4559431"/>
          </a:xfrm>
          <a:prstGeom prst="rect">
            <a:avLst/>
          </a:prstGeom>
          <a:noFill/>
        </p:spPr>
      </p:pic>
      <p:sp>
        <p:nvSpPr>
          <p:cNvPr id="7" name="Rectangle 6"/>
          <p:cNvSpPr/>
          <p:nvPr/>
        </p:nvSpPr>
        <p:spPr bwMode="auto">
          <a:xfrm>
            <a:off x="4309837" y="1689373"/>
            <a:ext cx="247352" cy="3961360"/>
          </a:xfrm>
          <a:prstGeom prst="rect">
            <a:avLst/>
          </a:prstGeom>
          <a:solidFill>
            <a:srgbClr val="DCDCDC"/>
          </a:solidFill>
          <a:ln w="9525">
            <a:solidFill>
              <a:srgbClr val="A6A6A6"/>
            </a:solidFill>
            <a:round/>
            <a:headEnd/>
            <a:tailEnd/>
          </a:ln>
          <a:effectLst/>
          <a:scene3d>
            <a:camera prst="isometricOffAxis2Left"/>
            <a:lightRig rig="threePt" dir="t"/>
          </a:scene3d>
        </p:spPr>
        <p:txBody>
          <a:bodyPr rtlCol="0" anchor="ctr"/>
          <a:lstStyle/>
          <a:p>
            <a:pPr algn="ctr"/>
            <a:r>
              <a:rPr lang="en-US" dirty="0" smtClean="0">
                <a:solidFill>
                  <a:schemeClr val="lt1"/>
                </a:solidFill>
                <a:latin typeface="+mn-lt"/>
                <a:ea typeface="+mn-ea"/>
              </a:rPr>
              <a:t>B2BUA </a:t>
            </a:r>
          </a:p>
          <a:p>
            <a:pPr algn="ctr"/>
            <a:endParaRPr lang="en-US" dirty="0" smtClean="0">
              <a:solidFill>
                <a:schemeClr val="lt1"/>
              </a:solidFill>
              <a:latin typeface="+mn-lt"/>
              <a:ea typeface="+mn-ea"/>
            </a:endParaRPr>
          </a:p>
          <a:p>
            <a:pPr algn="ctr"/>
            <a:endParaRPr lang="en-US" dirty="0" smtClean="0">
              <a:solidFill>
                <a:schemeClr val="lt1"/>
              </a:solidFill>
              <a:latin typeface="+mn-lt"/>
              <a:ea typeface="+mn-ea"/>
            </a:endParaRPr>
          </a:p>
          <a:p>
            <a:pPr algn="ctr"/>
            <a:endParaRPr lang="en-US" dirty="0" smtClean="0">
              <a:solidFill>
                <a:schemeClr val="lt1"/>
              </a:solidFill>
              <a:latin typeface="+mn-lt"/>
              <a:ea typeface="+mn-ea"/>
            </a:endParaRPr>
          </a:p>
          <a:p>
            <a:pPr algn="ctr"/>
            <a:endParaRPr lang="en-US" dirty="0" smtClean="0">
              <a:solidFill>
                <a:schemeClr val="lt1"/>
              </a:solidFill>
              <a:latin typeface="+mn-lt"/>
              <a:ea typeface="+mn-ea"/>
            </a:endParaRPr>
          </a:p>
          <a:p>
            <a:pPr algn="ctr"/>
            <a:endParaRPr lang="en-US" dirty="0" smtClean="0">
              <a:solidFill>
                <a:schemeClr val="lt1"/>
              </a:solidFill>
              <a:latin typeface="+mn-lt"/>
              <a:ea typeface="+mn-ea"/>
            </a:endParaRPr>
          </a:p>
        </p:txBody>
      </p:sp>
      <p:sp>
        <p:nvSpPr>
          <p:cNvPr id="8" name="Rectangle 7"/>
          <p:cNvSpPr/>
          <p:nvPr/>
        </p:nvSpPr>
        <p:spPr bwMode="auto">
          <a:xfrm>
            <a:off x="4445303" y="1680900"/>
            <a:ext cx="363764" cy="3961360"/>
          </a:xfrm>
          <a:prstGeom prst="rect">
            <a:avLst/>
          </a:prstGeom>
          <a:solidFill>
            <a:srgbClr val="DCDCDC"/>
          </a:solidFill>
          <a:ln w="9525">
            <a:solidFill>
              <a:srgbClr val="A6A6A6"/>
            </a:solidFill>
            <a:round/>
            <a:headEnd/>
            <a:tailEnd/>
          </a:ln>
          <a:effectLst>
            <a:outerShdw blurRad="114300" dist="38100" dir="12540000" algn="br" rotWithShape="0">
              <a:prstClr val="black">
                <a:alpha val="74000"/>
              </a:prstClr>
            </a:outerShdw>
          </a:effectLst>
        </p:spPr>
        <p:txBody>
          <a:bodyPr rtlCol="0" anchor="ctr"/>
          <a:lstStyle/>
          <a:p>
            <a:pPr algn="ctr"/>
            <a:r>
              <a:rPr lang="en-US" b="1" dirty="0" smtClean="0">
                <a:solidFill>
                  <a:srgbClr val="0070C0"/>
                </a:solidFill>
                <a:latin typeface="+mn-lt"/>
                <a:ea typeface="+mn-ea"/>
              </a:rPr>
              <a:t>TL</a:t>
            </a:r>
          </a:p>
          <a:p>
            <a:pPr algn="ctr"/>
            <a:r>
              <a:rPr lang="en-US" b="1" dirty="0" smtClean="0">
                <a:solidFill>
                  <a:srgbClr val="0070C0"/>
                </a:solidFill>
                <a:latin typeface="+mn-lt"/>
                <a:ea typeface="+mn-ea"/>
              </a:rPr>
              <a:t>IB</a:t>
            </a:r>
          </a:p>
          <a:p>
            <a:pPr algn="ctr"/>
            <a:endParaRPr lang="en-US" b="1" dirty="0" smtClean="0">
              <a:solidFill>
                <a:srgbClr val="0070C0"/>
              </a:solidFill>
              <a:latin typeface="+mn-lt"/>
              <a:ea typeface="+mn-ea"/>
            </a:endParaRPr>
          </a:p>
          <a:p>
            <a:pPr algn="ctr"/>
            <a:r>
              <a:rPr lang="en-US" b="1" dirty="0" smtClean="0">
                <a:solidFill>
                  <a:srgbClr val="0070C0"/>
                </a:solidFill>
                <a:latin typeface="+mn-lt"/>
                <a:ea typeface="+mn-ea"/>
              </a:rPr>
              <a:t>P</a:t>
            </a:r>
          </a:p>
          <a:p>
            <a:pPr algn="ctr"/>
            <a:r>
              <a:rPr lang="en-US" b="1" dirty="0" smtClean="0">
                <a:solidFill>
                  <a:srgbClr val="0070C0"/>
                </a:solidFill>
                <a:latin typeface="+mn-lt"/>
                <a:ea typeface="+mn-ea"/>
              </a:rPr>
              <a:t>ART</a:t>
            </a:r>
          </a:p>
          <a:p>
            <a:pPr algn="ctr"/>
            <a:endParaRPr lang="en-US" b="1" dirty="0" smtClean="0">
              <a:solidFill>
                <a:srgbClr val="0070C0"/>
              </a:solidFill>
              <a:latin typeface="+mn-lt"/>
              <a:ea typeface="+mn-ea"/>
            </a:endParaRPr>
          </a:p>
        </p:txBody>
      </p:sp>
      <p:sp>
        <p:nvSpPr>
          <p:cNvPr id="9" name="TextBox 8"/>
          <p:cNvSpPr txBox="1"/>
          <p:nvPr/>
        </p:nvSpPr>
        <p:spPr>
          <a:xfrm>
            <a:off x="4707468" y="2785524"/>
            <a:ext cx="1143000" cy="276999"/>
          </a:xfrm>
          <a:prstGeom prst="rect">
            <a:avLst/>
          </a:prstGeom>
          <a:noFill/>
          <a:ln>
            <a:solidFill>
              <a:schemeClr val="tx1"/>
            </a:solidFill>
          </a:ln>
          <a:scene3d>
            <a:camera prst="perspectiveHeroicExtremeRightFacing"/>
            <a:lightRig rig="threePt" dir="t"/>
          </a:scene3d>
        </p:spPr>
        <p:txBody>
          <a:bodyPr wrap="square" rtlCol="0">
            <a:spAutoFit/>
          </a:bodyPr>
          <a:lstStyle/>
          <a:p>
            <a:r>
              <a:rPr lang="en-US" sz="1200" dirty="0" err="1" smtClean="0"/>
              <a:t>EventRinging</a:t>
            </a:r>
            <a:endParaRPr lang="en-US" sz="1200" dirty="0"/>
          </a:p>
        </p:txBody>
      </p:sp>
      <p:sp>
        <p:nvSpPr>
          <p:cNvPr id="10" name="TextBox 9"/>
          <p:cNvSpPr txBox="1"/>
          <p:nvPr/>
        </p:nvSpPr>
        <p:spPr>
          <a:xfrm>
            <a:off x="4698994" y="3801558"/>
            <a:ext cx="1397005" cy="276999"/>
          </a:xfrm>
          <a:prstGeom prst="rect">
            <a:avLst/>
          </a:prstGeom>
          <a:noFill/>
          <a:ln>
            <a:solidFill>
              <a:schemeClr val="tx1"/>
            </a:solidFill>
          </a:ln>
          <a:scene3d>
            <a:camera prst="perspectiveHeroicExtremeRightFacing"/>
            <a:lightRig rig="threePt" dir="t"/>
          </a:scene3d>
        </p:spPr>
        <p:txBody>
          <a:bodyPr wrap="square" rtlCol="0">
            <a:spAutoFit/>
          </a:bodyPr>
          <a:lstStyle/>
          <a:p>
            <a:r>
              <a:rPr lang="en-US" sz="1200" dirty="0" err="1" smtClean="0"/>
              <a:t>EventEstablished</a:t>
            </a:r>
            <a:endParaRPr lang="en-US" sz="1200" dirty="0"/>
          </a:p>
        </p:txBody>
      </p:sp>
      <p:sp>
        <p:nvSpPr>
          <p:cNvPr id="11" name="TextBox 10"/>
          <p:cNvSpPr txBox="1"/>
          <p:nvPr/>
        </p:nvSpPr>
        <p:spPr>
          <a:xfrm>
            <a:off x="4682060" y="5012339"/>
            <a:ext cx="1286940" cy="276999"/>
          </a:xfrm>
          <a:prstGeom prst="rect">
            <a:avLst/>
          </a:prstGeom>
          <a:noFill/>
          <a:ln>
            <a:solidFill>
              <a:schemeClr val="tx1"/>
            </a:solidFill>
          </a:ln>
          <a:scene3d>
            <a:camera prst="perspectiveHeroicExtremeRightFacing"/>
            <a:lightRig rig="threePt" dir="t"/>
          </a:scene3d>
        </p:spPr>
        <p:txBody>
          <a:bodyPr wrap="square" rtlCol="0">
            <a:spAutoFit/>
          </a:bodyPr>
          <a:lstStyle/>
          <a:p>
            <a:r>
              <a:rPr lang="en-US" sz="1200" dirty="0" err="1" smtClean="0"/>
              <a:t>EventReleased</a:t>
            </a:r>
            <a:endParaRPr lang="en-US" sz="1200" dirty="0"/>
          </a:p>
        </p:txBody>
      </p:sp>
      <p:sp>
        <p:nvSpPr>
          <p:cNvPr id="12" name="TextBox 11"/>
          <p:cNvSpPr txBox="1"/>
          <p:nvPr/>
        </p:nvSpPr>
        <p:spPr>
          <a:xfrm>
            <a:off x="4707462" y="3496746"/>
            <a:ext cx="1143000" cy="276999"/>
          </a:xfrm>
          <a:prstGeom prst="rect">
            <a:avLst/>
          </a:prstGeom>
          <a:noFill/>
          <a:ln>
            <a:solidFill>
              <a:schemeClr val="tx1"/>
            </a:solidFill>
          </a:ln>
          <a:scene3d>
            <a:camera prst="perspectiveHeroicExtremeRightFacing"/>
            <a:lightRig rig="threePt" dir="t"/>
          </a:scene3d>
        </p:spPr>
        <p:txBody>
          <a:bodyPr wrap="square" rtlCol="0">
            <a:spAutoFit/>
          </a:bodyPr>
          <a:lstStyle/>
          <a:p>
            <a:r>
              <a:rPr lang="en-US" sz="1200" dirty="0" err="1" smtClean="0"/>
              <a:t>EventOffHook</a:t>
            </a:r>
            <a:endParaRPr lang="en-US" sz="1200" dirty="0"/>
          </a:p>
        </p:txBody>
      </p:sp>
      <p:sp>
        <p:nvSpPr>
          <p:cNvPr id="13" name="Rounded Rectangle 12"/>
          <p:cNvSpPr/>
          <p:nvPr/>
        </p:nvSpPr>
        <p:spPr bwMode="auto">
          <a:xfrm>
            <a:off x="1117598" y="5875866"/>
            <a:ext cx="6756400" cy="389466"/>
          </a:xfrm>
          <a:prstGeom prst="roundRect">
            <a:avLst/>
          </a:prstGeom>
          <a:solidFill>
            <a:srgbClr val="DCDCDC"/>
          </a:solidFill>
          <a:ln w="9525">
            <a:solidFill>
              <a:srgbClr val="A6A6A6"/>
            </a:solidFill>
            <a:round/>
            <a:headEnd/>
            <a:tailEnd/>
          </a:ln>
          <a:effectLst/>
        </p:spPr>
        <p:txBody>
          <a:bodyPr rtlCol="0" anchor="ctr"/>
          <a:lstStyle/>
          <a:p>
            <a:pPr algn="ctr"/>
            <a:r>
              <a:rPr lang="en-US" dirty="0" smtClean="0">
                <a:latin typeface="+mn-lt"/>
                <a:ea typeface="+mn-ea"/>
              </a:rPr>
              <a:t>T-lib client (such as URS/Stat Server/OCS/</a:t>
            </a:r>
            <a:r>
              <a:rPr lang="en-US" dirty="0" err="1" smtClean="0">
                <a:latin typeface="+mn-lt"/>
                <a:ea typeface="+mn-ea"/>
              </a:rPr>
              <a:t>iWS</a:t>
            </a:r>
            <a:r>
              <a:rPr lang="en-US" dirty="0" smtClean="0">
                <a:latin typeface="+mn-lt"/>
                <a:ea typeface="+mn-ea"/>
              </a:rPr>
              <a:t> etc)</a:t>
            </a:r>
            <a:endParaRPr lang="en-US" dirty="0">
              <a:latin typeface="+mn-lt"/>
              <a:ea typeface="+mn-ea"/>
            </a:endParaRPr>
          </a:p>
        </p:txBody>
      </p:sp>
      <p:cxnSp>
        <p:nvCxnSpPr>
          <p:cNvPr id="14" name="Straight Arrow Connector 13"/>
          <p:cNvCxnSpPr>
            <a:stCxn id="8" idx="2"/>
          </p:cNvCxnSpPr>
          <p:nvPr/>
        </p:nvCxnSpPr>
        <p:spPr bwMode="auto">
          <a:xfrm rot="5400000">
            <a:off x="4211856" y="5460537"/>
            <a:ext cx="233606" cy="597052"/>
          </a:xfrm>
          <a:prstGeom prst="straightConnector1">
            <a:avLst/>
          </a:prstGeom>
          <a:solidFill>
            <a:schemeClr val="accent1"/>
          </a:solidFill>
          <a:ln w="3175" cap="flat" cmpd="sng" algn="ctr">
            <a:solidFill>
              <a:schemeClr val="tx1"/>
            </a:solidFill>
            <a:prstDash val="dash"/>
            <a:round/>
            <a:headEnd type="none" w="med" len="med"/>
            <a:tailEnd type="arrow"/>
          </a:ln>
          <a:effectLst/>
        </p:spPr>
      </p:cxnSp>
      <p:cxnSp>
        <p:nvCxnSpPr>
          <p:cNvPr id="15" name="Straight Arrow Connector 14"/>
          <p:cNvCxnSpPr>
            <a:stCxn id="8" idx="2"/>
            <a:endCxn id="13" idx="0"/>
          </p:cNvCxnSpPr>
          <p:nvPr/>
        </p:nvCxnSpPr>
        <p:spPr bwMode="auto">
          <a:xfrm rot="5400000">
            <a:off x="4444689" y="5693370"/>
            <a:ext cx="233606" cy="131387"/>
          </a:xfrm>
          <a:prstGeom prst="straightConnector1">
            <a:avLst/>
          </a:prstGeom>
          <a:solidFill>
            <a:schemeClr val="accent1"/>
          </a:solidFill>
          <a:ln w="3175" cap="flat" cmpd="sng" algn="ctr">
            <a:solidFill>
              <a:schemeClr val="tx1"/>
            </a:solidFill>
            <a:prstDash val="dash"/>
            <a:round/>
            <a:headEnd type="none" w="med" len="med"/>
            <a:tailEnd type="arrow"/>
          </a:ln>
          <a:effectLst/>
        </p:spPr>
      </p:cxnSp>
      <p:cxnSp>
        <p:nvCxnSpPr>
          <p:cNvPr id="16" name="Straight Arrow Connector 15"/>
          <p:cNvCxnSpPr>
            <a:stCxn id="8" idx="2"/>
          </p:cNvCxnSpPr>
          <p:nvPr/>
        </p:nvCxnSpPr>
        <p:spPr bwMode="auto">
          <a:xfrm rot="16200000" flipH="1">
            <a:off x="4711389" y="5558055"/>
            <a:ext cx="233606" cy="402015"/>
          </a:xfrm>
          <a:prstGeom prst="straightConnector1">
            <a:avLst/>
          </a:prstGeom>
          <a:solidFill>
            <a:schemeClr val="accent1"/>
          </a:solidFill>
          <a:ln w="3175" cap="flat" cmpd="sng" algn="ctr">
            <a:solidFill>
              <a:schemeClr val="tx1"/>
            </a:solidFill>
            <a:prstDash val="dash"/>
            <a:round/>
            <a:headEnd type="none" w="med" len="med"/>
            <a:tailEnd type="arrow"/>
          </a:ln>
          <a:effectLst/>
        </p:spPr>
      </p:cxnSp>
      <p:sp>
        <p:nvSpPr>
          <p:cNvPr id="17" name="TextBox 16"/>
          <p:cNvSpPr txBox="1"/>
          <p:nvPr/>
        </p:nvSpPr>
        <p:spPr>
          <a:xfrm>
            <a:off x="3737436" y="1091862"/>
            <a:ext cx="1428936" cy="584775"/>
          </a:xfrm>
          <a:prstGeom prst="rect">
            <a:avLst/>
          </a:prstGeom>
          <a:noFill/>
          <a:ln>
            <a:noFill/>
          </a:ln>
        </p:spPr>
        <p:txBody>
          <a:bodyPr wrap="square" rtlCol="0">
            <a:spAutoFit/>
          </a:bodyPr>
          <a:lstStyle/>
          <a:p>
            <a:pPr algn="ctr"/>
            <a:r>
              <a:rPr lang="en-US" sz="1600" b="1" dirty="0" smtClean="0"/>
              <a:t>Genesys </a:t>
            </a:r>
          </a:p>
          <a:p>
            <a:pPr algn="ctr"/>
            <a:r>
              <a:rPr lang="en-US" sz="1600" b="1" dirty="0" smtClean="0"/>
              <a:t>SIP Server</a:t>
            </a:r>
            <a:endParaRPr lang="en-US" sz="1600" b="1" dirty="0"/>
          </a:p>
        </p:txBody>
      </p:sp>
    </p:spTree>
    <p:extLst>
      <p:ext uri="{BB962C8B-B14F-4D97-AF65-F5344CB8AC3E}">
        <p14:creationId xmlns:p14="http://schemas.microsoft.com/office/powerpoint/2010/main" val="12120366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r>
              <a:rPr lang="en-US" dirty="0" smtClean="0"/>
              <a:t>Service Layer</a:t>
            </a:r>
            <a:endParaRPr lang="en-US" i="1" dirty="0"/>
          </a:p>
        </p:txBody>
      </p:sp>
      <p:sp>
        <p:nvSpPr>
          <p:cNvPr id="3" name="Content Placeholder 2"/>
          <p:cNvSpPr>
            <a:spLocks noGrp="1"/>
          </p:cNvSpPr>
          <p:nvPr>
            <p:ph idx="1"/>
          </p:nvPr>
        </p:nvSpPr>
        <p:spPr>
          <a:xfrm>
            <a:off x="457200" y="1219200"/>
            <a:ext cx="4419600" cy="5120640"/>
          </a:xfrm>
        </p:spPr>
        <p:txBody>
          <a:bodyPr>
            <a:normAutofit lnSpcReduction="10000"/>
          </a:bodyPr>
          <a:lstStyle/>
          <a:p>
            <a:pPr marL="0" indent="0">
              <a:spcAft>
                <a:spcPts val="0"/>
              </a:spcAft>
              <a:buNone/>
            </a:pPr>
            <a:endParaRPr lang="en-US" dirty="0"/>
          </a:p>
          <a:p>
            <a:r>
              <a:rPr lang="en-US" sz="1400" dirty="0">
                <a:latin typeface="Times New Roman" panose="02020603050405020304" pitchFamily="18" charset="0"/>
                <a:cs typeface="Times New Roman" panose="02020603050405020304" pitchFamily="18" charset="0"/>
              </a:rPr>
              <a:t>Stat Server tracks real-time states of interaction management resources and collects statistics about contact center performance.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Genesys solutions use the statistical data to more </a:t>
            </a:r>
            <a:r>
              <a:rPr lang="en-US" sz="1400" i="1" dirty="0">
                <a:latin typeface="Times New Roman" panose="02020603050405020304" pitchFamily="18" charset="0"/>
                <a:cs typeface="Times New Roman" panose="02020603050405020304" pitchFamily="18" charset="0"/>
              </a:rPr>
              <a:t>intelligently </a:t>
            </a:r>
            <a:r>
              <a:rPr lang="en-US" sz="1400" dirty="0">
                <a:latin typeface="Times New Roman" panose="02020603050405020304" pitchFamily="18" charset="0"/>
                <a:cs typeface="Times New Roman" panose="02020603050405020304" pitchFamily="18" charset="0"/>
              </a:rPr>
              <a:t>manage real-time interactions.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Through Genesys Reporting, you can use the data to generate real-time and historical contact center reports</a:t>
            </a:r>
            <a:r>
              <a:rPr lang="en-US" sz="1400" dirty="0" smtClean="0">
                <a:latin typeface="Times New Roman" panose="02020603050405020304" pitchFamily="18" charset="0"/>
                <a:cs typeface="Times New Roman" panose="02020603050405020304" pitchFamily="18" charset="0"/>
              </a:rPr>
              <a:t>.</a:t>
            </a:r>
          </a:p>
          <a:p>
            <a:r>
              <a:rPr lang="en-US" sz="1400" dirty="0" smtClean="0">
                <a:latin typeface="Times New Roman" panose="02020603050405020304" pitchFamily="18" charset="0"/>
                <a:cs typeface="Times New Roman" panose="02020603050405020304" pitchFamily="18" charset="0"/>
              </a:rPr>
              <a:t>Real- Time Reporting: Genesys Pulse is used for real time measurement of calls in the contact center. It provides an insight into what is happening in terms of telephony activity within the team and down to individual levels. It also provides statistics on the total number of calls handled and abandoned, status information and summary information.</a:t>
            </a:r>
          </a:p>
          <a:p>
            <a:r>
              <a:rPr lang="en-US" sz="1400" dirty="0" smtClean="0">
                <a:latin typeface="Times New Roman" panose="02020603050405020304" pitchFamily="18" charset="0"/>
                <a:cs typeface="Times New Roman" panose="02020603050405020304" pitchFamily="18" charset="0"/>
              </a:rPr>
              <a:t>Historical Reporting: To visualize the performance of your contact center over time using Genesys Interactive Insights(GI2).GI2 uses the data that is stored in Genesys Infomart database and presents the data in readable reports to enable business and contact center managers to make better business decisions.</a:t>
            </a:r>
            <a:endParaRPr lang="en-US" dirty="0" smtClean="0"/>
          </a:p>
          <a:p>
            <a:pPr marL="1371600" lvl="4" indent="-457200">
              <a:spcAft>
                <a:spcPts val="0"/>
              </a:spcAft>
              <a:buFont typeface="+mj-lt"/>
              <a:buAutoNum type="alphaLcPeriod" startAt="4"/>
            </a:pPr>
            <a:endParaRPr lang="en-US" dirty="0"/>
          </a:p>
          <a:p>
            <a:pPr marL="1371600" lvl="4" indent="-457200">
              <a:spcAft>
                <a:spcPts val="0"/>
              </a:spcAft>
              <a:buFont typeface="+mj-lt"/>
              <a:buAutoNum type="alphaLcPeriod" startAt="4"/>
            </a:pPr>
            <a:endParaRPr lang="en-US" dirty="0" smtClean="0"/>
          </a:p>
          <a:p>
            <a:pPr marL="1371600" lvl="4" indent="-457200">
              <a:spcAft>
                <a:spcPts val="0"/>
              </a:spcAft>
              <a:buFont typeface="+mj-lt"/>
              <a:buAutoNum type="alphaLcPeriod" startAt="4"/>
            </a:pPr>
            <a:endParaRPr lang="en-US" dirty="0"/>
          </a:p>
          <a:p>
            <a:pPr marL="1371600" lvl="4" indent="-457200">
              <a:spcAft>
                <a:spcPts val="0"/>
              </a:spcAft>
              <a:buFont typeface="+mj-lt"/>
              <a:buAutoNum type="alphaLcPeriod" startAt="4"/>
            </a:pPr>
            <a:endParaRPr lang="en-US" dirty="0" smtClean="0"/>
          </a:p>
          <a:p>
            <a:pPr marL="1371600" lvl="4" indent="-457200">
              <a:spcAft>
                <a:spcPts val="0"/>
              </a:spcAft>
              <a:buFont typeface="+mj-lt"/>
              <a:buAutoNum type="alphaLcPeriod" startAt="4"/>
            </a:pPr>
            <a:endParaRPr lang="en-US" dirty="0"/>
          </a:p>
          <a:p>
            <a:pPr marL="1371600" lvl="4" indent="-457200">
              <a:spcAft>
                <a:spcPts val="0"/>
              </a:spcAft>
              <a:buFont typeface="+mj-lt"/>
              <a:buAutoNum type="alphaLcPeriod" startAt="4"/>
            </a:pPr>
            <a:endParaRPr lang="en-US" dirty="0" smtClean="0"/>
          </a:p>
          <a:p>
            <a:pPr marL="1371600" lvl="4" indent="-457200">
              <a:spcAft>
                <a:spcPts val="0"/>
              </a:spcAft>
              <a:buFont typeface="+mj-lt"/>
              <a:buAutoNum type="alphaLcPeriod" startAt="4"/>
            </a:pPr>
            <a:endParaRPr lang="en-US" dirty="0" smtClean="0"/>
          </a:p>
          <a:p>
            <a:pPr marL="1371600" lvl="4" indent="-457200">
              <a:spcAft>
                <a:spcPts val="0"/>
              </a:spcAft>
              <a:buFont typeface="+mj-lt"/>
              <a:buAutoNum type="alphaLcPeriod" startAt="4"/>
            </a:pPr>
            <a:endParaRPr lang="en-US" dirty="0"/>
          </a:p>
          <a:p>
            <a:pPr marL="1371600" lvl="4" indent="-457200">
              <a:spcAft>
                <a:spcPts val="0"/>
              </a:spcAft>
              <a:buFont typeface="+mj-lt"/>
              <a:buAutoNum type="alphaLcPeriod" startAt="4"/>
            </a:pPr>
            <a:endParaRPr lang="en-US" dirty="0" smtClean="0"/>
          </a:p>
          <a:p>
            <a:pPr marL="1371600" lvl="4" indent="-457200">
              <a:spcAft>
                <a:spcPts val="0"/>
              </a:spcAft>
              <a:buFont typeface="+mj-lt"/>
              <a:buAutoNum type="alphaLcPeriod" startAt="4"/>
            </a:pPr>
            <a:endParaRPr lang="en-US" dirty="0"/>
          </a:p>
          <a:p>
            <a:pPr marL="1371600" lvl="4" indent="-457200">
              <a:spcAft>
                <a:spcPts val="0"/>
              </a:spcAft>
              <a:buFont typeface="+mj-lt"/>
              <a:buAutoNum type="alphaLcPeriod" startAt="4"/>
            </a:pPr>
            <a:endParaRPr lang="en-US" dirty="0" smtClean="0"/>
          </a:p>
          <a:p>
            <a:pPr marL="1371600" lvl="4" indent="-457200">
              <a:spcAft>
                <a:spcPts val="0"/>
              </a:spcAft>
              <a:buFont typeface="+mj-lt"/>
              <a:buAutoNum type="alphaLcPeriod" startAt="4"/>
            </a:pPr>
            <a:endParaRPr lang="en-US" dirty="0"/>
          </a:p>
          <a:p>
            <a:pPr marL="1143000" lvl="3" indent="-457200">
              <a:spcAft>
                <a:spcPts val="0"/>
              </a:spcAft>
              <a:buFont typeface="+mj-lt"/>
              <a:buAutoNum type="arabicPeriod" startAt="2"/>
            </a:pPr>
            <a:endParaRPr lang="en-US" sz="20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1524000"/>
            <a:ext cx="2579218" cy="1930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2289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spcAft>
                <a:spcPts val="0"/>
              </a:spcAft>
            </a:pPr>
            <a:r>
              <a:rPr lang="en-US" dirty="0" smtClean="0"/>
              <a:t>Configuration Objects</a:t>
            </a:r>
            <a:endParaRPr lang="en-US" sz="1800" i="1" dirty="0"/>
          </a:p>
        </p:txBody>
      </p:sp>
      <p:sp>
        <p:nvSpPr>
          <p:cNvPr id="3" name="Content Placeholder 2"/>
          <p:cNvSpPr>
            <a:spLocks noGrp="1"/>
          </p:cNvSpPr>
          <p:nvPr>
            <p:ph idx="1"/>
          </p:nvPr>
        </p:nvSpPr>
        <p:spPr/>
        <p:txBody>
          <a:bodyPr>
            <a:normAutofit/>
          </a:bodyPr>
          <a:lstStyle/>
          <a:p>
            <a:pPr>
              <a:spcAft>
                <a:spcPts val="0"/>
              </a:spcAft>
            </a:pPr>
            <a:r>
              <a:rPr lang="en-US" altLang="en-US" dirty="0" smtClean="0"/>
              <a:t>Extension DN</a:t>
            </a:r>
          </a:p>
          <a:p>
            <a:pPr>
              <a:spcAft>
                <a:spcPts val="0"/>
              </a:spcAft>
            </a:pPr>
            <a:r>
              <a:rPr lang="en-US" dirty="0" smtClean="0"/>
              <a:t>Place</a:t>
            </a:r>
          </a:p>
          <a:p>
            <a:pPr>
              <a:spcAft>
                <a:spcPts val="0"/>
              </a:spcAft>
            </a:pPr>
            <a:r>
              <a:rPr lang="en-US" dirty="0" smtClean="0"/>
              <a:t>Person</a:t>
            </a:r>
          </a:p>
          <a:p>
            <a:pPr>
              <a:spcAft>
                <a:spcPts val="0"/>
              </a:spcAft>
            </a:pPr>
            <a:r>
              <a:rPr lang="en-US" dirty="0" smtClean="0"/>
              <a:t>Agent Group</a:t>
            </a:r>
          </a:p>
          <a:p>
            <a:pPr>
              <a:spcAft>
                <a:spcPts val="0"/>
              </a:spcAft>
            </a:pPr>
            <a:r>
              <a:rPr lang="en-US" dirty="0" smtClean="0"/>
              <a:t>Virtual Queue</a:t>
            </a:r>
          </a:p>
          <a:p>
            <a:pPr>
              <a:spcAft>
                <a:spcPts val="0"/>
              </a:spcAft>
            </a:pPr>
            <a:r>
              <a:rPr lang="en-US" dirty="0" smtClean="0"/>
              <a:t>DN Group</a:t>
            </a:r>
          </a:p>
          <a:p>
            <a:pPr>
              <a:spcAft>
                <a:spcPts val="0"/>
              </a:spcAft>
            </a:pPr>
            <a:r>
              <a:rPr lang="en-US" dirty="0" smtClean="0"/>
              <a:t>Trunk DN</a:t>
            </a:r>
          </a:p>
          <a:p>
            <a:pPr>
              <a:spcAft>
                <a:spcPts val="0"/>
              </a:spcAft>
            </a:pPr>
            <a:r>
              <a:rPr lang="en-US" dirty="0" smtClean="0"/>
              <a:t>Routing Point DN</a:t>
            </a:r>
          </a:p>
          <a:p>
            <a:pPr>
              <a:spcAft>
                <a:spcPts val="0"/>
              </a:spcAft>
            </a:pPr>
            <a:r>
              <a:rPr lang="en-US" dirty="0" smtClean="0"/>
              <a:t>Default RP DN</a:t>
            </a:r>
          </a:p>
          <a:p>
            <a:pPr>
              <a:spcAft>
                <a:spcPts val="0"/>
              </a:spcAft>
            </a:pPr>
            <a:r>
              <a:rPr lang="en-US" dirty="0" smtClean="0"/>
              <a:t>Enhanced Routing Script</a:t>
            </a:r>
          </a:p>
          <a:p>
            <a:pPr>
              <a:spcAft>
                <a:spcPts val="0"/>
              </a:spcAft>
            </a:pPr>
            <a:r>
              <a:rPr lang="en-US" dirty="0" smtClean="0"/>
              <a:t>VOIP DN</a:t>
            </a:r>
            <a:endParaRPr lang="en-US" dirty="0"/>
          </a:p>
        </p:txBody>
      </p:sp>
    </p:spTree>
    <p:extLst>
      <p:ext uri="{BB962C8B-B14F-4D97-AF65-F5344CB8AC3E}">
        <p14:creationId xmlns:p14="http://schemas.microsoft.com/office/powerpoint/2010/main" val="2891926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spcAft>
                <a:spcPts val="0"/>
              </a:spcAft>
            </a:pPr>
            <a:r>
              <a:rPr lang="en-US" dirty="0" smtClean="0"/>
              <a:t>Extension DN</a:t>
            </a:r>
            <a:endParaRPr lang="en-US" sz="1800" i="1" dirty="0"/>
          </a:p>
        </p:txBody>
      </p:sp>
      <p:sp>
        <p:nvSpPr>
          <p:cNvPr id="3" name="Content Placeholder 2"/>
          <p:cNvSpPr>
            <a:spLocks noGrp="1"/>
          </p:cNvSpPr>
          <p:nvPr>
            <p:ph idx="1"/>
          </p:nvPr>
        </p:nvSpPr>
        <p:spPr>
          <a:xfrm>
            <a:off x="457200" y="1219200"/>
            <a:ext cx="8382000" cy="1981200"/>
          </a:xfrm>
        </p:spPr>
        <p:txBody>
          <a:bodyPr>
            <a:normAutofit/>
          </a:bodyPr>
          <a:lstStyle/>
          <a:p>
            <a:r>
              <a:rPr lang="en-US" sz="1600" dirty="0" smtClean="0">
                <a:latin typeface="Times New Roman" panose="02020603050405020304" pitchFamily="18" charset="0"/>
                <a:cs typeface="Times New Roman" panose="02020603050405020304" pitchFamily="18" charset="0"/>
              </a:rPr>
              <a:t>Extension represent </a:t>
            </a:r>
            <a:r>
              <a:rPr lang="en-US" sz="1600" dirty="0">
                <a:latin typeface="Times New Roman" panose="02020603050405020304" pitchFamily="18" charset="0"/>
                <a:cs typeface="Times New Roman" panose="02020603050405020304" pitchFamily="18" charset="0"/>
              </a:rPr>
              <a:t>agent phone extensions and register directly with the </a:t>
            </a:r>
            <a:r>
              <a:rPr lang="en-US" sz="1600" dirty="0" smtClean="0">
                <a:latin typeface="Times New Roman" panose="02020603050405020304" pitchFamily="18" charset="0"/>
                <a:cs typeface="Times New Roman" panose="02020603050405020304" pitchFamily="18" charset="0"/>
              </a:rPr>
              <a:t>SIP Server.</a:t>
            </a:r>
            <a:endParaRPr lang="en-US" altLang="en-US" sz="1600" dirty="0" smtClean="0">
              <a:latin typeface="Times New Roman" panose="02020603050405020304" pitchFamily="18" charset="0"/>
              <a:cs typeface="Times New Roman" panose="02020603050405020304" pitchFamily="18" charset="0"/>
            </a:endParaRPr>
          </a:p>
          <a:p>
            <a:r>
              <a:rPr lang="en-US" altLang="en-US" sz="1600" dirty="0" smtClean="0">
                <a:latin typeface="Times New Roman" panose="02020603050405020304" pitchFamily="18" charset="0"/>
                <a:cs typeface="Times New Roman" panose="02020603050405020304" pitchFamily="18" charset="0"/>
              </a:rPr>
              <a:t>Type</a:t>
            </a:r>
            <a:r>
              <a:rPr lang="en-US" altLang="en-US" sz="1600" dirty="0">
                <a:latin typeface="Times New Roman" panose="02020603050405020304" pitchFamily="18" charset="0"/>
                <a:cs typeface="Times New Roman" panose="02020603050405020304" pitchFamily="18" charset="0"/>
              </a:rPr>
              <a:t>: Extensions used for endpoint configuration</a:t>
            </a:r>
          </a:p>
          <a:p>
            <a:r>
              <a:rPr lang="en-US" altLang="en-US" sz="1600" dirty="0">
                <a:latin typeface="Times New Roman" panose="02020603050405020304" pitchFamily="18" charset="0"/>
                <a:cs typeface="Times New Roman" panose="02020603050405020304" pitchFamily="18" charset="0"/>
              </a:rPr>
              <a:t>Number: Any valid integer value</a:t>
            </a:r>
          </a:p>
          <a:p>
            <a:r>
              <a:rPr lang="en-US" altLang="en-US" sz="1600" dirty="0">
                <a:latin typeface="Times New Roman" panose="02020603050405020304" pitchFamily="18" charset="0"/>
                <a:cs typeface="Times New Roman" panose="02020603050405020304" pitchFamily="18" charset="0"/>
              </a:rPr>
              <a:t>State must be Enabled so SIP Server utilizes the </a:t>
            </a:r>
            <a:r>
              <a:rPr lang="en-US" altLang="en-US" sz="1600" dirty="0" smtClean="0">
                <a:latin typeface="Times New Roman" panose="02020603050405020304" pitchFamily="18" charset="0"/>
                <a:cs typeface="Times New Roman" panose="02020603050405020304" pitchFamily="18" charset="0"/>
              </a:rPr>
              <a:t>DN</a:t>
            </a:r>
            <a:endParaRPr lang="en-US" altLang="en-US" sz="1600" dirty="0">
              <a:latin typeface="Times New Roman" panose="02020603050405020304" pitchFamily="18" charset="0"/>
              <a:cs typeface="Times New Roman" panose="02020603050405020304" pitchFamily="18" charset="0"/>
            </a:endParaRPr>
          </a:p>
          <a:p>
            <a:r>
              <a:rPr lang="en-US" altLang="en-US" sz="1600" dirty="0">
                <a:latin typeface="Times New Roman" panose="02020603050405020304" pitchFamily="18" charset="0"/>
                <a:cs typeface="Times New Roman" panose="02020603050405020304" pitchFamily="18" charset="0"/>
              </a:rPr>
              <a:t>Section name “</a:t>
            </a:r>
            <a:r>
              <a:rPr lang="en-US" altLang="en-US" sz="1600" dirty="0" err="1">
                <a:latin typeface="Times New Roman" panose="02020603050405020304" pitchFamily="18" charset="0"/>
                <a:cs typeface="Times New Roman" panose="02020603050405020304" pitchFamily="18" charset="0"/>
              </a:rPr>
              <a:t>TServer</a:t>
            </a:r>
            <a:r>
              <a:rPr lang="en-US" altLang="en-US" sz="1600" dirty="0">
                <a:latin typeface="Times New Roman" panose="02020603050405020304" pitchFamily="18" charset="0"/>
                <a:cs typeface="Times New Roman" panose="02020603050405020304" pitchFamily="18" charset="0"/>
              </a:rPr>
              <a:t>” under annex tab must be created. This section is used to define endpoint configuration options that are SIP specific. </a:t>
            </a:r>
            <a:endParaRPr lang="en-US" sz="1600" dirty="0"/>
          </a:p>
        </p:txBody>
      </p:sp>
      <p:pic>
        <p:nvPicPr>
          <p:cNvPr id="5" name="Picture 2" descr="C:\Users\u12\Pictures\Saved Pictures\ex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124200"/>
            <a:ext cx="7162800" cy="31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4416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Delivery	</a:t>
            </a:r>
            <a:endParaRPr lang="en-US" dirty="0"/>
          </a:p>
        </p:txBody>
      </p:sp>
      <p:pic>
        <p:nvPicPr>
          <p:cNvPr id="3" name="Picture 2" title="Euro_Command_Center_0366"/>
          <p:cNvPicPr>
            <a:picLocks noChangeAspect="1"/>
          </p:cNvPicPr>
          <p:nvPr/>
        </p:nvPicPr>
        <p:blipFill rotWithShape="1">
          <a:blip r:embed="rId2" cstate="print">
            <a:extLst>
              <a:ext uri="{28A0092B-C50C-407E-A947-70E740481C1C}">
                <a14:useLocalDpi xmlns:a14="http://schemas.microsoft.com/office/drawing/2010/main" val="0"/>
              </a:ext>
            </a:extLst>
          </a:blip>
          <a:srcRect r="22385"/>
          <a:stretch/>
        </p:blipFill>
        <p:spPr>
          <a:xfrm>
            <a:off x="457200" y="1371600"/>
            <a:ext cx="8229600" cy="4381500"/>
          </a:xfrm>
          <a:prstGeom prst="rect">
            <a:avLst/>
          </a:prstGeom>
        </p:spPr>
      </p:pic>
    </p:spTree>
    <p:extLst>
      <p:ext uri="{BB962C8B-B14F-4D97-AF65-F5344CB8AC3E}">
        <p14:creationId xmlns:p14="http://schemas.microsoft.com/office/powerpoint/2010/main" val="616741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Extension </a:t>
            </a:r>
            <a:r>
              <a:rPr lang="en-US" dirty="0"/>
              <a:t>DN</a:t>
            </a:r>
          </a:p>
        </p:txBody>
      </p:sp>
      <p:pic>
        <p:nvPicPr>
          <p:cNvPr id="7" name="Content Placeholder 6" descr="C:\Users\u12\Pictures\Saved Pictures\ex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143000"/>
            <a:ext cx="7086600" cy="3276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u12\Pictures\Saved Pictures\ex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756" y="4572000"/>
            <a:ext cx="7025244"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79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spcAft>
                <a:spcPts val="0"/>
              </a:spcAft>
            </a:pPr>
            <a:r>
              <a:rPr lang="en-US" dirty="0" smtClean="0"/>
              <a:t>Place</a:t>
            </a:r>
            <a:endParaRPr lang="en-US" sz="1800" i="1" dirty="0"/>
          </a:p>
        </p:txBody>
      </p:sp>
      <p:pic>
        <p:nvPicPr>
          <p:cNvPr id="7" name="Picture 3" descr="C:\Users\u12\Pictures\Saved Pictures\p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2362200"/>
            <a:ext cx="8229600" cy="349300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09600" y="1143000"/>
            <a:ext cx="8077200" cy="646331"/>
          </a:xfrm>
          <a:prstGeom prst="rect">
            <a:avLst/>
          </a:prstGeom>
        </p:spPr>
        <p:txBody>
          <a:bodyPr wrap="square">
            <a:spAutoFit/>
          </a:bodyPr>
          <a:lstStyle/>
          <a:p>
            <a:r>
              <a:rPr lang="en-US" dirty="0"/>
              <a:t>An object, representing a location, that has one or more Directory </a:t>
            </a:r>
            <a:r>
              <a:rPr lang="en-US" dirty="0" smtClean="0"/>
              <a:t>Number </a:t>
            </a:r>
            <a:r>
              <a:rPr lang="en-US" dirty="0"/>
              <a:t>(DNs) that are operated by a single agent.</a:t>
            </a:r>
          </a:p>
        </p:txBody>
      </p:sp>
    </p:spTree>
    <p:extLst>
      <p:ext uri="{BB962C8B-B14F-4D97-AF65-F5344CB8AC3E}">
        <p14:creationId xmlns:p14="http://schemas.microsoft.com/office/powerpoint/2010/main" val="23088294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Place</a:t>
            </a:r>
            <a:endParaRPr lang="en-US" dirty="0"/>
          </a:p>
        </p:txBody>
      </p:sp>
      <p:pic>
        <p:nvPicPr>
          <p:cNvPr id="8" name="Picture 2" descr="C:\Users\u12\Pictures\Saved Pictures\p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81534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245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spcAft>
                <a:spcPts val="0"/>
              </a:spcAft>
            </a:pPr>
            <a:r>
              <a:rPr lang="en-US" dirty="0" smtClean="0"/>
              <a:t>Person/User</a:t>
            </a:r>
            <a:endParaRPr lang="en-US" sz="1800" i="1" dirty="0"/>
          </a:p>
        </p:txBody>
      </p:sp>
      <p:sp>
        <p:nvSpPr>
          <p:cNvPr id="3" name="Content Placeholder 2"/>
          <p:cNvSpPr>
            <a:spLocks noGrp="1"/>
          </p:cNvSpPr>
          <p:nvPr>
            <p:ph idx="1"/>
          </p:nvPr>
        </p:nvSpPr>
        <p:spPr/>
        <p:txBody>
          <a:bodyPr>
            <a:normAutofit/>
          </a:bodyPr>
          <a:lstStyle/>
          <a:p>
            <a:pPr marL="0" indent="0">
              <a:spcAft>
                <a:spcPts val="0"/>
              </a:spcAft>
              <a:buNone/>
            </a:pPr>
            <a:r>
              <a:rPr lang="en-US" sz="1400" dirty="0"/>
              <a:t>Persons (or users) are the contact-center personnel, including </a:t>
            </a:r>
            <a:r>
              <a:rPr lang="en-US" sz="1400" dirty="0" smtClean="0"/>
              <a:t>agents, </a:t>
            </a:r>
            <a:r>
              <a:rPr lang="en-US" sz="1400" dirty="0"/>
              <a:t>who need access to Genesys applications. Agents are users who handle customer interactions directly. Non-agent users include managers and </a:t>
            </a:r>
            <a:r>
              <a:rPr lang="en-US" sz="1400" dirty="0" smtClean="0"/>
              <a:t>supervisors.</a:t>
            </a:r>
            <a:endParaRPr lang="en-US" sz="1400" dirty="0"/>
          </a:p>
          <a:p>
            <a:pPr marL="1371600" lvl="4" indent="-457200">
              <a:spcAft>
                <a:spcPts val="0"/>
              </a:spcAft>
              <a:buFont typeface="+mj-lt"/>
              <a:buAutoNum type="alphaLcPeriod" startAt="4"/>
            </a:pPr>
            <a:endParaRPr lang="en-US" sz="1400" dirty="0"/>
          </a:p>
          <a:p>
            <a:pPr marL="1371600" lvl="4" indent="-457200">
              <a:spcAft>
                <a:spcPts val="0"/>
              </a:spcAft>
              <a:buFont typeface="+mj-lt"/>
              <a:buAutoNum type="alphaLcPeriod" startAt="4"/>
            </a:pPr>
            <a:endParaRPr lang="en-US" sz="1400" dirty="0"/>
          </a:p>
          <a:p>
            <a:pPr marL="1371600" lvl="4" indent="-457200">
              <a:spcAft>
                <a:spcPts val="0"/>
              </a:spcAft>
              <a:buFont typeface="+mj-lt"/>
              <a:buAutoNum type="alphaLcPeriod" startAt="4"/>
            </a:pPr>
            <a:endParaRPr lang="en-US" sz="1400" dirty="0" smtClean="0"/>
          </a:p>
          <a:p>
            <a:pPr marL="1371600" lvl="4" indent="-457200">
              <a:spcAft>
                <a:spcPts val="0"/>
              </a:spcAft>
              <a:buFont typeface="+mj-lt"/>
              <a:buAutoNum type="alphaLcPeriod" startAt="4"/>
            </a:pPr>
            <a:endParaRPr lang="en-US" sz="1400" dirty="0"/>
          </a:p>
          <a:p>
            <a:pPr marL="1371600" lvl="4" indent="-457200">
              <a:spcAft>
                <a:spcPts val="0"/>
              </a:spcAft>
              <a:buFont typeface="+mj-lt"/>
              <a:buAutoNum type="alphaLcPeriod" startAt="4"/>
            </a:pPr>
            <a:endParaRPr lang="en-US" sz="1400" dirty="0" smtClean="0"/>
          </a:p>
          <a:p>
            <a:pPr marL="1371600" lvl="4" indent="-457200">
              <a:spcAft>
                <a:spcPts val="0"/>
              </a:spcAft>
              <a:buFont typeface="+mj-lt"/>
              <a:buAutoNum type="alphaLcPeriod" startAt="4"/>
            </a:pPr>
            <a:endParaRPr lang="en-US" sz="1400" dirty="0"/>
          </a:p>
          <a:p>
            <a:pPr marL="1371600" lvl="4" indent="-457200">
              <a:spcAft>
                <a:spcPts val="0"/>
              </a:spcAft>
              <a:buFont typeface="+mj-lt"/>
              <a:buAutoNum type="alphaLcPeriod" startAt="4"/>
            </a:pPr>
            <a:endParaRPr lang="en-US" sz="1400" dirty="0" smtClean="0"/>
          </a:p>
          <a:p>
            <a:pPr marL="1371600" lvl="4" indent="-457200">
              <a:spcAft>
                <a:spcPts val="0"/>
              </a:spcAft>
              <a:buFont typeface="+mj-lt"/>
              <a:buAutoNum type="alphaLcPeriod" startAt="4"/>
            </a:pPr>
            <a:endParaRPr lang="en-US" sz="1400" dirty="0"/>
          </a:p>
          <a:p>
            <a:pPr marL="1371600" lvl="4" indent="-457200">
              <a:spcAft>
                <a:spcPts val="0"/>
              </a:spcAft>
              <a:buFont typeface="+mj-lt"/>
              <a:buAutoNum type="alphaLcPeriod" startAt="4"/>
            </a:pPr>
            <a:endParaRPr lang="en-US" sz="1400" dirty="0" smtClean="0"/>
          </a:p>
          <a:p>
            <a:pPr marL="1371600" lvl="4" indent="-457200">
              <a:spcAft>
                <a:spcPts val="0"/>
              </a:spcAft>
              <a:buFont typeface="+mj-lt"/>
              <a:buAutoNum type="alphaLcPeriod" startAt="4"/>
            </a:pPr>
            <a:endParaRPr lang="en-US" sz="1400" dirty="0"/>
          </a:p>
          <a:p>
            <a:pPr marL="1371600" lvl="4" indent="-457200">
              <a:spcAft>
                <a:spcPts val="0"/>
              </a:spcAft>
              <a:buFont typeface="+mj-lt"/>
              <a:buAutoNum type="alphaLcPeriod" startAt="4"/>
            </a:pPr>
            <a:endParaRPr lang="en-US" sz="1400" dirty="0" smtClean="0"/>
          </a:p>
          <a:p>
            <a:pPr marL="1371600" lvl="4" indent="-457200">
              <a:spcAft>
                <a:spcPts val="0"/>
              </a:spcAft>
              <a:buFont typeface="+mj-lt"/>
              <a:buAutoNum type="alphaLcPeriod" startAt="4"/>
            </a:pPr>
            <a:endParaRPr lang="en-US" sz="1400" dirty="0"/>
          </a:p>
          <a:p>
            <a:pPr marL="1371600" lvl="4" indent="-457200">
              <a:spcAft>
                <a:spcPts val="0"/>
              </a:spcAft>
              <a:buFont typeface="+mj-lt"/>
              <a:buAutoNum type="alphaLcPeriod" startAt="4"/>
            </a:pPr>
            <a:endParaRPr lang="en-US" sz="1400" dirty="0" smtClean="0"/>
          </a:p>
          <a:p>
            <a:pPr marL="1371600" lvl="4" indent="-457200">
              <a:spcAft>
                <a:spcPts val="0"/>
              </a:spcAft>
              <a:buFont typeface="+mj-lt"/>
              <a:buAutoNum type="alphaLcPeriod" startAt="4"/>
            </a:pPr>
            <a:endParaRPr lang="en-US" sz="1400" dirty="0" smtClean="0"/>
          </a:p>
          <a:p>
            <a:pPr marL="1371600" lvl="4" indent="-457200">
              <a:spcAft>
                <a:spcPts val="0"/>
              </a:spcAft>
              <a:buFont typeface="+mj-lt"/>
              <a:buAutoNum type="alphaLcPeriod" startAt="4"/>
            </a:pPr>
            <a:endParaRPr lang="en-US" sz="1400" dirty="0"/>
          </a:p>
          <a:p>
            <a:pPr marL="1371600" lvl="4" indent="-457200">
              <a:spcAft>
                <a:spcPts val="0"/>
              </a:spcAft>
              <a:buFont typeface="+mj-lt"/>
              <a:buAutoNum type="alphaLcPeriod" startAt="4"/>
            </a:pPr>
            <a:endParaRPr lang="en-US" sz="1400" dirty="0" smtClean="0"/>
          </a:p>
          <a:p>
            <a:pPr marL="1371600" lvl="4" indent="-457200">
              <a:spcAft>
                <a:spcPts val="0"/>
              </a:spcAft>
              <a:buFont typeface="+mj-lt"/>
              <a:buAutoNum type="alphaLcPeriod" startAt="4"/>
            </a:pPr>
            <a:endParaRPr lang="en-US" sz="1400" dirty="0"/>
          </a:p>
          <a:p>
            <a:pPr marL="1371600" lvl="4" indent="-457200">
              <a:spcAft>
                <a:spcPts val="0"/>
              </a:spcAft>
              <a:buFont typeface="+mj-lt"/>
              <a:buAutoNum type="alphaLcPeriod" startAt="4"/>
            </a:pPr>
            <a:endParaRPr lang="en-US" sz="1400" dirty="0" smtClean="0"/>
          </a:p>
          <a:p>
            <a:pPr marL="1371600" lvl="4" indent="-457200">
              <a:spcAft>
                <a:spcPts val="0"/>
              </a:spcAft>
              <a:buFont typeface="+mj-lt"/>
              <a:buAutoNum type="alphaLcPeriod" startAt="4"/>
            </a:pPr>
            <a:endParaRPr lang="en-US" sz="1400" dirty="0"/>
          </a:p>
          <a:p>
            <a:pPr marL="1143000" lvl="3" indent="-457200">
              <a:spcAft>
                <a:spcPts val="0"/>
              </a:spcAft>
              <a:buFont typeface="+mj-lt"/>
              <a:buAutoNum type="arabicPeriod" startAt="2"/>
            </a:pPr>
            <a:endParaRPr lang="en-US" sz="1400" dirty="0"/>
          </a:p>
        </p:txBody>
      </p:sp>
      <p:pic>
        <p:nvPicPr>
          <p:cNvPr id="5" name="Picture 2" descr="C:\Users\u12\Pictures\Saved Pictures\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57400"/>
            <a:ext cx="7924800" cy="4347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119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spcAft>
                <a:spcPts val="0"/>
              </a:spcAft>
            </a:pPr>
            <a:r>
              <a:rPr lang="en-US" dirty="0"/>
              <a:t>Person/User</a:t>
            </a:r>
            <a:endParaRPr lang="en-US" sz="1800" i="1" dirty="0"/>
          </a:p>
        </p:txBody>
      </p:sp>
      <p:sp>
        <p:nvSpPr>
          <p:cNvPr id="3" name="Content Placeholder 2"/>
          <p:cNvSpPr>
            <a:spLocks noGrp="1"/>
          </p:cNvSpPr>
          <p:nvPr>
            <p:ph idx="1"/>
          </p:nvPr>
        </p:nvSpPr>
        <p:spPr/>
        <p:txBody>
          <a:bodyPr>
            <a:normAutofit/>
          </a:bodyPr>
          <a:lstStyle/>
          <a:p>
            <a:pPr marL="0" indent="0">
              <a:spcAft>
                <a:spcPts val="0"/>
              </a:spcAft>
              <a:buNone/>
            </a:pPr>
            <a:endParaRPr lang="en-US" dirty="0" smtClean="0"/>
          </a:p>
          <a:p>
            <a:pPr marL="1377950" lvl="4" indent="0">
              <a:spcAft>
                <a:spcPts val="0"/>
              </a:spcAft>
              <a:buNone/>
            </a:pPr>
            <a:endParaRPr lang="en-US" dirty="0"/>
          </a:p>
          <a:p>
            <a:pPr marL="1371600" lvl="4" indent="-457200">
              <a:spcAft>
                <a:spcPts val="0"/>
              </a:spcAft>
              <a:buFont typeface="+mj-lt"/>
              <a:buAutoNum type="alphaLcPeriod" startAt="13"/>
            </a:pPr>
            <a:endParaRPr lang="en-US" dirty="0" smtClean="0"/>
          </a:p>
          <a:p>
            <a:pPr marL="1371600" lvl="4" indent="-457200">
              <a:spcAft>
                <a:spcPts val="0"/>
              </a:spcAft>
              <a:buFont typeface="+mj-lt"/>
              <a:buAutoNum type="alphaLcPeriod" startAt="13"/>
            </a:pPr>
            <a:endParaRPr lang="en-US" dirty="0"/>
          </a:p>
          <a:p>
            <a:pPr marL="1371600" lvl="4" indent="-457200">
              <a:spcAft>
                <a:spcPts val="0"/>
              </a:spcAft>
              <a:buFont typeface="+mj-lt"/>
              <a:buAutoNum type="alphaLcPeriod" startAt="13"/>
            </a:pPr>
            <a:endParaRPr lang="en-US" dirty="0" smtClean="0"/>
          </a:p>
          <a:p>
            <a:pPr marL="1371600" lvl="4" indent="-457200">
              <a:spcAft>
                <a:spcPts val="0"/>
              </a:spcAft>
              <a:buFont typeface="+mj-lt"/>
              <a:buAutoNum type="alphaLcPeriod" startAt="13"/>
            </a:pPr>
            <a:endParaRPr lang="en-US" dirty="0"/>
          </a:p>
          <a:p>
            <a:pPr marL="1371600" lvl="4" indent="-457200">
              <a:spcAft>
                <a:spcPts val="0"/>
              </a:spcAft>
              <a:buFont typeface="+mj-lt"/>
              <a:buAutoNum type="alphaLcPeriod" startAt="13"/>
            </a:pPr>
            <a:endParaRPr lang="en-US" dirty="0" smtClean="0"/>
          </a:p>
          <a:p>
            <a:pPr marL="1371600" lvl="4" indent="-457200">
              <a:spcAft>
                <a:spcPts val="0"/>
              </a:spcAft>
              <a:buFont typeface="+mj-lt"/>
              <a:buAutoNum type="alphaLcPeriod" startAt="13"/>
            </a:pPr>
            <a:endParaRPr lang="en-US" dirty="0" smtClean="0"/>
          </a:p>
          <a:p>
            <a:pPr marL="1371600" lvl="4" indent="-457200">
              <a:spcAft>
                <a:spcPts val="0"/>
              </a:spcAft>
              <a:buFont typeface="+mj-lt"/>
              <a:buAutoNum type="alphaLcPeriod" startAt="13"/>
            </a:pPr>
            <a:endParaRPr lang="en-US" dirty="0"/>
          </a:p>
          <a:p>
            <a:pPr marL="1371600" lvl="4" indent="-457200">
              <a:spcAft>
                <a:spcPts val="0"/>
              </a:spcAft>
              <a:buFont typeface="+mj-lt"/>
              <a:buAutoNum type="alphaLcPeriod" startAt="13"/>
            </a:pPr>
            <a:endParaRPr lang="en-US" dirty="0" smtClean="0"/>
          </a:p>
          <a:p>
            <a:pPr marL="1371600" lvl="4" indent="-457200">
              <a:spcAft>
                <a:spcPts val="0"/>
              </a:spcAft>
              <a:buFont typeface="+mj-lt"/>
              <a:buAutoNum type="alphaLcPeriod" startAt="13"/>
            </a:pPr>
            <a:endParaRPr lang="en-US" dirty="0"/>
          </a:p>
          <a:p>
            <a:pPr marL="1371600" lvl="4" indent="-457200">
              <a:spcAft>
                <a:spcPts val="0"/>
              </a:spcAft>
              <a:buFont typeface="+mj-lt"/>
              <a:buAutoNum type="alphaLcPeriod" startAt="13"/>
            </a:pPr>
            <a:endParaRPr lang="en-US" dirty="0" smtClean="0"/>
          </a:p>
          <a:p>
            <a:pPr marL="2743200" lvl="5" indent="-457200">
              <a:buFont typeface="+mj-lt"/>
              <a:buAutoNum type="alphaLcPeriod" startAt="9"/>
            </a:pPr>
            <a:endParaRPr lang="en-US" dirty="0" smtClean="0"/>
          </a:p>
          <a:p>
            <a:pPr marL="1371600" lvl="4" indent="-457200">
              <a:spcAft>
                <a:spcPts val="0"/>
              </a:spcAft>
              <a:buFont typeface="+mj-lt"/>
              <a:buAutoNum type="alphaLcPeriod" startAt="13"/>
            </a:pPr>
            <a:endParaRPr lang="en-US" dirty="0"/>
          </a:p>
          <a:p>
            <a:pPr marL="1371600" lvl="4" indent="-457200">
              <a:spcAft>
                <a:spcPts val="0"/>
              </a:spcAft>
              <a:buFont typeface="+mj-lt"/>
              <a:buAutoNum type="alphaLcPeriod" startAt="4"/>
            </a:pPr>
            <a:endParaRPr lang="en-US" dirty="0"/>
          </a:p>
          <a:p>
            <a:pPr marL="1371600" lvl="4" indent="-457200">
              <a:spcAft>
                <a:spcPts val="0"/>
              </a:spcAft>
              <a:buFont typeface="+mj-lt"/>
              <a:buAutoNum type="alphaLcPeriod" startAt="4"/>
            </a:pPr>
            <a:endParaRPr lang="en-US" dirty="0"/>
          </a:p>
          <a:p>
            <a:pPr marL="1371600" lvl="4" indent="-457200">
              <a:spcAft>
                <a:spcPts val="0"/>
              </a:spcAft>
              <a:buFont typeface="+mj-lt"/>
              <a:buAutoNum type="alphaLcPeriod" startAt="4"/>
            </a:pPr>
            <a:endParaRPr lang="en-US" dirty="0" smtClean="0"/>
          </a:p>
          <a:p>
            <a:pPr marL="1371600" lvl="4" indent="-457200">
              <a:spcAft>
                <a:spcPts val="0"/>
              </a:spcAft>
              <a:buFont typeface="+mj-lt"/>
              <a:buAutoNum type="alphaLcPeriod" startAt="4"/>
            </a:pPr>
            <a:endParaRPr lang="en-US" dirty="0"/>
          </a:p>
          <a:p>
            <a:pPr marL="1371600" lvl="4" indent="-457200">
              <a:spcAft>
                <a:spcPts val="0"/>
              </a:spcAft>
              <a:buFont typeface="+mj-lt"/>
              <a:buAutoNum type="alphaLcPeriod" startAt="4"/>
            </a:pPr>
            <a:endParaRPr lang="en-US" dirty="0" smtClean="0"/>
          </a:p>
          <a:p>
            <a:pPr marL="1371600" lvl="4" indent="-457200">
              <a:spcAft>
                <a:spcPts val="0"/>
              </a:spcAft>
              <a:buFont typeface="+mj-lt"/>
              <a:buAutoNum type="alphaLcPeriod" startAt="4"/>
            </a:pPr>
            <a:endParaRPr lang="en-US" dirty="0"/>
          </a:p>
          <a:p>
            <a:pPr marL="1371600" lvl="4" indent="-457200">
              <a:spcAft>
                <a:spcPts val="0"/>
              </a:spcAft>
              <a:buFont typeface="+mj-lt"/>
              <a:buAutoNum type="alphaLcPeriod" startAt="4"/>
            </a:pPr>
            <a:endParaRPr lang="en-US" dirty="0" smtClean="0"/>
          </a:p>
          <a:p>
            <a:pPr marL="1371600" lvl="4" indent="-457200">
              <a:spcAft>
                <a:spcPts val="0"/>
              </a:spcAft>
              <a:buFont typeface="+mj-lt"/>
              <a:buAutoNum type="alphaLcPeriod" startAt="4"/>
            </a:pPr>
            <a:endParaRPr lang="en-US" dirty="0"/>
          </a:p>
          <a:p>
            <a:pPr marL="1371600" lvl="4" indent="-457200">
              <a:spcAft>
                <a:spcPts val="0"/>
              </a:spcAft>
              <a:buFont typeface="+mj-lt"/>
              <a:buAutoNum type="alphaLcPeriod" startAt="4"/>
            </a:pPr>
            <a:endParaRPr lang="en-US" dirty="0" smtClean="0"/>
          </a:p>
          <a:p>
            <a:pPr marL="1371600" lvl="4" indent="-457200">
              <a:spcAft>
                <a:spcPts val="0"/>
              </a:spcAft>
              <a:buFont typeface="+mj-lt"/>
              <a:buAutoNum type="alphaLcPeriod" startAt="4"/>
            </a:pPr>
            <a:endParaRPr lang="en-US" dirty="0"/>
          </a:p>
          <a:p>
            <a:pPr marL="1371600" lvl="4" indent="-457200">
              <a:spcAft>
                <a:spcPts val="0"/>
              </a:spcAft>
              <a:buFont typeface="+mj-lt"/>
              <a:buAutoNum type="alphaLcPeriod" startAt="4"/>
            </a:pPr>
            <a:endParaRPr lang="en-US" dirty="0" smtClean="0"/>
          </a:p>
          <a:p>
            <a:pPr marL="1371600" lvl="4" indent="-457200">
              <a:spcAft>
                <a:spcPts val="0"/>
              </a:spcAft>
              <a:buFont typeface="+mj-lt"/>
              <a:buAutoNum type="alphaLcPeriod" startAt="4"/>
            </a:pPr>
            <a:endParaRPr lang="en-US" dirty="0"/>
          </a:p>
          <a:p>
            <a:pPr marL="1371600" lvl="4" indent="-457200">
              <a:spcAft>
                <a:spcPts val="0"/>
              </a:spcAft>
              <a:buFont typeface="+mj-lt"/>
              <a:buAutoNum type="alphaLcPeriod" startAt="4"/>
            </a:pPr>
            <a:endParaRPr lang="en-US" dirty="0" smtClean="0"/>
          </a:p>
          <a:p>
            <a:pPr marL="1371600" lvl="4" indent="-457200">
              <a:spcAft>
                <a:spcPts val="0"/>
              </a:spcAft>
              <a:buFont typeface="+mj-lt"/>
              <a:buAutoNum type="alphaLcPeriod" startAt="4"/>
            </a:pPr>
            <a:endParaRPr lang="en-US" dirty="0" smtClean="0"/>
          </a:p>
          <a:p>
            <a:pPr marL="1371600" lvl="4" indent="-457200">
              <a:spcAft>
                <a:spcPts val="0"/>
              </a:spcAft>
              <a:buFont typeface="+mj-lt"/>
              <a:buAutoNum type="alphaLcPeriod" startAt="4"/>
            </a:pPr>
            <a:endParaRPr lang="en-US" dirty="0"/>
          </a:p>
          <a:p>
            <a:pPr marL="1371600" lvl="4" indent="-457200">
              <a:spcAft>
                <a:spcPts val="0"/>
              </a:spcAft>
              <a:buFont typeface="+mj-lt"/>
              <a:buAutoNum type="alphaLcPeriod" startAt="4"/>
            </a:pPr>
            <a:endParaRPr lang="en-US" dirty="0" smtClean="0"/>
          </a:p>
          <a:p>
            <a:pPr marL="1371600" lvl="4" indent="-457200">
              <a:spcAft>
                <a:spcPts val="0"/>
              </a:spcAft>
              <a:buFont typeface="+mj-lt"/>
              <a:buAutoNum type="alphaLcPeriod" startAt="4"/>
            </a:pPr>
            <a:endParaRPr lang="en-US" dirty="0"/>
          </a:p>
          <a:p>
            <a:pPr marL="1371600" lvl="4" indent="-457200">
              <a:spcAft>
                <a:spcPts val="0"/>
              </a:spcAft>
              <a:buFont typeface="+mj-lt"/>
              <a:buAutoNum type="alphaLcPeriod" startAt="4"/>
            </a:pPr>
            <a:endParaRPr lang="en-US" dirty="0" smtClean="0"/>
          </a:p>
          <a:p>
            <a:pPr marL="1371600" lvl="4" indent="-457200">
              <a:spcAft>
                <a:spcPts val="0"/>
              </a:spcAft>
              <a:buFont typeface="+mj-lt"/>
              <a:buAutoNum type="alphaLcPeriod" startAt="4"/>
            </a:pPr>
            <a:endParaRPr lang="en-US" dirty="0"/>
          </a:p>
          <a:p>
            <a:pPr marL="1143000" lvl="3" indent="-457200">
              <a:spcAft>
                <a:spcPts val="0"/>
              </a:spcAft>
              <a:buFont typeface="+mj-lt"/>
              <a:buAutoNum type="arabicPeriod" startAt="2"/>
            </a:pPr>
            <a:endParaRPr lang="en-US" sz="2000" dirty="0"/>
          </a:p>
        </p:txBody>
      </p:sp>
      <p:pic>
        <p:nvPicPr>
          <p:cNvPr id="5" name="Picture 2" descr="C:\Users\u12\Pictures\Saved Pictures\a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7654080" cy="4491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3678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spcAft>
                <a:spcPts val="0"/>
              </a:spcAft>
            </a:pPr>
            <a:r>
              <a:rPr lang="en-US" dirty="0"/>
              <a:t>Person/User</a:t>
            </a:r>
            <a:endParaRPr lang="en-US" sz="1800" i="1" dirty="0"/>
          </a:p>
        </p:txBody>
      </p:sp>
      <p:sp>
        <p:nvSpPr>
          <p:cNvPr id="3" name="Content Placeholder 2"/>
          <p:cNvSpPr>
            <a:spLocks noGrp="1"/>
          </p:cNvSpPr>
          <p:nvPr>
            <p:ph idx="1"/>
          </p:nvPr>
        </p:nvSpPr>
        <p:spPr/>
        <p:txBody>
          <a:bodyPr>
            <a:normAutofit/>
          </a:bodyPr>
          <a:lstStyle/>
          <a:p>
            <a:pPr marL="0" indent="0">
              <a:spcAft>
                <a:spcPts val="0"/>
              </a:spcAft>
              <a:buNone/>
            </a:pPr>
            <a:r>
              <a:rPr lang="en-US" sz="2400" dirty="0" smtClean="0"/>
              <a:t> </a:t>
            </a:r>
            <a:endParaRPr lang="en-US" sz="2400" dirty="0"/>
          </a:p>
        </p:txBody>
      </p:sp>
      <p:pic>
        <p:nvPicPr>
          <p:cNvPr id="5" name="Picture 2" descr="C:\Users\u12\Pictures\Saved Pictures\a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7696200" cy="27717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u12\Pictures\Saved Pictures\a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962400"/>
            <a:ext cx="7696200"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190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spcAft>
                <a:spcPts val="0"/>
              </a:spcAft>
            </a:pPr>
            <a:r>
              <a:rPr lang="en-US" dirty="0"/>
              <a:t>Person/User</a:t>
            </a:r>
            <a:endParaRPr lang="en-US" sz="1800" i="1" dirty="0"/>
          </a:p>
        </p:txBody>
      </p:sp>
      <p:sp>
        <p:nvSpPr>
          <p:cNvPr id="3" name="Content Placeholder 2"/>
          <p:cNvSpPr>
            <a:spLocks noGrp="1"/>
          </p:cNvSpPr>
          <p:nvPr>
            <p:ph idx="1"/>
          </p:nvPr>
        </p:nvSpPr>
        <p:spPr/>
        <p:txBody>
          <a:bodyPr>
            <a:normAutofit/>
          </a:bodyPr>
          <a:lstStyle/>
          <a:p>
            <a:pPr marL="0" indent="0">
              <a:spcAft>
                <a:spcPts val="0"/>
              </a:spcAft>
              <a:buNone/>
            </a:pPr>
            <a:endParaRPr lang="en-US" dirty="0" smtClean="0"/>
          </a:p>
          <a:p>
            <a:pPr marL="1371600" lvl="4" indent="-457200">
              <a:spcAft>
                <a:spcPts val="0"/>
              </a:spcAft>
              <a:buFont typeface="+mj-lt"/>
              <a:buAutoNum type="alphaLcPeriod" startAt="16"/>
            </a:pPr>
            <a:endParaRPr lang="en-US" dirty="0" smtClean="0"/>
          </a:p>
          <a:p>
            <a:pPr marL="1377950" lvl="4" indent="0">
              <a:spcAft>
                <a:spcPts val="0"/>
              </a:spcAft>
              <a:buNone/>
            </a:pPr>
            <a:endParaRPr lang="en-US" dirty="0"/>
          </a:p>
          <a:p>
            <a:pPr marL="1371600" lvl="4" indent="-457200">
              <a:spcAft>
                <a:spcPts val="0"/>
              </a:spcAft>
              <a:buFont typeface="+mj-lt"/>
              <a:buAutoNum type="alphaLcPeriod" startAt="13"/>
            </a:pPr>
            <a:endParaRPr lang="en-US" dirty="0" smtClean="0"/>
          </a:p>
          <a:p>
            <a:pPr marL="1371600" lvl="4" indent="-457200">
              <a:spcAft>
                <a:spcPts val="0"/>
              </a:spcAft>
              <a:buFont typeface="+mj-lt"/>
              <a:buAutoNum type="alphaLcPeriod" startAt="13"/>
            </a:pPr>
            <a:endParaRPr lang="en-US" dirty="0"/>
          </a:p>
          <a:p>
            <a:pPr marL="1371600" lvl="4" indent="-457200">
              <a:spcAft>
                <a:spcPts val="0"/>
              </a:spcAft>
              <a:buFont typeface="+mj-lt"/>
              <a:buAutoNum type="alphaLcPeriod" startAt="13"/>
            </a:pPr>
            <a:endParaRPr lang="en-US" dirty="0" smtClean="0"/>
          </a:p>
          <a:p>
            <a:pPr marL="1371600" lvl="4" indent="-457200">
              <a:spcAft>
                <a:spcPts val="0"/>
              </a:spcAft>
              <a:buFont typeface="+mj-lt"/>
              <a:buAutoNum type="alphaLcPeriod" startAt="13"/>
            </a:pPr>
            <a:endParaRPr lang="en-US" dirty="0"/>
          </a:p>
          <a:p>
            <a:pPr marL="1371600" lvl="4" indent="-457200">
              <a:spcAft>
                <a:spcPts val="0"/>
              </a:spcAft>
              <a:buFont typeface="+mj-lt"/>
              <a:buAutoNum type="alphaLcPeriod" startAt="13"/>
            </a:pPr>
            <a:endParaRPr lang="en-US" dirty="0" smtClean="0"/>
          </a:p>
          <a:p>
            <a:pPr marL="1371600" lvl="4" indent="-457200">
              <a:spcAft>
                <a:spcPts val="0"/>
              </a:spcAft>
              <a:buFont typeface="+mj-lt"/>
              <a:buAutoNum type="alphaLcPeriod" startAt="13"/>
            </a:pPr>
            <a:endParaRPr lang="en-US" dirty="0" smtClean="0"/>
          </a:p>
          <a:p>
            <a:pPr marL="1371600" lvl="4" indent="-457200">
              <a:spcAft>
                <a:spcPts val="0"/>
              </a:spcAft>
              <a:buFont typeface="+mj-lt"/>
              <a:buAutoNum type="alphaLcPeriod" startAt="13"/>
            </a:pPr>
            <a:endParaRPr lang="en-US" dirty="0"/>
          </a:p>
          <a:p>
            <a:pPr marL="1371600" lvl="4" indent="-457200">
              <a:spcAft>
                <a:spcPts val="0"/>
              </a:spcAft>
              <a:buFont typeface="+mj-lt"/>
              <a:buAutoNum type="alphaLcPeriod" startAt="13"/>
            </a:pPr>
            <a:endParaRPr lang="en-US" dirty="0" smtClean="0"/>
          </a:p>
          <a:p>
            <a:pPr marL="1371600" lvl="4" indent="-457200">
              <a:spcAft>
                <a:spcPts val="0"/>
              </a:spcAft>
              <a:buFont typeface="+mj-lt"/>
              <a:buAutoNum type="alphaLcPeriod" startAt="13"/>
            </a:pPr>
            <a:endParaRPr lang="en-US" dirty="0"/>
          </a:p>
          <a:p>
            <a:pPr marL="1371600" lvl="4" indent="-457200">
              <a:spcAft>
                <a:spcPts val="0"/>
              </a:spcAft>
              <a:buFont typeface="+mj-lt"/>
              <a:buAutoNum type="alphaLcPeriod" startAt="13"/>
            </a:pPr>
            <a:endParaRPr lang="en-US" dirty="0" smtClean="0"/>
          </a:p>
          <a:p>
            <a:pPr marL="2743200" lvl="5" indent="-457200">
              <a:buFont typeface="+mj-lt"/>
              <a:buAutoNum type="alphaLcPeriod" startAt="9"/>
            </a:pPr>
            <a:endParaRPr lang="en-US" dirty="0" smtClean="0"/>
          </a:p>
          <a:p>
            <a:pPr marL="1371600" lvl="4" indent="-457200">
              <a:spcAft>
                <a:spcPts val="0"/>
              </a:spcAft>
              <a:buFont typeface="+mj-lt"/>
              <a:buAutoNum type="alphaLcPeriod" startAt="13"/>
            </a:pPr>
            <a:endParaRPr lang="en-US" dirty="0"/>
          </a:p>
          <a:p>
            <a:pPr marL="1371600" lvl="4" indent="-457200">
              <a:spcAft>
                <a:spcPts val="0"/>
              </a:spcAft>
              <a:buFont typeface="+mj-lt"/>
              <a:buAutoNum type="alphaLcPeriod" startAt="4"/>
            </a:pPr>
            <a:endParaRPr lang="en-US" dirty="0"/>
          </a:p>
          <a:p>
            <a:pPr marL="1371600" lvl="4" indent="-457200">
              <a:spcAft>
                <a:spcPts val="0"/>
              </a:spcAft>
              <a:buFont typeface="+mj-lt"/>
              <a:buAutoNum type="alphaLcPeriod" startAt="4"/>
            </a:pPr>
            <a:endParaRPr lang="en-US" dirty="0"/>
          </a:p>
          <a:p>
            <a:pPr marL="1371600" lvl="4" indent="-457200">
              <a:spcAft>
                <a:spcPts val="0"/>
              </a:spcAft>
              <a:buFont typeface="+mj-lt"/>
              <a:buAutoNum type="alphaLcPeriod" startAt="4"/>
            </a:pPr>
            <a:endParaRPr lang="en-US" dirty="0" smtClean="0"/>
          </a:p>
          <a:p>
            <a:pPr marL="1371600" lvl="4" indent="-457200">
              <a:spcAft>
                <a:spcPts val="0"/>
              </a:spcAft>
              <a:buFont typeface="+mj-lt"/>
              <a:buAutoNum type="alphaLcPeriod" startAt="4"/>
            </a:pPr>
            <a:endParaRPr lang="en-US" dirty="0"/>
          </a:p>
          <a:p>
            <a:pPr marL="1371600" lvl="4" indent="-457200">
              <a:spcAft>
                <a:spcPts val="0"/>
              </a:spcAft>
              <a:buFont typeface="+mj-lt"/>
              <a:buAutoNum type="alphaLcPeriod" startAt="4"/>
            </a:pPr>
            <a:endParaRPr lang="en-US" dirty="0" smtClean="0"/>
          </a:p>
          <a:p>
            <a:pPr marL="1371600" lvl="4" indent="-457200">
              <a:spcAft>
                <a:spcPts val="0"/>
              </a:spcAft>
              <a:buFont typeface="+mj-lt"/>
              <a:buAutoNum type="alphaLcPeriod" startAt="4"/>
            </a:pPr>
            <a:endParaRPr lang="en-US" dirty="0"/>
          </a:p>
          <a:p>
            <a:pPr marL="1371600" lvl="4" indent="-457200">
              <a:spcAft>
                <a:spcPts val="0"/>
              </a:spcAft>
              <a:buFont typeface="+mj-lt"/>
              <a:buAutoNum type="alphaLcPeriod" startAt="4"/>
            </a:pPr>
            <a:endParaRPr lang="en-US" dirty="0" smtClean="0"/>
          </a:p>
          <a:p>
            <a:pPr marL="1371600" lvl="4" indent="-457200">
              <a:spcAft>
                <a:spcPts val="0"/>
              </a:spcAft>
              <a:buFont typeface="+mj-lt"/>
              <a:buAutoNum type="alphaLcPeriod" startAt="4"/>
            </a:pPr>
            <a:endParaRPr lang="en-US" dirty="0"/>
          </a:p>
          <a:p>
            <a:pPr marL="1371600" lvl="4" indent="-457200">
              <a:spcAft>
                <a:spcPts val="0"/>
              </a:spcAft>
              <a:buFont typeface="+mj-lt"/>
              <a:buAutoNum type="alphaLcPeriod" startAt="4"/>
            </a:pPr>
            <a:endParaRPr lang="en-US" dirty="0" smtClean="0"/>
          </a:p>
          <a:p>
            <a:pPr marL="1371600" lvl="4" indent="-457200">
              <a:spcAft>
                <a:spcPts val="0"/>
              </a:spcAft>
              <a:buFont typeface="+mj-lt"/>
              <a:buAutoNum type="alphaLcPeriod" startAt="4"/>
            </a:pPr>
            <a:endParaRPr lang="en-US" dirty="0"/>
          </a:p>
          <a:p>
            <a:pPr marL="1371600" lvl="4" indent="-457200">
              <a:spcAft>
                <a:spcPts val="0"/>
              </a:spcAft>
              <a:buFont typeface="+mj-lt"/>
              <a:buAutoNum type="alphaLcPeriod" startAt="4"/>
            </a:pPr>
            <a:endParaRPr lang="en-US" dirty="0" smtClean="0"/>
          </a:p>
          <a:p>
            <a:pPr marL="1371600" lvl="4" indent="-457200">
              <a:spcAft>
                <a:spcPts val="0"/>
              </a:spcAft>
              <a:buFont typeface="+mj-lt"/>
              <a:buAutoNum type="alphaLcPeriod" startAt="4"/>
            </a:pPr>
            <a:endParaRPr lang="en-US" dirty="0"/>
          </a:p>
          <a:p>
            <a:pPr marL="1371600" lvl="4" indent="-457200">
              <a:spcAft>
                <a:spcPts val="0"/>
              </a:spcAft>
              <a:buFont typeface="+mj-lt"/>
              <a:buAutoNum type="alphaLcPeriod" startAt="4"/>
            </a:pPr>
            <a:endParaRPr lang="en-US" dirty="0" smtClean="0"/>
          </a:p>
          <a:p>
            <a:pPr marL="1371600" lvl="4" indent="-457200">
              <a:spcAft>
                <a:spcPts val="0"/>
              </a:spcAft>
              <a:buFont typeface="+mj-lt"/>
              <a:buAutoNum type="alphaLcPeriod" startAt="4"/>
            </a:pPr>
            <a:endParaRPr lang="en-US" dirty="0" smtClean="0"/>
          </a:p>
          <a:p>
            <a:pPr marL="1371600" lvl="4" indent="-457200">
              <a:spcAft>
                <a:spcPts val="0"/>
              </a:spcAft>
              <a:buFont typeface="+mj-lt"/>
              <a:buAutoNum type="alphaLcPeriod" startAt="4"/>
            </a:pPr>
            <a:endParaRPr lang="en-US" dirty="0"/>
          </a:p>
          <a:p>
            <a:pPr marL="1371600" lvl="4" indent="-457200">
              <a:spcAft>
                <a:spcPts val="0"/>
              </a:spcAft>
              <a:buFont typeface="+mj-lt"/>
              <a:buAutoNum type="alphaLcPeriod" startAt="4"/>
            </a:pPr>
            <a:endParaRPr lang="en-US" dirty="0" smtClean="0"/>
          </a:p>
          <a:p>
            <a:pPr marL="1371600" lvl="4" indent="-457200">
              <a:spcAft>
                <a:spcPts val="0"/>
              </a:spcAft>
              <a:buFont typeface="+mj-lt"/>
              <a:buAutoNum type="alphaLcPeriod" startAt="4"/>
            </a:pPr>
            <a:endParaRPr lang="en-US" dirty="0"/>
          </a:p>
          <a:p>
            <a:pPr marL="1371600" lvl="4" indent="-457200">
              <a:spcAft>
                <a:spcPts val="0"/>
              </a:spcAft>
              <a:buFont typeface="+mj-lt"/>
              <a:buAutoNum type="alphaLcPeriod" startAt="4"/>
            </a:pPr>
            <a:endParaRPr lang="en-US" dirty="0" smtClean="0"/>
          </a:p>
          <a:p>
            <a:pPr marL="1371600" lvl="4" indent="-457200">
              <a:spcAft>
                <a:spcPts val="0"/>
              </a:spcAft>
              <a:buFont typeface="+mj-lt"/>
              <a:buAutoNum type="alphaLcPeriod" startAt="4"/>
            </a:pPr>
            <a:endParaRPr lang="en-US" dirty="0"/>
          </a:p>
          <a:p>
            <a:pPr marL="1143000" lvl="3" indent="-457200">
              <a:spcAft>
                <a:spcPts val="0"/>
              </a:spcAft>
              <a:buFont typeface="+mj-lt"/>
              <a:buAutoNum type="arabicPeriod" startAt="2"/>
            </a:pPr>
            <a:endParaRPr lang="en-US" sz="2000" dirty="0"/>
          </a:p>
        </p:txBody>
      </p:sp>
      <p:pic>
        <p:nvPicPr>
          <p:cNvPr id="5" name="Picture 2" descr="C:\Users\u12\Pictures\Saved Pictures\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520" y="1219200"/>
            <a:ext cx="7771079" cy="17149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u12\Pictures\Saved Pictures\a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843" y="2934194"/>
            <a:ext cx="7801756" cy="3238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317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spcAft>
                <a:spcPts val="0"/>
              </a:spcAft>
            </a:pPr>
            <a:r>
              <a:rPr lang="en-US" dirty="0" smtClean="0"/>
              <a:t>Agent Group</a:t>
            </a:r>
            <a:endParaRPr lang="en-US" sz="1800" i="1" dirty="0"/>
          </a:p>
        </p:txBody>
      </p:sp>
      <p:sp>
        <p:nvSpPr>
          <p:cNvPr id="3" name="Content Placeholder 2"/>
          <p:cNvSpPr>
            <a:spLocks noGrp="1"/>
          </p:cNvSpPr>
          <p:nvPr>
            <p:ph idx="1"/>
          </p:nvPr>
        </p:nvSpPr>
        <p:spPr/>
        <p:txBody>
          <a:bodyPr>
            <a:normAutofit/>
          </a:bodyPr>
          <a:lstStyle/>
          <a:p>
            <a:r>
              <a:rPr lang="en-US" sz="1400" dirty="0"/>
              <a:t>An Agent Group is a logical grouping of </a:t>
            </a:r>
            <a:r>
              <a:rPr lang="en-US" sz="1400" dirty="0" smtClean="0"/>
              <a:t>Agents. </a:t>
            </a:r>
            <a:r>
              <a:rPr lang="en-US" sz="1400" dirty="0"/>
              <a:t>Agent Groups are typically set up to provide particular sets of contact-center services.</a:t>
            </a:r>
          </a:p>
          <a:p>
            <a:r>
              <a:rPr lang="en-US" sz="1400" dirty="0"/>
              <a:t>A Virtual Agent Group is similar to an Agent Group except that a Virtual Agent Group has no permanent members. Instead, an Agent becomes a member of a Virtual Agent Group if that Agent meets the criteria specified by the script. Agent membership in a Virtual Agent Group can change dynamically based on changes in the Virtual Agent Group criteria or changes in the object properties of the </a:t>
            </a:r>
            <a:r>
              <a:rPr lang="en-US" sz="1400" dirty="0" smtClean="0"/>
              <a:t>Agent.</a:t>
            </a:r>
          </a:p>
          <a:p>
            <a:r>
              <a:rPr lang="en-US" sz="1400" dirty="0"/>
              <a:t>Virtual Agent Groups are used primarily by Reporting applications.</a:t>
            </a:r>
          </a:p>
          <a:p>
            <a:endParaRPr lang="en-US" sz="1400" dirty="0" smtClean="0"/>
          </a:p>
        </p:txBody>
      </p:sp>
      <p:pic>
        <p:nvPicPr>
          <p:cNvPr id="5" name="Picture 4" descr="C:\Users\u12\Pictures\Saved Pictures\va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413" y="3124200"/>
            <a:ext cx="777240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774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spcAft>
                <a:spcPts val="0"/>
              </a:spcAft>
            </a:pPr>
            <a:r>
              <a:rPr lang="en-US" dirty="0" smtClean="0"/>
              <a:t>Agent Group</a:t>
            </a:r>
            <a:endParaRPr lang="en-US" sz="1800" i="1" dirty="0"/>
          </a:p>
        </p:txBody>
      </p:sp>
      <p:pic>
        <p:nvPicPr>
          <p:cNvPr id="7" name="Picture 5" descr="C:\Users\u12\Pictures\Saved Pictures\vag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295400"/>
            <a:ext cx="8229600" cy="3986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726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spcAft>
                <a:spcPts val="0"/>
              </a:spcAft>
            </a:pPr>
            <a:r>
              <a:rPr lang="en-US" dirty="0" smtClean="0"/>
              <a:t>Agent Group</a:t>
            </a:r>
            <a:endParaRPr lang="en-US" sz="1800" i="1"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995611"/>
            <a:ext cx="180975"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descr="C:\Users\u12\Pictures\Saved Pictures\vag3.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372443"/>
            <a:ext cx="8229600" cy="4814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828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Agenda - Delivery</a:t>
            </a:r>
            <a:endParaRPr lang="en-US" dirty="0"/>
          </a:p>
        </p:txBody>
      </p:sp>
      <p:sp>
        <p:nvSpPr>
          <p:cNvPr id="3" name="Content Placeholder 2"/>
          <p:cNvSpPr>
            <a:spLocks noGrp="1"/>
          </p:cNvSpPr>
          <p:nvPr>
            <p:ph idx="1"/>
          </p:nvPr>
        </p:nvSpPr>
        <p:spPr/>
        <p:txBody>
          <a:bodyPr/>
          <a:lstStyle/>
          <a:p>
            <a:pPr marL="457200" indent="-457200">
              <a:spcAft>
                <a:spcPts val="0"/>
              </a:spcAft>
              <a:buFont typeface="+mj-lt"/>
              <a:buAutoNum type="arabicPeriod"/>
            </a:pPr>
            <a:endParaRPr lang="en-US" dirty="0" smtClean="0"/>
          </a:p>
          <a:p>
            <a:pPr>
              <a:spcAft>
                <a:spcPts val="0"/>
              </a:spcAft>
              <a:buFont typeface="Wingdings" panose="05000000000000000000" pitchFamily="2" charset="2"/>
              <a:buChar char="Ø"/>
            </a:pPr>
            <a:r>
              <a:rPr lang="en-US" dirty="0" smtClean="0"/>
              <a:t>Genesys Framework</a:t>
            </a:r>
          </a:p>
          <a:p>
            <a:pPr>
              <a:spcAft>
                <a:spcPts val="0"/>
              </a:spcAft>
              <a:buFont typeface="Wingdings" panose="05000000000000000000" pitchFamily="2" charset="2"/>
              <a:buChar char="Ø"/>
            </a:pPr>
            <a:r>
              <a:rPr lang="en-US" dirty="0" smtClean="0"/>
              <a:t>Components Overview</a:t>
            </a:r>
          </a:p>
          <a:p>
            <a:pPr>
              <a:spcAft>
                <a:spcPts val="0"/>
              </a:spcAft>
              <a:buFont typeface="Wingdings" panose="05000000000000000000" pitchFamily="2" charset="2"/>
              <a:buChar char="Ø"/>
            </a:pPr>
            <a:r>
              <a:rPr lang="en-US" dirty="0" smtClean="0"/>
              <a:t>Configuration Objects</a:t>
            </a:r>
          </a:p>
          <a:p>
            <a:pPr>
              <a:spcAft>
                <a:spcPts val="0"/>
              </a:spcAft>
              <a:buFont typeface="Wingdings" panose="05000000000000000000" pitchFamily="2" charset="2"/>
              <a:buChar char="Ø"/>
            </a:pPr>
            <a:r>
              <a:rPr lang="en-US" dirty="0" smtClean="0"/>
              <a:t>GA/GAX Overview</a:t>
            </a:r>
          </a:p>
          <a:p>
            <a:pPr>
              <a:spcAft>
                <a:spcPts val="0"/>
              </a:spcAft>
              <a:buFont typeface="Wingdings" panose="05000000000000000000" pitchFamily="2" charset="2"/>
              <a:buChar char="Ø"/>
            </a:pPr>
            <a:r>
              <a:rPr lang="en-US" dirty="0" smtClean="0"/>
              <a:t>Genesys Inbound Call Flow</a:t>
            </a:r>
          </a:p>
          <a:p>
            <a:pPr lvl="0">
              <a:buFont typeface="Wingdings" panose="05000000000000000000" pitchFamily="2" charset="2"/>
              <a:buChar char="Ø"/>
            </a:pPr>
            <a:r>
              <a:rPr lang="en-US" dirty="0" smtClean="0"/>
              <a:t>Troubleshooting</a:t>
            </a:r>
            <a:endParaRPr lang="en-US" dirty="0"/>
          </a:p>
          <a:p>
            <a:pPr marL="457200" indent="-457200">
              <a:spcAft>
                <a:spcPts val="0"/>
              </a:spcAft>
              <a:buFont typeface="+mj-lt"/>
              <a:buAutoNum type="arabicPeriod"/>
            </a:pPr>
            <a:endParaRPr lang="en-US" dirty="0"/>
          </a:p>
        </p:txBody>
      </p:sp>
    </p:spTree>
    <p:extLst>
      <p:ext uri="{BB962C8B-B14F-4D97-AF65-F5344CB8AC3E}">
        <p14:creationId xmlns:p14="http://schemas.microsoft.com/office/powerpoint/2010/main" val="1445391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Virtual Queue</a:t>
            </a:r>
            <a:endParaRPr lang="en-US" dirty="0"/>
          </a:p>
        </p:txBody>
      </p:sp>
      <p:pic>
        <p:nvPicPr>
          <p:cNvPr id="7" name="Picture 2" descr="C:\Users\u12\Pictures\Saved Pictures\vq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2057400"/>
            <a:ext cx="7696200" cy="370574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33400" y="1219201"/>
            <a:ext cx="7848600" cy="738664"/>
          </a:xfrm>
          <a:prstGeom prst="rect">
            <a:avLst/>
          </a:prstGeom>
        </p:spPr>
        <p:txBody>
          <a:bodyPr wrap="square">
            <a:spAutoFit/>
          </a:bodyPr>
          <a:lstStyle/>
          <a:p>
            <a:r>
              <a:rPr lang="en-US" sz="1400" dirty="0" smtClean="0"/>
              <a:t>Virtual Queue is a logical queue where an interaction is queued if the target is not available. </a:t>
            </a:r>
          </a:p>
          <a:p>
            <a:r>
              <a:rPr lang="en-US" sz="1400" dirty="0" smtClean="0"/>
              <a:t>VQs can be associated with any target type like agent, agent group, place and place groups and commonly used for reporting purposes.</a:t>
            </a:r>
            <a:endParaRPr lang="en-US" sz="1400" dirty="0"/>
          </a:p>
        </p:txBody>
      </p:sp>
    </p:spTree>
    <p:extLst>
      <p:ext uri="{BB962C8B-B14F-4D97-AF65-F5344CB8AC3E}">
        <p14:creationId xmlns:p14="http://schemas.microsoft.com/office/powerpoint/2010/main" val="3304509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Virtual Queue</a:t>
            </a:r>
            <a:endParaRPr lang="en-US" dirty="0"/>
          </a:p>
        </p:txBody>
      </p:sp>
      <p:pic>
        <p:nvPicPr>
          <p:cNvPr id="7" name="Picture 3" descr="C:\Users\u12\Pictures\Saved Pictures\vq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7696200" cy="2391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932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spcAft>
                <a:spcPts val="0"/>
              </a:spcAft>
            </a:pPr>
            <a:r>
              <a:rPr lang="en-US" dirty="0" smtClean="0"/>
              <a:t>DN Group</a:t>
            </a:r>
            <a:endParaRPr lang="en-US" sz="1800" i="1" dirty="0"/>
          </a:p>
        </p:txBody>
      </p:sp>
      <p:pic>
        <p:nvPicPr>
          <p:cNvPr id="5" name="Picture 2" descr="C:\Users\u12\Pictures\Saved Pictures\dngp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0530" y="1752600"/>
            <a:ext cx="7848599" cy="2209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7200" y="1143000"/>
            <a:ext cx="7924800" cy="430887"/>
          </a:xfrm>
          <a:prstGeom prst="rect">
            <a:avLst/>
          </a:prstGeom>
        </p:spPr>
        <p:txBody>
          <a:bodyPr wrap="square">
            <a:spAutoFit/>
          </a:bodyPr>
          <a:lstStyle/>
          <a:p>
            <a:r>
              <a:rPr lang="en-US" sz="1100" dirty="0" smtClean="0"/>
              <a:t>DN Groups are logical groupings of DNs. Stat Server can monitor group od DNs using DN group or group of agents using agent group . This DN group can be selected when creating a CC Pulse view.</a:t>
            </a:r>
            <a:endParaRPr lang="en-US" sz="1100" dirty="0"/>
          </a:p>
        </p:txBody>
      </p:sp>
      <p:pic>
        <p:nvPicPr>
          <p:cNvPr id="9" name="Picture 3" descr="C:\Users\u12\Pictures\Saved Pictures\dngp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530" y="3581400"/>
            <a:ext cx="7865269"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344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Trunk DN</a:t>
            </a:r>
            <a:endParaRPr lang="en-US" dirty="0"/>
          </a:p>
        </p:txBody>
      </p:sp>
      <p:pic>
        <p:nvPicPr>
          <p:cNvPr id="8" name="Content Placeholder 7" descr="C:\Users\u12\Pictures\Saved Pictures\trunk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2362200"/>
            <a:ext cx="7620000" cy="320704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33400" y="1219200"/>
            <a:ext cx="7772400" cy="646331"/>
          </a:xfrm>
          <a:prstGeom prst="rect">
            <a:avLst/>
          </a:prstGeom>
        </p:spPr>
        <p:txBody>
          <a:bodyPr wrap="square">
            <a:spAutoFit/>
          </a:bodyPr>
          <a:lstStyle/>
          <a:p>
            <a:r>
              <a:rPr lang="en-US" dirty="0"/>
              <a:t>Customer connected via MGW or SBC or 3rd party IP PBX </a:t>
            </a:r>
            <a:r>
              <a:rPr lang="en-US" dirty="0" smtClean="0"/>
              <a:t>– </a:t>
            </a:r>
            <a:r>
              <a:rPr lang="en-US" dirty="0"/>
              <a:t>represented in </a:t>
            </a:r>
            <a:r>
              <a:rPr lang="en-US" dirty="0" smtClean="0"/>
              <a:t>GA as </a:t>
            </a:r>
            <a:r>
              <a:rPr lang="en-US" dirty="0"/>
              <a:t>Trunk DN</a:t>
            </a:r>
          </a:p>
        </p:txBody>
      </p:sp>
    </p:spTree>
    <p:extLst>
      <p:ext uri="{BB962C8B-B14F-4D97-AF65-F5344CB8AC3E}">
        <p14:creationId xmlns:p14="http://schemas.microsoft.com/office/powerpoint/2010/main" val="2037016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spcAft>
                <a:spcPts val="0"/>
              </a:spcAft>
            </a:pPr>
            <a:r>
              <a:rPr lang="en-US" dirty="0" smtClean="0"/>
              <a:t>Trunk DN</a:t>
            </a:r>
            <a:endParaRPr lang="en-US" sz="1800" i="1" dirty="0"/>
          </a:p>
        </p:txBody>
      </p:sp>
      <p:pic>
        <p:nvPicPr>
          <p:cNvPr id="5" name="Content Placeholder 4" descr="C:\Users\u12\Pictures\Saved Pictures\trunk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345860"/>
            <a:ext cx="7543800" cy="4867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947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spcAft>
                <a:spcPts val="0"/>
              </a:spcAft>
            </a:pPr>
            <a:r>
              <a:rPr lang="en-US" dirty="0" smtClean="0"/>
              <a:t>Routing Point DN</a:t>
            </a:r>
            <a:endParaRPr lang="en-US" sz="1800" i="1" dirty="0"/>
          </a:p>
        </p:txBody>
      </p:sp>
      <p:sp>
        <p:nvSpPr>
          <p:cNvPr id="4" name="Content Placeholder 3"/>
          <p:cNvSpPr>
            <a:spLocks noGrp="1"/>
          </p:cNvSpPr>
          <p:nvPr>
            <p:ph idx="1"/>
          </p:nvPr>
        </p:nvSpPr>
        <p:spPr/>
        <p:txBody>
          <a:bodyPr/>
          <a:lstStyle/>
          <a:p>
            <a:r>
              <a:rPr lang="en-US" dirty="0" smtClean="0"/>
              <a:t>Also known as RP. Any point at which interactions wait for routing by Universal Routing Server(URS).It has associated script with them and directs calls to a destination.</a:t>
            </a:r>
            <a:endParaRPr lang="en-US" dirty="0"/>
          </a:p>
        </p:txBody>
      </p:sp>
      <p:pic>
        <p:nvPicPr>
          <p:cNvPr id="7" name="Picture 2" descr="C:\Users\u12\Pictures\Saved Pictures\r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623" y="2209800"/>
            <a:ext cx="3657600" cy="4038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u12\Pictures\Saved Pictures\rp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201883"/>
            <a:ext cx="4330884" cy="4046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0700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spcAft>
                <a:spcPts val="0"/>
              </a:spcAft>
            </a:pPr>
            <a:r>
              <a:rPr lang="en-US" dirty="0"/>
              <a:t>Routing Point DN</a:t>
            </a:r>
            <a:endParaRPr lang="en-US" sz="1800" i="1" dirty="0"/>
          </a:p>
        </p:txBody>
      </p:sp>
      <p:pic>
        <p:nvPicPr>
          <p:cNvPr id="5" name="Picture 2" descr="C:\Users\u12\Pictures\Saved Pictures\rp3.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295400"/>
            <a:ext cx="7239000" cy="2819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u12\Pictures\Saved Pictures\rp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267201"/>
            <a:ext cx="7239000" cy="1904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4442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spcAft>
                <a:spcPts val="0"/>
              </a:spcAft>
            </a:pPr>
            <a:r>
              <a:rPr lang="en-US" dirty="0" smtClean="0"/>
              <a:t>Default RP DN</a:t>
            </a:r>
            <a:endParaRPr lang="en-US" sz="1800" i="1" dirty="0"/>
          </a:p>
        </p:txBody>
      </p:sp>
      <p:pic>
        <p:nvPicPr>
          <p:cNvPr id="5" name="Picture 2" descr="C:\Users\u12\Pictures\Saved Pictures\drp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7696200" cy="4227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378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spcAft>
                <a:spcPts val="0"/>
              </a:spcAft>
            </a:pPr>
            <a:r>
              <a:rPr lang="en-US" dirty="0" smtClean="0"/>
              <a:t>Default RP DN</a:t>
            </a:r>
            <a:endParaRPr lang="en-US" sz="1800" i="1" dirty="0"/>
          </a:p>
        </p:txBody>
      </p:sp>
      <p:sp>
        <p:nvSpPr>
          <p:cNvPr id="3" name="Content Placeholder 2"/>
          <p:cNvSpPr>
            <a:spLocks noGrp="1"/>
          </p:cNvSpPr>
          <p:nvPr>
            <p:ph idx="1"/>
          </p:nvPr>
        </p:nvSpPr>
        <p:spPr/>
        <p:txBody>
          <a:bodyPr>
            <a:normAutofit/>
          </a:bodyPr>
          <a:lstStyle/>
          <a:p>
            <a:pPr marL="0" indent="0">
              <a:spcAft>
                <a:spcPts val="0"/>
              </a:spcAft>
              <a:buNone/>
            </a:pPr>
            <a:r>
              <a:rPr lang="en-US" sz="2400" dirty="0" smtClean="0"/>
              <a:t> </a:t>
            </a:r>
            <a:endParaRPr lang="en-US" sz="2400" dirty="0"/>
          </a:p>
        </p:txBody>
      </p:sp>
      <p:pic>
        <p:nvPicPr>
          <p:cNvPr id="6" name="Picture 3" descr="C:\Users\u12\Pictures\Saved Pictures\drp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38745"/>
            <a:ext cx="777240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284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spcAft>
                <a:spcPts val="0"/>
              </a:spcAft>
            </a:pPr>
            <a:r>
              <a:rPr lang="en-US" dirty="0" smtClean="0"/>
              <a:t>Enhanced Routing Script</a:t>
            </a:r>
            <a:endParaRPr lang="en-US" sz="1800" i="1" dirty="0"/>
          </a:p>
        </p:txBody>
      </p:sp>
      <p:pic>
        <p:nvPicPr>
          <p:cNvPr id="5" name="Picture 2" descr="C:\Users\u12\Pictures\Saved Pictures\ers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777240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513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Genesys Framework</a:t>
            </a:r>
            <a:endParaRPr lang="en-US" dirty="0"/>
          </a:p>
        </p:txBody>
      </p:sp>
      <p:sp>
        <p:nvSpPr>
          <p:cNvPr id="3" name="Content Placeholder 2"/>
          <p:cNvSpPr>
            <a:spLocks noGrp="1"/>
          </p:cNvSpPr>
          <p:nvPr>
            <p:ph idx="1"/>
          </p:nvPr>
        </p:nvSpPr>
        <p:spPr/>
        <p:txBody>
          <a:bodyPr/>
          <a:lstStyle/>
          <a:p>
            <a:r>
              <a:rPr lang="en-US" dirty="0" smtClean="0"/>
              <a:t>Version: 8.5</a:t>
            </a:r>
            <a:endParaRPr lang="en-US" dirty="0"/>
          </a:p>
        </p:txBody>
      </p:sp>
    </p:spTree>
    <p:extLst>
      <p:ext uri="{BB962C8B-B14F-4D97-AF65-F5344CB8AC3E}">
        <p14:creationId xmlns:p14="http://schemas.microsoft.com/office/powerpoint/2010/main" val="2139721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Enhanced Routing Script</a:t>
            </a:r>
            <a:endParaRPr lang="en-US" dirty="0"/>
          </a:p>
        </p:txBody>
      </p:sp>
      <p:pic>
        <p:nvPicPr>
          <p:cNvPr id="8" name="Picture 2" descr="C:\Users\u12\Pictures\Saved Pictures\ers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8229600" cy="4168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2671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Enhanced Routing Script</a:t>
            </a:r>
            <a:endParaRPr lang="en-US" dirty="0"/>
          </a:p>
        </p:txBody>
      </p:sp>
      <p:pic>
        <p:nvPicPr>
          <p:cNvPr id="7" name="Picture 2" descr="C:\Users\u12\Pictures\Saved Pictures\ers3.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7696200" cy="3472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90438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spcAft>
                <a:spcPts val="0"/>
              </a:spcAft>
            </a:pPr>
            <a:r>
              <a:rPr lang="en-US" dirty="0" smtClean="0"/>
              <a:t>VOIP DN</a:t>
            </a:r>
            <a:endParaRPr lang="en-US" sz="1800" i="1" dirty="0"/>
          </a:p>
        </p:txBody>
      </p:sp>
      <p:pic>
        <p:nvPicPr>
          <p:cNvPr id="5" name="Picture 2" descr="C:\Users\u12\Pictures\Saved Pictures\voip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1112" y="1865045"/>
            <a:ext cx="6820288" cy="38295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7200" y="1219200"/>
            <a:ext cx="8297208" cy="338554"/>
          </a:xfrm>
          <a:prstGeom prst="rect">
            <a:avLst/>
          </a:prstGeom>
        </p:spPr>
        <p:txBody>
          <a:bodyPr wrap="none">
            <a:spAutoFit/>
          </a:bodyPr>
          <a:lstStyle/>
          <a:p>
            <a:pPr>
              <a:buFont typeface="Arial" pitchFamily="34" charset="0"/>
              <a:buChar char="•"/>
            </a:pPr>
            <a:r>
              <a:rPr lang="en-US" sz="1600" dirty="0" smtClean="0"/>
              <a:t> Genesys Media Server providing media services– </a:t>
            </a:r>
            <a:r>
              <a:rPr lang="en-US" sz="1600" dirty="0"/>
              <a:t>represented in GA as </a:t>
            </a:r>
            <a:r>
              <a:rPr lang="en-US" sz="1600" dirty="0" smtClean="0"/>
              <a:t>MSML VOIP DN</a:t>
            </a:r>
            <a:endParaRPr lang="en-US" sz="1600" dirty="0"/>
          </a:p>
        </p:txBody>
      </p:sp>
    </p:spTree>
    <p:extLst>
      <p:ext uri="{BB962C8B-B14F-4D97-AF65-F5344CB8AC3E}">
        <p14:creationId xmlns:p14="http://schemas.microsoft.com/office/powerpoint/2010/main" val="3780159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VOIP DN</a:t>
            </a:r>
            <a:endParaRPr lang="en-US" dirty="0"/>
          </a:p>
        </p:txBody>
      </p:sp>
      <p:pic>
        <p:nvPicPr>
          <p:cNvPr id="8" name="Picture 2" descr="C:\Users\u12\Pictures\Saved Pictures\voip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00201"/>
            <a:ext cx="7772400" cy="4155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947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chor="ctr"/>
          <a:lstStyle/>
          <a:p>
            <a:r>
              <a:rPr lang="en-US" dirty="0" smtClean="0"/>
              <a:t>Q &amp; A</a:t>
            </a:r>
            <a:endParaRPr lang="en-US" dirty="0"/>
          </a:p>
        </p:txBody>
      </p:sp>
      <p:sp>
        <p:nvSpPr>
          <p:cNvPr id="5" name="TextBox 4"/>
          <p:cNvSpPr txBox="1"/>
          <p:nvPr/>
        </p:nvSpPr>
        <p:spPr>
          <a:xfrm>
            <a:off x="1295400" y="1657261"/>
            <a:ext cx="3962400" cy="1219200"/>
          </a:xfrm>
          <a:prstGeom prst="rect">
            <a:avLst/>
          </a:prstGeom>
          <a:noFill/>
        </p:spPr>
        <p:txBody>
          <a:bodyPr wrap="square" lIns="0" tIns="0" rIns="0" bIns="0" rtlCol="0">
            <a:noAutofit/>
          </a:bodyPr>
          <a:lstStyle/>
          <a:p>
            <a:r>
              <a:rPr lang="en-US" sz="4400" dirty="0" smtClean="0">
                <a:cs typeface="Arial" pitchFamily="34" charset="0"/>
              </a:rPr>
              <a:t>Thank You!</a:t>
            </a:r>
          </a:p>
        </p:txBody>
      </p:sp>
      <p:sp>
        <p:nvSpPr>
          <p:cNvPr id="6" name="Rectangle 5"/>
          <p:cNvSpPr/>
          <p:nvPr/>
        </p:nvSpPr>
        <p:spPr>
          <a:xfrm>
            <a:off x="3886200" y="2438400"/>
            <a:ext cx="2443361" cy="369332"/>
          </a:xfrm>
          <a:prstGeom prst="rect">
            <a:avLst/>
          </a:prstGeom>
        </p:spPr>
        <p:txBody>
          <a:bodyPr wrap="none">
            <a:spAutoFit/>
          </a:bodyPr>
          <a:lstStyle/>
          <a:p>
            <a:pPr lvl="0"/>
            <a:r>
              <a:rPr lang="en-US" dirty="0">
                <a:solidFill>
                  <a:srgbClr val="53565A"/>
                </a:solidFill>
              </a:rPr>
              <a:t>To Be Continued…. </a:t>
            </a:r>
            <a:r>
              <a:rPr lang="en-US" dirty="0">
                <a:solidFill>
                  <a:srgbClr val="53565A"/>
                </a:solidFill>
                <a:sym typeface="Wingdings" panose="05000000000000000000" pitchFamily="2" charset="2"/>
              </a:rPr>
              <a:t></a:t>
            </a:r>
            <a:endParaRPr lang="en-US" dirty="0">
              <a:solidFill>
                <a:srgbClr val="53565A"/>
              </a:solidFill>
            </a:endParaRPr>
          </a:p>
        </p:txBody>
      </p:sp>
    </p:spTree>
    <p:extLst>
      <p:ext uri="{BB962C8B-B14F-4D97-AF65-F5344CB8AC3E}">
        <p14:creationId xmlns:p14="http://schemas.microsoft.com/office/powerpoint/2010/main" val="3843022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High-Level Framework Architecture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2362200"/>
            <a:ext cx="3057525" cy="313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406544" y="1447800"/>
            <a:ext cx="6400800" cy="4401205"/>
          </a:xfrm>
          <a:prstGeom prst="rect">
            <a:avLst/>
          </a:prstGeom>
        </p:spPr>
        <p:txBody>
          <a:bodyPr wrap="square">
            <a:spAutoFit/>
          </a:bodyPr>
          <a:lstStyle/>
          <a:p>
            <a:pPr marL="171450" indent="-171450">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Configuration Layer </a:t>
            </a:r>
            <a:r>
              <a:rPr lang="en-US" sz="1400" dirty="0">
                <a:latin typeface="Times New Roman" panose="02020603050405020304" pitchFamily="18" charset="0"/>
                <a:cs typeface="Times New Roman" panose="02020603050405020304" pitchFamily="18" charset="0"/>
              </a:rPr>
              <a:t>processes and stores all the data required for</a:t>
            </a:r>
          </a:p>
          <a:p>
            <a:r>
              <a:rPr lang="en-US" sz="1400" dirty="0">
                <a:latin typeface="Times New Roman" panose="02020603050405020304" pitchFamily="18" charset="0"/>
                <a:cs typeface="Times New Roman" panose="02020603050405020304" pitchFamily="18" charset="0"/>
              </a:rPr>
              <a:t>running Genesys solutions in a particular environment; it notifies clients of any configuration changes. The Configuration Layer also controls user access to a solution’s functions and data.</a:t>
            </a:r>
          </a:p>
          <a:p>
            <a:pPr marL="171450" indent="-171450">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Management Layer </a:t>
            </a:r>
            <a:r>
              <a:rPr lang="en-US" sz="1400" dirty="0">
                <a:latin typeface="Times New Roman" panose="02020603050405020304" pitchFamily="18" charset="0"/>
                <a:cs typeface="Times New Roman" panose="02020603050405020304" pitchFamily="18" charset="0"/>
              </a:rPr>
              <a:t>controls the startup and status of solutions,</a:t>
            </a:r>
          </a:p>
          <a:p>
            <a:r>
              <a:rPr lang="en-US" sz="1400" dirty="0">
                <a:latin typeface="Times New Roman" panose="02020603050405020304" pitchFamily="18" charset="0"/>
                <a:cs typeface="Times New Roman" panose="02020603050405020304" pitchFamily="18" charset="0"/>
              </a:rPr>
              <a:t>logging of maintenance events, generation and processing of alarms</a:t>
            </a:r>
            <a:r>
              <a:rPr lang="en-US" sz="1400" dirty="0" smtClean="0">
                <a:latin typeface="Times New Roman" panose="02020603050405020304" pitchFamily="18" charset="0"/>
                <a:cs typeface="Times New Roman" panose="02020603050405020304" pitchFamily="18" charset="0"/>
              </a:rPr>
              <a:t>,</a:t>
            </a:r>
          </a:p>
          <a:p>
            <a:r>
              <a:rPr lang="en-US" sz="1400" dirty="0" smtClean="0">
                <a:latin typeface="Times New Roman" panose="02020603050405020304" pitchFamily="18" charset="0"/>
                <a:cs typeface="Times New Roman" panose="02020603050405020304" pitchFamily="18" charset="0"/>
              </a:rPr>
              <a:t>and </a:t>
            </a:r>
            <a:r>
              <a:rPr lang="en-US" sz="1400" dirty="0">
                <a:latin typeface="Times New Roman" panose="02020603050405020304" pitchFamily="18" charset="0"/>
                <a:cs typeface="Times New Roman" panose="02020603050405020304" pitchFamily="18" charset="0"/>
              </a:rPr>
              <a:t>management of application failures.</a:t>
            </a:r>
          </a:p>
          <a:p>
            <a:pPr marL="171450" indent="-171450">
              <a:buFont typeface="Wingdings" panose="05000000000000000000" pitchFamily="2" charset="2"/>
              <a:buChar char="Ø"/>
            </a:pPr>
            <a:endParaRPr lang="en-US" sz="1400" b="1"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User Interaction Layer </a:t>
            </a:r>
            <a:r>
              <a:rPr lang="en-US" sz="1400" dirty="0">
                <a:latin typeface="Times New Roman" panose="02020603050405020304" pitchFamily="18" charset="0"/>
                <a:cs typeface="Times New Roman" panose="02020603050405020304" pitchFamily="18" charset="0"/>
              </a:rPr>
              <a:t>provides a comprehensive user interface to</a:t>
            </a:r>
          </a:p>
          <a:p>
            <a:r>
              <a:rPr lang="en-US" sz="1400" dirty="0">
                <a:latin typeface="Times New Roman" panose="02020603050405020304" pitchFamily="18" charset="0"/>
                <a:cs typeface="Times New Roman" panose="02020603050405020304" pitchFamily="18" charset="0"/>
              </a:rPr>
              <a:t>configure, monitor, and control the management environment.</a:t>
            </a:r>
          </a:p>
          <a:p>
            <a:pPr marL="171450" indent="-171450">
              <a:buFont typeface="Wingdings" panose="05000000000000000000" pitchFamily="2" charset="2"/>
              <a:buChar char="Ø"/>
            </a:pPr>
            <a:endParaRPr lang="en-US" sz="1400" b="1"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Media Layer </a:t>
            </a:r>
            <a:r>
              <a:rPr lang="en-US" sz="1400" dirty="0">
                <a:latin typeface="Times New Roman" panose="02020603050405020304" pitchFamily="18" charset="0"/>
                <a:cs typeface="Times New Roman" panose="02020603050405020304" pitchFamily="18" charset="0"/>
              </a:rPr>
              <a:t>enables Genesys solutions to communicate across</a:t>
            </a:r>
          </a:p>
          <a:p>
            <a:r>
              <a:rPr lang="en-US" sz="1400" dirty="0">
                <a:latin typeface="Times New Roman" panose="02020603050405020304" pitchFamily="18" charset="0"/>
                <a:cs typeface="Times New Roman" panose="02020603050405020304" pitchFamily="18" charset="0"/>
              </a:rPr>
              <a:t>media, including traditional telephony </a:t>
            </a:r>
            <a:r>
              <a:rPr lang="en-US" sz="1400" dirty="0" smtClean="0">
                <a:latin typeface="Times New Roman" panose="02020603050405020304" pitchFamily="18" charset="0"/>
                <a:cs typeface="Times New Roman" panose="02020603050405020304" pitchFamily="18" charset="0"/>
              </a:rPr>
              <a:t>systems ,Voice </a:t>
            </a:r>
            <a:r>
              <a:rPr lang="en-US" sz="1400" dirty="0">
                <a:latin typeface="Times New Roman" panose="02020603050405020304" pitchFamily="18" charset="0"/>
                <a:cs typeface="Times New Roman" panose="02020603050405020304" pitchFamily="18" charset="0"/>
              </a:rPr>
              <a:t>over IP (VOIP),</a:t>
            </a:r>
          </a:p>
          <a:p>
            <a:r>
              <a:rPr lang="en-US" sz="1400" dirty="0">
                <a:latin typeface="Times New Roman" panose="02020603050405020304" pitchFamily="18" charset="0"/>
                <a:cs typeface="Times New Roman" panose="02020603050405020304" pitchFamily="18" charset="0"/>
              </a:rPr>
              <a:t>e-mail, and the Web. This layer also provides the mechanism to </a:t>
            </a:r>
            <a:r>
              <a:rPr lang="en-US" sz="1400" dirty="0" smtClean="0">
                <a:latin typeface="Times New Roman" panose="02020603050405020304" pitchFamily="18" charset="0"/>
                <a:cs typeface="Times New Roman" panose="02020603050405020304" pitchFamily="18" charset="0"/>
              </a:rPr>
              <a:t>distribute</a:t>
            </a:r>
          </a:p>
          <a:p>
            <a:r>
              <a:rPr lang="en-US" sz="1400" dirty="0" smtClean="0">
                <a:latin typeface="Times New Roman" panose="02020603050405020304" pitchFamily="18" charset="0"/>
                <a:cs typeface="Times New Roman" panose="02020603050405020304" pitchFamily="18" charset="0"/>
              </a:rPr>
              <a:t>interaction-related </a:t>
            </a:r>
            <a:r>
              <a:rPr lang="en-US" sz="1400" dirty="0">
                <a:latin typeface="Times New Roman" panose="02020603050405020304" pitchFamily="18" charset="0"/>
                <a:cs typeface="Times New Roman" panose="02020603050405020304" pitchFamily="18" charset="0"/>
              </a:rPr>
              <a:t>business data within and across solutions.</a:t>
            </a:r>
          </a:p>
          <a:p>
            <a:pPr marL="171450" indent="-171450">
              <a:buFont typeface="Wingdings" panose="05000000000000000000" pitchFamily="2" charset="2"/>
              <a:buChar char="Ø"/>
            </a:pPr>
            <a:endParaRPr lang="en-US" sz="1400" b="1"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Services Layer </a:t>
            </a:r>
            <a:r>
              <a:rPr lang="en-US" sz="1400" dirty="0">
                <a:latin typeface="Times New Roman" panose="02020603050405020304" pitchFamily="18" charset="0"/>
                <a:cs typeface="Times New Roman" panose="02020603050405020304" pitchFamily="18" charset="0"/>
              </a:rPr>
              <a:t>generates the statistical data used for interaction</a:t>
            </a:r>
          </a:p>
          <a:p>
            <a:r>
              <a:rPr lang="en-US" sz="1400" dirty="0">
                <a:latin typeface="Times New Roman" panose="02020603050405020304" pitchFamily="18" charset="0"/>
                <a:cs typeface="Times New Roman" panose="02020603050405020304" pitchFamily="18" charset="0"/>
              </a:rPr>
              <a:t>processing and contact center reporting and enables solutions to</a:t>
            </a:r>
          </a:p>
          <a:p>
            <a:r>
              <a:rPr lang="en-US" sz="1400" dirty="0">
                <a:latin typeface="Times New Roman" panose="02020603050405020304" pitchFamily="18" charset="0"/>
                <a:cs typeface="Times New Roman" panose="02020603050405020304" pitchFamily="18" charset="0"/>
              </a:rPr>
              <a:t>communicate with various database management systems (DBMSs).</a:t>
            </a:r>
          </a:p>
        </p:txBody>
      </p:sp>
    </p:spTree>
    <p:extLst>
      <p:ext uri="{BB962C8B-B14F-4D97-AF65-F5344CB8AC3E}">
        <p14:creationId xmlns:p14="http://schemas.microsoft.com/office/powerpoint/2010/main" val="2098519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Configuration Layer</a:t>
            </a:r>
          </a:p>
        </p:txBody>
      </p:sp>
      <p:sp>
        <p:nvSpPr>
          <p:cNvPr id="3" name="Content Placeholder 2"/>
          <p:cNvSpPr>
            <a:spLocks noGrp="1"/>
          </p:cNvSpPr>
          <p:nvPr>
            <p:ph idx="1"/>
          </p:nvPr>
        </p:nvSpPr>
        <p:spPr>
          <a:xfrm>
            <a:off x="457200" y="1219200"/>
            <a:ext cx="5105400" cy="4953000"/>
          </a:xfrm>
        </p:spPr>
        <p:txBody>
          <a:bodyPr>
            <a:normAutofit fontScale="70000" lnSpcReduction="20000"/>
          </a:bodyPr>
          <a:lstStyle/>
          <a:p>
            <a:r>
              <a:rPr lang="en-US" b="1" dirty="0">
                <a:latin typeface="Times New Roman" panose="02020603050405020304" pitchFamily="18" charset="0"/>
                <a:cs typeface="Times New Roman" panose="02020603050405020304" pitchFamily="18" charset="0"/>
              </a:rPr>
              <a:t>Configuration Server: </a:t>
            </a:r>
            <a:r>
              <a:rPr lang="en-US" dirty="0">
                <a:latin typeface="Times New Roman" panose="02020603050405020304" pitchFamily="18" charset="0"/>
                <a:cs typeface="Times New Roman" panose="02020603050405020304" pitchFamily="18" charset="0"/>
              </a:rPr>
              <a:t>Configuration Server provides centralized access to the </a:t>
            </a:r>
            <a:r>
              <a:rPr lang="en-US" dirty="0" smtClean="0">
                <a:latin typeface="Times New Roman" panose="02020603050405020304" pitchFamily="18" charset="0"/>
                <a:cs typeface="Times New Roman" panose="02020603050405020304" pitchFamily="18" charset="0"/>
              </a:rPr>
              <a:t>Configuration Database</a:t>
            </a:r>
            <a:r>
              <a:rPr lang="en-US" dirty="0">
                <a:latin typeface="Times New Roman" panose="02020603050405020304" pitchFamily="18" charset="0"/>
                <a:cs typeface="Times New Roman" panose="02020603050405020304" pitchFamily="18" charset="0"/>
              </a:rPr>
              <a:t>, based on permissions that super administrators can set for any user to any configuration object. Configuration Server also maintains the common logical integrity of configuration data and notifies applications of changes made to the data</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Optionally, you can run </a:t>
            </a:r>
            <a:r>
              <a:rPr lang="en-US" dirty="0" smtClean="0">
                <a:solidFill>
                  <a:srgbClr val="FF0000"/>
                </a:solidFill>
                <a:latin typeface="Times New Roman" panose="02020603050405020304" pitchFamily="18" charset="0"/>
                <a:cs typeface="Times New Roman" panose="02020603050405020304" pitchFamily="18" charset="0"/>
              </a:rPr>
              <a:t>Configuration Server </a:t>
            </a:r>
            <a:r>
              <a:rPr lang="en-US" dirty="0">
                <a:solidFill>
                  <a:srgbClr val="FF0000"/>
                </a:solidFill>
                <a:latin typeface="Times New Roman" panose="02020603050405020304" pitchFamily="18" charset="0"/>
                <a:cs typeface="Times New Roman" panose="02020603050405020304" pitchFamily="18" charset="0"/>
              </a:rPr>
              <a:t>in Proxy mode </a:t>
            </a:r>
            <a:r>
              <a:rPr lang="en-US" dirty="0">
                <a:latin typeface="Times New Roman" panose="02020603050405020304" pitchFamily="18" charset="0"/>
                <a:cs typeface="Times New Roman" panose="02020603050405020304" pitchFamily="18" charset="0"/>
              </a:rPr>
              <a:t>to support a geographically distributed environment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Configuration Manager: </a:t>
            </a:r>
            <a:r>
              <a:rPr lang="en-US" dirty="0">
                <a:latin typeface="Times New Roman" panose="02020603050405020304" pitchFamily="18" charset="0"/>
                <a:cs typeface="Times New Roman" panose="02020603050405020304" pitchFamily="18" charset="0"/>
              </a:rPr>
              <a:t>provides a user-friendly interface for manipulating the contact center configuration data that </a:t>
            </a:r>
            <a:r>
              <a:rPr lang="en-US" dirty="0" smtClean="0">
                <a:latin typeface="Times New Roman" panose="02020603050405020304" pitchFamily="18" charset="0"/>
                <a:cs typeface="Times New Roman" panose="02020603050405020304" pitchFamily="18" charset="0"/>
              </a:rPr>
              <a:t>solutions</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use </a:t>
            </a:r>
            <a:r>
              <a:rPr lang="en-US" dirty="0">
                <a:latin typeface="Times New Roman" panose="02020603050405020304" pitchFamily="18" charset="0"/>
                <a:cs typeface="Times New Roman" panose="02020603050405020304" pitchFamily="18" charset="0"/>
              </a:rPr>
              <a:t>and for setting user permissions for solution functions </a:t>
            </a:r>
            <a:r>
              <a:rPr lang="en-US" dirty="0" smtClean="0">
                <a:latin typeface="Times New Roman" panose="02020603050405020304" pitchFamily="18" charset="0"/>
                <a:cs typeface="Times New Roman" panose="02020603050405020304" pitchFamily="18" charset="0"/>
              </a:rPr>
              <a:t>&amp; data</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Genesys Administrator</a:t>
            </a:r>
            <a:r>
              <a:rPr lang="en-US" dirty="0">
                <a:latin typeface="Times New Roman" panose="02020603050405020304" pitchFamily="18" charset="0"/>
                <a:cs typeface="Times New Roman" panose="02020603050405020304" pitchFamily="18" charset="0"/>
              </a:rPr>
              <a:t>, part of the User Interface Layer, provides a user-friendly interface for manipulating the contact center configuration.</a:t>
            </a:r>
          </a:p>
          <a:p>
            <a:endParaRPr lang="en-US" dirty="0"/>
          </a:p>
          <a:p>
            <a:r>
              <a:rPr lang="en-US" b="1" dirty="0">
                <a:latin typeface="Times New Roman" panose="02020603050405020304" pitchFamily="18" charset="0"/>
                <a:cs typeface="Times New Roman" panose="02020603050405020304" pitchFamily="18" charset="0"/>
              </a:rPr>
              <a:t>Genesys Administrator Extension </a:t>
            </a:r>
            <a:r>
              <a:rPr lang="en-US" dirty="0">
                <a:latin typeface="Times New Roman" panose="02020603050405020304" pitchFamily="18" charset="0"/>
                <a:cs typeface="Times New Roman" panose="02020603050405020304" pitchFamily="18" charset="0"/>
              </a:rPr>
              <a:t>solution deployment functionality automates deployment and upgrade.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Configuration Database </a:t>
            </a:r>
            <a:r>
              <a:rPr lang="en-US" dirty="0">
                <a:latin typeface="Times New Roman" panose="02020603050405020304" pitchFamily="18" charset="0"/>
                <a:cs typeface="Times New Roman" panose="02020603050405020304" pitchFamily="18" charset="0"/>
              </a:rPr>
              <a:t>stores all configuration data. </a:t>
            </a:r>
          </a:p>
          <a:p>
            <a:endParaRPr lang="en-US" dirty="0">
              <a:latin typeface="Times New Roman" panose="02020603050405020304" pitchFamily="18" charset="0"/>
              <a:cs typeface="Times New Roman" panose="02020603050405020304" pitchFamily="18" charset="0"/>
            </a:endParaRPr>
          </a:p>
          <a:p>
            <a:endParaRPr lang="en-US" dirty="0"/>
          </a:p>
          <a:p>
            <a:endParaRPr lang="en-US" dirty="0" smtClean="0"/>
          </a:p>
          <a:p>
            <a:endParaRPr lang="en-US" dirty="0"/>
          </a:p>
          <a:p>
            <a:endParaRPr lang="en-US" dirty="0" smtClean="0"/>
          </a:p>
          <a:p>
            <a:pPr marL="0" indent="0">
              <a:buNone/>
            </a:pPr>
            <a:endParaRPr lang="en-US" dirty="0"/>
          </a:p>
          <a:p>
            <a:pPr marL="0" indent="0">
              <a:buNone/>
            </a:pPr>
            <a:endParaRPr lang="en-US" dirty="0"/>
          </a:p>
          <a:p>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981200"/>
            <a:ext cx="327660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5649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a:t>
            </a:r>
            <a:r>
              <a:rPr lang="en-US" dirty="0"/>
              <a:t>of Management Layer</a:t>
            </a:r>
          </a:p>
        </p:txBody>
      </p:sp>
      <p:sp>
        <p:nvSpPr>
          <p:cNvPr id="3" name="Content Placeholder 2"/>
          <p:cNvSpPr>
            <a:spLocks noGrp="1"/>
          </p:cNvSpPr>
          <p:nvPr>
            <p:ph idx="1"/>
          </p:nvPr>
        </p:nvSpPr>
        <p:spPr>
          <a:xfrm>
            <a:off x="457200" y="1219200"/>
            <a:ext cx="4953000" cy="5105400"/>
          </a:xfrm>
        </p:spPr>
        <p:txBody>
          <a:bodyPr>
            <a:normAutofit fontScale="70000" lnSpcReduction="20000"/>
          </a:bodyPr>
          <a:lstStyle/>
          <a:p>
            <a:r>
              <a:rPr lang="en-US" b="1" dirty="0">
                <a:latin typeface="Times New Roman" panose="02020603050405020304" pitchFamily="18" charset="0"/>
                <a:cs typeface="Times New Roman" panose="02020603050405020304" pitchFamily="18" charset="0"/>
              </a:rPr>
              <a:t>Solution Control Server </a:t>
            </a:r>
            <a:r>
              <a:rPr lang="en-US" dirty="0">
                <a:latin typeface="Times New Roman" panose="02020603050405020304" pitchFamily="18" charset="0"/>
                <a:cs typeface="Times New Roman" panose="02020603050405020304" pitchFamily="18" charset="0"/>
              </a:rPr>
              <a:t>is the processing center of the Management Layer. It uses Local Control Agents to start solution components in the proper order, monitor their status, and provide a restart or switchover in case of application failure.</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Local Control Agent </a:t>
            </a:r>
            <a:r>
              <a:rPr lang="en-US" dirty="0">
                <a:latin typeface="Times New Roman" panose="02020603050405020304" pitchFamily="18" charset="0"/>
                <a:cs typeface="Times New Roman" panose="02020603050405020304" pitchFamily="18" charset="0"/>
              </a:rPr>
              <a:t>(not shown in the diagram), located on every host that the Management Layer controls and/or monitors, is used to start and stop applications, detect application failures.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Message Server </a:t>
            </a:r>
            <a:r>
              <a:rPr lang="en-US" dirty="0">
                <a:latin typeface="Times New Roman" panose="02020603050405020304" pitchFamily="18" charset="0"/>
                <a:cs typeface="Times New Roman" panose="02020603050405020304" pitchFamily="18" charset="0"/>
              </a:rPr>
              <a:t>provides centralized processing and storage of every application's maintenance events.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Centralized Log Database </a:t>
            </a:r>
            <a:r>
              <a:rPr lang="en-US" dirty="0">
                <a:latin typeface="Times New Roman" panose="02020603050405020304" pitchFamily="18" charset="0"/>
                <a:cs typeface="Times New Roman" panose="02020603050405020304" pitchFamily="18" charset="0"/>
              </a:rPr>
              <a:t>(also called the Log Database) stores all application log records, including interaction </a:t>
            </a:r>
            <a:r>
              <a:rPr lang="en-US" dirty="0" smtClean="0">
                <a:latin typeface="Times New Roman" panose="02020603050405020304" pitchFamily="18" charset="0"/>
                <a:cs typeface="Times New Roman" panose="02020603050405020304" pitchFamily="18" charset="0"/>
              </a:rPr>
              <a:t>related records</a:t>
            </a:r>
            <a:r>
              <a:rPr lang="en-US" dirty="0">
                <a:latin typeface="Times New Roman" panose="02020603050405020304" pitchFamily="18" charset="0"/>
                <a:cs typeface="Times New Roman" panose="02020603050405020304" pitchFamily="18" charset="0"/>
              </a:rPr>
              <a:t>, alarm history </a:t>
            </a:r>
            <a:r>
              <a:rPr lang="en-US" dirty="0" smtClean="0">
                <a:latin typeface="Times New Roman" panose="02020603050405020304" pitchFamily="18" charset="0"/>
                <a:cs typeface="Times New Roman" panose="02020603050405020304" pitchFamily="18" charset="0"/>
              </a:rPr>
              <a:t>records</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Genesys Administrator</a:t>
            </a:r>
            <a:r>
              <a:rPr lang="en-US" dirty="0">
                <a:latin typeface="Times New Roman" panose="02020603050405020304" pitchFamily="18" charset="0"/>
                <a:cs typeface="Times New Roman" panose="02020603050405020304" pitchFamily="18" charset="0"/>
              </a:rPr>
              <a:t>, a User Interaction Layer component, displays the status of all installed Genesys solutions and information about each active alarm, enables the user to start and stop solutions or single applications.</a:t>
            </a:r>
          </a:p>
          <a:p>
            <a:endParaRPr lang="en-US" dirty="0"/>
          </a:p>
          <a:p>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1752600"/>
            <a:ext cx="3200400"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2746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spcAft>
                <a:spcPts val="0"/>
              </a:spcAft>
            </a:pPr>
            <a:r>
              <a:rPr lang="en-US" altLang="en-US" dirty="0"/>
              <a:t>What is Local Control </a:t>
            </a:r>
            <a:r>
              <a:rPr lang="en-US" altLang="en-US" dirty="0" smtClean="0"/>
              <a:t>Agent</a:t>
            </a:r>
            <a:endParaRPr lang="en-US" dirty="0"/>
          </a:p>
        </p:txBody>
      </p:sp>
      <p:sp>
        <p:nvSpPr>
          <p:cNvPr id="3" name="Content Placeholder 2"/>
          <p:cNvSpPr>
            <a:spLocks noGrp="1"/>
          </p:cNvSpPr>
          <p:nvPr>
            <p:ph idx="1"/>
          </p:nvPr>
        </p:nvSpPr>
        <p:spPr>
          <a:xfrm>
            <a:off x="457200" y="1219200"/>
            <a:ext cx="4876800" cy="4114800"/>
          </a:xfrm>
        </p:spPr>
        <p:txBody>
          <a:bodyPr/>
          <a:lstStyle/>
          <a:p>
            <a:r>
              <a:rPr lang="en-US" altLang="en-US" dirty="0">
                <a:latin typeface="Times New Roman" panose="02020603050405020304" pitchFamily="18" charset="0"/>
                <a:cs typeface="Times New Roman" panose="02020603050405020304" pitchFamily="18" charset="0"/>
              </a:rPr>
              <a:t>LCA is a daemon process</a:t>
            </a:r>
          </a:p>
          <a:p>
            <a:r>
              <a:rPr lang="en-US" altLang="en-US" dirty="0">
                <a:latin typeface="Times New Roman" panose="02020603050405020304" pitchFamily="18" charset="0"/>
                <a:cs typeface="Times New Roman" panose="02020603050405020304" pitchFamily="18" charset="0"/>
              </a:rPr>
              <a:t>LCA cannot be started via Management Layer</a:t>
            </a:r>
          </a:p>
          <a:p>
            <a:pPr>
              <a:lnSpc>
                <a:spcPct val="75000"/>
              </a:lnSpc>
            </a:pPr>
            <a:r>
              <a:rPr lang="en-US" altLang="en-US" dirty="0">
                <a:latin typeface="Times New Roman" panose="02020603050405020304" pitchFamily="18" charset="0"/>
                <a:cs typeface="Times New Roman" panose="02020603050405020304" pitchFamily="18" charset="0"/>
              </a:rPr>
              <a:t>Starts, stops and monitors applications configured in the </a:t>
            </a:r>
            <a:r>
              <a:rPr lang="en-US" altLang="en-US" dirty="0" smtClean="0">
                <a:latin typeface="Times New Roman" panose="02020603050405020304" pitchFamily="18" charset="0"/>
                <a:cs typeface="Times New Roman" panose="02020603050405020304" pitchFamily="18" charset="0"/>
              </a:rPr>
              <a:t>GA</a:t>
            </a:r>
            <a:endParaRPr lang="en-US" altLang="en-US" dirty="0">
              <a:latin typeface="Times New Roman" panose="02020603050405020304" pitchFamily="18" charset="0"/>
              <a:cs typeface="Times New Roman" panose="02020603050405020304" pitchFamily="18" charset="0"/>
            </a:endParaRPr>
          </a:p>
          <a:p>
            <a:pPr>
              <a:lnSpc>
                <a:spcPct val="75000"/>
              </a:lnSpc>
            </a:pPr>
            <a:r>
              <a:rPr lang="en-US" altLang="en-US" dirty="0">
                <a:latin typeface="Times New Roman" panose="02020603050405020304" pitchFamily="18" charset="0"/>
                <a:cs typeface="Times New Roman" panose="02020603050405020304" pitchFamily="18" charset="0"/>
              </a:rPr>
              <a:t>Detects failures of the applications that are monitored</a:t>
            </a:r>
          </a:p>
          <a:p>
            <a:pPr>
              <a:lnSpc>
                <a:spcPct val="75000"/>
              </a:lnSpc>
            </a:pPr>
            <a:r>
              <a:rPr lang="en-US" altLang="en-US" dirty="0">
                <a:latin typeface="Times New Roman" panose="02020603050405020304" pitchFamily="18" charset="0"/>
                <a:cs typeface="Times New Roman" panose="02020603050405020304" pitchFamily="18" charset="0"/>
              </a:rPr>
              <a:t>Communicates the roles of the monitored applications in the redundancy context</a:t>
            </a:r>
          </a:p>
          <a:p>
            <a:pPr>
              <a:lnSpc>
                <a:spcPct val="75000"/>
              </a:lnSpc>
            </a:pPr>
            <a:r>
              <a:rPr lang="en-US" altLang="en-US" dirty="0">
                <a:latin typeface="Times New Roman" panose="02020603050405020304" pitchFamily="18" charset="0"/>
                <a:cs typeface="Times New Roman" panose="02020603050405020304" pitchFamily="18" charset="0"/>
              </a:rPr>
              <a:t>If applications are started via Management Layer LCA is the Parent process for them</a:t>
            </a:r>
          </a:p>
          <a:p>
            <a:pPr>
              <a:lnSpc>
                <a:spcPct val="75000"/>
              </a:lnSpc>
            </a:pPr>
            <a:r>
              <a:rPr lang="en-US" altLang="en-US" dirty="0">
                <a:latin typeface="Times New Roman" panose="02020603050405020304" pitchFamily="18" charset="0"/>
                <a:cs typeface="Times New Roman" panose="02020603050405020304" pitchFamily="18" charset="0"/>
              </a:rPr>
              <a:t>Monitors applications-performance-related statistics</a:t>
            </a:r>
          </a:p>
          <a:p>
            <a:endParaRPr lang="en-US" dirty="0"/>
          </a:p>
        </p:txBody>
      </p:sp>
      <p:grpSp>
        <p:nvGrpSpPr>
          <p:cNvPr id="5" name="Group 33"/>
          <p:cNvGrpSpPr>
            <a:grpSpLocks/>
          </p:cNvGrpSpPr>
          <p:nvPr/>
        </p:nvGrpSpPr>
        <p:grpSpPr bwMode="auto">
          <a:xfrm>
            <a:off x="6108913" y="1759458"/>
            <a:ext cx="2057400" cy="1638300"/>
            <a:chOff x="3216" y="1536"/>
            <a:chExt cx="1488" cy="1200"/>
          </a:xfrm>
        </p:grpSpPr>
        <p:sp>
          <p:nvSpPr>
            <p:cNvPr id="6" name="Rectangle 17"/>
            <p:cNvSpPr>
              <a:spLocks noChangeArrowheads="1"/>
            </p:cNvSpPr>
            <p:nvPr/>
          </p:nvSpPr>
          <p:spPr bwMode="auto">
            <a:xfrm>
              <a:off x="3216" y="1536"/>
              <a:ext cx="1488" cy="1200"/>
            </a:xfrm>
            <a:prstGeom prst="rect">
              <a:avLst/>
            </a:prstGeom>
            <a:solidFill>
              <a:schemeClr val="bg1">
                <a:alpha val="0"/>
              </a:schemeClr>
            </a:solidFill>
            <a:ln w="9525" algn="ctr">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7" name="Rectangle 18"/>
            <p:cNvSpPr>
              <a:spLocks noChangeArrowheads="1"/>
            </p:cNvSpPr>
            <p:nvPr/>
          </p:nvSpPr>
          <p:spPr bwMode="auto">
            <a:xfrm>
              <a:off x="3312" y="2352"/>
              <a:ext cx="720" cy="288"/>
            </a:xfrm>
            <a:prstGeom prst="rect">
              <a:avLst/>
            </a:prstGeom>
            <a:solidFill>
              <a:schemeClr val="bg1">
                <a:alpha val="0"/>
              </a:schemeClr>
            </a:solidFill>
            <a:ln w="9525" algn="ctr">
              <a:solidFill>
                <a:schemeClr val="tx1"/>
              </a:solidFill>
              <a:miter lim="800000"/>
              <a:headEnd/>
              <a:tailEnd/>
            </a:ln>
            <a:effectLst>
              <a:outerShdw dist="107763" dir="18900000" algn="ctr" rotWithShape="0">
                <a:schemeClr val="bg2">
                  <a:alpha val="50000"/>
                </a:schemeClr>
              </a:outerShdw>
            </a:effectLst>
          </p:spPr>
          <p:txBody>
            <a:bodyPr wrap="none" anchor="ctr"/>
            <a:lstStyle/>
            <a:p>
              <a:r>
                <a:rPr lang="en-US" altLang="en-US" sz="1200" dirty="0"/>
                <a:t>Applications</a:t>
              </a:r>
            </a:p>
          </p:txBody>
        </p:sp>
        <p:sp>
          <p:nvSpPr>
            <p:cNvPr id="8" name="Rectangle 19"/>
            <p:cNvSpPr>
              <a:spLocks noChangeArrowheads="1"/>
            </p:cNvSpPr>
            <p:nvPr/>
          </p:nvSpPr>
          <p:spPr bwMode="auto">
            <a:xfrm>
              <a:off x="3936" y="1824"/>
              <a:ext cx="672" cy="288"/>
            </a:xfrm>
            <a:prstGeom prst="rect">
              <a:avLst/>
            </a:prstGeom>
            <a:solidFill>
              <a:schemeClr val="bg1">
                <a:alpha val="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dirty="0"/>
                <a:t>LCA</a:t>
              </a:r>
            </a:p>
          </p:txBody>
        </p:sp>
        <p:sp>
          <p:nvSpPr>
            <p:cNvPr id="9" name="Text Box 24"/>
            <p:cNvSpPr txBox="1">
              <a:spLocks noChangeArrowheads="1"/>
            </p:cNvSpPr>
            <p:nvPr/>
          </p:nvSpPr>
          <p:spPr bwMode="auto">
            <a:xfrm>
              <a:off x="3264" y="1632"/>
              <a:ext cx="624" cy="212"/>
            </a:xfrm>
            <a:prstGeom prst="rect">
              <a:avLst/>
            </a:prstGeom>
            <a:noFill/>
            <a:ln>
              <a:noFill/>
            </a:ln>
            <a:effectLst/>
            <a:extLst>
              <a:ext uri="{909E8E84-426E-40DD-AFC4-6F175D3DCCD1}">
                <a14:hiddenFill xmlns:a14="http://schemas.microsoft.com/office/drawing/2010/main">
                  <a:solidFill>
                    <a:schemeClr val="bg1">
                      <a:alpha val="0"/>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Host 1</a:t>
              </a:r>
            </a:p>
          </p:txBody>
        </p:sp>
        <p:cxnSp>
          <p:nvCxnSpPr>
            <p:cNvPr id="10" name="AutoShape 30"/>
            <p:cNvCxnSpPr>
              <a:cxnSpLocks noChangeShapeType="1"/>
              <a:stCxn id="7" idx="3"/>
              <a:endCxn id="8" idx="2"/>
            </p:cNvCxnSpPr>
            <p:nvPr/>
          </p:nvCxnSpPr>
          <p:spPr bwMode="auto">
            <a:xfrm flipV="1">
              <a:off x="4032" y="2112"/>
              <a:ext cx="240" cy="384"/>
            </a:xfrm>
            <a:prstGeom prst="bentConnector2">
              <a:avLst/>
            </a:prstGeom>
            <a:noFill/>
            <a:ln w="9525">
              <a:solidFill>
                <a:schemeClr val="tx1"/>
              </a:solidFill>
              <a:miter lim="800000"/>
              <a:headEnd/>
              <a:tailEnd type="triangle" w="med" len="med"/>
            </a:ln>
            <a:effectLst>
              <a:outerShdw dist="107763" dir="18900000" algn="ctr" rotWithShape="0">
                <a:schemeClr val="bg2">
                  <a:alpha val="50000"/>
                </a:schemeClr>
              </a:outerShdw>
            </a:effectLst>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036968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spcAft>
                <a:spcPts val="0"/>
              </a:spcAft>
            </a:pPr>
            <a:r>
              <a:rPr lang="en-US" altLang="en-US" dirty="0"/>
              <a:t>What is Solution Control Server</a:t>
            </a:r>
            <a:endParaRPr lang="en-US" dirty="0"/>
          </a:p>
        </p:txBody>
      </p:sp>
      <p:sp>
        <p:nvSpPr>
          <p:cNvPr id="3" name="Content Placeholder 2"/>
          <p:cNvSpPr>
            <a:spLocks noGrp="1"/>
          </p:cNvSpPr>
          <p:nvPr>
            <p:ph idx="1"/>
          </p:nvPr>
        </p:nvSpPr>
        <p:spPr>
          <a:xfrm>
            <a:off x="457200" y="1219200"/>
            <a:ext cx="5029200" cy="3581400"/>
          </a:xfrm>
        </p:spPr>
        <p:txBody>
          <a:bodyPr/>
          <a:lstStyle/>
          <a:p>
            <a:pPr>
              <a:lnSpc>
                <a:spcPct val="75000"/>
              </a:lnSpc>
            </a:pPr>
            <a:r>
              <a:rPr lang="en-US" altLang="en-US" dirty="0">
                <a:latin typeface="Times New Roman" panose="02020603050405020304" pitchFamily="18" charset="0"/>
                <a:cs typeface="Times New Roman" panose="02020603050405020304" pitchFamily="18" charset="0"/>
              </a:rPr>
              <a:t>Core application of the Management Layer</a:t>
            </a:r>
          </a:p>
          <a:p>
            <a:pPr>
              <a:lnSpc>
                <a:spcPct val="75000"/>
              </a:lnSpc>
            </a:pPr>
            <a:endParaRPr lang="en-US" altLang="en-US" dirty="0">
              <a:latin typeface="Times New Roman" panose="02020603050405020304" pitchFamily="18" charset="0"/>
              <a:cs typeface="Times New Roman" panose="02020603050405020304" pitchFamily="18" charset="0"/>
            </a:endParaRPr>
          </a:p>
          <a:p>
            <a:pPr>
              <a:lnSpc>
                <a:spcPct val="75000"/>
              </a:lnSpc>
            </a:pPr>
            <a:r>
              <a:rPr lang="en-US" altLang="en-US" dirty="0">
                <a:latin typeface="Times New Roman" panose="02020603050405020304" pitchFamily="18" charset="0"/>
                <a:cs typeface="Times New Roman" panose="02020603050405020304" pitchFamily="18" charset="0"/>
              </a:rPr>
              <a:t>Monitors statuses of the applications</a:t>
            </a:r>
          </a:p>
          <a:p>
            <a:pPr>
              <a:lnSpc>
                <a:spcPct val="75000"/>
              </a:lnSpc>
            </a:pPr>
            <a:endParaRPr lang="en-US" altLang="en-US" dirty="0">
              <a:latin typeface="Times New Roman" panose="02020603050405020304" pitchFamily="18" charset="0"/>
              <a:cs typeface="Times New Roman" panose="02020603050405020304" pitchFamily="18" charset="0"/>
            </a:endParaRPr>
          </a:p>
          <a:p>
            <a:pPr>
              <a:lnSpc>
                <a:spcPct val="75000"/>
              </a:lnSpc>
            </a:pPr>
            <a:r>
              <a:rPr lang="en-US" altLang="en-US" dirty="0">
                <a:latin typeface="Times New Roman" panose="02020603050405020304" pitchFamily="18" charset="0"/>
                <a:cs typeface="Times New Roman" panose="02020603050405020304" pitchFamily="18" charset="0"/>
              </a:rPr>
              <a:t>Sets correct statuses to the applications</a:t>
            </a:r>
          </a:p>
          <a:p>
            <a:pPr>
              <a:lnSpc>
                <a:spcPct val="75000"/>
              </a:lnSpc>
            </a:pPr>
            <a:endParaRPr lang="en-US" altLang="en-US" dirty="0">
              <a:latin typeface="Times New Roman" panose="02020603050405020304" pitchFamily="18" charset="0"/>
              <a:cs typeface="Times New Roman" panose="02020603050405020304" pitchFamily="18" charset="0"/>
            </a:endParaRPr>
          </a:p>
          <a:p>
            <a:pPr>
              <a:lnSpc>
                <a:spcPct val="75000"/>
              </a:lnSpc>
            </a:pPr>
            <a:r>
              <a:rPr lang="en-US" altLang="en-US" dirty="0">
                <a:latin typeface="Times New Roman" panose="02020603050405020304" pitchFamily="18" charset="0"/>
                <a:cs typeface="Times New Roman" panose="02020603050405020304" pitchFamily="18" charset="0"/>
              </a:rPr>
              <a:t>Provides restart or switchover in case of application failure</a:t>
            </a:r>
          </a:p>
          <a:p>
            <a:pPr>
              <a:lnSpc>
                <a:spcPct val="75000"/>
              </a:lnSpc>
            </a:pPr>
            <a:endParaRPr lang="en-US" altLang="en-US" dirty="0">
              <a:latin typeface="Times New Roman" panose="02020603050405020304" pitchFamily="18" charset="0"/>
              <a:cs typeface="Times New Roman" panose="02020603050405020304" pitchFamily="18" charset="0"/>
            </a:endParaRPr>
          </a:p>
          <a:p>
            <a:pPr>
              <a:lnSpc>
                <a:spcPct val="75000"/>
              </a:lnSpc>
            </a:pPr>
            <a:r>
              <a:rPr lang="en-US" altLang="en-US" dirty="0">
                <a:latin typeface="Times New Roman" panose="02020603050405020304" pitchFamily="18" charset="0"/>
                <a:cs typeface="Times New Roman" panose="02020603050405020304" pitchFamily="18" charset="0"/>
              </a:rPr>
              <a:t>Processes user-specified Alarms</a:t>
            </a:r>
          </a:p>
          <a:p>
            <a:endParaRPr lang="en-US" dirty="0" smtClean="0"/>
          </a:p>
        </p:txBody>
      </p:sp>
      <p:sp>
        <p:nvSpPr>
          <p:cNvPr id="4" name="Rectangle 15"/>
          <p:cNvSpPr txBox="1">
            <a:spLocks noChangeArrowheads="1"/>
          </p:cNvSpPr>
          <p:nvPr/>
        </p:nvSpPr>
        <p:spPr>
          <a:xfrm>
            <a:off x="4648200" y="1600200"/>
            <a:ext cx="4038600" cy="4525963"/>
          </a:xfrm>
          <a:prstGeom prst="rect">
            <a:avLst/>
          </a:prstGeom>
        </p:spPr>
        <p:txBody>
          <a:bodyPr>
            <a:normAutofit/>
          </a:bodyPr>
          <a:lstStyle>
            <a:lvl1pPr marL="228600" indent="-228600" algn="l" defTabSz="914400" rtl="0" eaLnBrk="1" latinLnBrk="0" hangingPunct="1">
              <a:lnSpc>
                <a:spcPct val="100000"/>
              </a:lnSpc>
              <a:spcBef>
                <a:spcPts val="0"/>
              </a:spcBef>
              <a:spcAft>
                <a:spcPts val="600"/>
              </a:spcAft>
              <a:buClr>
                <a:schemeClr val="accent1"/>
              </a:buClr>
              <a:buFont typeface="Arial" pitchFamily="34" charset="0"/>
              <a:buChar char="•"/>
              <a:defRPr sz="2000" kern="1200">
                <a:solidFill>
                  <a:schemeClr val="tx1"/>
                </a:solidFill>
                <a:latin typeface="Arial" pitchFamily="34" charset="0"/>
                <a:ea typeface="+mn-ea"/>
                <a:cs typeface="Arial" pitchFamily="34" charset="0"/>
              </a:defRPr>
            </a:lvl1pPr>
            <a:lvl2pPr marL="457200" indent="-228600" algn="l" defTabSz="914400" rtl="0" eaLnBrk="1" latinLnBrk="0" hangingPunct="1">
              <a:lnSpc>
                <a:spcPct val="100000"/>
              </a:lnSpc>
              <a:spcBef>
                <a:spcPts val="0"/>
              </a:spcBef>
              <a:spcAft>
                <a:spcPts val="600"/>
              </a:spcAft>
              <a:buFont typeface="Arial" pitchFamily="34" charset="0"/>
              <a:buChar char="–"/>
              <a:defRPr sz="1800" kern="1200">
                <a:solidFill>
                  <a:schemeClr val="tx1"/>
                </a:solidFill>
                <a:latin typeface="Arial" pitchFamily="34" charset="0"/>
                <a:ea typeface="+mn-ea"/>
                <a:cs typeface="Arial" pitchFamily="34" charset="0"/>
              </a:defRPr>
            </a:lvl2pPr>
            <a:lvl3pPr marL="685800" indent="-228600" algn="l" defTabSz="914400" rtl="0" eaLnBrk="1" latinLnBrk="0" hangingPunct="1">
              <a:lnSpc>
                <a:spcPct val="100000"/>
              </a:lnSpc>
              <a:spcBef>
                <a:spcPts val="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3pPr>
            <a:lvl4pPr marL="914400" indent="-228600" algn="l" defTabSz="914400" rtl="0" eaLnBrk="1" latinLnBrk="0" hangingPunct="1">
              <a:lnSpc>
                <a:spcPct val="100000"/>
              </a:lnSpc>
              <a:spcBef>
                <a:spcPts val="0"/>
              </a:spcBef>
              <a:spcAft>
                <a:spcPts val="600"/>
              </a:spcAft>
              <a:buFont typeface="Arial" pitchFamily="34" charset="0"/>
              <a:buChar char="–"/>
              <a:defRPr sz="1600" kern="1200">
                <a:solidFill>
                  <a:schemeClr val="tx1"/>
                </a:solidFill>
                <a:latin typeface="Arial" pitchFamily="34" charset="0"/>
                <a:ea typeface="+mn-ea"/>
                <a:cs typeface="Arial" pitchFamily="34" charset="0"/>
              </a:defRPr>
            </a:lvl4pPr>
            <a:lvl5pPr marL="1143000" indent="-228600" algn="l" defTabSz="914400" rtl="0" eaLnBrk="1" latinLnBrk="0" hangingPunct="1">
              <a:lnSpc>
                <a:spcPct val="100000"/>
              </a:lnSpc>
              <a:spcBef>
                <a:spcPts val="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75000"/>
              </a:lnSpc>
              <a:buFont typeface="Wingdings" pitchFamily="2" charset="2"/>
              <a:buNone/>
            </a:pPr>
            <a:endParaRPr lang="en-US" altLang="en-US" smtClean="0"/>
          </a:p>
          <a:p>
            <a:pPr>
              <a:lnSpc>
                <a:spcPct val="75000"/>
              </a:lnSpc>
              <a:buFont typeface="Wingdings" pitchFamily="2" charset="2"/>
              <a:buNone/>
            </a:pPr>
            <a:endParaRPr lang="en-US" altLang="en-US" dirty="0"/>
          </a:p>
        </p:txBody>
      </p:sp>
      <p:grpSp>
        <p:nvGrpSpPr>
          <p:cNvPr id="5" name="Group 26"/>
          <p:cNvGrpSpPr>
            <a:grpSpLocks/>
          </p:cNvGrpSpPr>
          <p:nvPr/>
        </p:nvGrpSpPr>
        <p:grpSpPr bwMode="auto">
          <a:xfrm>
            <a:off x="5245510" y="1185672"/>
            <a:ext cx="1981200" cy="1600200"/>
            <a:chOff x="3216" y="1536"/>
            <a:chExt cx="1488" cy="1200"/>
          </a:xfrm>
        </p:grpSpPr>
        <p:sp>
          <p:nvSpPr>
            <p:cNvPr id="6" name="Rectangle 27"/>
            <p:cNvSpPr>
              <a:spLocks noChangeArrowheads="1"/>
            </p:cNvSpPr>
            <p:nvPr/>
          </p:nvSpPr>
          <p:spPr bwMode="auto">
            <a:xfrm>
              <a:off x="3216" y="1536"/>
              <a:ext cx="1488" cy="1200"/>
            </a:xfrm>
            <a:prstGeom prst="rect">
              <a:avLst/>
            </a:prstGeom>
            <a:solidFill>
              <a:schemeClr val="bg1">
                <a:alpha val="0"/>
              </a:schemeClr>
            </a:solidFill>
            <a:ln w="9525" algn="ctr">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7" name="Rectangle 28"/>
            <p:cNvSpPr>
              <a:spLocks noChangeArrowheads="1"/>
            </p:cNvSpPr>
            <p:nvPr/>
          </p:nvSpPr>
          <p:spPr bwMode="auto">
            <a:xfrm>
              <a:off x="3312" y="2352"/>
              <a:ext cx="720" cy="288"/>
            </a:xfrm>
            <a:prstGeom prst="rect">
              <a:avLst/>
            </a:prstGeom>
            <a:solidFill>
              <a:schemeClr val="bg1">
                <a:alpha val="0"/>
              </a:schemeClr>
            </a:solidFill>
            <a:ln w="9525" algn="ctr">
              <a:solidFill>
                <a:schemeClr val="tx1"/>
              </a:solidFill>
              <a:miter lim="800000"/>
              <a:headEnd/>
              <a:tailEnd/>
            </a:ln>
            <a:effectLst>
              <a:outerShdw dist="107763" dir="18900000" algn="ctr" rotWithShape="0">
                <a:schemeClr val="bg2">
                  <a:alpha val="50000"/>
                </a:schemeClr>
              </a:outerShdw>
            </a:effectLst>
          </p:spPr>
          <p:txBody>
            <a:bodyPr wrap="none" anchor="ctr"/>
            <a:lstStyle/>
            <a:p>
              <a:r>
                <a:rPr lang="en-US" altLang="en-US" sz="1200" dirty="0"/>
                <a:t>Applications</a:t>
              </a:r>
            </a:p>
          </p:txBody>
        </p:sp>
        <p:sp>
          <p:nvSpPr>
            <p:cNvPr id="8" name="Rectangle 29"/>
            <p:cNvSpPr>
              <a:spLocks noChangeArrowheads="1"/>
            </p:cNvSpPr>
            <p:nvPr/>
          </p:nvSpPr>
          <p:spPr bwMode="auto">
            <a:xfrm>
              <a:off x="3936" y="1824"/>
              <a:ext cx="672" cy="288"/>
            </a:xfrm>
            <a:prstGeom prst="rect">
              <a:avLst/>
            </a:prstGeom>
            <a:solidFill>
              <a:schemeClr val="bg1">
                <a:alpha val="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LCA</a:t>
              </a:r>
            </a:p>
          </p:txBody>
        </p:sp>
        <p:sp>
          <p:nvSpPr>
            <p:cNvPr id="9" name="Text Box 30"/>
            <p:cNvSpPr txBox="1">
              <a:spLocks noChangeArrowheads="1"/>
            </p:cNvSpPr>
            <p:nvPr/>
          </p:nvSpPr>
          <p:spPr bwMode="auto">
            <a:xfrm>
              <a:off x="3264" y="1632"/>
              <a:ext cx="624" cy="212"/>
            </a:xfrm>
            <a:prstGeom prst="rect">
              <a:avLst/>
            </a:prstGeom>
            <a:noFill/>
            <a:ln>
              <a:noFill/>
            </a:ln>
            <a:effectLst/>
            <a:extLst>
              <a:ext uri="{909E8E84-426E-40DD-AFC4-6F175D3DCCD1}">
                <a14:hiddenFill xmlns:a14="http://schemas.microsoft.com/office/drawing/2010/main">
                  <a:solidFill>
                    <a:schemeClr val="bg1">
                      <a:alpha val="0"/>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Host 1</a:t>
              </a:r>
            </a:p>
          </p:txBody>
        </p:sp>
        <p:cxnSp>
          <p:nvCxnSpPr>
            <p:cNvPr id="10" name="AutoShape 31"/>
            <p:cNvCxnSpPr>
              <a:cxnSpLocks noChangeShapeType="1"/>
              <a:stCxn id="7" idx="3"/>
              <a:endCxn id="8" idx="2"/>
            </p:cNvCxnSpPr>
            <p:nvPr/>
          </p:nvCxnSpPr>
          <p:spPr bwMode="auto">
            <a:xfrm flipV="1">
              <a:off x="4032" y="2112"/>
              <a:ext cx="240" cy="384"/>
            </a:xfrm>
            <a:prstGeom prst="bentConnector2">
              <a:avLst/>
            </a:prstGeom>
            <a:noFill/>
            <a:ln w="9525">
              <a:solidFill>
                <a:schemeClr val="tx1"/>
              </a:solidFill>
              <a:miter lim="800000"/>
              <a:headEnd/>
              <a:tailEnd type="triangle" w="med" len="med"/>
            </a:ln>
            <a:effectLst>
              <a:outerShdw dist="107763" dir="18900000" algn="ctr" rotWithShape="0">
                <a:schemeClr val="bg2">
                  <a:alpha val="50000"/>
                </a:schemeClr>
              </a:outerShdw>
            </a:effectLst>
            <a:extLst>
              <a:ext uri="{909E8E84-426E-40DD-AFC4-6F175D3DCCD1}">
                <a14:hiddenFill xmlns:a14="http://schemas.microsoft.com/office/drawing/2010/main">
                  <a:noFill/>
                </a14:hiddenFill>
              </a:ext>
            </a:extLst>
          </p:spPr>
        </p:cxnSp>
      </p:grpSp>
      <p:grpSp>
        <p:nvGrpSpPr>
          <p:cNvPr id="11" name="Group 32"/>
          <p:cNvGrpSpPr>
            <a:grpSpLocks/>
          </p:cNvGrpSpPr>
          <p:nvPr/>
        </p:nvGrpSpPr>
        <p:grpSpPr bwMode="auto">
          <a:xfrm>
            <a:off x="5245510" y="3243072"/>
            <a:ext cx="1981200" cy="1600200"/>
            <a:chOff x="3216" y="1536"/>
            <a:chExt cx="1488" cy="1200"/>
          </a:xfrm>
        </p:grpSpPr>
        <p:sp>
          <p:nvSpPr>
            <p:cNvPr id="12" name="Rectangle 33"/>
            <p:cNvSpPr>
              <a:spLocks noChangeArrowheads="1"/>
            </p:cNvSpPr>
            <p:nvPr/>
          </p:nvSpPr>
          <p:spPr bwMode="auto">
            <a:xfrm>
              <a:off x="3216" y="1536"/>
              <a:ext cx="1488" cy="1200"/>
            </a:xfrm>
            <a:prstGeom prst="rect">
              <a:avLst/>
            </a:prstGeom>
            <a:solidFill>
              <a:schemeClr val="bg1">
                <a:alpha val="0"/>
              </a:schemeClr>
            </a:solidFill>
            <a:ln w="9525" algn="ctr">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13" name="Rectangle 34"/>
            <p:cNvSpPr>
              <a:spLocks noChangeArrowheads="1"/>
            </p:cNvSpPr>
            <p:nvPr/>
          </p:nvSpPr>
          <p:spPr bwMode="auto">
            <a:xfrm>
              <a:off x="3312" y="2352"/>
              <a:ext cx="720" cy="288"/>
            </a:xfrm>
            <a:prstGeom prst="rect">
              <a:avLst/>
            </a:prstGeom>
            <a:solidFill>
              <a:schemeClr val="bg1">
                <a:alpha val="0"/>
              </a:schemeClr>
            </a:solidFill>
            <a:ln w="9525" algn="ctr">
              <a:solidFill>
                <a:schemeClr val="tx1"/>
              </a:solidFill>
              <a:miter lim="800000"/>
              <a:headEnd/>
              <a:tailEnd/>
            </a:ln>
            <a:effectLst>
              <a:outerShdw dist="107763" dir="18900000" algn="ctr" rotWithShape="0">
                <a:schemeClr val="bg2">
                  <a:alpha val="50000"/>
                </a:schemeClr>
              </a:outerShdw>
            </a:effectLst>
          </p:spPr>
          <p:txBody>
            <a:bodyPr wrap="none" anchor="ctr"/>
            <a:lstStyle/>
            <a:p>
              <a:r>
                <a:rPr lang="en-US" altLang="en-US" sz="1200" dirty="0"/>
                <a:t>Applications</a:t>
              </a:r>
            </a:p>
          </p:txBody>
        </p:sp>
        <p:sp>
          <p:nvSpPr>
            <p:cNvPr id="14" name="Rectangle 35"/>
            <p:cNvSpPr>
              <a:spLocks noChangeArrowheads="1"/>
            </p:cNvSpPr>
            <p:nvPr/>
          </p:nvSpPr>
          <p:spPr bwMode="auto">
            <a:xfrm>
              <a:off x="3936" y="1824"/>
              <a:ext cx="672" cy="288"/>
            </a:xfrm>
            <a:prstGeom prst="rect">
              <a:avLst/>
            </a:prstGeom>
            <a:solidFill>
              <a:schemeClr val="bg1">
                <a:alpha val="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dirty="0"/>
                <a:t>LCA</a:t>
              </a:r>
            </a:p>
          </p:txBody>
        </p:sp>
        <p:sp>
          <p:nvSpPr>
            <p:cNvPr id="15" name="Text Box 36"/>
            <p:cNvSpPr txBox="1">
              <a:spLocks noChangeArrowheads="1"/>
            </p:cNvSpPr>
            <p:nvPr/>
          </p:nvSpPr>
          <p:spPr bwMode="auto">
            <a:xfrm>
              <a:off x="3264" y="1632"/>
              <a:ext cx="624" cy="212"/>
            </a:xfrm>
            <a:prstGeom prst="rect">
              <a:avLst/>
            </a:prstGeom>
            <a:noFill/>
            <a:ln>
              <a:noFill/>
            </a:ln>
            <a:effectLst/>
            <a:extLst>
              <a:ext uri="{909E8E84-426E-40DD-AFC4-6F175D3DCCD1}">
                <a14:hiddenFill xmlns:a14="http://schemas.microsoft.com/office/drawing/2010/main">
                  <a:solidFill>
                    <a:schemeClr val="bg1">
                      <a:alpha val="0"/>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Host N</a:t>
              </a:r>
            </a:p>
          </p:txBody>
        </p:sp>
        <p:cxnSp>
          <p:nvCxnSpPr>
            <p:cNvPr id="16" name="AutoShape 37"/>
            <p:cNvCxnSpPr>
              <a:cxnSpLocks noChangeShapeType="1"/>
              <a:stCxn id="13" idx="3"/>
              <a:endCxn id="14" idx="2"/>
            </p:cNvCxnSpPr>
            <p:nvPr/>
          </p:nvCxnSpPr>
          <p:spPr bwMode="auto">
            <a:xfrm flipV="1">
              <a:off x="4032" y="2112"/>
              <a:ext cx="240" cy="384"/>
            </a:xfrm>
            <a:prstGeom prst="bentConnector2">
              <a:avLst/>
            </a:prstGeom>
            <a:noFill/>
            <a:ln w="9525">
              <a:solidFill>
                <a:schemeClr val="tx1"/>
              </a:solidFill>
              <a:miter lim="800000"/>
              <a:headEnd/>
              <a:tailEnd type="triangle" w="med" len="med"/>
            </a:ln>
            <a:effectLst>
              <a:outerShdw dist="107763" dir="18900000" algn="ctr" rotWithShape="0">
                <a:schemeClr val="bg2">
                  <a:alpha val="50000"/>
                </a:schemeClr>
              </a:outerShdw>
            </a:effectLst>
            <a:extLst>
              <a:ext uri="{909E8E84-426E-40DD-AFC4-6F175D3DCCD1}">
                <a14:hiddenFill xmlns:a14="http://schemas.microsoft.com/office/drawing/2010/main">
                  <a:noFill/>
                </a14:hiddenFill>
              </a:ext>
            </a:extLst>
          </p:spPr>
        </p:cxnSp>
      </p:grpSp>
      <p:sp>
        <p:nvSpPr>
          <p:cNvPr id="17" name="Rectangle 38"/>
          <p:cNvSpPr>
            <a:spLocks noChangeArrowheads="1"/>
          </p:cNvSpPr>
          <p:nvPr/>
        </p:nvSpPr>
        <p:spPr bwMode="auto">
          <a:xfrm>
            <a:off x="7546259" y="1569720"/>
            <a:ext cx="454742" cy="2473452"/>
          </a:xfrm>
          <a:prstGeom prst="rect">
            <a:avLst/>
          </a:prstGeom>
          <a:solidFill>
            <a:schemeClr val="bg1">
              <a:alpha val="0"/>
            </a:scheme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00" dirty="0"/>
              <a:t>SCS</a:t>
            </a:r>
          </a:p>
        </p:txBody>
      </p:sp>
      <p:sp>
        <p:nvSpPr>
          <p:cNvPr id="18" name="Line 40"/>
          <p:cNvSpPr>
            <a:spLocks noChangeShapeType="1"/>
          </p:cNvSpPr>
          <p:nvPr/>
        </p:nvSpPr>
        <p:spPr bwMode="auto">
          <a:xfrm>
            <a:off x="7098890" y="1786695"/>
            <a:ext cx="4473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41"/>
          <p:cNvSpPr>
            <a:spLocks noChangeShapeType="1"/>
          </p:cNvSpPr>
          <p:nvPr/>
        </p:nvSpPr>
        <p:spPr bwMode="auto">
          <a:xfrm>
            <a:off x="7098890" y="3796249"/>
            <a:ext cx="4473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567123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ptum1">
  <a:themeElements>
    <a:clrScheme name="Optum">
      <a:dk1>
        <a:srgbClr val="53565A"/>
      </a:dk1>
      <a:lt1>
        <a:sysClr val="window" lastClr="FFFFFF"/>
      </a:lt1>
      <a:dk2>
        <a:srgbClr val="D19000"/>
      </a:dk2>
      <a:lt2>
        <a:srgbClr val="B1B3B3"/>
      </a:lt2>
      <a:accent1>
        <a:srgbClr val="D45D00"/>
      </a:accent1>
      <a:accent2>
        <a:srgbClr val="0D776E"/>
      </a:accent2>
      <a:accent3>
        <a:srgbClr val="96172E"/>
      </a:accent3>
      <a:accent4>
        <a:srgbClr val="888B8D"/>
      </a:accent4>
      <a:accent5>
        <a:srgbClr val="8E9300"/>
      </a:accent5>
      <a:accent6>
        <a:srgbClr val="E87722"/>
      </a:accent6>
      <a:hlink>
        <a:srgbClr val="F2A900"/>
      </a:hlink>
      <a:folHlink>
        <a:srgbClr val="9E7722"/>
      </a:folHlink>
    </a:clrScheme>
    <a:fontScheme name="Optum">
      <a:majorFont>
        <a:latin typeface="Arial"/>
        <a:ea typeface=""/>
        <a:cs typeface=""/>
      </a:majorFont>
      <a:minorFont>
        <a:latin typeface="Arial"/>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45720" rIns="45720"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ptum">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ptum">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Optum">
  <a:themeElements>
    <a:clrScheme name="Optum">
      <a:dk1>
        <a:srgbClr val="53565A"/>
      </a:dk1>
      <a:lt1>
        <a:sysClr val="window" lastClr="FFFFFF"/>
      </a:lt1>
      <a:dk2>
        <a:srgbClr val="D19000"/>
      </a:dk2>
      <a:lt2>
        <a:srgbClr val="B1B3B3"/>
      </a:lt2>
      <a:accent1>
        <a:srgbClr val="D45D00"/>
      </a:accent1>
      <a:accent2>
        <a:srgbClr val="0D776E"/>
      </a:accent2>
      <a:accent3>
        <a:srgbClr val="96172E"/>
      </a:accent3>
      <a:accent4>
        <a:srgbClr val="888B8D"/>
      </a:accent4>
      <a:accent5>
        <a:srgbClr val="8E9300"/>
      </a:accent5>
      <a:accent6>
        <a:srgbClr val="E87722"/>
      </a:accent6>
      <a:hlink>
        <a:srgbClr val="F2A900"/>
      </a:hlink>
      <a:folHlink>
        <a:srgbClr val="9E7722"/>
      </a:folHlink>
    </a:clrScheme>
    <a:fontScheme name="Optum">
      <a:majorFont>
        <a:latin typeface="Arial"/>
        <a:ea typeface=""/>
        <a:cs typeface=""/>
      </a:majorFont>
      <a:minorFont>
        <a:latin typeface="Arial"/>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45720" rIns="45720"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dirty="0" err="1" smtClean="0">
            <a:latin typeface="Arial" pitchFamily="34" charset="0"/>
            <a:cs typeface="Arial" pitchFamily="34"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5B62CB943D5A849BE8D472611C232A0" ma:contentTypeVersion="0" ma:contentTypeDescription="Create a new document." ma:contentTypeScope="" ma:versionID="d3392557e8398113520a964ff1408b28">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5EC1E2-E39F-4DE4-A02D-9F10065457C5}">
  <ds:schemaRefs>
    <ds:schemaRef ds:uri="http://schemas.microsoft.com/office/infopath/2007/PartnerControls"/>
    <ds:schemaRef ds:uri="http://purl.org/dc/elements/1.1/"/>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0D5A2B3D-E329-451C-8BD7-F018DFCA8FE1}">
  <ds:schemaRefs>
    <ds:schemaRef ds:uri="http://schemas.microsoft.com/sharepoint/v3/contenttype/forms"/>
  </ds:schemaRefs>
</ds:datastoreItem>
</file>

<file path=customXml/itemProps3.xml><?xml version="1.0" encoding="utf-8"?>
<ds:datastoreItem xmlns:ds="http://schemas.openxmlformats.org/officeDocument/2006/customXml" ds:itemID="{1CCBCCC8-AC64-455A-BAC1-6A68931DF8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Optum1</Template>
  <TotalTime>94714</TotalTime>
  <Words>2003</Words>
  <Application>Microsoft Office PowerPoint</Application>
  <PresentationFormat>On-screen Show (4:3)</PresentationFormat>
  <Paragraphs>411</Paragraphs>
  <Slides>44</Slides>
  <Notes>3</Notes>
  <HiddenSlides>0</HiddenSlides>
  <MMClips>0</MMClips>
  <ScaleCrop>false</ScaleCrop>
  <HeadingPairs>
    <vt:vector size="4" baseType="variant">
      <vt:variant>
        <vt:lpstr>Theme</vt:lpstr>
      </vt:variant>
      <vt:variant>
        <vt:i4>4</vt:i4>
      </vt:variant>
      <vt:variant>
        <vt:lpstr>Slide Titles</vt:lpstr>
      </vt:variant>
      <vt:variant>
        <vt:i4>44</vt:i4>
      </vt:variant>
    </vt:vector>
  </HeadingPairs>
  <TitlesOfParts>
    <vt:vector size="48" baseType="lpstr">
      <vt:lpstr>Optum1</vt:lpstr>
      <vt:lpstr>Optum</vt:lpstr>
      <vt:lpstr>1_Optum</vt:lpstr>
      <vt:lpstr>2_Optum</vt:lpstr>
      <vt:lpstr>Genesys Contact Center Training  May 2019</vt:lpstr>
      <vt:lpstr>Delivery </vt:lpstr>
      <vt:lpstr>Agenda - Delivery</vt:lpstr>
      <vt:lpstr>Genesys Framework</vt:lpstr>
      <vt:lpstr>High-Level Framework Architecture</vt:lpstr>
      <vt:lpstr>Structure of Configuration Layer</vt:lpstr>
      <vt:lpstr>Structure of Management Layer</vt:lpstr>
      <vt:lpstr>What is Local Control Agent</vt:lpstr>
      <vt:lpstr>What is Solution Control Server</vt:lpstr>
      <vt:lpstr>User Interaction Layer</vt:lpstr>
      <vt:lpstr>Media Layer</vt:lpstr>
      <vt:lpstr>SIP Server in the Contact Center environment</vt:lpstr>
      <vt:lpstr>SIP and associated VoIP Protocols</vt:lpstr>
      <vt:lpstr>SIP Message</vt:lpstr>
      <vt:lpstr>SIP based VoIP Call between two SIP end points with SIP Server</vt:lpstr>
      <vt:lpstr>T-Lib Clients will be notified with call progress events</vt:lpstr>
      <vt:lpstr>Service Layer</vt:lpstr>
      <vt:lpstr>Configuration Objects</vt:lpstr>
      <vt:lpstr>Extension DN</vt:lpstr>
      <vt:lpstr>Extension DN</vt:lpstr>
      <vt:lpstr>Place</vt:lpstr>
      <vt:lpstr>Place</vt:lpstr>
      <vt:lpstr>Person/User</vt:lpstr>
      <vt:lpstr>Person/User</vt:lpstr>
      <vt:lpstr>Person/User</vt:lpstr>
      <vt:lpstr>Person/User</vt:lpstr>
      <vt:lpstr>Agent Group</vt:lpstr>
      <vt:lpstr>Agent Group</vt:lpstr>
      <vt:lpstr>Agent Group</vt:lpstr>
      <vt:lpstr>Virtual Queue</vt:lpstr>
      <vt:lpstr>Virtual Queue</vt:lpstr>
      <vt:lpstr>DN Group</vt:lpstr>
      <vt:lpstr>Trunk DN</vt:lpstr>
      <vt:lpstr>Trunk DN</vt:lpstr>
      <vt:lpstr>Routing Point DN</vt:lpstr>
      <vt:lpstr>Routing Point DN</vt:lpstr>
      <vt:lpstr>Default RP DN</vt:lpstr>
      <vt:lpstr>Default RP DN</vt:lpstr>
      <vt:lpstr>Enhanced Routing Script</vt:lpstr>
      <vt:lpstr>Enhanced Routing Script</vt:lpstr>
      <vt:lpstr>Enhanced Routing Script</vt:lpstr>
      <vt:lpstr>VOIP DN</vt:lpstr>
      <vt:lpstr>VOIP DN</vt:lpstr>
      <vt:lpstr>PowerPoint Presentation</vt:lpstr>
    </vt:vector>
  </TitlesOfParts>
  <Company>UnitedHealth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Site Remediation Timelines</dc:title>
  <dc:creator>Santelli, John C</dc:creator>
  <cp:lastModifiedBy>Upma</cp:lastModifiedBy>
  <cp:revision>1125</cp:revision>
  <cp:lastPrinted>2017-01-20T21:59:28Z</cp:lastPrinted>
  <dcterms:created xsi:type="dcterms:W3CDTF">2013-11-07T21:33:11Z</dcterms:created>
  <dcterms:modified xsi:type="dcterms:W3CDTF">2019-05-28T12:26:47Z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0x01010025B62CB943D5A849BE8D472611C232A0</vt:lpwstr>
  </property>
  <property fmtid="{D5CDD505-2E9C-101B-9397-08002B2CF9AE}" pid="3" name="TaxCatchAll">
    <vt:lpwstr>1;#UNV2020 - Drafts, Work-in-Progress and Working Files|b49f6905-4eb3-44d3-9a49-8bbf46918ee9</vt:lpwstr>
  </property>
  <property fmtid="{D5CDD505-2E9C-101B-9397-08002B2CF9AE}" pid="4" name="CWRMItemRecordClassificationTaxHTField0">
    <vt:lpwstr>UNV2020 - Drafts, Work-in-Progress and Working Files|b49f6905-4eb3-44d3-9a49-8bbf46918ee9</vt:lpwstr>
  </property>
  <property fmtid="{D5CDD505-2E9C-101B-9397-08002B2CF9AE}" pid="5" name="CWRMItemRecordClassification">
    <vt:lpwstr>1;#UNV2020 - Drafts, Work-in-Progress and Working Files|b49f6905-4eb3-44d3-9a49-8bbf46918ee9</vt:lpwstr>
  </property>
</Properties>
</file>