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00" r:id="rId4"/>
    <p:sldMasterId id="2147484227" r:id="rId5"/>
    <p:sldMasterId id="2147484260" r:id="rId6"/>
    <p:sldMasterId id="2147484293" r:id="rId7"/>
  </p:sldMasterIdLst>
  <p:notesMasterIdLst>
    <p:notesMasterId r:id="rId21"/>
  </p:notesMasterIdLst>
  <p:handoutMasterIdLst>
    <p:handoutMasterId r:id="rId22"/>
  </p:handoutMasterIdLst>
  <p:sldIdLst>
    <p:sldId id="571" r:id="rId8"/>
    <p:sldId id="630" r:id="rId9"/>
    <p:sldId id="624" r:id="rId10"/>
    <p:sldId id="623" r:id="rId11"/>
    <p:sldId id="572" r:id="rId12"/>
    <p:sldId id="604" r:id="rId13"/>
    <p:sldId id="619" r:id="rId14"/>
    <p:sldId id="642" r:id="rId15"/>
    <p:sldId id="646" r:id="rId16"/>
    <p:sldId id="647" r:id="rId17"/>
    <p:sldId id="576" r:id="rId18"/>
    <p:sldId id="606" r:id="rId19"/>
    <p:sldId id="613" r:id="rId20"/>
  </p:sldIdLst>
  <p:sldSz cx="12192000" cy="6858000"/>
  <p:notesSz cx="6997700" cy="9283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61" userDrawn="1">
          <p15:clr>
            <a:srgbClr val="A4A3A4"/>
          </p15:clr>
        </p15:guide>
        <p15:guide id="2" pos="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3814"/>
    <a:srgbClr val="FFFFFF"/>
    <a:srgbClr val="709302"/>
    <a:srgbClr val="C48300"/>
    <a:srgbClr val="00294A"/>
    <a:srgbClr val="005395"/>
    <a:srgbClr val="008DA9"/>
    <a:srgbClr val="DCDCDC"/>
    <a:srgbClr val="47474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5543" autoAdjust="0"/>
  </p:normalViewPr>
  <p:slideViewPr>
    <p:cSldViewPr snapToObjects="1" showGuides="1">
      <p:cViewPr varScale="1">
        <p:scale>
          <a:sx n="117" d="100"/>
          <a:sy n="117" d="100"/>
        </p:scale>
        <p:origin x="-330" y="-96"/>
      </p:cViewPr>
      <p:guideLst>
        <p:guide orient="horz" pos="4261"/>
        <p:guide pos="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896" y="19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40A61-3C4C-074E-994F-0FB1477DCBD8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4D9682-078A-5144-8244-694BD3B3E891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433C77D-6762-B04D-A227-2C72A6EB0561}" type="parTrans" cxnId="{EA4C4541-FE79-7A45-A612-2126C2674678}">
      <dgm:prSet/>
      <dgm:spPr/>
      <dgm:t>
        <a:bodyPr/>
        <a:lstStyle/>
        <a:p>
          <a:endParaRPr lang="en-US"/>
        </a:p>
      </dgm:t>
    </dgm:pt>
    <dgm:pt modelId="{DFCC3351-221D-5149-95D4-6EF1EF16B76A}" type="sibTrans" cxnId="{EA4C4541-FE79-7A45-A612-2126C2674678}">
      <dgm:prSet/>
      <dgm:spPr/>
      <dgm:t>
        <a:bodyPr/>
        <a:lstStyle/>
        <a:p>
          <a:endParaRPr lang="en-US"/>
        </a:p>
      </dgm:t>
    </dgm:pt>
    <dgm:pt modelId="{05CECCDA-BDE8-594C-9F9F-8361C18FA16E}">
      <dgm:prSet phldrT="[Text]"/>
      <dgm:spPr/>
      <dgm:t>
        <a:bodyPr/>
        <a:lstStyle/>
        <a:p>
          <a:r>
            <a:rPr lang="en-US" dirty="0"/>
            <a:t>Segmentation</a:t>
          </a:r>
        </a:p>
      </dgm:t>
    </dgm:pt>
    <dgm:pt modelId="{979CA43D-185D-0343-80AE-1ADE08C1141B}" type="parTrans" cxnId="{51B4C5EA-B063-A841-927D-1B7B38978DD0}">
      <dgm:prSet/>
      <dgm:spPr/>
      <dgm:t>
        <a:bodyPr/>
        <a:lstStyle/>
        <a:p>
          <a:endParaRPr lang="en-US"/>
        </a:p>
      </dgm:t>
    </dgm:pt>
    <dgm:pt modelId="{489072F6-7673-184D-A635-364AA38EFCD1}" type="sibTrans" cxnId="{51B4C5EA-B063-A841-927D-1B7B38978DD0}">
      <dgm:prSet/>
      <dgm:spPr/>
      <dgm:t>
        <a:bodyPr/>
        <a:lstStyle/>
        <a:p>
          <a:endParaRPr lang="en-US"/>
        </a:p>
      </dgm:t>
    </dgm:pt>
    <dgm:pt modelId="{469012FF-C422-1B4A-83DA-8B6777143C4B}">
      <dgm:prSet phldrT="[Text]"/>
      <dgm:spPr/>
      <dgm:t>
        <a:bodyPr/>
        <a:lstStyle/>
        <a:p>
          <a:r>
            <a:rPr lang="en-US" dirty="0"/>
            <a:t>Features Setup</a:t>
          </a:r>
        </a:p>
      </dgm:t>
    </dgm:pt>
    <dgm:pt modelId="{5C581B26-03D5-6140-BA90-F6B1FCF80F9D}" type="parTrans" cxnId="{7F92B8CF-30E2-D545-AAB9-AC6F6B5337B1}">
      <dgm:prSet/>
      <dgm:spPr/>
      <dgm:t>
        <a:bodyPr/>
        <a:lstStyle/>
        <a:p>
          <a:endParaRPr lang="en-US"/>
        </a:p>
      </dgm:t>
    </dgm:pt>
    <dgm:pt modelId="{4A7F093B-1D03-8547-BA6B-592C2267A1D1}" type="sibTrans" cxnId="{7F92B8CF-30E2-D545-AAB9-AC6F6B5337B1}">
      <dgm:prSet/>
      <dgm:spPr/>
      <dgm:t>
        <a:bodyPr/>
        <a:lstStyle/>
        <a:p>
          <a:endParaRPr lang="en-US"/>
        </a:p>
      </dgm:t>
    </dgm:pt>
    <dgm:pt modelId="{386C8D39-25E2-0243-A281-5B62CADD49A7}">
      <dgm:prSet/>
      <dgm:spPr/>
      <dgm:t>
        <a:bodyPr/>
        <a:lstStyle/>
        <a:p>
          <a:r>
            <a:rPr lang="en-US" dirty="0"/>
            <a:t>Call Flow Structure</a:t>
          </a:r>
        </a:p>
      </dgm:t>
    </dgm:pt>
    <dgm:pt modelId="{9B07041E-A04B-1342-BB83-27A80D8E4E5E}" type="parTrans" cxnId="{7D19E1A3-6ACF-C745-9D5A-BA21A1E371C3}">
      <dgm:prSet/>
      <dgm:spPr/>
      <dgm:t>
        <a:bodyPr/>
        <a:lstStyle/>
        <a:p>
          <a:endParaRPr lang="en-US"/>
        </a:p>
      </dgm:t>
    </dgm:pt>
    <dgm:pt modelId="{7F44C469-030D-3746-BA85-5E1812CE437C}" type="sibTrans" cxnId="{7D19E1A3-6ACF-C745-9D5A-BA21A1E371C3}">
      <dgm:prSet/>
      <dgm:spPr/>
      <dgm:t>
        <a:bodyPr/>
        <a:lstStyle/>
        <a:p>
          <a:endParaRPr lang="en-US"/>
        </a:p>
      </dgm:t>
    </dgm:pt>
    <dgm:pt modelId="{C1BAF4D4-F11A-1F49-80E4-A5EF02A7A132}">
      <dgm:prSet/>
      <dgm:spPr/>
      <dgm:t>
        <a:bodyPr/>
        <a:lstStyle/>
        <a:p>
          <a:r>
            <a:rPr lang="en-US" dirty="0"/>
            <a:t>Targets Setup</a:t>
          </a:r>
        </a:p>
      </dgm:t>
    </dgm:pt>
    <dgm:pt modelId="{6BB6E270-78D9-8C47-B145-8E7BE7D08165}" type="parTrans" cxnId="{9CE6E58F-0CAE-2F46-AE55-651F12912529}">
      <dgm:prSet/>
      <dgm:spPr/>
      <dgm:t>
        <a:bodyPr/>
        <a:lstStyle/>
        <a:p>
          <a:endParaRPr lang="en-US"/>
        </a:p>
      </dgm:t>
    </dgm:pt>
    <dgm:pt modelId="{F6BE719C-B718-5545-8D97-C73E7EAAC261}" type="sibTrans" cxnId="{9CE6E58F-0CAE-2F46-AE55-651F12912529}">
      <dgm:prSet/>
      <dgm:spPr/>
      <dgm:t>
        <a:bodyPr/>
        <a:lstStyle/>
        <a:p>
          <a:endParaRPr lang="en-US"/>
        </a:p>
      </dgm:t>
    </dgm:pt>
    <dgm:pt modelId="{72FC6893-6C0A-3F46-B2BE-807249CBBC67}">
      <dgm:prSet/>
      <dgm:spPr/>
      <dgm:t>
        <a:bodyPr/>
        <a:lstStyle/>
        <a:p>
          <a:r>
            <a:rPr lang="en-US" dirty="0"/>
            <a:t>Treatments</a:t>
          </a:r>
        </a:p>
      </dgm:t>
    </dgm:pt>
    <dgm:pt modelId="{481617DB-862D-4344-B30C-286370CC42A6}" type="parTrans" cxnId="{E84A7F22-81CD-B24D-886A-091DA5B06491}">
      <dgm:prSet/>
      <dgm:spPr/>
      <dgm:t>
        <a:bodyPr/>
        <a:lstStyle/>
        <a:p>
          <a:endParaRPr lang="en-US"/>
        </a:p>
      </dgm:t>
    </dgm:pt>
    <dgm:pt modelId="{8BA11160-705A-FD47-A8FD-EA175DC0A183}" type="sibTrans" cxnId="{E84A7F22-81CD-B24D-886A-091DA5B06491}">
      <dgm:prSet/>
      <dgm:spPr/>
      <dgm:t>
        <a:bodyPr/>
        <a:lstStyle/>
        <a:p>
          <a:endParaRPr lang="en-US"/>
        </a:p>
      </dgm:t>
    </dgm:pt>
    <dgm:pt modelId="{7D81DBFD-64E5-BF40-B0FB-DB72A343DB59}" type="pres">
      <dgm:prSet presAssocID="{BB740A61-3C4C-074E-994F-0FB1477DCBD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F4FA03-FF70-6F4F-B83C-51DD06854346}" type="pres">
      <dgm:prSet presAssocID="{EA4D9682-078A-5144-8244-694BD3B3E891}" presName="composite" presStyleCnt="0"/>
      <dgm:spPr/>
    </dgm:pt>
    <dgm:pt modelId="{43245F43-DCCA-C949-8C96-99EEEB8305D0}" type="pres">
      <dgm:prSet presAssocID="{EA4D9682-078A-5144-8244-694BD3B3E891}" presName="bentUpArrow1" presStyleLbl="alignImgPlace1" presStyleIdx="0" presStyleCnt="5"/>
      <dgm:spPr/>
    </dgm:pt>
    <dgm:pt modelId="{D4CAB78C-3213-0840-87A7-4AA554C8A958}" type="pres">
      <dgm:prSet presAssocID="{EA4D9682-078A-5144-8244-694BD3B3E891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BECB5-1FAA-594A-B0D7-5C9273502D11}" type="pres">
      <dgm:prSet presAssocID="{EA4D9682-078A-5144-8244-694BD3B3E89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3CCC4B3-D258-804E-9D2E-D39927F21809}" type="pres">
      <dgm:prSet presAssocID="{DFCC3351-221D-5149-95D4-6EF1EF16B76A}" presName="sibTrans" presStyleCnt="0"/>
      <dgm:spPr/>
    </dgm:pt>
    <dgm:pt modelId="{C931F2E3-D9E5-8E48-A48C-32ABA067B441}" type="pres">
      <dgm:prSet presAssocID="{05CECCDA-BDE8-594C-9F9F-8361C18FA16E}" presName="composite" presStyleCnt="0"/>
      <dgm:spPr/>
    </dgm:pt>
    <dgm:pt modelId="{9E28765B-0FFB-2542-9D64-DB180665E506}" type="pres">
      <dgm:prSet presAssocID="{05CECCDA-BDE8-594C-9F9F-8361C18FA16E}" presName="bentUpArrow1" presStyleLbl="alignImgPlace1" presStyleIdx="1" presStyleCnt="5"/>
      <dgm:spPr/>
    </dgm:pt>
    <dgm:pt modelId="{7344DE93-F8F3-524E-99C6-DD062E3B1626}" type="pres">
      <dgm:prSet presAssocID="{05CECCDA-BDE8-594C-9F9F-8361C18FA16E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994FD-DFEB-5641-BE43-E593301A8BCB}" type="pres">
      <dgm:prSet presAssocID="{05CECCDA-BDE8-594C-9F9F-8361C18FA16E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99CDA19-380D-8442-8595-C1FB3064D191}" type="pres">
      <dgm:prSet presAssocID="{489072F6-7673-184D-A635-364AA38EFCD1}" presName="sibTrans" presStyleCnt="0"/>
      <dgm:spPr/>
    </dgm:pt>
    <dgm:pt modelId="{81EACB96-F8DB-7346-AFE4-FDFE77B91679}" type="pres">
      <dgm:prSet presAssocID="{469012FF-C422-1B4A-83DA-8B6777143C4B}" presName="composite" presStyleCnt="0"/>
      <dgm:spPr/>
    </dgm:pt>
    <dgm:pt modelId="{35F9904F-41D4-AA4D-96DD-96267EFB136B}" type="pres">
      <dgm:prSet presAssocID="{469012FF-C422-1B4A-83DA-8B6777143C4B}" presName="bentUpArrow1" presStyleLbl="alignImgPlace1" presStyleIdx="2" presStyleCnt="5"/>
      <dgm:spPr/>
    </dgm:pt>
    <dgm:pt modelId="{8C4E27D7-C7FC-7642-BC82-41755EA4FC56}" type="pres">
      <dgm:prSet presAssocID="{469012FF-C422-1B4A-83DA-8B6777143C4B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78FCD-756E-F140-B2D3-FD27C4ABDE1E}" type="pres">
      <dgm:prSet presAssocID="{469012FF-C422-1B4A-83DA-8B6777143C4B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4F7C0A6-0FFD-354E-8BE6-3725FD866EF7}" type="pres">
      <dgm:prSet presAssocID="{4A7F093B-1D03-8547-BA6B-592C2267A1D1}" presName="sibTrans" presStyleCnt="0"/>
      <dgm:spPr/>
    </dgm:pt>
    <dgm:pt modelId="{FFA6644E-A1CB-EE40-BF94-334FC0949CC4}" type="pres">
      <dgm:prSet presAssocID="{386C8D39-25E2-0243-A281-5B62CADD49A7}" presName="composite" presStyleCnt="0"/>
      <dgm:spPr/>
    </dgm:pt>
    <dgm:pt modelId="{21CC4C6F-03E8-C042-8FCA-CA75241F92C0}" type="pres">
      <dgm:prSet presAssocID="{386C8D39-25E2-0243-A281-5B62CADD49A7}" presName="bentUpArrow1" presStyleLbl="alignImgPlace1" presStyleIdx="3" presStyleCnt="5"/>
      <dgm:spPr/>
    </dgm:pt>
    <dgm:pt modelId="{2E27204C-595F-414B-AC7D-3D1491DBB8F1}" type="pres">
      <dgm:prSet presAssocID="{386C8D39-25E2-0243-A281-5B62CADD49A7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5A243-D3BB-3749-A2A3-3CEFDA017E07}" type="pres">
      <dgm:prSet presAssocID="{386C8D39-25E2-0243-A281-5B62CADD49A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A29F765-06BF-6340-A84F-1E8EEF276518}" type="pres">
      <dgm:prSet presAssocID="{7F44C469-030D-3746-BA85-5E1812CE437C}" presName="sibTrans" presStyleCnt="0"/>
      <dgm:spPr/>
    </dgm:pt>
    <dgm:pt modelId="{F736B8A0-B831-D744-B4CB-3A9A33A87298}" type="pres">
      <dgm:prSet presAssocID="{C1BAF4D4-F11A-1F49-80E4-A5EF02A7A132}" presName="composite" presStyleCnt="0"/>
      <dgm:spPr/>
    </dgm:pt>
    <dgm:pt modelId="{4141E7CC-4DC6-4D4A-AE22-27AA36D2F990}" type="pres">
      <dgm:prSet presAssocID="{C1BAF4D4-F11A-1F49-80E4-A5EF02A7A132}" presName="bentUpArrow1" presStyleLbl="alignImgPlace1" presStyleIdx="4" presStyleCnt="5"/>
      <dgm:spPr/>
    </dgm:pt>
    <dgm:pt modelId="{B21AB2CA-2C24-5D43-B0AA-0C7465AF8CF0}" type="pres">
      <dgm:prSet presAssocID="{C1BAF4D4-F11A-1F49-80E4-A5EF02A7A132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D4DE3-03EA-8E49-9007-6749C2E396AD}" type="pres">
      <dgm:prSet presAssocID="{C1BAF4D4-F11A-1F49-80E4-A5EF02A7A132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EA11EEC-5ED8-734C-A822-4451C8D12DE7}" type="pres">
      <dgm:prSet presAssocID="{F6BE719C-B718-5545-8D97-C73E7EAAC261}" presName="sibTrans" presStyleCnt="0"/>
      <dgm:spPr/>
    </dgm:pt>
    <dgm:pt modelId="{93D257FF-B3D7-1446-8B08-019327927FA3}" type="pres">
      <dgm:prSet presAssocID="{72FC6893-6C0A-3F46-B2BE-807249CBBC67}" presName="composite" presStyleCnt="0"/>
      <dgm:spPr/>
    </dgm:pt>
    <dgm:pt modelId="{53173ED8-2F6C-AD49-8F81-07278DF80DF6}" type="pres">
      <dgm:prSet presAssocID="{72FC6893-6C0A-3F46-B2BE-807249CBBC67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6E58F-0CAE-2F46-AE55-651F12912529}" srcId="{BB740A61-3C4C-074E-994F-0FB1477DCBD8}" destId="{C1BAF4D4-F11A-1F49-80E4-A5EF02A7A132}" srcOrd="4" destOrd="0" parTransId="{6BB6E270-78D9-8C47-B145-8E7BE7D08165}" sibTransId="{F6BE719C-B718-5545-8D97-C73E7EAAC261}"/>
    <dgm:cxn modelId="{B7D42CEF-C72C-42B1-9002-6279215CCD10}" type="presOf" srcId="{469012FF-C422-1B4A-83DA-8B6777143C4B}" destId="{8C4E27D7-C7FC-7642-BC82-41755EA4FC56}" srcOrd="0" destOrd="0" presId="urn:microsoft.com/office/officeart/2005/8/layout/StepDownProcess"/>
    <dgm:cxn modelId="{7F92B8CF-30E2-D545-AAB9-AC6F6B5337B1}" srcId="{BB740A61-3C4C-074E-994F-0FB1477DCBD8}" destId="{469012FF-C422-1B4A-83DA-8B6777143C4B}" srcOrd="2" destOrd="0" parTransId="{5C581B26-03D5-6140-BA90-F6B1FCF80F9D}" sibTransId="{4A7F093B-1D03-8547-BA6B-592C2267A1D1}"/>
    <dgm:cxn modelId="{82E3604C-4A51-4257-A0F4-7FC4FAC001EF}" type="presOf" srcId="{72FC6893-6C0A-3F46-B2BE-807249CBBC67}" destId="{53173ED8-2F6C-AD49-8F81-07278DF80DF6}" srcOrd="0" destOrd="0" presId="urn:microsoft.com/office/officeart/2005/8/layout/StepDownProcess"/>
    <dgm:cxn modelId="{5109212C-2789-45BC-A7A5-AE19539C2074}" type="presOf" srcId="{BB740A61-3C4C-074E-994F-0FB1477DCBD8}" destId="{7D81DBFD-64E5-BF40-B0FB-DB72A343DB59}" srcOrd="0" destOrd="0" presId="urn:microsoft.com/office/officeart/2005/8/layout/StepDownProcess"/>
    <dgm:cxn modelId="{7D19E1A3-6ACF-C745-9D5A-BA21A1E371C3}" srcId="{BB740A61-3C4C-074E-994F-0FB1477DCBD8}" destId="{386C8D39-25E2-0243-A281-5B62CADD49A7}" srcOrd="3" destOrd="0" parTransId="{9B07041E-A04B-1342-BB83-27A80D8E4E5E}" sibTransId="{7F44C469-030D-3746-BA85-5E1812CE437C}"/>
    <dgm:cxn modelId="{73B740D4-F3B6-44BE-93D8-31FF6BC09254}" type="presOf" srcId="{EA4D9682-078A-5144-8244-694BD3B3E891}" destId="{D4CAB78C-3213-0840-87A7-4AA554C8A958}" srcOrd="0" destOrd="0" presId="urn:microsoft.com/office/officeart/2005/8/layout/StepDownProcess"/>
    <dgm:cxn modelId="{E84A7F22-81CD-B24D-886A-091DA5B06491}" srcId="{BB740A61-3C4C-074E-994F-0FB1477DCBD8}" destId="{72FC6893-6C0A-3F46-B2BE-807249CBBC67}" srcOrd="5" destOrd="0" parTransId="{481617DB-862D-4344-B30C-286370CC42A6}" sibTransId="{8BA11160-705A-FD47-A8FD-EA175DC0A183}"/>
    <dgm:cxn modelId="{4D63F9E8-9EF7-4DF6-9A06-5E3441D0428B}" type="presOf" srcId="{05CECCDA-BDE8-594C-9F9F-8361C18FA16E}" destId="{7344DE93-F8F3-524E-99C6-DD062E3B1626}" srcOrd="0" destOrd="0" presId="urn:microsoft.com/office/officeart/2005/8/layout/StepDownProcess"/>
    <dgm:cxn modelId="{C031D8A9-A78E-4F6E-A97E-DFF93019FFC2}" type="presOf" srcId="{C1BAF4D4-F11A-1F49-80E4-A5EF02A7A132}" destId="{B21AB2CA-2C24-5D43-B0AA-0C7465AF8CF0}" srcOrd="0" destOrd="0" presId="urn:microsoft.com/office/officeart/2005/8/layout/StepDownProcess"/>
    <dgm:cxn modelId="{8CCD83A6-F113-4775-9249-9AA08F11BFC1}" type="presOf" srcId="{386C8D39-25E2-0243-A281-5B62CADD49A7}" destId="{2E27204C-595F-414B-AC7D-3D1491DBB8F1}" srcOrd="0" destOrd="0" presId="urn:microsoft.com/office/officeart/2005/8/layout/StepDownProcess"/>
    <dgm:cxn modelId="{EA4C4541-FE79-7A45-A612-2126C2674678}" srcId="{BB740A61-3C4C-074E-994F-0FB1477DCBD8}" destId="{EA4D9682-078A-5144-8244-694BD3B3E891}" srcOrd="0" destOrd="0" parTransId="{1433C77D-6762-B04D-A227-2C72A6EB0561}" sibTransId="{DFCC3351-221D-5149-95D4-6EF1EF16B76A}"/>
    <dgm:cxn modelId="{51B4C5EA-B063-A841-927D-1B7B38978DD0}" srcId="{BB740A61-3C4C-074E-994F-0FB1477DCBD8}" destId="{05CECCDA-BDE8-594C-9F9F-8361C18FA16E}" srcOrd="1" destOrd="0" parTransId="{979CA43D-185D-0343-80AE-1ADE08C1141B}" sibTransId="{489072F6-7673-184D-A635-364AA38EFCD1}"/>
    <dgm:cxn modelId="{8A9F7172-50FD-44EE-84DE-760CA03774C7}" type="presParOf" srcId="{7D81DBFD-64E5-BF40-B0FB-DB72A343DB59}" destId="{E0F4FA03-FF70-6F4F-B83C-51DD06854346}" srcOrd="0" destOrd="0" presId="urn:microsoft.com/office/officeart/2005/8/layout/StepDownProcess"/>
    <dgm:cxn modelId="{7C894BF9-B3C5-4EB3-993E-41F05528B9DA}" type="presParOf" srcId="{E0F4FA03-FF70-6F4F-B83C-51DD06854346}" destId="{43245F43-DCCA-C949-8C96-99EEEB8305D0}" srcOrd="0" destOrd="0" presId="urn:microsoft.com/office/officeart/2005/8/layout/StepDownProcess"/>
    <dgm:cxn modelId="{BD871F2F-9EF3-46E1-AE1E-161167B91DAC}" type="presParOf" srcId="{E0F4FA03-FF70-6F4F-B83C-51DD06854346}" destId="{D4CAB78C-3213-0840-87A7-4AA554C8A958}" srcOrd="1" destOrd="0" presId="urn:microsoft.com/office/officeart/2005/8/layout/StepDownProcess"/>
    <dgm:cxn modelId="{FAE37FA5-131D-4D49-AC69-D314CF3B0E24}" type="presParOf" srcId="{E0F4FA03-FF70-6F4F-B83C-51DD06854346}" destId="{F08BECB5-1FAA-594A-B0D7-5C9273502D11}" srcOrd="2" destOrd="0" presId="urn:microsoft.com/office/officeart/2005/8/layout/StepDownProcess"/>
    <dgm:cxn modelId="{421202FF-12C6-481F-933B-2F4B91F701AD}" type="presParOf" srcId="{7D81DBFD-64E5-BF40-B0FB-DB72A343DB59}" destId="{F3CCC4B3-D258-804E-9D2E-D39927F21809}" srcOrd="1" destOrd="0" presId="urn:microsoft.com/office/officeart/2005/8/layout/StepDownProcess"/>
    <dgm:cxn modelId="{A6DAEC08-3AFA-4C91-AFE6-0645BFD6C4FA}" type="presParOf" srcId="{7D81DBFD-64E5-BF40-B0FB-DB72A343DB59}" destId="{C931F2E3-D9E5-8E48-A48C-32ABA067B441}" srcOrd="2" destOrd="0" presId="urn:microsoft.com/office/officeart/2005/8/layout/StepDownProcess"/>
    <dgm:cxn modelId="{CD991A7C-AFA0-4515-BE12-3EDD35900336}" type="presParOf" srcId="{C931F2E3-D9E5-8E48-A48C-32ABA067B441}" destId="{9E28765B-0FFB-2542-9D64-DB180665E506}" srcOrd="0" destOrd="0" presId="urn:microsoft.com/office/officeart/2005/8/layout/StepDownProcess"/>
    <dgm:cxn modelId="{C16E2ECF-E4AE-4588-B408-283B1738508E}" type="presParOf" srcId="{C931F2E3-D9E5-8E48-A48C-32ABA067B441}" destId="{7344DE93-F8F3-524E-99C6-DD062E3B1626}" srcOrd="1" destOrd="0" presId="urn:microsoft.com/office/officeart/2005/8/layout/StepDownProcess"/>
    <dgm:cxn modelId="{20CC4B60-2258-4C1B-9E28-6CA7A21870A2}" type="presParOf" srcId="{C931F2E3-D9E5-8E48-A48C-32ABA067B441}" destId="{D07994FD-DFEB-5641-BE43-E593301A8BCB}" srcOrd="2" destOrd="0" presId="urn:microsoft.com/office/officeart/2005/8/layout/StepDownProcess"/>
    <dgm:cxn modelId="{B6017310-0C10-41FD-866C-3520AEDE177D}" type="presParOf" srcId="{7D81DBFD-64E5-BF40-B0FB-DB72A343DB59}" destId="{B99CDA19-380D-8442-8595-C1FB3064D191}" srcOrd="3" destOrd="0" presId="urn:microsoft.com/office/officeart/2005/8/layout/StepDownProcess"/>
    <dgm:cxn modelId="{24394252-397B-48BA-A65D-DFA1F07E2F1F}" type="presParOf" srcId="{7D81DBFD-64E5-BF40-B0FB-DB72A343DB59}" destId="{81EACB96-F8DB-7346-AFE4-FDFE77B91679}" srcOrd="4" destOrd="0" presId="urn:microsoft.com/office/officeart/2005/8/layout/StepDownProcess"/>
    <dgm:cxn modelId="{F70BAB52-43F8-4191-AB09-B52EF00320FC}" type="presParOf" srcId="{81EACB96-F8DB-7346-AFE4-FDFE77B91679}" destId="{35F9904F-41D4-AA4D-96DD-96267EFB136B}" srcOrd="0" destOrd="0" presId="urn:microsoft.com/office/officeart/2005/8/layout/StepDownProcess"/>
    <dgm:cxn modelId="{B37B49DA-AED9-4562-8AF6-FB5595655FB7}" type="presParOf" srcId="{81EACB96-F8DB-7346-AFE4-FDFE77B91679}" destId="{8C4E27D7-C7FC-7642-BC82-41755EA4FC56}" srcOrd="1" destOrd="0" presId="urn:microsoft.com/office/officeart/2005/8/layout/StepDownProcess"/>
    <dgm:cxn modelId="{7A69C37A-918B-4F7E-9966-6A8F0872EE45}" type="presParOf" srcId="{81EACB96-F8DB-7346-AFE4-FDFE77B91679}" destId="{ABE78FCD-756E-F140-B2D3-FD27C4ABDE1E}" srcOrd="2" destOrd="0" presId="urn:microsoft.com/office/officeart/2005/8/layout/StepDownProcess"/>
    <dgm:cxn modelId="{EEF56ECE-EFC2-4F6A-B90C-7ECF57C3BABA}" type="presParOf" srcId="{7D81DBFD-64E5-BF40-B0FB-DB72A343DB59}" destId="{54F7C0A6-0FFD-354E-8BE6-3725FD866EF7}" srcOrd="5" destOrd="0" presId="urn:microsoft.com/office/officeart/2005/8/layout/StepDownProcess"/>
    <dgm:cxn modelId="{6D06FA6C-922F-4209-93AB-C44DADD1A28D}" type="presParOf" srcId="{7D81DBFD-64E5-BF40-B0FB-DB72A343DB59}" destId="{FFA6644E-A1CB-EE40-BF94-334FC0949CC4}" srcOrd="6" destOrd="0" presId="urn:microsoft.com/office/officeart/2005/8/layout/StepDownProcess"/>
    <dgm:cxn modelId="{F6541634-73B0-4E12-A41D-EDE9654D5313}" type="presParOf" srcId="{FFA6644E-A1CB-EE40-BF94-334FC0949CC4}" destId="{21CC4C6F-03E8-C042-8FCA-CA75241F92C0}" srcOrd="0" destOrd="0" presId="urn:microsoft.com/office/officeart/2005/8/layout/StepDownProcess"/>
    <dgm:cxn modelId="{BCEE433E-0F62-4A3F-ACAF-AB2E5F1779FC}" type="presParOf" srcId="{FFA6644E-A1CB-EE40-BF94-334FC0949CC4}" destId="{2E27204C-595F-414B-AC7D-3D1491DBB8F1}" srcOrd="1" destOrd="0" presId="urn:microsoft.com/office/officeart/2005/8/layout/StepDownProcess"/>
    <dgm:cxn modelId="{EEDF3ECF-D231-4548-9317-509C94A28A38}" type="presParOf" srcId="{FFA6644E-A1CB-EE40-BF94-334FC0949CC4}" destId="{C3C5A243-D3BB-3749-A2A3-3CEFDA017E07}" srcOrd="2" destOrd="0" presId="urn:microsoft.com/office/officeart/2005/8/layout/StepDownProcess"/>
    <dgm:cxn modelId="{A0F16010-EB04-4C07-920B-6EE38EE4A82E}" type="presParOf" srcId="{7D81DBFD-64E5-BF40-B0FB-DB72A343DB59}" destId="{2A29F765-06BF-6340-A84F-1E8EEF276518}" srcOrd="7" destOrd="0" presId="urn:microsoft.com/office/officeart/2005/8/layout/StepDownProcess"/>
    <dgm:cxn modelId="{5EAD1C83-6FB3-4586-BD13-4AD9B621CC0B}" type="presParOf" srcId="{7D81DBFD-64E5-BF40-B0FB-DB72A343DB59}" destId="{F736B8A0-B831-D744-B4CB-3A9A33A87298}" srcOrd="8" destOrd="0" presId="urn:microsoft.com/office/officeart/2005/8/layout/StepDownProcess"/>
    <dgm:cxn modelId="{2BE0BD07-3D2B-41D5-9619-60CD41DE2879}" type="presParOf" srcId="{F736B8A0-B831-D744-B4CB-3A9A33A87298}" destId="{4141E7CC-4DC6-4D4A-AE22-27AA36D2F990}" srcOrd="0" destOrd="0" presId="urn:microsoft.com/office/officeart/2005/8/layout/StepDownProcess"/>
    <dgm:cxn modelId="{89788369-2FA1-4661-993C-4CB993545B6C}" type="presParOf" srcId="{F736B8A0-B831-D744-B4CB-3A9A33A87298}" destId="{B21AB2CA-2C24-5D43-B0AA-0C7465AF8CF0}" srcOrd="1" destOrd="0" presId="urn:microsoft.com/office/officeart/2005/8/layout/StepDownProcess"/>
    <dgm:cxn modelId="{2FC3E574-F2C1-4D64-B88E-944ECBF5C66E}" type="presParOf" srcId="{F736B8A0-B831-D744-B4CB-3A9A33A87298}" destId="{602D4DE3-03EA-8E49-9007-6749C2E396AD}" srcOrd="2" destOrd="0" presId="urn:microsoft.com/office/officeart/2005/8/layout/StepDownProcess"/>
    <dgm:cxn modelId="{B9A9687A-FBB9-40F6-876E-C4F966D64806}" type="presParOf" srcId="{7D81DBFD-64E5-BF40-B0FB-DB72A343DB59}" destId="{9EA11EEC-5ED8-734C-A822-4451C8D12DE7}" srcOrd="9" destOrd="0" presId="urn:microsoft.com/office/officeart/2005/8/layout/StepDownProcess"/>
    <dgm:cxn modelId="{B4E70759-31B2-440D-9AE8-3F5E9BA5E641}" type="presParOf" srcId="{7D81DBFD-64E5-BF40-B0FB-DB72A343DB59}" destId="{93D257FF-B3D7-1446-8B08-019327927FA3}" srcOrd="10" destOrd="0" presId="urn:microsoft.com/office/officeart/2005/8/layout/StepDownProcess"/>
    <dgm:cxn modelId="{38BBEF26-CF1A-46A0-8EFA-08E6ED928E86}" type="presParOf" srcId="{93D257FF-B3D7-1446-8B08-019327927FA3}" destId="{53173ED8-2F6C-AD49-8F81-07278DF80D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45F43-DCCA-C949-8C96-99EEEB8305D0}">
      <dsp:nvSpPr>
        <dsp:cNvPr id="0" name=""/>
        <dsp:cNvSpPr/>
      </dsp:nvSpPr>
      <dsp:spPr>
        <a:xfrm rot="5400000">
          <a:off x="351135" y="714307"/>
          <a:ext cx="672628" cy="7657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CAB78C-3213-0840-87A7-4AA554C8A958}">
      <dsp:nvSpPr>
        <dsp:cNvPr id="0" name=""/>
        <dsp:cNvSpPr/>
      </dsp:nvSpPr>
      <dsp:spPr>
        <a:xfrm>
          <a:off x="172930" y="-31314"/>
          <a:ext cx="1132310" cy="79258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Classification</a:t>
          </a:r>
        </a:p>
      </dsp:txBody>
      <dsp:txXfrm>
        <a:off x="211628" y="7384"/>
        <a:ext cx="1054914" cy="715184"/>
      </dsp:txXfrm>
    </dsp:sp>
    <dsp:sp modelId="{F08BECB5-1FAA-594A-B0D7-5C9273502D11}">
      <dsp:nvSpPr>
        <dsp:cNvPr id="0" name=""/>
        <dsp:cNvSpPr/>
      </dsp:nvSpPr>
      <dsp:spPr>
        <a:xfrm>
          <a:off x="1305240" y="44276"/>
          <a:ext cx="823534" cy="6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8765B-0FFB-2542-9D64-DB180665E506}">
      <dsp:nvSpPr>
        <dsp:cNvPr id="0" name=""/>
        <dsp:cNvSpPr/>
      </dsp:nvSpPr>
      <dsp:spPr>
        <a:xfrm rot="5400000">
          <a:off x="1289941" y="1604637"/>
          <a:ext cx="672628" cy="7657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44DE93-F8F3-524E-99C6-DD062E3B1626}">
      <dsp:nvSpPr>
        <dsp:cNvPr id="0" name=""/>
        <dsp:cNvSpPr/>
      </dsp:nvSpPr>
      <dsp:spPr>
        <a:xfrm>
          <a:off x="1111736" y="859015"/>
          <a:ext cx="1132310" cy="79258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Segmentation</a:t>
          </a:r>
        </a:p>
      </dsp:txBody>
      <dsp:txXfrm>
        <a:off x="1150434" y="897713"/>
        <a:ext cx="1054914" cy="715184"/>
      </dsp:txXfrm>
    </dsp:sp>
    <dsp:sp modelId="{D07994FD-DFEB-5641-BE43-E593301A8BCB}">
      <dsp:nvSpPr>
        <dsp:cNvPr id="0" name=""/>
        <dsp:cNvSpPr/>
      </dsp:nvSpPr>
      <dsp:spPr>
        <a:xfrm>
          <a:off x="2244046" y="934605"/>
          <a:ext cx="823534" cy="6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9904F-41D4-AA4D-96DD-96267EFB136B}">
      <dsp:nvSpPr>
        <dsp:cNvPr id="0" name=""/>
        <dsp:cNvSpPr/>
      </dsp:nvSpPr>
      <dsp:spPr>
        <a:xfrm rot="5400000">
          <a:off x="2228747" y="2494967"/>
          <a:ext cx="672628" cy="7657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4E27D7-C7FC-7642-BC82-41755EA4FC56}">
      <dsp:nvSpPr>
        <dsp:cNvPr id="0" name=""/>
        <dsp:cNvSpPr/>
      </dsp:nvSpPr>
      <dsp:spPr>
        <a:xfrm>
          <a:off x="2050541" y="1749344"/>
          <a:ext cx="1132310" cy="79258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Features Setup</a:t>
          </a:r>
        </a:p>
      </dsp:txBody>
      <dsp:txXfrm>
        <a:off x="2089239" y="1788042"/>
        <a:ext cx="1054914" cy="715184"/>
      </dsp:txXfrm>
    </dsp:sp>
    <dsp:sp modelId="{ABE78FCD-756E-F140-B2D3-FD27C4ABDE1E}">
      <dsp:nvSpPr>
        <dsp:cNvPr id="0" name=""/>
        <dsp:cNvSpPr/>
      </dsp:nvSpPr>
      <dsp:spPr>
        <a:xfrm>
          <a:off x="3182852" y="1824935"/>
          <a:ext cx="823534" cy="6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C4C6F-03E8-C042-8FCA-CA75241F92C0}">
      <dsp:nvSpPr>
        <dsp:cNvPr id="0" name=""/>
        <dsp:cNvSpPr/>
      </dsp:nvSpPr>
      <dsp:spPr>
        <a:xfrm rot="5400000">
          <a:off x="3167553" y="3385296"/>
          <a:ext cx="672628" cy="7657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7204C-595F-414B-AC7D-3D1491DBB8F1}">
      <dsp:nvSpPr>
        <dsp:cNvPr id="0" name=""/>
        <dsp:cNvSpPr/>
      </dsp:nvSpPr>
      <dsp:spPr>
        <a:xfrm>
          <a:off x="2989347" y="2639674"/>
          <a:ext cx="1132310" cy="79258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Call Flow Structure</a:t>
          </a:r>
        </a:p>
      </dsp:txBody>
      <dsp:txXfrm>
        <a:off x="3028045" y="2678372"/>
        <a:ext cx="1054914" cy="715184"/>
      </dsp:txXfrm>
    </dsp:sp>
    <dsp:sp modelId="{C3C5A243-D3BB-3749-A2A3-3CEFDA017E07}">
      <dsp:nvSpPr>
        <dsp:cNvPr id="0" name=""/>
        <dsp:cNvSpPr/>
      </dsp:nvSpPr>
      <dsp:spPr>
        <a:xfrm>
          <a:off x="4121658" y="2715265"/>
          <a:ext cx="823534" cy="6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1E7CC-4DC6-4D4A-AE22-27AA36D2F990}">
      <dsp:nvSpPr>
        <dsp:cNvPr id="0" name=""/>
        <dsp:cNvSpPr/>
      </dsp:nvSpPr>
      <dsp:spPr>
        <a:xfrm rot="5400000">
          <a:off x="4106359" y="4275626"/>
          <a:ext cx="672628" cy="7657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1AB2CA-2C24-5D43-B0AA-0C7465AF8CF0}">
      <dsp:nvSpPr>
        <dsp:cNvPr id="0" name=""/>
        <dsp:cNvSpPr/>
      </dsp:nvSpPr>
      <dsp:spPr>
        <a:xfrm>
          <a:off x="3928153" y="3530004"/>
          <a:ext cx="1132310" cy="79258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Targets Setup</a:t>
          </a:r>
        </a:p>
      </dsp:txBody>
      <dsp:txXfrm>
        <a:off x="3966851" y="3568702"/>
        <a:ext cx="1054914" cy="715184"/>
      </dsp:txXfrm>
    </dsp:sp>
    <dsp:sp modelId="{602D4DE3-03EA-8E49-9007-6749C2E396AD}">
      <dsp:nvSpPr>
        <dsp:cNvPr id="0" name=""/>
        <dsp:cNvSpPr/>
      </dsp:nvSpPr>
      <dsp:spPr>
        <a:xfrm>
          <a:off x="5060463" y="3605594"/>
          <a:ext cx="823534" cy="640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73ED8-2F6C-AD49-8F81-07278DF80DF6}">
      <dsp:nvSpPr>
        <dsp:cNvPr id="0" name=""/>
        <dsp:cNvSpPr/>
      </dsp:nvSpPr>
      <dsp:spPr>
        <a:xfrm>
          <a:off x="4866959" y="4420333"/>
          <a:ext cx="1132310" cy="79258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Treatments</a:t>
          </a:r>
        </a:p>
      </dsp:txBody>
      <dsp:txXfrm>
        <a:off x="4905657" y="4459031"/>
        <a:ext cx="1054914" cy="715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74187" y="464189"/>
            <a:ext cx="6150524" cy="604408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7" y="3"/>
            <a:ext cx="3032337" cy="464185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fld id="{39247C3B-6CF8-40C0-97C8-E646BCEF4843}" type="datetime1">
              <a:rPr lang="en-US">
                <a:latin typeface="Tahoma"/>
              </a:rPr>
              <a:pPr/>
              <a:t>2/28/2018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406520" y="8861424"/>
            <a:ext cx="3456734" cy="319127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r>
              <a:rPr lang="en-US" dirty="0">
                <a:latin typeface="Tahoma"/>
              </a:rPr>
              <a:t>© 2012, Genesys Telecommunications Laboratories,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30917" y="8658343"/>
            <a:ext cx="3032337" cy="319127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311" eaLnBrk="0" hangingPunct="0">
              <a:defRPr sz="900">
                <a:latin typeface="Calibri" pitchFamily="34" charset="0"/>
              </a:defRPr>
            </a:lvl1pPr>
          </a:lstStyle>
          <a:p>
            <a:r>
              <a:rPr lang="en-GB" dirty="0">
                <a:latin typeface="Tahoma"/>
              </a:rPr>
              <a:t>Presentation Title | Month 2012 | </a:t>
            </a:r>
            <a:fld id="{FE5A22BD-FD98-4295-AC72-B2C44E963339}" type="slidenum">
              <a:rPr lang="en-GB" smtClean="0">
                <a:solidFill>
                  <a:srgbClr val="F79646"/>
                </a:solidFill>
                <a:latin typeface="Tahoma"/>
              </a:rPr>
              <a:pPr/>
              <a:t>‹#›</a:t>
            </a:fld>
            <a:r>
              <a:rPr lang="en-GB" dirty="0">
                <a:solidFill>
                  <a:srgbClr val="F79646"/>
                </a:solidFill>
                <a:latin typeface="Tahoma"/>
              </a:rPr>
              <a:t> </a:t>
            </a:r>
          </a:p>
        </p:txBody>
      </p:sp>
      <p:pic>
        <p:nvPicPr>
          <p:cNvPr id="11270" name="Picture 13" descr="Geneys_logo_RG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05153"/>
            <a:ext cx="1606879" cy="67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2954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32830" y="143450"/>
            <a:ext cx="6014459" cy="552831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Tahom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297933" y="3"/>
            <a:ext cx="698151" cy="464185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  <a:latin typeface="Tahoma"/>
              </a:defRPr>
            </a:lvl1pPr>
          </a:lstStyle>
          <a:p>
            <a:fld id="{2EC8EBBA-694F-4F62-821A-025E091966A9}" type="datetime1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166784" y="8837248"/>
            <a:ext cx="3696470" cy="464185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595959"/>
                </a:solidFill>
                <a:latin typeface="Tahoma"/>
              </a:defRPr>
            </a:lvl1pPr>
          </a:lstStyle>
          <a:p>
            <a:r>
              <a:rPr lang="en-US" dirty="0"/>
              <a:t>© 2012, Genesys Telecommunications Laboratories, Inc. All rights reserved.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605153"/>
            <a:ext cx="2899510" cy="364256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311" eaLnBrk="0" hangingPunct="0">
              <a:defRPr sz="900">
                <a:latin typeface="Calibri" pitchFamily="34" charset="0"/>
              </a:defRPr>
            </a:lvl1pPr>
          </a:lstStyle>
          <a:p>
            <a:r>
              <a:rPr lang="en-GB" dirty="0">
                <a:latin typeface="Tahoma"/>
              </a:rPr>
              <a:t>Presentation Title | Month 2012 | </a:t>
            </a:r>
            <a:fld id="{8749B4E3-CFD1-4F30-8058-59995852FBF5}" type="slidenum">
              <a:rPr lang="en-GB" smtClean="0">
                <a:solidFill>
                  <a:srgbClr val="F79646"/>
                </a:solidFill>
                <a:latin typeface="Tahoma"/>
              </a:rPr>
              <a:pPr/>
              <a:t>‹#›</a:t>
            </a:fld>
            <a:r>
              <a:rPr lang="en-GB" dirty="0">
                <a:solidFill>
                  <a:srgbClr val="F79646"/>
                </a:solidFill>
                <a:latin typeface="Tahoma"/>
              </a:rPr>
              <a:t> </a:t>
            </a:r>
          </a:p>
        </p:txBody>
      </p:sp>
      <p:pic>
        <p:nvPicPr>
          <p:cNvPr id="12296" name="Picture 13" descr="Geneys_logo_RGB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05153"/>
            <a:ext cx="1606879" cy="67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073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rgbClr val="595959"/>
        </a:solidFill>
        <a:latin typeface="Tahoma"/>
        <a:ea typeface="ＭＳ Ｐゴシック" charset="0"/>
        <a:cs typeface="Geneva" pitchFamily="-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rgbClr val="595959"/>
        </a:solidFill>
        <a:latin typeface="Tahoma"/>
        <a:ea typeface="Geneva" pitchFamily="-1" charset="-128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rgbClr val="595959"/>
        </a:solidFill>
        <a:latin typeface="Tahoma"/>
        <a:ea typeface="Geneva" pitchFamily="-1" charset="-128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rgbClr val="595959"/>
        </a:solidFill>
        <a:latin typeface="Tahoma"/>
        <a:ea typeface="Geneva" pitchFamily="-1" charset="-128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rgbClr val="595959"/>
        </a:solidFill>
        <a:latin typeface="Tahoma"/>
        <a:ea typeface="Geneva" pitchFamily="-1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dirty="0">
                <a:latin typeface="Tahoma"/>
              </a:rPr>
              <a:t>Presentation Title | Month 2012 | </a:t>
            </a:r>
            <a:fld id="{8749B4E3-CFD1-4F30-8058-59995852FBF5}" type="slidenum">
              <a:rPr lang="en-GB" smtClean="0">
                <a:solidFill>
                  <a:srgbClr val="F79646"/>
                </a:solidFill>
                <a:latin typeface="Tahoma"/>
              </a:rPr>
              <a:pPr/>
              <a:t>4</a:t>
            </a:fld>
            <a:r>
              <a:rPr lang="en-GB" dirty="0">
                <a:solidFill>
                  <a:srgbClr val="F79646"/>
                </a:solidFill>
                <a:latin typeface="Tahom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408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dirty="0">
                <a:latin typeface="Tahoma"/>
              </a:rPr>
              <a:t>Presentation Title | Month 2012 | </a:t>
            </a:r>
            <a:fld id="{8749B4E3-CFD1-4F30-8058-59995852FBF5}" type="slidenum">
              <a:rPr lang="en-GB" smtClean="0">
                <a:solidFill>
                  <a:srgbClr val="F79646"/>
                </a:solidFill>
                <a:latin typeface="Tahoma"/>
              </a:rPr>
              <a:pPr/>
              <a:t>11</a:t>
            </a:fld>
            <a:r>
              <a:rPr lang="en-GB" dirty="0">
                <a:solidFill>
                  <a:srgbClr val="F79646"/>
                </a:solidFill>
                <a:latin typeface="Tahom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09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5"/>
            <a:ext cx="11277600" cy="2306637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35487"/>
            <a:ext cx="11277603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Title (Chapter)">
    <p:bg>
      <p:bgPr>
        <a:solidFill>
          <a:srgbClr val="5D3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20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" r="4999" b="2343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spcCol="360000"/>
          <a:lstStyle>
            <a:lvl1pPr>
              <a:lnSpc>
                <a:spcPct val="100000"/>
              </a:lnSpc>
              <a:spcBef>
                <a:spcPts val="750"/>
              </a:spcBef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7390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557339"/>
            <a:ext cx="5495025" cy="4392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5524" y="1557339"/>
            <a:ext cx="5489277" cy="4392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12522"/>
      </p:ext>
    </p:extLst>
  </p:cSld>
  <p:clrMapOvr>
    <a:masterClrMapping/>
  </p:clrMapOvr>
  <p:hf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2"/>
            <a:ext cx="112776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81163"/>
            <a:ext cx="5478519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505077"/>
            <a:ext cx="5478519" cy="3444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144" y="1681163"/>
            <a:ext cx="549165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144" y="2505077"/>
            <a:ext cx="5491656" cy="3444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5725"/>
      </p:ext>
    </p:extLst>
  </p:cSld>
  <p:clrMapOvr>
    <a:masterClrMapping/>
  </p:clrMapOvr>
  <p:hf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419101"/>
            <a:ext cx="5457463" cy="5530851"/>
          </a:xfrm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7339" y="419099"/>
            <a:ext cx="5457463" cy="5530852"/>
          </a:xfrm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31562"/>
      </p:ext>
    </p:extLst>
  </p:cSld>
  <p:clrMapOvr>
    <a:masterClrMapping/>
  </p:clrMapOvr>
  <p:hf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5F7DE6F3-BD6A-4598-A74C-DCCD8D639EC0}" type="slidenum">
              <a:rPr lang="en-US" sz="700" i="1" smtClean="0">
                <a:solidFill>
                  <a:srgbClr val="000000"/>
                </a:solidFill>
                <a:latin typeface="Trebuchet MS"/>
              </a:rPr>
              <a:pPr/>
              <a:t>‹#›</a:t>
            </a:fld>
            <a:endParaRPr lang="en-US" sz="700" i="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3585"/>
      </p:ext>
    </p:extLst>
  </p:cSld>
  <p:clrMapOvr>
    <a:masterClrMapping/>
  </p:clrMapOvr>
  <p:transition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8159"/>
      </p:ext>
    </p:extLst>
  </p:cSld>
  <p:clrMapOvr>
    <a:masterClrMapping/>
  </p:clrMapOvr>
  <p:hf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2" y="419101"/>
            <a:ext cx="11277601" cy="5530851"/>
          </a:xfrm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19002"/>
      </p:ext>
    </p:extLst>
  </p:cSld>
  <p:clrMapOvr>
    <a:masterClrMapping/>
  </p:clrMapOvr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4343400" cy="1638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419102"/>
            <a:ext cx="6551612" cy="553084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4343400" cy="389255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9277"/>
      </p:ext>
    </p:extLst>
  </p:cSld>
  <p:clrMapOvr>
    <a:masterClrMapping/>
  </p:clrMapOvr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4343400" cy="1638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419101"/>
            <a:ext cx="6551612" cy="5530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4343400" cy="38925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3876"/>
      </p:ext>
    </p:extLst>
  </p:cSld>
  <p:clrMapOvr>
    <a:masterClrMapping/>
  </p:clrMapOvr>
  <p:hf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5"/>
            <a:ext cx="11277600" cy="2306637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35487"/>
            <a:ext cx="11277603" cy="158249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2" y="6372511"/>
            <a:ext cx="2470151" cy="412535"/>
          </a:xfrm>
          <a:noFill/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Genesys confidential and proprietary information. Unauthorized disclosure is prohibited. 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3503613" y="6372511"/>
            <a:ext cx="2592388" cy="4125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75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63" dirty="0">
                <a:solidFill>
                  <a:srgbClr val="FFFFFF"/>
                </a:solidFill>
              </a:rPr>
              <a:t>Copyright ©2017 Genesys. </a:t>
            </a:r>
          </a:p>
          <a:p>
            <a:r>
              <a:rPr sz="563" dirty="0">
                <a:solidFill>
                  <a:srgbClr val="FFFFFF"/>
                </a:solidFill>
              </a:rPr>
              <a:t>2001 Junipero Serra Blvd., Daly City, CA 94014 </a:t>
            </a: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6095205" y="6372511"/>
            <a:ext cx="5639595" cy="4125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75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63" dirty="0">
                <a:solidFill>
                  <a:srgbClr val="FFFFFF"/>
                </a:solidFill>
              </a:rPr>
              <a:t>All Rights reserved. Genesys and the Genesys logo are registered trademarks of Genesys. All other company names and logos may be registered trademarks or trademarks of their respective companies.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9" y="5539722"/>
            <a:ext cx="2301065" cy="10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152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Title (Chapter)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20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" r="4999" b="2343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9" y="900608"/>
            <a:ext cx="10303932" cy="4914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63479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9" y="900608"/>
            <a:ext cx="10303932" cy="4914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28111"/>
      </p:ext>
    </p:extLst>
  </p:cSld>
  <p:clrMapOvr>
    <a:masterClrMapping/>
  </p:clrMapOvr>
  <p:hf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6" y="160870"/>
            <a:ext cx="9029093" cy="872067"/>
          </a:xfrm>
        </p:spPr>
        <p:txBody>
          <a:bodyPr/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6466542"/>
      </p:ext>
    </p:extLst>
  </p:cSld>
  <p:clrMapOvr>
    <a:masterClrMapping/>
  </p:clrMapOvr>
  <p:hf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Standar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6700" y="158497"/>
            <a:ext cx="11658600" cy="596376"/>
          </a:xfrm>
        </p:spPr>
        <p:txBody>
          <a:bodyPr>
            <a:noAutofit/>
          </a:bodyPr>
          <a:lstStyle>
            <a:lvl1pPr>
              <a:defRPr sz="225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6700" y="1028701"/>
            <a:ext cx="11658600" cy="5143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2519827"/>
      </p:ext>
    </p:extLst>
  </p:cSld>
  <p:clrMapOvr>
    <a:masterClrMapping/>
  </p:clrMapOvr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484" y="1317630"/>
            <a:ext cx="11258549" cy="477837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49185602"/>
      </p:ext>
    </p:extLst>
  </p:cSld>
  <p:clrMapOvr>
    <a:masterClrMapping/>
  </p:clrMapOvr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69" y="904167"/>
            <a:ext cx="10278532" cy="4902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09123"/>
      </p:ext>
    </p:extLst>
  </p:cSld>
  <p:clrMapOvr>
    <a:masterClrMapping/>
  </p:clrMapOvr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-Next Gen Spring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025"/>
            <a:ext cx="12192000" cy="5815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9569552"/>
      </p:ext>
    </p:extLst>
  </p:cSld>
  <p:clrMapOvr>
    <a:masterClrMapping/>
  </p:clrMapOvr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-Customer Engagment 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15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" y="2706626"/>
            <a:ext cx="6927273" cy="24293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2962656"/>
            <a:ext cx="6438900" cy="1889760"/>
          </a:xfrm>
        </p:spPr>
        <p:txBody>
          <a:bodyPr anchor="ctr">
            <a:normAutofit/>
          </a:bodyPr>
          <a:lstStyle>
            <a:lvl1pPr algn="l">
              <a:defRPr sz="2813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80197" y="-220675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>
              <a:solidFill>
                <a:srgbClr val="000000"/>
              </a:solidFill>
            </a:endParaRPr>
          </a:p>
        </p:txBody>
      </p:sp>
      <p:pic>
        <p:nvPicPr>
          <p:cNvPr id="29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80197" y="-220675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96833"/>
      </p:ext>
    </p:extLst>
  </p:cSld>
  <p:clrMapOvr>
    <a:masterClrMapping/>
  </p:clrMapOvr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3" y="908208"/>
            <a:ext cx="10270067" cy="4898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34987"/>
      </p:ext>
    </p:extLst>
  </p:cSld>
  <p:clrMapOvr>
    <a:masterClrMapping/>
  </p:clrMapOvr>
  <p:hf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402667" y="6549454"/>
            <a:ext cx="689751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rgbClr val="000000"/>
                </a:solidFill>
              </a:rPr>
              <a:t>© 2016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914401" y="6523362"/>
            <a:ext cx="2391833" cy="13381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3170" y="502225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40280" y="1871135"/>
            <a:ext cx="10642121" cy="4145083"/>
          </a:xfrm>
          <a:prstGeom prst="rect">
            <a:avLst/>
          </a:prstGeom>
        </p:spPr>
        <p:txBody>
          <a:bodyPr vert="horz" lIns="0" tIns="0" rIns="0" bIns="0" anchor="t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4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545627" y="6518141"/>
            <a:ext cx="343664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5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spcCol="360000"/>
          <a:lstStyle>
            <a:lvl1pPr>
              <a:lnSpc>
                <a:spcPct val="100000"/>
              </a:lnSpc>
              <a:spcBef>
                <a:spcPts val="750"/>
              </a:spcBef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EDCE-3BD6-9940-A642-E28DD407BF5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-33867"/>
            <a:ext cx="11264900" cy="8720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7839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557339"/>
            <a:ext cx="5495025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5524" y="1557339"/>
            <a:ext cx="5489277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2"/>
            <a:ext cx="112776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81163"/>
            <a:ext cx="5478519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505077"/>
            <a:ext cx="5478519" cy="3444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144" y="1681163"/>
            <a:ext cx="549165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144" y="2505077"/>
            <a:ext cx="5491656" cy="3444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419101"/>
            <a:ext cx="5457463" cy="5530851"/>
          </a:xfrm>
        </p:spPr>
        <p:txBody>
          <a:bodyPr numCol="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7339" y="419099"/>
            <a:ext cx="5457463" cy="5530852"/>
          </a:xfrm>
        </p:spPr>
        <p:txBody>
          <a:bodyPr numCol="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</a:pPr>
            <a:fld id="{5F7DE6F3-BD6A-4598-A74C-DCCD8D639EC0}" type="slidenum">
              <a:rPr lang="en-US" sz="700" i="1" kern="1200" smtClean="0">
                <a:solidFill>
                  <a:srgbClr val="000000"/>
                </a:solidFill>
                <a:latin typeface="Trebuchet MS"/>
                <a:ea typeface="+mn-ea"/>
                <a:cs typeface="+mn-cs"/>
              </a:rPr>
              <a:pPr fontAlgn="base">
                <a:spcBef>
                  <a:spcPct val="0"/>
                </a:spcBef>
              </a:pPr>
              <a:t>‹#›</a:t>
            </a:fld>
            <a:endParaRPr lang="en-US" sz="700" i="1" kern="1200" dirty="0">
              <a:solidFill>
                <a:srgbClr val="000000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/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2" y="419101"/>
            <a:ext cx="11277601" cy="5530851"/>
          </a:xfrm>
        </p:spPr>
        <p:txBody>
          <a:bodyPr numCol="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975467" y="6276623"/>
            <a:ext cx="2166027" cy="305368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4343400" cy="1638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419102"/>
            <a:ext cx="6551612" cy="553084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4343400" cy="389255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" y="5550056"/>
            <a:ext cx="2413245" cy="1024423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4343400" cy="1638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419101"/>
            <a:ext cx="6551612" cy="5530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4343400" cy="38925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  <a:prstGeom prst="rect">
            <a:avLst/>
          </a:prstGeo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5"/>
            <a:ext cx="11277600" cy="2306637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35487"/>
            <a:ext cx="11277603" cy="158249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2" y="6372511"/>
            <a:ext cx="2470151" cy="412535"/>
          </a:xfrm>
          <a:prstGeom prst="rect">
            <a:avLst/>
          </a:prstGeom>
          <a:noFill/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Genesys confidential and proprietary information. Unauthorized disclosure is prohibited. 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3503613" y="6372511"/>
            <a:ext cx="2592388" cy="4125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75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3" dirty="0"/>
              <a:t>Copyright ©2017 Genesys. </a:t>
            </a:r>
          </a:p>
          <a:p>
            <a:r>
              <a:rPr lang="en-US" sz="563" dirty="0"/>
              <a:t>2001 Junipero Serra Blvd., Daly City, CA 94014 </a:t>
            </a: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6095205" y="6372511"/>
            <a:ext cx="5639595" cy="4125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75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3" dirty="0"/>
              <a:t>All Rights reserved. Genesys and the Genesys logo are registered trademarks of Genesys. All other company names and logos may be registered trademarks or trademarks of their respective companies.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9" y="5539722"/>
            <a:ext cx="2301065" cy="100173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74133" y="2848845"/>
            <a:ext cx="11201755" cy="1014412"/>
          </a:xfrm>
        </p:spPr>
        <p:txBody>
          <a:bodyPr wrap="square" anchor="t"/>
          <a:lstStyle>
            <a:lvl1pPr>
              <a:lnSpc>
                <a:spcPct val="95000"/>
              </a:lnSpc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474135" y="3863256"/>
            <a:ext cx="9221479" cy="1002552"/>
          </a:xfrm>
        </p:spPr>
        <p:txBody>
          <a:bodyPr/>
          <a:lstStyle>
            <a:lvl1pPr marL="0" marR="0" indent="-15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-84" charset="0"/>
              <a:buNone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cs typeface="Tahoma"/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  <p:pic>
        <p:nvPicPr>
          <p:cNvPr id="2" name="Picture 1" descr="Genesys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31" y="458439"/>
            <a:ext cx="3947531" cy="814857"/>
          </a:xfrm>
          <a:prstGeom prst="rect">
            <a:avLst/>
          </a:prstGeom>
        </p:spPr>
      </p:pic>
      <p:pic>
        <p:nvPicPr>
          <p:cNvPr id="3" name="Picture 2" descr="RedWave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8"/>
          <a:stretch/>
        </p:blipFill>
        <p:spPr>
          <a:xfrm>
            <a:off x="0" y="4920470"/>
            <a:ext cx="12192000" cy="19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56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Di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2290763"/>
            <a:ext cx="12192000" cy="2286000"/>
          </a:xfrm>
          <a:prstGeom prst="rect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tabLst>
                <a:tab pos="3936821" algn="l"/>
              </a:tabLst>
            </a:pP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2214033" y="2706680"/>
            <a:ext cx="9613899" cy="1051128"/>
          </a:xfrm>
          <a:noFill/>
          <a:ln w="9525">
            <a:noFill/>
            <a:miter lim="800000"/>
            <a:headEnd/>
            <a:tailEnd/>
          </a:ln>
        </p:spPr>
        <p:txBody>
          <a:bodyPr wrap="square" lIns="91850" tIns="45923" rIns="91850" bIns="45923" anchor="t">
            <a:noAutofit/>
          </a:bodyPr>
          <a:lstStyle>
            <a:lvl1pPr algn="l" rtl="0" eaLnBrk="0" fontAlgn="base" hangingPunct="0">
              <a:lnSpc>
                <a:spcPts val="3599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  <a:defRPr lang="en-US" sz="2800" kern="1200" dirty="0">
                <a:solidFill>
                  <a:schemeClr val="bg1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1pPr>
          </a:lstStyle>
          <a:p>
            <a:pPr lvl="0"/>
            <a:r>
              <a:rPr lang="en-US" dirty="0"/>
              <a:t>Click to edit Division title</a:t>
            </a:r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idx="11" hasCustomPrompt="1"/>
          </p:nvPr>
        </p:nvSpPr>
        <p:spPr>
          <a:xfrm>
            <a:off x="2214059" y="3757808"/>
            <a:ext cx="9613900" cy="42684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850" tIns="45923" rIns="91850" bIns="45923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912150" rtl="0" eaLnBrk="0" fontAlgn="base" latinLnBrk="0" hangingPunct="0">
              <a:lnSpc>
                <a:spcPts val="3599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936821" algn="l"/>
              </a:tabLst>
              <a:defRPr lang="en-US" sz="2000" kern="1200" dirty="0">
                <a:solidFill>
                  <a:schemeClr val="bg1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1pPr>
          </a:lstStyle>
          <a:p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78924026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s per former Genesys template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32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573617" y="1089764"/>
            <a:ext cx="11006667" cy="518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28600" marR="0" indent="-228600" algn="l" defTabSz="914400" rtl="0" eaLnBrk="1" fontAlgn="base" latinLnBrk="0" hangingPunct="1">
              <a:lnSpc>
                <a:spcPct val="95000"/>
              </a:lnSpc>
              <a:spcBef>
                <a:spcPct val="65000"/>
              </a:spcBef>
              <a:spcAft>
                <a:spcPct val="0"/>
              </a:spcAft>
              <a:buClrTx/>
              <a:buSzTx/>
              <a:buFont typeface="Wingdings" pitchFamily="67" charset="2"/>
              <a:buChar char="§"/>
              <a:tabLst/>
              <a:defRPr lang="en-US" sz="1800" dirty="0" smtClean="0">
                <a:solidFill>
                  <a:schemeClr val="bg1"/>
                </a:solidFill>
                <a:latin typeface="+mj-lt"/>
                <a:ea typeface="ＭＳ Ｐゴシック" pitchFamily="123" charset="-128"/>
                <a:cs typeface="Trebuchet MS" pitchFamily="34" charset="0"/>
              </a:defRPr>
            </a:lvl1pPr>
            <a:lvl2pPr marL="571500" marR="0" indent="-22860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215584"/>
              </a:buClr>
              <a:buSzTx/>
              <a:buFont typeface="Symbol" pitchFamily="67" charset="2"/>
              <a:buChar char="&gt;"/>
              <a:tabLst/>
              <a:defRPr lang="en-US" sz="1800" dirty="0" smtClean="0">
                <a:solidFill>
                  <a:schemeClr val="bg1"/>
                </a:solidFill>
                <a:latin typeface="+mn-lt"/>
                <a:ea typeface="ＭＳ Ｐゴシック" pitchFamily="36" charset="-128"/>
              </a:defRPr>
            </a:lvl2pPr>
            <a:lvl3pPr marL="971550" marR="0" indent="-17145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215584"/>
              </a:buClr>
              <a:buSzTx/>
              <a:buFont typeface="Arial" pitchFamily="67" charset="0"/>
              <a:buChar char="-"/>
              <a:tabLst/>
              <a:defRPr lang="en-US" sz="1600" dirty="0" smtClean="0">
                <a:solidFill>
                  <a:schemeClr val="bg1"/>
                </a:solidFill>
                <a:latin typeface="+mn-lt"/>
                <a:ea typeface="ＭＳ Ｐゴシック" pitchFamily="36" charset="-128"/>
              </a:defRPr>
            </a:lvl3pPr>
            <a:lvl4pPr marL="1333500" marR="0" indent="-13335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215584"/>
              </a:buClr>
              <a:buSzTx/>
              <a:buFont typeface="Arial" pitchFamily="67" charset="0"/>
              <a:buChar char="-"/>
              <a:tabLst/>
              <a:defRPr lang="en-US" sz="1400" dirty="0" smtClean="0">
                <a:solidFill>
                  <a:schemeClr val="bg1"/>
                </a:solidFill>
                <a:latin typeface="+mn-lt"/>
                <a:ea typeface="ＭＳ Ｐゴシック" pitchFamily="36" charset="-128"/>
              </a:defRPr>
            </a:lvl4pPr>
            <a:lvl5pPr marL="1714500" marR="0" indent="-17145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215584"/>
              </a:buClr>
              <a:buSzTx/>
              <a:buFont typeface="Arial" pitchFamily="67" charset="0"/>
              <a:buChar char="-"/>
              <a:tabLst/>
              <a:defRPr lang="en-US" sz="1400" dirty="0">
                <a:solidFill>
                  <a:schemeClr val="bg1"/>
                </a:solidFill>
                <a:latin typeface="+mn-lt"/>
                <a:ea typeface="ＭＳ Ｐゴシック" pitchFamily="36" charset="-12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4134" y="6526213"/>
            <a:ext cx="4256617" cy="2079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71E4F5-5FB8-43DC-82F8-84A8466FA33F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| Presentation Title | Month 2010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4235" y="899050"/>
            <a:ext cx="12187767" cy="5479527"/>
          </a:xfrm>
          <a:prstGeom prst="rect">
            <a:avLst/>
          </a:prstGeom>
          <a:solidFill>
            <a:srgbClr val="274C84"/>
          </a:solidFill>
          <a:ln w="19050">
            <a:noFill/>
            <a:miter lim="8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94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Di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2290763"/>
            <a:ext cx="12192000" cy="2286000"/>
          </a:xfrm>
          <a:prstGeom prst="rect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tabLst>
                <a:tab pos="3936821" algn="l"/>
              </a:tabLst>
            </a:pP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2214033" y="2706680"/>
            <a:ext cx="9613899" cy="1051128"/>
          </a:xfrm>
          <a:noFill/>
          <a:ln w="9525">
            <a:noFill/>
            <a:miter lim="800000"/>
            <a:headEnd/>
            <a:tailEnd/>
          </a:ln>
        </p:spPr>
        <p:txBody>
          <a:bodyPr wrap="square" lIns="91850" tIns="45923" rIns="91850" bIns="45923" anchor="t">
            <a:noAutofit/>
          </a:bodyPr>
          <a:lstStyle>
            <a:lvl1pPr algn="l" rtl="0" eaLnBrk="0" fontAlgn="base" hangingPunct="0">
              <a:lnSpc>
                <a:spcPts val="3599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  <a:defRPr lang="en-US" sz="2800" kern="1200" dirty="0">
                <a:solidFill>
                  <a:schemeClr val="bg1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1pPr>
          </a:lstStyle>
          <a:p>
            <a:pPr lvl="0"/>
            <a:r>
              <a:rPr lang="en-US" dirty="0"/>
              <a:t>Click to edit Division title</a:t>
            </a:r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idx="11" hasCustomPrompt="1"/>
          </p:nvPr>
        </p:nvSpPr>
        <p:spPr>
          <a:xfrm>
            <a:off x="2214059" y="3757808"/>
            <a:ext cx="9613900" cy="42684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850" tIns="45923" rIns="91850" bIns="45923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912150" rtl="0" eaLnBrk="0" fontAlgn="base" latinLnBrk="0" hangingPunct="0">
              <a:lnSpc>
                <a:spcPts val="3599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3936821" algn="l"/>
              </a:tabLst>
              <a:defRPr lang="en-US" sz="2000" kern="1200" dirty="0">
                <a:solidFill>
                  <a:schemeClr val="bg1"/>
                </a:solidFill>
                <a:latin typeface="Trebuchet MS" pitchFamily="34" charset="0"/>
                <a:ea typeface="ＭＳ Ｐゴシック" pitchFamily="-106" charset="-128"/>
                <a:cs typeface="+mn-cs"/>
              </a:defRPr>
            </a:lvl1pPr>
          </a:lstStyle>
          <a:p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1742454797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5"/>
            <a:ext cx="11277600" cy="2306637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35487"/>
            <a:ext cx="11277603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313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" y="5550056"/>
            <a:ext cx="2413245" cy="10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93761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4E5054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" y="5539411"/>
            <a:ext cx="2306312" cy="100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31280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98" y="1917673"/>
            <a:ext cx="1838527" cy="269239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7828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4E5054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" y="5539411"/>
            <a:ext cx="2306312" cy="1004015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917674"/>
            <a:ext cx="1847611" cy="2705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" y="5550056"/>
            <a:ext cx="2413245" cy="102442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2071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917674"/>
            <a:ext cx="1847611" cy="2705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9" y="5540820"/>
            <a:ext cx="2295100" cy="9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2869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3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5" y="1646577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312" y="3824761"/>
            <a:ext cx="8853488" cy="1565141"/>
          </a:xfrm>
        </p:spPr>
        <p:txBody>
          <a:bodyPr tIns="9000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8375" y="1646575"/>
            <a:ext cx="0" cy="3743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" y="1203550"/>
            <a:ext cx="2425047" cy="10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477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3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5" y="1646577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312" y="3824761"/>
            <a:ext cx="8853488" cy="1565141"/>
          </a:xfrm>
        </p:spPr>
        <p:txBody>
          <a:bodyPr tIns="9000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8375" y="1646575"/>
            <a:ext cx="0" cy="3743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439"/>
            <a:ext cx="2555085" cy="10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0888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3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" y="1181722"/>
            <a:ext cx="2548375" cy="110939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1315" y="1637598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1312" y="3815781"/>
            <a:ext cx="8853488" cy="1565141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48375" y="1637597"/>
            <a:ext cx="0" cy="37433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884937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Title (Chapter)">
    <p:bg>
      <p:bgPr>
        <a:solidFill>
          <a:srgbClr val="5D3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20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" r="4999" b="2343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90974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Title (Chapter)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20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" r="4999" b="2343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65263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spcCol="360000"/>
          <a:lstStyle>
            <a:lvl1pPr>
              <a:lnSpc>
                <a:spcPct val="100000"/>
              </a:lnSpc>
              <a:spcBef>
                <a:spcPts val="750"/>
              </a:spcBef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EDCE-3BD6-9940-A642-E28DD407BF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821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557339"/>
            <a:ext cx="5495025" cy="4392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5524" y="1557339"/>
            <a:ext cx="5489277" cy="4392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59780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2"/>
            <a:ext cx="112776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81163"/>
            <a:ext cx="5478519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505077"/>
            <a:ext cx="5478519" cy="3444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144" y="1681163"/>
            <a:ext cx="549165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144" y="2505077"/>
            <a:ext cx="5491656" cy="3444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3489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98" y="1917673"/>
            <a:ext cx="1838527" cy="269239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419101"/>
            <a:ext cx="5457463" cy="5530851"/>
          </a:xfrm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7339" y="419099"/>
            <a:ext cx="5457463" cy="5530852"/>
          </a:xfrm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9498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fld id="{5F7DE6F3-BD6A-4598-A74C-DCCD8D639EC0}" type="slidenum">
              <a:rPr lang="en-US" sz="700" i="1" kern="1200" smtClean="0">
                <a:solidFill>
                  <a:srgbClr val="000000"/>
                </a:solidFill>
                <a:latin typeface="Trebuchet MS"/>
                <a:ea typeface="+mn-ea"/>
                <a:cs typeface="+mn-cs"/>
              </a:rPr>
              <a:pPr fontAlgn="base">
                <a:spcBef>
                  <a:spcPct val="0"/>
                </a:spcBef>
              </a:pPr>
              <a:t>‹#›</a:t>
            </a:fld>
            <a:endParaRPr lang="en-US" sz="700" i="1" kern="1200" dirty="0">
              <a:solidFill>
                <a:srgbClr val="000000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9745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94015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2" y="419101"/>
            <a:ext cx="11277601" cy="5530851"/>
          </a:xfrm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3010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4343400" cy="1638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419102"/>
            <a:ext cx="6551612" cy="553084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4343400" cy="389255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59685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4343400" cy="1638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419101"/>
            <a:ext cx="6551612" cy="5530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4343400" cy="38925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53780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5"/>
            <a:ext cx="11277600" cy="2306637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35487"/>
            <a:ext cx="11277603" cy="158249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2" y="6372511"/>
            <a:ext cx="2470151" cy="412535"/>
          </a:xfrm>
          <a:noFill/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Genesys confidential and proprietary information. Unauthorized disclosure is prohibited. 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3503613" y="6372511"/>
            <a:ext cx="2592388" cy="4125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75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3" dirty="0"/>
              <a:t>Copyright ©2017 Genesys. </a:t>
            </a:r>
          </a:p>
          <a:p>
            <a:r>
              <a:rPr lang="en-US" sz="563" dirty="0"/>
              <a:t>2001 Junipero Serra Blvd., Daly City, CA 94014 </a:t>
            </a: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6095205" y="6372511"/>
            <a:ext cx="5639595" cy="4125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75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3" dirty="0"/>
              <a:t>All Rights reserved. Genesys and the Genesys logo are registered trademarks of Genesys. All other company names and logos may be registered trademarks or trademarks of their respective companies.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9" y="5539722"/>
            <a:ext cx="2301065" cy="10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6804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9" y="900608"/>
            <a:ext cx="10303932" cy="4914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257175" rtl="0" eaLnBrk="1" fontAlgn="base" latinLnBrk="0" hangingPunct="1">
              <a:lnSpc>
                <a:spcPct val="100000"/>
              </a:lnSpc>
              <a:spcBef>
                <a:spcPts val="281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63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ＭＳ Ｐゴシック" pitchFamily="34" charset="-128"/>
                <a:cs typeface="+mn-cs"/>
              </a:rPr>
              <a:t>© 2016, Genesys Telecommunications Laboratories, Inc.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10314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9" y="900608"/>
            <a:ext cx="10303932" cy="4914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257175" rtl="0" eaLnBrk="1" fontAlgn="base" latinLnBrk="0" hangingPunct="1">
              <a:lnSpc>
                <a:spcPct val="100000"/>
              </a:lnSpc>
              <a:spcBef>
                <a:spcPts val="281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63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ＭＳ Ｐゴシック" pitchFamily="34" charset="-128"/>
                <a:cs typeface="+mn-cs"/>
              </a:rPr>
              <a:t>© 2016, Genesys Telecommunications Laboratories, Inc.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319036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6" y="160870"/>
            <a:ext cx="9029093" cy="872067"/>
          </a:xfrm>
        </p:spPr>
        <p:txBody>
          <a:bodyPr/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33464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917674"/>
            <a:ext cx="1847611" cy="2705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" y="5550056"/>
            <a:ext cx="2413245" cy="102442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Standar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6700" y="158497"/>
            <a:ext cx="11658600" cy="596376"/>
          </a:xfrm>
        </p:spPr>
        <p:txBody>
          <a:bodyPr>
            <a:noAutofit/>
          </a:bodyPr>
          <a:lstStyle>
            <a:lvl1pPr>
              <a:defRPr sz="225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6700" y="1028701"/>
            <a:ext cx="11658600" cy="5143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955842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484" y="1317630"/>
            <a:ext cx="11258549" cy="477837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6299794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69" y="904167"/>
            <a:ext cx="10278532" cy="4902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257175" rtl="0" eaLnBrk="1" fontAlgn="base" latinLnBrk="0" hangingPunct="1">
              <a:lnSpc>
                <a:spcPct val="100000"/>
              </a:lnSpc>
              <a:spcBef>
                <a:spcPts val="281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63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ＭＳ Ｐゴシック" pitchFamily="34" charset="-128"/>
                <a:cs typeface="+mn-cs"/>
              </a:rPr>
              <a:t>© 2016, Genesys Telecommunications Laboratories, Inc. All rights reserved.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78552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-Next Gen Spring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025"/>
            <a:ext cx="12192000" cy="5815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257175" rtl="0" eaLnBrk="1" fontAlgn="base" latinLnBrk="0" hangingPunct="1">
              <a:lnSpc>
                <a:spcPct val="100000"/>
              </a:lnSpc>
              <a:spcBef>
                <a:spcPts val="281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63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ＭＳ Ｐゴシック" pitchFamily="34" charset="-128"/>
                <a:cs typeface="+mn-cs"/>
              </a:rPr>
              <a:t>© 2016, Genesys Telecommunications Laboratories, Inc. All rights reserved.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257175" rtl="0" eaLnBrk="1" fontAlgn="base" latinLnBrk="0" hangingPunct="1">
              <a:lnSpc>
                <a:spcPct val="100000"/>
              </a:lnSpc>
              <a:spcBef>
                <a:spcPts val="281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63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ＭＳ Ｐゴシック" pitchFamily="34" charset="-128"/>
                <a:cs typeface="+mn-cs"/>
              </a:rPr>
              <a:t>© 2016, Genesys Telecommunications Laboratories,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1079796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-Customer Engagment 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15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" y="2706626"/>
            <a:ext cx="6927273" cy="24293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2962656"/>
            <a:ext cx="6438900" cy="1889760"/>
          </a:xfrm>
        </p:spPr>
        <p:txBody>
          <a:bodyPr anchor="ctr">
            <a:normAutofit/>
          </a:bodyPr>
          <a:lstStyle>
            <a:lvl1pPr algn="l">
              <a:defRPr sz="2813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80197" y="-220675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pic>
        <p:nvPicPr>
          <p:cNvPr id="29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257175" rtl="0" eaLnBrk="1" fontAlgn="base" latinLnBrk="0" hangingPunct="1">
              <a:lnSpc>
                <a:spcPct val="100000"/>
              </a:lnSpc>
              <a:spcBef>
                <a:spcPts val="281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63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ＭＳ Ｐゴシック" pitchFamily="34" charset="-128"/>
                <a:cs typeface="+mn-cs"/>
              </a:rPr>
              <a:t>© 2016, Genesys Telecommunications Laboratories, Inc. All rights reserved.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80197" y="-220675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1458262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3" y="908208"/>
            <a:ext cx="10270067" cy="4898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257175" rtl="0" eaLnBrk="1" fontAlgn="base" latinLnBrk="0" hangingPunct="1">
              <a:lnSpc>
                <a:spcPct val="100000"/>
              </a:lnSpc>
              <a:spcBef>
                <a:spcPts val="281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63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ＭＳ Ｐゴシック" pitchFamily="34" charset="-128"/>
                <a:cs typeface="+mn-cs"/>
              </a:rPr>
              <a:t>© 2016, Genesys Telecommunications Laboratories, Inc.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18901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402667" y="6549454"/>
            <a:ext cx="689751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700" dirty="0"/>
              <a:t>© 2016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914401" y="6523362"/>
            <a:ext cx="2391833" cy="13381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3170" y="502225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40280" y="1871135"/>
            <a:ext cx="10642121" cy="4145083"/>
          </a:xfrm>
          <a:prstGeom prst="rect">
            <a:avLst/>
          </a:prstGeom>
        </p:spPr>
        <p:txBody>
          <a:bodyPr vert="horz" lIns="0" tIns="0" rIns="0" bIns="0" anchor="t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4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545627" y="6518141"/>
            <a:ext cx="343664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6575370D-4E78-C44F-8DB3-41D140BF8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4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5"/>
            <a:ext cx="11277600" cy="2306637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35487"/>
            <a:ext cx="11277603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28812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" y="5550056"/>
            <a:ext cx="2413245" cy="10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64046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4E5054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" y="5539411"/>
            <a:ext cx="2306312" cy="100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7209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917674"/>
            <a:ext cx="1847611" cy="2705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9" y="5540820"/>
            <a:ext cx="2295100" cy="999135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98" y="1917673"/>
            <a:ext cx="1838527" cy="269239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3839"/>
      </p:ext>
    </p:extLst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917674"/>
            <a:ext cx="1847611" cy="2705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" y="5550056"/>
            <a:ext cx="2413245" cy="102442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08722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917674"/>
            <a:ext cx="1847611" cy="2705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9" y="5540820"/>
            <a:ext cx="2295100" cy="9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79306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3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5" y="1646577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312" y="3824761"/>
            <a:ext cx="8853488" cy="1565141"/>
          </a:xfrm>
        </p:spPr>
        <p:txBody>
          <a:bodyPr tIns="9000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8375" y="1646575"/>
            <a:ext cx="0" cy="3743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" y="1203550"/>
            <a:ext cx="2425047" cy="10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6450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3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5" y="1646577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312" y="3824761"/>
            <a:ext cx="8853488" cy="1565141"/>
          </a:xfrm>
        </p:spPr>
        <p:txBody>
          <a:bodyPr tIns="9000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8375" y="1646575"/>
            <a:ext cx="0" cy="3743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439"/>
            <a:ext cx="2555085" cy="10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5299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3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" y="1181722"/>
            <a:ext cx="2548375" cy="110939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1315" y="1637598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1312" y="3815781"/>
            <a:ext cx="8853488" cy="1565141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48375" y="1637597"/>
            <a:ext cx="0" cy="37433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62578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Title (Chapter)">
    <p:bg>
      <p:bgPr>
        <a:solidFill>
          <a:srgbClr val="5D3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20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" r="4999" b="2343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0891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Title (Chapter)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20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" r="4999" b="2343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88280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spcCol="360000"/>
          <a:lstStyle>
            <a:lvl1pPr>
              <a:lnSpc>
                <a:spcPct val="100000"/>
              </a:lnSpc>
              <a:spcBef>
                <a:spcPts val="750"/>
              </a:spcBef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677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557339"/>
            <a:ext cx="5495025" cy="4392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5524" y="1557339"/>
            <a:ext cx="5489277" cy="4392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1099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3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5" y="1646577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312" y="3824761"/>
            <a:ext cx="8853488" cy="1565141"/>
          </a:xfrm>
        </p:spPr>
        <p:txBody>
          <a:bodyPr tIns="9000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8375" y="1646575"/>
            <a:ext cx="0" cy="3743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" y="1203550"/>
            <a:ext cx="2425047" cy="1055705"/>
          </a:xfrm>
          <a:prstGeom prst="rect">
            <a:avLst/>
          </a:prstGeom>
        </p:spPr>
      </p:pic>
    </p:spTree>
    <p:extLst/>
  </p:cSld>
  <p:clrMapOvr>
    <a:masterClrMapping/>
  </p:clrMapOvr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2"/>
            <a:ext cx="112776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81163"/>
            <a:ext cx="5478519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505077"/>
            <a:ext cx="5478519" cy="3444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144" y="1681163"/>
            <a:ext cx="549165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144" y="2505077"/>
            <a:ext cx="5491656" cy="3444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28310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419101"/>
            <a:ext cx="5457463" cy="5530851"/>
          </a:xfrm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7339" y="419099"/>
            <a:ext cx="5457463" cy="5530852"/>
          </a:xfrm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1908"/>
      </p:ext>
    </p:extLst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5F7DE6F3-BD6A-4598-A74C-DCCD8D639EC0}" type="slidenum">
              <a:rPr lang="en-US" sz="700" i="1" smtClean="0">
                <a:solidFill>
                  <a:srgbClr val="000000"/>
                </a:solidFill>
                <a:latin typeface="Trebuchet MS"/>
              </a:rPr>
              <a:pPr/>
              <a:t>‹#›</a:t>
            </a:fld>
            <a:endParaRPr lang="en-US" sz="700" i="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8066"/>
      </p:ext>
    </p:extLst>
  </p:cSld>
  <p:clrMapOvr>
    <a:masterClrMapping/>
  </p:clrMapOvr>
  <p:transition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91225"/>
      </p:ext>
    </p:extLst>
  </p:cSld>
  <p:clrMapOvr>
    <a:masterClrMapping/>
  </p:clrMapOvr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2" y="419101"/>
            <a:ext cx="11277601" cy="5530851"/>
          </a:xfrm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70460"/>
      </p:ext>
    </p:extLst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4343400" cy="1638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419102"/>
            <a:ext cx="6551612" cy="553084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4343400" cy="389255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0053"/>
      </p:ext>
    </p:extLst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4343400" cy="16383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419101"/>
            <a:ext cx="6551612" cy="5530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4343400" cy="38925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863" y="6216867"/>
            <a:ext cx="2547939" cy="365125"/>
          </a:xfrm>
        </p:spPr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5467" y="6276623"/>
            <a:ext cx="2166027" cy="305368"/>
          </a:xfrm>
        </p:spPr>
        <p:txBody>
          <a:bodyPr lIns="0" tIns="0" rIns="0" bIns="0" anchor="t" anchorCtr="0"/>
          <a:lstStyle/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7" y="5980843"/>
            <a:ext cx="1748435" cy="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1802"/>
      </p:ext>
    </p:extLst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5"/>
            <a:ext cx="11277600" cy="2306637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35487"/>
            <a:ext cx="11277603" cy="158249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2" y="6372511"/>
            <a:ext cx="2470151" cy="412535"/>
          </a:xfrm>
          <a:noFill/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Genesys confidential and proprietary information. Unauthorized disclosure is prohibited. 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3503613" y="6372511"/>
            <a:ext cx="2592388" cy="4125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75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63" dirty="0">
                <a:solidFill>
                  <a:srgbClr val="FFFFFF"/>
                </a:solidFill>
              </a:rPr>
              <a:t>Copyright ©2017 Genesys. </a:t>
            </a:r>
          </a:p>
          <a:p>
            <a:r>
              <a:rPr sz="563" dirty="0">
                <a:solidFill>
                  <a:srgbClr val="FFFFFF"/>
                </a:solidFill>
              </a:rPr>
              <a:t>2001 Junipero Serra Blvd., Daly City, CA 94014 </a:t>
            </a: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6095205" y="6372511"/>
            <a:ext cx="5639595" cy="4125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75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63" dirty="0">
                <a:solidFill>
                  <a:srgbClr val="FFFFFF"/>
                </a:solidFill>
              </a:rPr>
              <a:t>All Rights reserved. Genesys and the Genesys logo are registered trademarks of Genesys. All other company names and logos may be registered trademarks or trademarks of their respective companies.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9" y="5539722"/>
            <a:ext cx="2301065" cy="10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95577"/>
      </p:ext>
    </p:extLst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9" y="900608"/>
            <a:ext cx="10303932" cy="4914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39695"/>
      </p:ext>
    </p:extLst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9" y="900608"/>
            <a:ext cx="10303932" cy="4914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2577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3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5" y="1646577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312" y="3824761"/>
            <a:ext cx="8853488" cy="1565141"/>
          </a:xfrm>
        </p:spPr>
        <p:txBody>
          <a:bodyPr tIns="9000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8375" y="1646575"/>
            <a:ext cx="0" cy="3743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439"/>
            <a:ext cx="2555085" cy="1084633"/>
          </a:xfrm>
          <a:prstGeom prst="rect">
            <a:avLst/>
          </a:prstGeom>
        </p:spPr>
      </p:pic>
    </p:spTree>
    <p:extLst/>
  </p:cSld>
  <p:clrMapOvr>
    <a:masterClrMapping/>
  </p:clrMapOvr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6" y="160870"/>
            <a:ext cx="9029093" cy="872067"/>
          </a:xfrm>
        </p:spPr>
        <p:txBody>
          <a:bodyPr/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710559"/>
      </p:ext>
    </p:extLst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Standar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6700" y="158497"/>
            <a:ext cx="11658600" cy="596376"/>
          </a:xfrm>
        </p:spPr>
        <p:txBody>
          <a:bodyPr>
            <a:noAutofit/>
          </a:bodyPr>
          <a:lstStyle>
            <a:lvl1pPr>
              <a:defRPr sz="225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6700" y="1028701"/>
            <a:ext cx="11658600" cy="5143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760242"/>
      </p:ext>
    </p:extLst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484" y="1317630"/>
            <a:ext cx="11258549" cy="477837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7582911"/>
      </p:ext>
    </p:extLst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69" y="904167"/>
            <a:ext cx="10278532" cy="4902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27130"/>
      </p:ext>
    </p:extLst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-Next Gen Spring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025"/>
            <a:ext cx="12192000" cy="5815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3186161"/>
      </p:ext>
    </p:extLst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-Customer Engagment 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15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" y="2706626"/>
            <a:ext cx="6927273" cy="24293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2962656"/>
            <a:ext cx="6438900" cy="1889760"/>
          </a:xfrm>
        </p:spPr>
        <p:txBody>
          <a:bodyPr anchor="ctr">
            <a:normAutofit/>
          </a:bodyPr>
          <a:lstStyle>
            <a:lvl1pPr algn="l">
              <a:defRPr sz="2813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80197" y="-220675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>
              <a:solidFill>
                <a:srgbClr val="000000"/>
              </a:solidFill>
            </a:endParaRPr>
          </a:p>
        </p:txBody>
      </p:sp>
      <p:pic>
        <p:nvPicPr>
          <p:cNvPr id="29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80197" y="-220675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47007"/>
      </p:ext>
    </p:extLst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-Next Gen Fall-P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3" y="908208"/>
            <a:ext cx="10270067" cy="4898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720"/>
            <a:ext cx="12192000" cy="1097280"/>
          </a:xfrm>
          <a:prstGeom prst="rect">
            <a:avLst/>
          </a:prstGeom>
        </p:spPr>
      </p:pic>
      <p:pic>
        <p:nvPicPr>
          <p:cNvPr id="20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8637" y="6282368"/>
            <a:ext cx="1684019" cy="41533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5" y="1898219"/>
            <a:ext cx="7353300" cy="2387600"/>
          </a:xfrm>
        </p:spPr>
        <p:txBody>
          <a:bodyPr anchor="b"/>
          <a:lstStyle>
            <a:lvl1pPr algn="l">
              <a:defRPr sz="3375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369" y="6550587"/>
            <a:ext cx="4817532" cy="1789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257175">
              <a:spcBef>
                <a:spcPts val="281"/>
              </a:spcBef>
              <a:defRPr/>
            </a:pPr>
            <a:r>
              <a:rPr lang="en-US" sz="563" dirty="0">
                <a:solidFill>
                  <a:srgbClr val="FFFFFF">
                    <a:lumMod val="50000"/>
                  </a:srgbClr>
                </a:solidFill>
                <a:latin typeface="Calibri Light" panose="020F0302020204030204"/>
              </a:rPr>
              <a:t>© 2016, Genesys Telecommunications Laboratories, Inc.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99727"/>
            <a:ext cx="121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69893"/>
      </p:ext>
    </p:extLst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402667" y="6549454"/>
            <a:ext cx="6897511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rgbClr val="000000"/>
                </a:solidFill>
              </a:rPr>
              <a:t>© 2016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914401" y="6523362"/>
            <a:ext cx="2391833" cy="13381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3170" y="502225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40280" y="1871135"/>
            <a:ext cx="10642121" cy="4145083"/>
          </a:xfrm>
          <a:prstGeom prst="rect">
            <a:avLst/>
          </a:prstGeom>
        </p:spPr>
        <p:txBody>
          <a:bodyPr vert="horz" lIns="0" tIns="0" rIns="0" bIns="0" anchor="t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4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545627" y="6518141"/>
            <a:ext cx="343664" cy="1388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32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-33867"/>
            <a:ext cx="11264900" cy="8720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015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5"/>
            <a:ext cx="11277600" cy="2306637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35487"/>
            <a:ext cx="11277603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2979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3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" y="1181722"/>
            <a:ext cx="2548375" cy="110939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1315" y="1637598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1312" y="3815781"/>
            <a:ext cx="8853488" cy="1565141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48375" y="1637597"/>
            <a:ext cx="0" cy="37433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hf hd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" y="5550056"/>
            <a:ext cx="2413245" cy="10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42395"/>
      </p:ext>
    </p:extLst>
  </p:cSld>
  <p:clrMapOvr>
    <a:masterClrMapping/>
  </p:clrMapOvr>
  <p:hf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4E5054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" y="5539411"/>
            <a:ext cx="2306312" cy="100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6842"/>
      </p:ext>
    </p:extLst>
  </p:cSld>
  <p:clrMapOvr>
    <a:masterClrMapping/>
  </p:clrMapOvr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98" y="1917673"/>
            <a:ext cx="1838527" cy="269239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4650"/>
      </p:ext>
    </p:extLst>
  </p:cSld>
  <p:clrMapOvr>
    <a:masterClrMapping/>
  </p:clrMapOvr>
  <p:hf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917674"/>
            <a:ext cx="1847611" cy="2705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" y="5550056"/>
            <a:ext cx="2413245" cy="102442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14469"/>
      </p:ext>
    </p:extLst>
  </p:cSld>
  <p:clrMapOvr>
    <a:masterClrMapping/>
  </p:clrMapOvr>
  <p:hf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917674"/>
            <a:ext cx="1847611" cy="2705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79779" y="2191326"/>
            <a:ext cx="0" cy="21716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067313" y="2800724"/>
            <a:ext cx="6850367" cy="1565141"/>
          </a:xfrm>
        </p:spPr>
        <p:txBody>
          <a:bodyPr tIns="9000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067311" y="2117991"/>
            <a:ext cx="6850367" cy="457048"/>
          </a:xfrm>
        </p:spPr>
        <p:txBody>
          <a:bodyPr vert="horz" wrap="square" anchor="t" anchorCtr="0">
            <a:spAutoFit/>
          </a:bodyPr>
          <a:lstStyle>
            <a:lvl1pPr algn="l">
              <a:defRPr sz="3300" kern="1200" spc="-188" baseline="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9" y="5540820"/>
            <a:ext cx="2295100" cy="9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84061"/>
      </p:ext>
    </p:extLst>
  </p:cSld>
  <p:clrMapOvr>
    <a:masterClrMapping/>
  </p:clrMapOvr>
  <p:hf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3 - Warm Red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5" y="1646577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312" y="3824761"/>
            <a:ext cx="8853488" cy="1565141"/>
          </a:xfrm>
        </p:spPr>
        <p:txBody>
          <a:bodyPr tIns="9000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8375" y="1646575"/>
            <a:ext cx="0" cy="3743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" y="1203550"/>
            <a:ext cx="2425047" cy="10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92796"/>
      </p:ext>
    </p:extLst>
  </p:cSld>
  <p:clrMapOvr>
    <a:masterClrMapping/>
  </p:clrMapOvr>
  <p:hf hdr="0" dt="0"/>
  <p:extLst mod="1">
    <p:ext uri="{DCECCB84-F9BA-43D5-87BE-67443E8EF086}">
      <p15:sldGuideLst xmlns=""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3 - Dark">
    <p:bg>
      <p:bgPr>
        <a:solidFill>
          <a:srgbClr val="4E5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315" y="1646577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312" y="3824761"/>
            <a:ext cx="8853488" cy="1565141"/>
          </a:xfrm>
        </p:spPr>
        <p:txBody>
          <a:bodyPr tIns="9000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8375" y="1646575"/>
            <a:ext cx="0" cy="3743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439"/>
            <a:ext cx="2555085" cy="10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98189"/>
      </p:ext>
    </p:extLst>
  </p:cSld>
  <p:clrMapOvr>
    <a:masterClrMapping/>
  </p:clrMapOvr>
  <p:hf hdr="0" dt="0"/>
  <p:extLst mod="1">
    <p:ext uri="{DCECCB84-F9BA-43D5-87BE-67443E8EF086}">
      <p15:sldGuideLst xmlns=""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3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" y="1181722"/>
            <a:ext cx="2548375" cy="110939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1315" y="1637598"/>
            <a:ext cx="8853487" cy="2171699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FF4F1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1312" y="3815781"/>
            <a:ext cx="8853488" cy="1565141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666666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48375" y="1637597"/>
            <a:ext cx="0" cy="37433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7526"/>
      </p:ext>
    </p:extLst>
  </p:cSld>
  <p:clrMapOvr>
    <a:masterClrMapping/>
  </p:clrMapOvr>
  <p:hf hdr="0" dt="0"/>
  <p:extLst mod="1">
    <p:ext uri="{DCECCB84-F9BA-43D5-87BE-67443E8EF086}">
      <p15:sldGuideLst xmlns=""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Title (Chapter)">
    <p:bg>
      <p:bgPr>
        <a:solidFill>
          <a:srgbClr val="5D3E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20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" r="4999" b="2343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5524"/>
      </p:ext>
    </p:extLst>
  </p:cSld>
  <p:clrMapOvr>
    <a:masterClrMapping/>
  </p:clrMapOvr>
  <p:hf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Title (Chapter)">
    <p:bg>
      <p:bgPr>
        <a:solidFill>
          <a:srgbClr val="FF4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20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2" r="4999" b="2343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2" y="1122365"/>
            <a:ext cx="11277601" cy="2306637"/>
          </a:xfrm>
        </p:spPr>
        <p:txBody>
          <a:bodyPr anchor="b">
            <a:normAutofit/>
          </a:bodyPr>
          <a:lstStyle>
            <a:lvl1pPr algn="l">
              <a:defRPr sz="4500" spc="-188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2" y="3435487"/>
            <a:ext cx="11277601" cy="23066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6" y="5540198"/>
            <a:ext cx="2268772" cy="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307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32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19101"/>
            <a:ext cx="11277600" cy="7775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96975"/>
            <a:ext cx="11277601" cy="4752976"/>
          </a:xfrm>
          <a:prstGeom prst="rect">
            <a:avLst/>
          </a:prstGeom>
        </p:spPr>
        <p:txBody>
          <a:bodyPr vert="horz" lIns="0" tIns="18000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  <p:sldLayoutId id="2147484218" r:id="rId18"/>
    <p:sldLayoutId id="2147484219" r:id="rId19"/>
    <p:sldLayoutId id="2147484220" r:id="rId20"/>
    <p:sldLayoutId id="2147484221" r:id="rId21"/>
    <p:sldLayoutId id="2147484222" r:id="rId22"/>
    <p:sldLayoutId id="2147484224" r:id="rId23"/>
    <p:sldLayoutId id="2147484225" r:id="rId24"/>
    <p:sldLayoutId id="2147484226" r:id="rId2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spc="-113">
          <a:solidFill>
            <a:srgbClr val="FF4F1F"/>
          </a:solidFill>
          <a:latin typeface="+mj-lt"/>
          <a:ea typeface="+mj-ea"/>
          <a:cs typeface="+mj-cs"/>
        </a:defRPr>
      </a:lvl1pPr>
    </p:titleStyle>
    <p:bodyStyle>
      <a:lvl1pPr marL="202406" indent="-202406" algn="l" defTabSz="685800" rtl="0" eaLnBrk="1" latinLnBrk="0" hangingPunct="1">
        <a:lnSpc>
          <a:spcPct val="110000"/>
        </a:lnSpc>
        <a:spcBef>
          <a:spcPts val="1200"/>
        </a:spcBef>
        <a:buClr>
          <a:srgbClr val="FF4F1F"/>
        </a:buClr>
        <a:buFont typeface="Lato-Black" charset="0"/>
        <a:buChar char="◦"/>
        <a:tabLst/>
        <a:defRPr sz="1800" kern="1200" spc="0">
          <a:solidFill>
            <a:srgbClr val="4E5054"/>
          </a:solidFill>
          <a:latin typeface="+mn-lt"/>
          <a:ea typeface="+mn-ea"/>
          <a:cs typeface="+mn-cs"/>
        </a:defRPr>
      </a:lvl1pPr>
      <a:lvl2pPr marL="571500" indent="-22860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AmericanTypewriter-Light" charset="0"/>
        <a:buChar char="•"/>
        <a:tabLst/>
        <a:defRPr sz="1500" kern="1200" spc="0">
          <a:solidFill>
            <a:srgbClr val="4E5054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Wingdings" charset="2"/>
        <a:buChar char="§"/>
        <a:defRPr sz="1350" kern="1200" spc="0">
          <a:solidFill>
            <a:srgbClr val="4E5054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.AppleSystemUIFont" charset="-120"/>
        <a:buChar char="▴"/>
        <a:defRPr sz="1200" kern="1200" spc="0">
          <a:solidFill>
            <a:srgbClr val="4E5054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Mshtakan" charset="0"/>
        <a:buChar char="★"/>
        <a:defRPr sz="1200" kern="1200" spc="0">
          <a:solidFill>
            <a:srgbClr val="4E5054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4747" userDrawn="1">
          <p15:clr>
            <a:srgbClr val="F26B43"/>
          </p15:clr>
        </p15:guide>
        <p15:guide id="3" pos="5655" userDrawn="1">
          <p15:clr>
            <a:srgbClr val="F26B43"/>
          </p15:clr>
        </p15:guide>
        <p15:guide id="4" pos="6563" userDrawn="1">
          <p15:clr>
            <a:srgbClr val="F26B43"/>
          </p15:clr>
        </p15:guide>
        <p15:guide id="6" pos="2933" userDrawn="1">
          <p15:clr>
            <a:srgbClr val="F26B43"/>
          </p15:clr>
        </p15:guide>
        <p15:guide id="7" pos="2027" userDrawn="1">
          <p15:clr>
            <a:srgbClr val="F26B43"/>
          </p15:clr>
        </p15:guide>
        <p15:guide id="8" pos="1149" userDrawn="1">
          <p15:clr>
            <a:srgbClr val="F26B43"/>
          </p15:clr>
        </p15:guide>
        <p15:guide id="10" orient="horz" pos="2934" userDrawn="1">
          <p15:clr>
            <a:srgbClr val="F26B43"/>
          </p15:clr>
        </p15:guide>
        <p15:guide id="11" orient="horz" pos="2811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pos="7392" userDrawn="1">
          <p15:clr>
            <a:srgbClr val="F26B43"/>
          </p15:clr>
        </p15:guide>
        <p15:guide id="16" orient="horz" pos="1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19101"/>
            <a:ext cx="11277600" cy="7775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96975"/>
            <a:ext cx="11277601" cy="4752976"/>
          </a:xfrm>
          <a:prstGeom prst="rect">
            <a:avLst/>
          </a:prstGeom>
        </p:spPr>
        <p:txBody>
          <a:bodyPr vert="horz" lIns="0" tIns="18000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8833" y="6284069"/>
            <a:ext cx="2166027" cy="379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n-US" sz="563" b="0" i="0" kern="1200" smtClean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r>
              <a:rPr lang="en-US" dirty="0"/>
              <a:t>Genesys confidential and proprietary information. Unauthorized disclosure is prohibited.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EDCE-3BD6-9940-A642-E28DD407BF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0" r:id="rId13"/>
    <p:sldLayoutId id="2147484241" r:id="rId14"/>
    <p:sldLayoutId id="2147484242" r:id="rId15"/>
    <p:sldLayoutId id="2147484243" r:id="rId16"/>
    <p:sldLayoutId id="2147484244" r:id="rId17"/>
    <p:sldLayoutId id="2147484245" r:id="rId18"/>
    <p:sldLayoutId id="2147484246" r:id="rId19"/>
    <p:sldLayoutId id="2147484247" r:id="rId20"/>
    <p:sldLayoutId id="2147484248" r:id="rId21"/>
    <p:sldLayoutId id="2147484249" r:id="rId22"/>
    <p:sldLayoutId id="2147484250" r:id="rId23"/>
    <p:sldLayoutId id="2147484251" r:id="rId24"/>
    <p:sldLayoutId id="2147484252" r:id="rId25"/>
    <p:sldLayoutId id="2147484253" r:id="rId26"/>
    <p:sldLayoutId id="2147484254" r:id="rId27"/>
    <p:sldLayoutId id="2147484255" r:id="rId28"/>
    <p:sldLayoutId id="2147484256" r:id="rId29"/>
    <p:sldLayoutId id="2147484257" r:id="rId30"/>
    <p:sldLayoutId id="2147484259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spc="-113">
          <a:solidFill>
            <a:srgbClr val="FF4F1F"/>
          </a:solidFill>
          <a:latin typeface="+mj-lt"/>
          <a:ea typeface="+mj-ea"/>
          <a:cs typeface="+mj-cs"/>
        </a:defRPr>
      </a:lvl1pPr>
    </p:titleStyle>
    <p:bodyStyle>
      <a:lvl1pPr marL="202406" indent="-202406" algn="l" defTabSz="685800" rtl="0" eaLnBrk="1" latinLnBrk="0" hangingPunct="1">
        <a:lnSpc>
          <a:spcPct val="110000"/>
        </a:lnSpc>
        <a:spcBef>
          <a:spcPts val="1200"/>
        </a:spcBef>
        <a:buClr>
          <a:srgbClr val="FF4F1F"/>
        </a:buClr>
        <a:buFont typeface="Lato-Black" charset="0"/>
        <a:buChar char="◦"/>
        <a:tabLst/>
        <a:defRPr sz="1800" kern="1200" spc="0">
          <a:solidFill>
            <a:srgbClr val="4E5054"/>
          </a:solidFill>
          <a:latin typeface="+mn-lt"/>
          <a:ea typeface="+mn-ea"/>
          <a:cs typeface="+mn-cs"/>
        </a:defRPr>
      </a:lvl1pPr>
      <a:lvl2pPr marL="571500" indent="-22860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AmericanTypewriter-Light" charset="0"/>
        <a:buChar char="•"/>
        <a:tabLst/>
        <a:defRPr sz="1500" kern="1200" spc="0">
          <a:solidFill>
            <a:srgbClr val="4E5054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Wingdings" charset="2"/>
        <a:buChar char="§"/>
        <a:defRPr sz="1350" kern="1200" spc="0">
          <a:solidFill>
            <a:srgbClr val="4E5054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.AppleSystemUIFont" charset="-120"/>
        <a:buChar char="▴"/>
        <a:defRPr sz="1200" kern="1200" spc="0">
          <a:solidFill>
            <a:srgbClr val="4E5054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Mshtakan" charset="0"/>
        <a:buChar char="★"/>
        <a:defRPr sz="1200" kern="1200" spc="0">
          <a:solidFill>
            <a:srgbClr val="4E5054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4747" userDrawn="1">
          <p15:clr>
            <a:srgbClr val="F26B43"/>
          </p15:clr>
        </p15:guide>
        <p15:guide id="3" pos="5655" userDrawn="1">
          <p15:clr>
            <a:srgbClr val="F26B43"/>
          </p15:clr>
        </p15:guide>
        <p15:guide id="4" pos="6563" userDrawn="1">
          <p15:clr>
            <a:srgbClr val="F26B43"/>
          </p15:clr>
        </p15:guide>
        <p15:guide id="6" pos="2933" userDrawn="1">
          <p15:clr>
            <a:srgbClr val="F26B43"/>
          </p15:clr>
        </p15:guide>
        <p15:guide id="7" pos="2027" userDrawn="1">
          <p15:clr>
            <a:srgbClr val="F26B43"/>
          </p15:clr>
        </p15:guide>
        <p15:guide id="8" pos="1149" userDrawn="1">
          <p15:clr>
            <a:srgbClr val="F26B43"/>
          </p15:clr>
        </p15:guide>
        <p15:guide id="10" orient="horz" pos="2934" userDrawn="1">
          <p15:clr>
            <a:srgbClr val="F26B43"/>
          </p15:clr>
        </p15:guide>
        <p15:guide id="11" orient="horz" pos="2811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pos="7392" userDrawn="1">
          <p15:clr>
            <a:srgbClr val="F26B43"/>
          </p15:clr>
        </p15:guide>
        <p15:guide id="16" orient="horz" pos="19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19101"/>
            <a:ext cx="11277600" cy="7775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96975"/>
            <a:ext cx="11277601" cy="4752976"/>
          </a:xfrm>
          <a:prstGeom prst="rect">
            <a:avLst/>
          </a:prstGeom>
        </p:spPr>
        <p:txBody>
          <a:bodyPr vert="horz" lIns="0" tIns="18000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8833" y="6284069"/>
            <a:ext cx="2166027" cy="379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n-US" sz="563" b="0" i="0" kern="1200" smtClean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  <p:sldLayoutId id="2147484272" r:id="rId12"/>
    <p:sldLayoutId id="2147484273" r:id="rId13"/>
    <p:sldLayoutId id="2147484274" r:id="rId14"/>
    <p:sldLayoutId id="2147484275" r:id="rId15"/>
    <p:sldLayoutId id="2147484276" r:id="rId16"/>
    <p:sldLayoutId id="2147484277" r:id="rId17"/>
    <p:sldLayoutId id="2147484278" r:id="rId18"/>
    <p:sldLayoutId id="2147484279" r:id="rId19"/>
    <p:sldLayoutId id="2147484280" r:id="rId20"/>
    <p:sldLayoutId id="2147484281" r:id="rId21"/>
    <p:sldLayoutId id="2147484282" r:id="rId22"/>
    <p:sldLayoutId id="2147484283" r:id="rId23"/>
    <p:sldLayoutId id="2147484284" r:id="rId24"/>
    <p:sldLayoutId id="2147484285" r:id="rId25"/>
    <p:sldLayoutId id="2147484286" r:id="rId26"/>
    <p:sldLayoutId id="2147484287" r:id="rId27"/>
    <p:sldLayoutId id="2147484288" r:id="rId28"/>
    <p:sldLayoutId id="2147484289" r:id="rId29"/>
    <p:sldLayoutId id="2147484290" r:id="rId30"/>
    <p:sldLayoutId id="2147484291" r:id="rId31"/>
    <p:sldLayoutId id="2147484292" r:id="rId3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spc="-113">
          <a:solidFill>
            <a:srgbClr val="FF4F1F"/>
          </a:solidFill>
          <a:latin typeface="+mj-lt"/>
          <a:ea typeface="+mj-ea"/>
          <a:cs typeface="+mj-cs"/>
        </a:defRPr>
      </a:lvl1pPr>
    </p:titleStyle>
    <p:bodyStyle>
      <a:lvl1pPr marL="202406" indent="-202406" algn="l" defTabSz="685800" rtl="0" eaLnBrk="1" latinLnBrk="0" hangingPunct="1">
        <a:lnSpc>
          <a:spcPct val="110000"/>
        </a:lnSpc>
        <a:spcBef>
          <a:spcPts val="1200"/>
        </a:spcBef>
        <a:buClr>
          <a:srgbClr val="FF4F1F"/>
        </a:buClr>
        <a:buFont typeface="Lato-Black" charset="0"/>
        <a:buChar char="◦"/>
        <a:tabLst/>
        <a:defRPr sz="1800" kern="1200" spc="0">
          <a:solidFill>
            <a:srgbClr val="4E5054"/>
          </a:solidFill>
          <a:latin typeface="+mn-lt"/>
          <a:ea typeface="+mn-ea"/>
          <a:cs typeface="+mn-cs"/>
        </a:defRPr>
      </a:lvl1pPr>
      <a:lvl2pPr marL="571500" indent="-22860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AmericanTypewriter-Light" charset="0"/>
        <a:buChar char="•"/>
        <a:tabLst/>
        <a:defRPr sz="1500" kern="1200" spc="0">
          <a:solidFill>
            <a:srgbClr val="4E5054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Wingdings" charset="2"/>
        <a:buChar char="§"/>
        <a:defRPr sz="1350" kern="1200" spc="0">
          <a:solidFill>
            <a:srgbClr val="4E5054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.AppleSystemUIFont" charset="-120"/>
        <a:buChar char="▴"/>
        <a:defRPr sz="1200" kern="1200" spc="0">
          <a:solidFill>
            <a:srgbClr val="4E5054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Mshtakan" charset="0"/>
        <a:buChar char="★"/>
        <a:defRPr sz="1200" kern="1200" spc="0">
          <a:solidFill>
            <a:srgbClr val="4E5054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4747" userDrawn="1">
          <p15:clr>
            <a:srgbClr val="F26B43"/>
          </p15:clr>
        </p15:guide>
        <p15:guide id="3" pos="5655" userDrawn="1">
          <p15:clr>
            <a:srgbClr val="F26B43"/>
          </p15:clr>
        </p15:guide>
        <p15:guide id="4" pos="6563" userDrawn="1">
          <p15:clr>
            <a:srgbClr val="F26B43"/>
          </p15:clr>
        </p15:guide>
        <p15:guide id="6" pos="2933" userDrawn="1">
          <p15:clr>
            <a:srgbClr val="F26B43"/>
          </p15:clr>
        </p15:guide>
        <p15:guide id="7" pos="2027" userDrawn="1">
          <p15:clr>
            <a:srgbClr val="F26B43"/>
          </p15:clr>
        </p15:guide>
        <p15:guide id="8" pos="1149" userDrawn="1">
          <p15:clr>
            <a:srgbClr val="F26B43"/>
          </p15:clr>
        </p15:guide>
        <p15:guide id="10" orient="horz" pos="2934" userDrawn="1">
          <p15:clr>
            <a:srgbClr val="F26B43"/>
          </p15:clr>
        </p15:guide>
        <p15:guide id="11" orient="horz" pos="2811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pos="7392" userDrawn="1">
          <p15:clr>
            <a:srgbClr val="F26B43"/>
          </p15:clr>
        </p15:guide>
        <p15:guide id="16" orient="horz" pos="1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19101"/>
            <a:ext cx="11277600" cy="7775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96975"/>
            <a:ext cx="11277601" cy="4752976"/>
          </a:xfrm>
          <a:prstGeom prst="rect">
            <a:avLst/>
          </a:prstGeom>
        </p:spPr>
        <p:txBody>
          <a:bodyPr vert="horz" lIns="0" tIns="18000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8833" y="6284069"/>
            <a:ext cx="2166027" cy="379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n-US" sz="563" b="0" i="0" kern="1200" smtClean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r>
              <a:rPr dirty="0">
                <a:solidFill>
                  <a:srgbClr val="FFFFFF">
                    <a:lumMod val="65000"/>
                  </a:srgbClr>
                </a:solidFill>
              </a:rPr>
              <a:t>Genesys confidential and proprietary information. Unauthorized disclosure is prohibited.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6863" y="6216867"/>
            <a:ext cx="2547939" cy="365125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  <p:sldLayoutId id="2147484317" r:id="rId24"/>
    <p:sldLayoutId id="2147484318" r:id="rId25"/>
    <p:sldLayoutId id="2147484319" r:id="rId26"/>
    <p:sldLayoutId id="2147484320" r:id="rId27"/>
    <p:sldLayoutId id="2147484321" r:id="rId28"/>
    <p:sldLayoutId id="2147484322" r:id="rId29"/>
    <p:sldLayoutId id="2147484323" r:id="rId30"/>
    <p:sldLayoutId id="2147484324" r:id="rId31"/>
    <p:sldLayoutId id="2147484325" r:id="rId3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spc="-113">
          <a:solidFill>
            <a:srgbClr val="FF4F1F"/>
          </a:solidFill>
          <a:latin typeface="+mj-lt"/>
          <a:ea typeface="+mj-ea"/>
          <a:cs typeface="+mj-cs"/>
        </a:defRPr>
      </a:lvl1pPr>
    </p:titleStyle>
    <p:bodyStyle>
      <a:lvl1pPr marL="202406" indent="-202406" algn="l" defTabSz="685800" rtl="0" eaLnBrk="1" latinLnBrk="0" hangingPunct="1">
        <a:lnSpc>
          <a:spcPct val="110000"/>
        </a:lnSpc>
        <a:spcBef>
          <a:spcPts val="1200"/>
        </a:spcBef>
        <a:buClr>
          <a:srgbClr val="FF4F1F"/>
        </a:buClr>
        <a:buFont typeface="Lato-Black" charset="0"/>
        <a:buChar char="◦"/>
        <a:tabLst/>
        <a:defRPr sz="1800" kern="1200" spc="0">
          <a:solidFill>
            <a:srgbClr val="4E5054"/>
          </a:solidFill>
          <a:latin typeface="+mn-lt"/>
          <a:ea typeface="+mn-ea"/>
          <a:cs typeface="+mn-cs"/>
        </a:defRPr>
      </a:lvl1pPr>
      <a:lvl2pPr marL="571500" indent="-22860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AmericanTypewriter-Light" charset="0"/>
        <a:buChar char="•"/>
        <a:tabLst/>
        <a:defRPr sz="1500" kern="1200" spc="0">
          <a:solidFill>
            <a:srgbClr val="4E5054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Wingdings" charset="2"/>
        <a:buChar char="§"/>
        <a:defRPr sz="1350" kern="1200" spc="0">
          <a:solidFill>
            <a:srgbClr val="4E5054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.AppleSystemUIFont" charset="-120"/>
        <a:buChar char="▴"/>
        <a:defRPr sz="1200" kern="1200" spc="0">
          <a:solidFill>
            <a:srgbClr val="4E5054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4F1F"/>
        </a:buClr>
        <a:buFont typeface="Mshtakan" charset="0"/>
        <a:buChar char="★"/>
        <a:defRPr sz="1200" kern="1200" spc="0">
          <a:solidFill>
            <a:srgbClr val="4E5054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pos="4747" userDrawn="1">
          <p15:clr>
            <a:srgbClr val="F26B43"/>
          </p15:clr>
        </p15:guide>
        <p15:guide id="3" pos="5655" userDrawn="1">
          <p15:clr>
            <a:srgbClr val="F26B43"/>
          </p15:clr>
        </p15:guide>
        <p15:guide id="4" pos="6563" userDrawn="1">
          <p15:clr>
            <a:srgbClr val="F26B43"/>
          </p15:clr>
        </p15:guide>
        <p15:guide id="6" pos="2933" userDrawn="1">
          <p15:clr>
            <a:srgbClr val="F26B43"/>
          </p15:clr>
        </p15:guide>
        <p15:guide id="7" pos="2027" userDrawn="1">
          <p15:clr>
            <a:srgbClr val="F26B43"/>
          </p15:clr>
        </p15:guide>
        <p15:guide id="8" pos="1149" userDrawn="1">
          <p15:clr>
            <a:srgbClr val="F26B43"/>
          </p15:clr>
        </p15:guide>
        <p15:guide id="10" orient="horz" pos="2934" userDrawn="1">
          <p15:clr>
            <a:srgbClr val="F26B43"/>
          </p15:clr>
        </p15:guide>
        <p15:guide id="11" orient="horz" pos="2811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pos="7392" userDrawn="1">
          <p15:clr>
            <a:srgbClr val="F26B43"/>
          </p15:clr>
        </p15:guide>
        <p15:guide id="16" orient="horz" pos="1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6211" y="3581400"/>
            <a:ext cx="6850367" cy="1565141"/>
          </a:xfrm>
        </p:spPr>
        <p:txBody>
          <a:bodyPr>
            <a:normAutofit/>
          </a:bodyPr>
          <a:lstStyle/>
          <a:p>
            <a:r>
              <a:rPr lang="en-US" sz="2400" dirty="0"/>
              <a:t>Rules Based Routing Design</a:t>
            </a:r>
          </a:p>
          <a:p>
            <a:r>
              <a:rPr lang="en-US" sz="1800" i="1" dirty="0" smtClean="0"/>
              <a:t>March </a:t>
            </a:r>
            <a:r>
              <a:rPr lang="en-US" sz="1800" i="1" dirty="0"/>
              <a:t>6</a:t>
            </a:r>
            <a:r>
              <a:rPr lang="en-US" sz="1800" i="1" baseline="30000" dirty="0" smtClean="0"/>
              <a:t>th</a:t>
            </a:r>
            <a:r>
              <a:rPr lang="en-US" sz="1800" i="1" dirty="0"/>
              <a:t>, </a:t>
            </a:r>
            <a:r>
              <a:rPr lang="en-US" sz="1800" i="1" dirty="0" smtClean="0"/>
              <a:t>2018</a:t>
            </a:r>
            <a:endParaRPr lang="en-US" sz="18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8682" y="2286000"/>
            <a:ext cx="6850367" cy="553998"/>
          </a:xfrm>
        </p:spPr>
        <p:txBody>
          <a:bodyPr/>
          <a:lstStyle/>
          <a:p>
            <a:r>
              <a:rPr lang="en-US" sz="4000" dirty="0"/>
              <a:t>Genesys Routing Design </a:t>
            </a:r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2421D9-56F2-4033-9D4D-70387DB5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247" y="457200"/>
            <a:ext cx="1808661" cy="7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277600" cy="777523"/>
          </a:xfrm>
        </p:spPr>
        <p:txBody>
          <a:bodyPr/>
          <a:lstStyle/>
          <a:p>
            <a:r>
              <a:rPr lang="en-US" dirty="0"/>
              <a:t>Routing Design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630212"/>
              </p:ext>
            </p:extLst>
          </p:nvPr>
        </p:nvGraphicFramePr>
        <p:xfrm>
          <a:off x="5638800" y="609601"/>
          <a:ext cx="6248400" cy="3918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3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36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90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Component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355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Classification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Uses known data about the interaction to assign data elements (KVP's) to be used in future rules phases to make routing and data decisions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78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Segmentation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Uses current interaction data to identify the appropriate contact type and action to be executed in the workflow 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78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Features Setup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Uses contact type and additional relevant data to turn on and off features and assign appropriate feature parameters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78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Call Flow Structure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Uses contact type, contact center status, and additional relevant data to identify what messages, prompts, and/or IVR dialogues to include in the workflow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58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Targets Setup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Uses contact type and additional relevant data to identify appropriate targets for the interaction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90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Treatments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Uses contact type and additional relevant data to identify what treatment to provide while waiting for a target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53988902"/>
              </p:ext>
            </p:extLst>
          </p:nvPr>
        </p:nvGraphicFramePr>
        <p:xfrm>
          <a:off x="609600" y="1143000"/>
          <a:ext cx="6172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1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/>
          <p:cNvSpPr/>
          <p:nvPr/>
        </p:nvSpPr>
        <p:spPr>
          <a:xfrm>
            <a:off x="1529982" y="858925"/>
            <a:ext cx="1124592" cy="2765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Start</a:t>
            </a:r>
          </a:p>
        </p:txBody>
      </p:sp>
      <p:sp>
        <p:nvSpPr>
          <p:cNvPr id="5" name="Process 4"/>
          <p:cNvSpPr/>
          <p:nvPr/>
        </p:nvSpPr>
        <p:spPr>
          <a:xfrm>
            <a:off x="1257712" y="1423962"/>
            <a:ext cx="1669131" cy="427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6" name="Process 5"/>
          <p:cNvSpPr/>
          <p:nvPr/>
        </p:nvSpPr>
        <p:spPr>
          <a:xfrm>
            <a:off x="6430833" y="1425298"/>
            <a:ext cx="1537437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Use TFN to identify Call Type</a:t>
            </a:r>
          </a:p>
        </p:txBody>
      </p:sp>
      <p:sp>
        <p:nvSpPr>
          <p:cNvPr id="7" name="Process 6"/>
          <p:cNvSpPr/>
          <p:nvPr/>
        </p:nvSpPr>
        <p:spPr>
          <a:xfrm>
            <a:off x="3293815" y="1423962"/>
            <a:ext cx="1242970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Initialize the variables</a:t>
            </a:r>
          </a:p>
        </p:txBody>
      </p:sp>
      <p:sp>
        <p:nvSpPr>
          <p:cNvPr id="8" name="Process 7"/>
          <p:cNvSpPr/>
          <p:nvPr/>
        </p:nvSpPr>
        <p:spPr>
          <a:xfrm>
            <a:off x="4820892" y="1423962"/>
            <a:ext cx="1242970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Call BPE Web service</a:t>
            </a:r>
          </a:p>
        </p:txBody>
      </p:sp>
      <p:sp>
        <p:nvSpPr>
          <p:cNvPr id="9" name="Process 8"/>
          <p:cNvSpPr/>
          <p:nvPr/>
        </p:nvSpPr>
        <p:spPr>
          <a:xfrm>
            <a:off x="10238594" y="1423962"/>
            <a:ext cx="740605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Set the KVP</a:t>
            </a:r>
          </a:p>
        </p:txBody>
      </p:sp>
      <p:sp>
        <p:nvSpPr>
          <p:cNvPr id="10" name="Process 9"/>
          <p:cNvSpPr/>
          <p:nvPr/>
        </p:nvSpPr>
        <p:spPr>
          <a:xfrm>
            <a:off x="1257712" y="2202727"/>
            <a:ext cx="1669131" cy="427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11" name="Process 10"/>
          <p:cNvSpPr/>
          <p:nvPr/>
        </p:nvSpPr>
        <p:spPr>
          <a:xfrm>
            <a:off x="3293813" y="2202727"/>
            <a:ext cx="1571469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Based on the KVP\Attribute identify the call type</a:t>
            </a:r>
          </a:p>
        </p:txBody>
      </p:sp>
      <p:sp>
        <p:nvSpPr>
          <p:cNvPr id="12" name="Process 11"/>
          <p:cNvSpPr/>
          <p:nvPr/>
        </p:nvSpPr>
        <p:spPr>
          <a:xfrm>
            <a:off x="1257712" y="2981492"/>
            <a:ext cx="1669131" cy="427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Feature Setup</a:t>
            </a:r>
          </a:p>
        </p:txBody>
      </p:sp>
      <p:sp>
        <p:nvSpPr>
          <p:cNvPr id="13" name="Process 12"/>
          <p:cNvSpPr/>
          <p:nvPr/>
        </p:nvSpPr>
        <p:spPr>
          <a:xfrm>
            <a:off x="3293813" y="2981492"/>
            <a:ext cx="1571469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Based on call Type start Call Back</a:t>
            </a:r>
          </a:p>
        </p:txBody>
      </p:sp>
      <p:sp>
        <p:nvSpPr>
          <p:cNvPr id="14" name="Process 13"/>
          <p:cNvSpPr/>
          <p:nvPr/>
        </p:nvSpPr>
        <p:spPr>
          <a:xfrm>
            <a:off x="9030781" y="2999391"/>
            <a:ext cx="972177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Last Agent Routing</a:t>
            </a:r>
          </a:p>
        </p:txBody>
      </p:sp>
      <p:sp>
        <p:nvSpPr>
          <p:cNvPr id="15" name="Process 14"/>
          <p:cNvSpPr/>
          <p:nvPr/>
        </p:nvSpPr>
        <p:spPr>
          <a:xfrm>
            <a:off x="1257712" y="4331974"/>
            <a:ext cx="1669131" cy="427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Target Setup</a:t>
            </a:r>
          </a:p>
        </p:txBody>
      </p:sp>
      <p:sp>
        <p:nvSpPr>
          <p:cNvPr id="16" name="Process 15"/>
          <p:cNvSpPr/>
          <p:nvPr/>
        </p:nvSpPr>
        <p:spPr>
          <a:xfrm>
            <a:off x="1257712" y="5105389"/>
            <a:ext cx="1669131" cy="427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Treatment</a:t>
            </a:r>
          </a:p>
        </p:txBody>
      </p:sp>
      <p:sp>
        <p:nvSpPr>
          <p:cNvPr id="17" name="Process 16"/>
          <p:cNvSpPr/>
          <p:nvPr/>
        </p:nvSpPr>
        <p:spPr>
          <a:xfrm>
            <a:off x="3338207" y="4331974"/>
            <a:ext cx="1527077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Based on Call type set Target skill</a:t>
            </a:r>
          </a:p>
        </p:txBody>
      </p:sp>
      <p:sp>
        <p:nvSpPr>
          <p:cNvPr id="18" name="Process 17"/>
          <p:cNvSpPr/>
          <p:nvPr/>
        </p:nvSpPr>
        <p:spPr>
          <a:xfrm>
            <a:off x="3338207" y="5105389"/>
            <a:ext cx="1527077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Set Music File Name</a:t>
            </a:r>
          </a:p>
        </p:txBody>
      </p:sp>
      <p:sp>
        <p:nvSpPr>
          <p:cNvPr id="19" name="Process 18"/>
          <p:cNvSpPr/>
          <p:nvPr/>
        </p:nvSpPr>
        <p:spPr>
          <a:xfrm>
            <a:off x="5374304" y="5105389"/>
            <a:ext cx="1217820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Set Prompt File</a:t>
            </a:r>
          </a:p>
        </p:txBody>
      </p:sp>
      <p:sp>
        <p:nvSpPr>
          <p:cNvPr id="20" name="Process 19"/>
          <p:cNvSpPr/>
          <p:nvPr/>
        </p:nvSpPr>
        <p:spPr>
          <a:xfrm>
            <a:off x="7364168" y="5105389"/>
            <a:ext cx="1096851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Set the EWT</a:t>
            </a:r>
          </a:p>
        </p:txBody>
      </p: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4536783" y="1637689"/>
            <a:ext cx="28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6" idx="1"/>
          </p:cNvCxnSpPr>
          <p:nvPr/>
        </p:nvCxnSpPr>
        <p:spPr>
          <a:xfrm>
            <a:off x="6063861" y="1637690"/>
            <a:ext cx="366972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10" idx="1"/>
          </p:cNvCxnSpPr>
          <p:nvPr/>
        </p:nvCxnSpPr>
        <p:spPr>
          <a:xfrm flipV="1">
            <a:off x="7968270" y="1637690"/>
            <a:ext cx="318878" cy="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7" idx="1"/>
          </p:cNvCxnSpPr>
          <p:nvPr/>
        </p:nvCxnSpPr>
        <p:spPr>
          <a:xfrm>
            <a:off x="2926843" y="1637689"/>
            <a:ext cx="36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>
            <a:off x="2092275" y="1135433"/>
            <a:ext cx="0" cy="28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2"/>
            <a:endCxn id="10" idx="0"/>
          </p:cNvCxnSpPr>
          <p:nvPr/>
        </p:nvCxnSpPr>
        <p:spPr>
          <a:xfrm rot="5400000">
            <a:off x="6174930" y="-2231240"/>
            <a:ext cx="351312" cy="8516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11" idx="1"/>
          </p:cNvCxnSpPr>
          <p:nvPr/>
        </p:nvCxnSpPr>
        <p:spPr>
          <a:xfrm>
            <a:off x="2926843" y="2416453"/>
            <a:ext cx="36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2"/>
            <a:endCxn id="12" idx="0"/>
          </p:cNvCxnSpPr>
          <p:nvPr/>
        </p:nvCxnSpPr>
        <p:spPr>
          <a:xfrm rot="5400000">
            <a:off x="2910257" y="1812200"/>
            <a:ext cx="351312" cy="1987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13" idx="1"/>
          </p:cNvCxnSpPr>
          <p:nvPr/>
        </p:nvCxnSpPr>
        <p:spPr>
          <a:xfrm>
            <a:off x="2926843" y="3195218"/>
            <a:ext cx="36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98" idx="1"/>
          </p:cNvCxnSpPr>
          <p:nvPr/>
        </p:nvCxnSpPr>
        <p:spPr>
          <a:xfrm>
            <a:off x="4865282" y="3195219"/>
            <a:ext cx="250223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3"/>
            <a:endCxn id="17" idx="1"/>
          </p:cNvCxnSpPr>
          <p:nvPr/>
        </p:nvCxnSpPr>
        <p:spPr>
          <a:xfrm>
            <a:off x="2926841" y="4545700"/>
            <a:ext cx="41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18" idx="1"/>
          </p:cNvCxnSpPr>
          <p:nvPr/>
        </p:nvCxnSpPr>
        <p:spPr>
          <a:xfrm>
            <a:off x="2926841" y="5319115"/>
            <a:ext cx="41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19" idx="1"/>
          </p:cNvCxnSpPr>
          <p:nvPr/>
        </p:nvCxnSpPr>
        <p:spPr>
          <a:xfrm>
            <a:off x="4865282" y="5319115"/>
            <a:ext cx="509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3"/>
            <a:endCxn id="20" idx="1"/>
          </p:cNvCxnSpPr>
          <p:nvPr/>
        </p:nvCxnSpPr>
        <p:spPr>
          <a:xfrm>
            <a:off x="6592124" y="5319115"/>
            <a:ext cx="772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7" idx="2"/>
            <a:endCxn id="16" idx="0"/>
          </p:cNvCxnSpPr>
          <p:nvPr/>
        </p:nvCxnSpPr>
        <p:spPr>
          <a:xfrm rot="5400000">
            <a:off x="2924030" y="3927675"/>
            <a:ext cx="345963" cy="2009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rminator 58"/>
          <p:cNvSpPr/>
          <p:nvPr/>
        </p:nvSpPr>
        <p:spPr>
          <a:xfrm>
            <a:off x="1574374" y="5937594"/>
            <a:ext cx="1124592" cy="2765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Stop</a:t>
            </a:r>
          </a:p>
        </p:txBody>
      </p:sp>
      <p:cxnSp>
        <p:nvCxnSpPr>
          <p:cNvPr id="61" name="Elbow Connector 60"/>
          <p:cNvCxnSpPr>
            <a:stCxn id="20" idx="2"/>
            <a:endCxn id="59" idx="0"/>
          </p:cNvCxnSpPr>
          <p:nvPr/>
        </p:nvCxnSpPr>
        <p:spPr>
          <a:xfrm rot="5400000">
            <a:off x="4822257" y="2847256"/>
            <a:ext cx="404752" cy="5775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rocess 62"/>
          <p:cNvSpPr/>
          <p:nvPr/>
        </p:nvSpPr>
        <p:spPr>
          <a:xfrm>
            <a:off x="1257712" y="3701482"/>
            <a:ext cx="1669131" cy="427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Call Flow Structure</a:t>
            </a:r>
          </a:p>
        </p:txBody>
      </p:sp>
      <p:sp>
        <p:nvSpPr>
          <p:cNvPr id="65" name="Process 64"/>
          <p:cNvSpPr/>
          <p:nvPr/>
        </p:nvSpPr>
        <p:spPr>
          <a:xfrm>
            <a:off x="3293813" y="3701482"/>
            <a:ext cx="1571469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Based on Call Type set Call Flow</a:t>
            </a:r>
          </a:p>
        </p:txBody>
      </p:sp>
      <p:cxnSp>
        <p:nvCxnSpPr>
          <p:cNvPr id="67" name="Straight Arrow Connector 66"/>
          <p:cNvCxnSpPr>
            <a:stCxn id="63" idx="3"/>
            <a:endCxn id="65" idx="1"/>
          </p:cNvCxnSpPr>
          <p:nvPr/>
        </p:nvCxnSpPr>
        <p:spPr>
          <a:xfrm>
            <a:off x="2926843" y="3915208"/>
            <a:ext cx="36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4" idx="2"/>
            <a:endCxn id="63" idx="0"/>
          </p:cNvCxnSpPr>
          <p:nvPr/>
        </p:nvCxnSpPr>
        <p:spPr>
          <a:xfrm rot="5400000">
            <a:off x="5667255" y="-148133"/>
            <a:ext cx="274639" cy="7424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0" idx="2"/>
            <a:endCxn id="15" idx="0"/>
          </p:cNvCxnSpPr>
          <p:nvPr/>
        </p:nvCxnSpPr>
        <p:spPr>
          <a:xfrm rot="5400000">
            <a:off x="5552176" y="659946"/>
            <a:ext cx="212130" cy="713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rocess 97"/>
          <p:cNvSpPr/>
          <p:nvPr/>
        </p:nvSpPr>
        <p:spPr>
          <a:xfrm>
            <a:off x="5115507" y="2981560"/>
            <a:ext cx="941105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Enable </a:t>
            </a:r>
          </a:p>
          <a:p>
            <a:pPr algn="ctr"/>
            <a:r>
              <a:rPr lang="en-US" sz="1050" dirty="0"/>
              <a:t>Voice Mail</a:t>
            </a:r>
          </a:p>
        </p:txBody>
      </p:sp>
      <p:cxnSp>
        <p:nvCxnSpPr>
          <p:cNvPr id="101" name="Straight Arrow Connector 100"/>
          <p:cNvCxnSpPr>
            <a:stCxn id="98" idx="3"/>
            <a:endCxn id="158" idx="1"/>
          </p:cNvCxnSpPr>
          <p:nvPr/>
        </p:nvCxnSpPr>
        <p:spPr>
          <a:xfrm>
            <a:off x="6056611" y="3195286"/>
            <a:ext cx="26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/>
          <p:cNvSpPr/>
          <p:nvPr/>
        </p:nvSpPr>
        <p:spPr>
          <a:xfrm>
            <a:off x="8287145" y="1423962"/>
            <a:ext cx="588194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Check ANI</a:t>
            </a:r>
          </a:p>
        </p:txBody>
      </p:sp>
      <p:cxnSp>
        <p:nvCxnSpPr>
          <p:cNvPr id="116" name="Straight Arrow Connector 115"/>
          <p:cNvCxnSpPr>
            <a:stCxn id="110" idx="3"/>
            <a:endCxn id="135" idx="1"/>
          </p:cNvCxnSpPr>
          <p:nvPr/>
        </p:nvCxnSpPr>
        <p:spPr>
          <a:xfrm>
            <a:off x="8875341" y="1637689"/>
            <a:ext cx="398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rocess 134"/>
          <p:cNvSpPr/>
          <p:nvPr/>
        </p:nvSpPr>
        <p:spPr>
          <a:xfrm>
            <a:off x="9274124" y="1423962"/>
            <a:ext cx="588194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Check HOOP</a:t>
            </a:r>
          </a:p>
        </p:txBody>
      </p:sp>
      <p:cxnSp>
        <p:nvCxnSpPr>
          <p:cNvPr id="139" name="Straight Arrow Connector 138"/>
          <p:cNvCxnSpPr>
            <a:stCxn id="135" idx="3"/>
            <a:endCxn id="9" idx="1"/>
          </p:cNvCxnSpPr>
          <p:nvPr/>
        </p:nvCxnSpPr>
        <p:spPr>
          <a:xfrm>
            <a:off x="9862319" y="1637689"/>
            <a:ext cx="37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ular Callout 144"/>
          <p:cNvSpPr/>
          <p:nvPr/>
        </p:nvSpPr>
        <p:spPr>
          <a:xfrm>
            <a:off x="10022673" y="2627768"/>
            <a:ext cx="1826838" cy="2129247"/>
          </a:xfrm>
          <a:prstGeom prst="wedgeRectCallout">
            <a:avLst>
              <a:gd name="adj1" fmla="val -8118"/>
              <a:gd name="adj2" fmla="val -8393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KVP List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Unit = Opt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Segment = OptumRX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Function=HomeDelvry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Product=default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SubFunction=HomeDelvry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Language=English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ConstituentType=Provider or Member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SubjectConstituentType=default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WFMGroup=Pharmacy</a:t>
            </a:r>
          </a:p>
          <a:p>
            <a:pPr marL="128588" indent="-128588">
              <a:buFont typeface="Arial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Location=default</a:t>
            </a:r>
            <a:endParaRPr lang="en-US" sz="1000" dirty="0"/>
          </a:p>
        </p:txBody>
      </p:sp>
      <p:sp>
        <p:nvSpPr>
          <p:cNvPr id="150" name="Left Brace 149"/>
          <p:cNvSpPr/>
          <p:nvPr/>
        </p:nvSpPr>
        <p:spPr>
          <a:xfrm rot="5400000">
            <a:off x="7550043" y="-13638"/>
            <a:ext cx="166871" cy="24837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880833" y="911897"/>
            <a:ext cx="1505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Design- Pre IVR Validation</a:t>
            </a:r>
          </a:p>
        </p:txBody>
      </p:sp>
      <p:sp>
        <p:nvSpPr>
          <p:cNvPr id="152" name="Left Brace 151"/>
          <p:cNvSpPr/>
          <p:nvPr/>
        </p:nvSpPr>
        <p:spPr>
          <a:xfrm rot="5400000">
            <a:off x="9992146" y="225895"/>
            <a:ext cx="288966" cy="1982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9383982" y="869632"/>
            <a:ext cx="1505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Design-Post IVR Validation</a:t>
            </a:r>
          </a:p>
        </p:txBody>
      </p:sp>
      <p:sp>
        <p:nvSpPr>
          <p:cNvPr id="158" name="Process 157"/>
          <p:cNvSpPr/>
          <p:nvPr/>
        </p:nvSpPr>
        <p:spPr>
          <a:xfrm>
            <a:off x="6321080" y="2981560"/>
            <a:ext cx="941105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Enable </a:t>
            </a:r>
          </a:p>
          <a:p>
            <a:pPr algn="ctr"/>
            <a:r>
              <a:rPr lang="en-US" sz="1050" dirty="0"/>
              <a:t>Survey</a:t>
            </a:r>
          </a:p>
        </p:txBody>
      </p:sp>
      <p:sp>
        <p:nvSpPr>
          <p:cNvPr id="162" name="Process 161"/>
          <p:cNvSpPr/>
          <p:nvPr/>
        </p:nvSpPr>
        <p:spPr>
          <a:xfrm>
            <a:off x="7512353" y="2981492"/>
            <a:ext cx="1362987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Enable </a:t>
            </a:r>
          </a:p>
          <a:p>
            <a:pPr algn="ctr"/>
            <a:r>
              <a:rPr lang="en-US" sz="1050" dirty="0"/>
              <a:t>Conversation Manager</a:t>
            </a:r>
          </a:p>
        </p:txBody>
      </p:sp>
      <p:sp>
        <p:nvSpPr>
          <p:cNvPr id="167" name="Process 166"/>
          <p:cNvSpPr/>
          <p:nvPr/>
        </p:nvSpPr>
        <p:spPr>
          <a:xfrm>
            <a:off x="5149057" y="3701482"/>
            <a:ext cx="941105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Holiday</a:t>
            </a:r>
          </a:p>
        </p:txBody>
      </p:sp>
      <p:sp>
        <p:nvSpPr>
          <p:cNvPr id="168" name="Process 167"/>
          <p:cNvSpPr/>
          <p:nvPr/>
        </p:nvSpPr>
        <p:spPr>
          <a:xfrm>
            <a:off x="6350588" y="3708026"/>
            <a:ext cx="941105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Emergency</a:t>
            </a:r>
          </a:p>
        </p:txBody>
      </p:sp>
      <p:sp>
        <p:nvSpPr>
          <p:cNvPr id="169" name="Process 168"/>
          <p:cNvSpPr/>
          <p:nvPr/>
        </p:nvSpPr>
        <p:spPr>
          <a:xfrm>
            <a:off x="7552120" y="3701419"/>
            <a:ext cx="941105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Closed</a:t>
            </a:r>
          </a:p>
        </p:txBody>
      </p:sp>
      <p:sp>
        <p:nvSpPr>
          <p:cNvPr id="170" name="Process 169"/>
          <p:cNvSpPr/>
          <p:nvPr/>
        </p:nvSpPr>
        <p:spPr>
          <a:xfrm>
            <a:off x="8753652" y="3692391"/>
            <a:ext cx="941105" cy="42745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No Agents</a:t>
            </a:r>
          </a:p>
        </p:txBody>
      </p:sp>
      <p:cxnSp>
        <p:nvCxnSpPr>
          <p:cNvPr id="173" name="Straight Arrow Connector 172"/>
          <p:cNvCxnSpPr>
            <a:stCxn id="65" idx="3"/>
            <a:endCxn id="167" idx="1"/>
          </p:cNvCxnSpPr>
          <p:nvPr/>
        </p:nvCxnSpPr>
        <p:spPr>
          <a:xfrm flipV="1">
            <a:off x="4865284" y="3915210"/>
            <a:ext cx="283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7" idx="3"/>
            <a:endCxn id="168" idx="1"/>
          </p:cNvCxnSpPr>
          <p:nvPr/>
        </p:nvCxnSpPr>
        <p:spPr>
          <a:xfrm>
            <a:off x="6090160" y="3915207"/>
            <a:ext cx="260427" cy="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8" idx="3"/>
            <a:endCxn id="169" idx="1"/>
          </p:cNvCxnSpPr>
          <p:nvPr/>
        </p:nvCxnSpPr>
        <p:spPr>
          <a:xfrm flipV="1">
            <a:off x="7291692" y="3915147"/>
            <a:ext cx="260427" cy="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9" idx="3"/>
            <a:endCxn id="170" idx="1"/>
          </p:cNvCxnSpPr>
          <p:nvPr/>
        </p:nvCxnSpPr>
        <p:spPr>
          <a:xfrm flipV="1">
            <a:off x="8493224" y="3906120"/>
            <a:ext cx="260427" cy="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51689" y="218581"/>
            <a:ext cx="8458200" cy="509579"/>
          </a:xfrm>
        </p:spPr>
        <p:txBody>
          <a:bodyPr/>
          <a:lstStyle/>
          <a:p>
            <a:r>
              <a:rPr lang="en-US" dirty="0"/>
              <a:t>Progression of Rules through the Call Flow</a:t>
            </a:r>
          </a:p>
        </p:txBody>
      </p:sp>
    </p:spTree>
    <p:extLst>
      <p:ext uri="{BB962C8B-B14F-4D97-AF65-F5344CB8AC3E}">
        <p14:creationId xmlns:p14="http://schemas.microsoft.com/office/powerpoint/2010/main" val="1375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05" y="1295400"/>
            <a:ext cx="11277601" cy="2306637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83E279-3A01-42F7-BDEB-C9283F6D9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Rules Driven Routing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44063" y="6216650"/>
            <a:ext cx="2547937" cy="365125"/>
          </a:xfrm>
        </p:spPr>
        <p:txBody>
          <a:bodyPr/>
          <a:lstStyle/>
          <a:p>
            <a:fld id="{20CFEDCE-3BD6-9940-A642-E28DD407BF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B79EB-DEE2-4FAE-AD29-C75E376C1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BE83F0-BD88-44C5-B9AA-74ACE955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304800"/>
            <a:ext cx="1808661" cy="7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835EB-0342-4FE7-9A20-3DCCD860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85994"/>
            <a:ext cx="11049001" cy="777523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832047-19D1-4B13-B643-16877CDC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96975"/>
            <a:ext cx="10591803" cy="4752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Current State Call Flow Routing and Customization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Genesys Rules Based Routing System and </a:t>
            </a:r>
            <a:r>
              <a:rPr lang="en-US" sz="2400" dirty="0" smtClean="0"/>
              <a:t>Standards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High </a:t>
            </a:r>
            <a:r>
              <a:rPr lang="en-US" sz="2400" dirty="0"/>
              <a:t>L</a:t>
            </a:r>
            <a:r>
              <a:rPr lang="en-US" sz="2400" dirty="0" smtClean="0"/>
              <a:t>evel </a:t>
            </a:r>
            <a:r>
              <a:rPr lang="en-US" sz="2400" dirty="0"/>
              <a:t>R</a:t>
            </a:r>
            <a:r>
              <a:rPr lang="en-US" sz="2400" dirty="0" smtClean="0"/>
              <a:t>eview of </a:t>
            </a:r>
            <a:r>
              <a:rPr lang="en-US" sz="2400" dirty="0" err="1" smtClean="0"/>
              <a:t>Genesys</a:t>
            </a:r>
            <a:r>
              <a:rPr lang="en-US" sz="2400" dirty="0" smtClean="0"/>
              <a:t> Rules Structure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6BBA19-FD73-4715-AB61-197FDEA5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F3DDC5-B471-457E-969F-000DC995A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CFEDCE-3BD6-9940-A642-E28DD407BF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Current Technology and Business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75370D-4E78-C44F-8DB3-41D140BF8DE9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324600" y="1883229"/>
            <a:ext cx="0" cy="4561114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05023" y="1883229"/>
            <a:ext cx="473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 Technology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342" y="1883229"/>
            <a:ext cx="407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Highly Customized Business Rules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4651" y="2291196"/>
            <a:ext cx="52662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Wide range of TFN and how utilized  </a:t>
            </a:r>
            <a:r>
              <a:rPr lang="en-US" sz="1600" dirty="0" smtClean="0"/>
              <a:t>(~66K </a:t>
            </a:r>
            <a:r>
              <a:rPr lang="en-US" sz="1600" dirty="0"/>
              <a:t>TFN’s)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Wide range of Skill sets  </a:t>
            </a:r>
            <a:r>
              <a:rPr lang="en-US" sz="1600" dirty="0" smtClean="0"/>
              <a:t>(~9,600 </a:t>
            </a:r>
            <a:r>
              <a:rPr lang="en-US" sz="1600" dirty="0"/>
              <a:t>Skills)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Containment goals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SLA’s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Compliance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CRM systems (~ 30 integrations)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Reporting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Self Service goals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Call Steering Options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Personalization offers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Time of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Variety of packaged business solutions requiring cross LOB interactions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~25+ LOB’s with ~100+ business units (see </a:t>
            </a:r>
            <a:r>
              <a:rPr lang="en-US" sz="1600" dirty="0" smtClean="0"/>
              <a:t>Appendix)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1" y="2300060"/>
            <a:ext cx="4337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IVR implementation </a:t>
            </a:r>
            <a:r>
              <a:rPr lang="en-US" sz="1600" dirty="0" smtClean="0"/>
              <a:t>(~70</a:t>
            </a:r>
            <a:r>
              <a:rPr lang="en-US" sz="1600" dirty="0"/>
              <a:t>+ IVR’s)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agent routing </a:t>
            </a:r>
            <a:r>
              <a:rPr lang="en-US" sz="1600" dirty="0" smtClean="0"/>
              <a:t>(~60K</a:t>
            </a:r>
            <a:r>
              <a:rPr lang="en-US" sz="1600" dirty="0"/>
              <a:t>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business and agent dashboards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CRM integrations (~30+)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Screen pops </a:t>
            </a:r>
            <a:r>
              <a:rPr lang="en-US" sz="1600" dirty="0" smtClean="0"/>
              <a:t>(~800</a:t>
            </a:r>
            <a:r>
              <a:rPr lang="en-US" sz="1600" dirty="0"/>
              <a:t>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Agent Desktop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Custom Transfer </a:t>
            </a:r>
            <a:r>
              <a:rPr lang="en-US" sz="1600" dirty="0" smtClean="0"/>
              <a:t>lists (~34K+ transfers)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2" name="Rectangular Callout 11"/>
          <p:cNvSpPr/>
          <p:nvPr/>
        </p:nvSpPr>
        <p:spPr>
          <a:xfrm>
            <a:off x="3505200" y="5173825"/>
            <a:ext cx="2286000" cy="998376"/>
          </a:xfrm>
          <a:prstGeom prst="wedgeRectCallout">
            <a:avLst>
              <a:gd name="adj1" fmla="val 63740"/>
              <a:gd name="adj2" fmla="val -1291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/>
              <a:t>Result</a:t>
            </a:r>
            <a:r>
              <a:rPr lang="en-US" sz="1600" dirty="0"/>
              <a:t>: Hardcoded TFN, Call Flows, etc.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C004E43-E047-486B-A010-0C2DDB1C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228600"/>
            <a:ext cx="1808661" cy="7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>
            <a:off x="3051560" y="2526289"/>
            <a:ext cx="0" cy="3969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104255" y="3805025"/>
            <a:ext cx="1" cy="15625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0180" y="1139359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VCC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0460" y="1139359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Genesys - Omni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8916" y="3200401"/>
            <a:ext cx="1327786" cy="470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Classification and Segmentation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8917" y="3788637"/>
            <a:ext cx="1327786" cy="470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8915" y="4428146"/>
            <a:ext cx="1327786" cy="470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Target Selection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8915" y="5092582"/>
            <a:ext cx="1327786" cy="470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Treatment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7491" y="2895601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Common 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72491" y="4098421"/>
            <a:ext cx="1425725" cy="470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Rules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94476" y="1796919"/>
            <a:ext cx="1425725" cy="320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Toll Free 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94476" y="2224921"/>
            <a:ext cx="1425725" cy="320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IVR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48400" y="2698062"/>
            <a:ext cx="3733800" cy="30169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>
            <a:off x="8507338" y="2117660"/>
            <a:ext cx="0" cy="1072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8507338" y="2545661"/>
            <a:ext cx="1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8400" y="2362201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Agent Routing</a:t>
            </a:r>
          </a:p>
        </p:txBody>
      </p:sp>
      <p:cxnSp>
        <p:nvCxnSpPr>
          <p:cNvPr id="26" name="Straight Connector 25"/>
          <p:cNvCxnSpPr>
            <a:stCxn id="5" idx="3"/>
            <a:endCxn id="14" idx="1"/>
          </p:cNvCxnSpPr>
          <p:nvPr/>
        </p:nvCxnSpPr>
        <p:spPr>
          <a:xfrm>
            <a:off x="7796702" y="3435410"/>
            <a:ext cx="575788" cy="898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14" idx="1"/>
          </p:cNvCxnSpPr>
          <p:nvPr/>
        </p:nvCxnSpPr>
        <p:spPr>
          <a:xfrm>
            <a:off x="7796704" y="4023646"/>
            <a:ext cx="575787" cy="3097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3"/>
            <a:endCxn id="14" idx="1"/>
          </p:cNvCxnSpPr>
          <p:nvPr/>
        </p:nvCxnSpPr>
        <p:spPr>
          <a:xfrm flipV="1">
            <a:off x="7796702" y="4333431"/>
            <a:ext cx="575789" cy="32972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4" idx="1"/>
          </p:cNvCxnSpPr>
          <p:nvPr/>
        </p:nvCxnSpPr>
        <p:spPr>
          <a:xfrm flipV="1">
            <a:off x="7796702" y="4333431"/>
            <a:ext cx="575789" cy="9941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22037" y="5787994"/>
            <a:ext cx="18085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Rules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Build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Highly Configurable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20617" y="5791201"/>
            <a:ext cx="25426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Orchestration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80% Build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High Reuse, Minimal Changes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35137" y="1828801"/>
            <a:ext cx="1425725" cy="320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Toll Free Numbers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5137" y="2256803"/>
            <a:ext cx="1425725" cy="3207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IVR</a:t>
            </a:r>
          </a:p>
        </p:txBody>
      </p:sp>
      <p:cxnSp>
        <p:nvCxnSpPr>
          <p:cNvPr id="37" name="Straight Connector 36"/>
          <p:cNvCxnSpPr>
            <a:stCxn id="35" idx="2"/>
            <a:endCxn id="36" idx="0"/>
          </p:cNvCxnSpPr>
          <p:nvPr/>
        </p:nvCxnSpPr>
        <p:spPr>
          <a:xfrm>
            <a:off x="3047999" y="2149542"/>
            <a:ext cx="0" cy="1072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2523" y="2916548"/>
            <a:ext cx="1425725" cy="320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84275" y="2972952"/>
            <a:ext cx="1425725" cy="320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Cisco ICM Script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(enterprise Routing)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02523" y="3449948"/>
            <a:ext cx="1425725" cy="320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84275" y="3506352"/>
            <a:ext cx="1425725" cy="320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External Routing Apps</a:t>
            </a:r>
          </a:p>
        </p:txBody>
      </p:sp>
      <p:cxnSp>
        <p:nvCxnSpPr>
          <p:cNvPr id="45" name="Straight Connector 44"/>
          <p:cNvCxnSpPr>
            <a:stCxn id="38" idx="2"/>
          </p:cNvCxnSpPr>
          <p:nvPr/>
        </p:nvCxnSpPr>
        <p:spPr>
          <a:xfrm flipH="1">
            <a:off x="3097137" y="3293693"/>
            <a:ext cx="1" cy="15625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02523" y="3966256"/>
            <a:ext cx="1425725" cy="3207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84275" y="4022660"/>
            <a:ext cx="1425725" cy="320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Avaya Node Scripts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(business routing)</a:t>
            </a:r>
          </a:p>
        </p:txBody>
      </p:sp>
      <p:sp>
        <p:nvSpPr>
          <p:cNvPr id="50" name="Right Brace 49"/>
          <p:cNvSpPr/>
          <p:nvPr/>
        </p:nvSpPr>
        <p:spPr>
          <a:xfrm>
            <a:off x="3962399" y="2972952"/>
            <a:ext cx="381000" cy="1370449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419601" y="3408860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systems and logic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28800" y="476387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Line of business call flow requires a custom set of coordinated logic and scripts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31416" y="2795453"/>
            <a:ext cx="1479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Version control enhances Peak Season Change Mgmt.</a:t>
            </a:r>
          </a:p>
        </p:txBody>
      </p:sp>
      <p:cxnSp>
        <p:nvCxnSpPr>
          <p:cNvPr id="58" name="Straight Arrow Connector 57"/>
          <p:cNvCxnSpPr>
            <a:stCxn id="56" idx="1"/>
          </p:cNvCxnSpPr>
          <p:nvPr/>
        </p:nvCxnSpPr>
        <p:spPr>
          <a:xfrm flipH="1">
            <a:off x="8277211" y="3164786"/>
            <a:ext cx="454205" cy="12890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39200" y="4876801"/>
            <a:ext cx="12671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What are the holiday routing rules?</a:t>
            </a:r>
          </a:p>
        </p:txBody>
      </p:sp>
      <p:cxnSp>
        <p:nvCxnSpPr>
          <p:cNvPr id="10" name="Straight Arrow Connector 9"/>
          <p:cNvCxnSpPr>
            <a:stCxn id="59" idx="0"/>
          </p:cNvCxnSpPr>
          <p:nvPr/>
        </p:nvCxnSpPr>
        <p:spPr>
          <a:xfrm flipV="1">
            <a:off x="9472782" y="4663156"/>
            <a:ext cx="0" cy="21364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1985388" y="304801"/>
            <a:ext cx="8396863" cy="6203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791200" y="1458686"/>
            <a:ext cx="0" cy="4561114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AEAAC9-7261-4CBA-B411-30949619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314935"/>
            <a:ext cx="11277600" cy="77752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Agent Routing Design: VCC vs. Omni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4350AA90-1F4A-4379-AA21-9240ED33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47" y="268034"/>
            <a:ext cx="1808661" cy="7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98" y="296595"/>
            <a:ext cx="11277600" cy="777523"/>
          </a:xfrm>
        </p:spPr>
        <p:txBody>
          <a:bodyPr>
            <a:normAutofit/>
          </a:bodyPr>
          <a:lstStyle/>
          <a:p>
            <a:r>
              <a:rPr lang="en-US" sz="3600" dirty="0"/>
              <a:t>Key Aspects of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10210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Who Are </a:t>
            </a:r>
            <a:r>
              <a:rPr lang="en-US" dirty="0"/>
              <a:t>Y</a:t>
            </a:r>
            <a:r>
              <a:rPr lang="en-US" dirty="0" smtClean="0"/>
              <a:t>ou and What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</a:t>
            </a:r>
            <a:r>
              <a:rPr lang="en-US" dirty="0" smtClean="0"/>
              <a:t>alling </a:t>
            </a:r>
            <a:r>
              <a:rPr lang="en-US" dirty="0"/>
              <a:t>A</a:t>
            </a:r>
            <a:r>
              <a:rPr lang="en-US" dirty="0" smtClean="0"/>
              <a:t>bout</a:t>
            </a:r>
          </a:p>
          <a:p>
            <a:r>
              <a:rPr lang="en-US" dirty="0" smtClean="0"/>
              <a:t>What Features/Adjuncts Are </a:t>
            </a:r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Y</a:t>
            </a:r>
            <a:r>
              <a:rPr lang="en-US" dirty="0" smtClean="0"/>
              <a:t>ou</a:t>
            </a:r>
          </a:p>
          <a:p>
            <a:pPr lvl="1"/>
            <a:r>
              <a:rPr lang="en-US" sz="1400" dirty="0"/>
              <a:t>Call Back </a:t>
            </a:r>
          </a:p>
          <a:p>
            <a:pPr lvl="1"/>
            <a:r>
              <a:rPr lang="en-US" sz="1400" dirty="0"/>
              <a:t>Conversation Manager</a:t>
            </a:r>
          </a:p>
          <a:p>
            <a:pPr lvl="1"/>
            <a:r>
              <a:rPr lang="en-US" sz="1400" dirty="0"/>
              <a:t>ANI based Search</a:t>
            </a:r>
          </a:p>
          <a:p>
            <a:pPr lvl="1"/>
            <a:r>
              <a:rPr lang="en-US" sz="1400" dirty="0"/>
              <a:t>Survey</a:t>
            </a:r>
          </a:p>
          <a:p>
            <a:pPr lvl="1"/>
            <a:r>
              <a:rPr lang="en-US" sz="1400" dirty="0"/>
              <a:t>Last Agent Routing</a:t>
            </a:r>
          </a:p>
          <a:p>
            <a:pPr lvl="1"/>
            <a:r>
              <a:rPr lang="en-US" sz="1400" dirty="0"/>
              <a:t>Load Balancing  </a:t>
            </a:r>
          </a:p>
          <a:p>
            <a:pPr lvl="1"/>
            <a:r>
              <a:rPr lang="en-US" sz="1400" dirty="0"/>
              <a:t>Reporting and WFM </a:t>
            </a:r>
            <a:r>
              <a:rPr lang="en-US" sz="1400" dirty="0" smtClean="0"/>
              <a:t>element</a:t>
            </a:r>
          </a:p>
          <a:p>
            <a:r>
              <a:rPr lang="en-US" dirty="0" smtClean="0"/>
              <a:t>What State/Condition is My Contact Center In</a:t>
            </a:r>
          </a:p>
          <a:p>
            <a:pPr lvl="1"/>
            <a:r>
              <a:rPr lang="en-US" dirty="0"/>
              <a:t>Hours of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Holiday </a:t>
            </a:r>
            <a:r>
              <a:rPr lang="en-US" dirty="0"/>
              <a:t>Calendar</a:t>
            </a:r>
          </a:p>
          <a:p>
            <a:pPr lvl="1"/>
            <a:r>
              <a:rPr lang="en-US" dirty="0" smtClean="0"/>
              <a:t>Emergency, Meeting…</a:t>
            </a:r>
          </a:p>
          <a:p>
            <a:r>
              <a:rPr lang="en-US" dirty="0" smtClean="0"/>
              <a:t>Who Can Handle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C</a:t>
            </a:r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Target </a:t>
            </a:r>
            <a:r>
              <a:rPr lang="en-US" dirty="0"/>
              <a:t>Skill </a:t>
            </a:r>
          </a:p>
          <a:p>
            <a:pPr lvl="1"/>
            <a:r>
              <a:rPr lang="en-US" dirty="0" smtClean="0"/>
              <a:t>Priorities</a:t>
            </a:r>
            <a:endParaRPr lang="en-US" dirty="0"/>
          </a:p>
          <a:p>
            <a:r>
              <a:rPr lang="en-US" dirty="0" smtClean="0"/>
              <a:t>What Treatments Am I Going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</a:t>
            </a:r>
            <a:r>
              <a:rPr lang="en-US" dirty="0" smtClean="0"/>
              <a:t>pply </a:t>
            </a:r>
          </a:p>
          <a:p>
            <a:pPr lvl="1"/>
            <a:r>
              <a:rPr lang="en-US" dirty="0" smtClean="0"/>
              <a:t>On Hold Music</a:t>
            </a:r>
          </a:p>
          <a:p>
            <a:pPr lvl="1"/>
            <a:r>
              <a:rPr lang="en-US" dirty="0" smtClean="0"/>
              <a:t>Announcements</a:t>
            </a:r>
          </a:p>
          <a:p>
            <a:pPr lvl="2"/>
            <a:r>
              <a:rPr lang="en-US" sz="1450" dirty="0" smtClean="0"/>
              <a:t>On Hold</a:t>
            </a:r>
          </a:p>
          <a:p>
            <a:pPr lvl="2"/>
            <a:r>
              <a:rPr lang="en-US" sz="1450" dirty="0" smtClean="0"/>
              <a:t>Emergency</a:t>
            </a:r>
            <a:endParaRPr lang="en-US" sz="1450" dirty="0"/>
          </a:p>
          <a:p>
            <a:pPr lvl="2"/>
            <a:r>
              <a:rPr lang="en-US" sz="1450" dirty="0"/>
              <a:t>After hours Message</a:t>
            </a:r>
          </a:p>
          <a:p>
            <a:pPr lvl="2"/>
            <a:r>
              <a:rPr lang="en-US" sz="1450" dirty="0" smtClean="0"/>
              <a:t>Holiday</a:t>
            </a:r>
            <a:endParaRPr lang="en-US" sz="1600" dirty="0"/>
          </a:p>
          <a:p>
            <a:pPr lvl="2"/>
            <a:endParaRPr lang="en-US" sz="1450" dirty="0"/>
          </a:p>
        </p:txBody>
      </p:sp>
    </p:spTree>
    <p:extLst>
      <p:ext uri="{BB962C8B-B14F-4D97-AF65-F5344CB8AC3E}">
        <p14:creationId xmlns:p14="http://schemas.microsoft.com/office/powerpoint/2010/main" val="513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 Rules-based Routing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Based on a Standard Call Flow Framework built in (SCXML)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Configurable Business Rules will have the logic and routing conditions (not hard-coded)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Conversation Manager for personalization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Standardization of Rules templates across multiple lines of business (LOBs</a:t>
            </a:r>
            <a:r>
              <a:rPr lang="en-US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Available Conditions and Actions will remain consistent across all lines of business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A standard set of Actions will remain mostly static across LOBs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Each LOB will have the ability to customize the Conditions and Actions that impact their routing to suit their business need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Genesys confidential and proprietary information. Unauthorized disclosure is prohibited.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CFEDCE-3BD6-9940-A642-E28DD407BF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53" y="200944"/>
            <a:ext cx="11277600" cy="777523"/>
          </a:xfrm>
        </p:spPr>
        <p:txBody>
          <a:bodyPr>
            <a:normAutofit/>
          </a:bodyPr>
          <a:lstStyle/>
          <a:p>
            <a:r>
              <a:rPr lang="en-US" dirty="0"/>
              <a:t>Genesys Tools Used for Routing Configuration and Rules Creation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56466"/>
            <a:ext cx="6934199" cy="47529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Composer</a:t>
            </a:r>
          </a:p>
          <a:p>
            <a:pPr lvl="1"/>
            <a:r>
              <a:rPr lang="en-US" sz="1800" dirty="0" smtClean="0"/>
              <a:t>Build/Edit ORS Scripts</a:t>
            </a:r>
          </a:p>
          <a:p>
            <a:pPr lvl="1"/>
            <a:r>
              <a:rPr lang="en-US" sz="1800" dirty="0" smtClean="0"/>
              <a:t>Edit Rules Templates</a:t>
            </a:r>
          </a:p>
          <a:p>
            <a:r>
              <a:rPr lang="en-US" sz="2400" dirty="0" err="1" smtClean="0"/>
              <a:t>Genesys</a:t>
            </a:r>
            <a:r>
              <a:rPr lang="en-US" sz="2400" dirty="0" smtClean="0"/>
              <a:t> </a:t>
            </a:r>
            <a:r>
              <a:rPr lang="en-US" sz="2400" dirty="0"/>
              <a:t>Rules Authoring Tool </a:t>
            </a:r>
          </a:p>
          <a:p>
            <a:pPr lvl="1"/>
            <a:r>
              <a:rPr lang="en-US" sz="1800" dirty="0"/>
              <a:t>Call type segmentation and classification</a:t>
            </a:r>
          </a:p>
          <a:p>
            <a:pPr lvl="1"/>
            <a:r>
              <a:rPr lang="en-US" sz="1800" dirty="0"/>
              <a:t>Call Flow actions per each call type</a:t>
            </a:r>
          </a:p>
          <a:p>
            <a:pPr lvl="1"/>
            <a:r>
              <a:rPr lang="en-US" sz="1800" dirty="0"/>
              <a:t>Targeting and Prioritization by call type/skill</a:t>
            </a:r>
          </a:p>
          <a:p>
            <a:pPr lvl="1"/>
            <a:r>
              <a:rPr lang="en-US" sz="1800" dirty="0"/>
              <a:t>In-Queue treatments and whispers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Hours of Operation 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762000"/>
            <a:ext cx="5029200" cy="2952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E33D88-9675-47FD-801E-E8267B51B413}"/>
              </a:ext>
            </a:extLst>
          </p:cNvPr>
          <p:cNvPicPr/>
          <p:nvPr/>
        </p:nvPicPr>
        <p:blipFill rotWithShape="1">
          <a:blip r:embed="rId3"/>
          <a:srcRect l="23542" t="9386" r="34995" b="40437"/>
          <a:stretch/>
        </p:blipFill>
        <p:spPr bwMode="auto">
          <a:xfrm>
            <a:off x="6629400" y="3048000"/>
            <a:ext cx="4379493" cy="24833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28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53" y="200944"/>
            <a:ext cx="11277600" cy="777523"/>
          </a:xfrm>
        </p:spPr>
        <p:txBody>
          <a:bodyPr>
            <a:normAutofit/>
          </a:bodyPr>
          <a:lstStyle/>
          <a:p>
            <a:r>
              <a:rPr lang="en-US" dirty="0"/>
              <a:t>Genesys Tools Used for Routing Configuration and Rules Creation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56466"/>
            <a:ext cx="6934199" cy="4752976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Configuration Manager (CM)</a:t>
            </a:r>
          </a:p>
          <a:p>
            <a:pPr lvl="1"/>
            <a:r>
              <a:rPr lang="en-US" sz="1800" dirty="0" smtClean="0"/>
              <a:t>Original UI for all </a:t>
            </a:r>
            <a:r>
              <a:rPr lang="en-US" sz="1800" dirty="0" err="1" smtClean="0"/>
              <a:t>Genesys</a:t>
            </a:r>
            <a:r>
              <a:rPr lang="en-US" sz="1800" dirty="0" smtClean="0"/>
              <a:t> Configuration</a:t>
            </a:r>
          </a:p>
          <a:p>
            <a:pPr lvl="1"/>
            <a:r>
              <a:rPr lang="en-US" sz="1800" dirty="0" smtClean="0"/>
              <a:t>All functionality from CM has been replaced with GA/GAX</a:t>
            </a:r>
          </a:p>
          <a:p>
            <a:pPr lvl="1"/>
            <a:r>
              <a:rPr lang="en-US" sz="1800" dirty="0"/>
              <a:t>Still used by </a:t>
            </a:r>
            <a:r>
              <a:rPr lang="en-US" sz="1800" dirty="0" smtClean="0"/>
              <a:t>developers</a:t>
            </a:r>
          </a:p>
          <a:p>
            <a:pPr lvl="0"/>
            <a:r>
              <a:rPr lang="en-US" sz="2400" dirty="0" err="1" smtClean="0"/>
              <a:t>Genesys</a:t>
            </a:r>
            <a:r>
              <a:rPr lang="en-US" sz="2400" dirty="0" smtClean="0"/>
              <a:t> Administrator (GA)</a:t>
            </a:r>
            <a:endParaRPr lang="en-US" sz="2400" dirty="0"/>
          </a:p>
          <a:p>
            <a:pPr lvl="1"/>
            <a:r>
              <a:rPr lang="en-US" sz="1800" dirty="0"/>
              <a:t>Agents Configuration and assign Skills to agent</a:t>
            </a:r>
          </a:p>
          <a:p>
            <a:pPr lvl="1"/>
            <a:r>
              <a:rPr lang="en-US" sz="1800" dirty="0"/>
              <a:t>Additional ancillary controls via Parameters in Script object or Transaction Lists</a:t>
            </a:r>
          </a:p>
          <a:p>
            <a:pPr lvl="0"/>
            <a:r>
              <a:rPr lang="en-US" sz="2400" dirty="0" err="1"/>
              <a:t>Genesys</a:t>
            </a:r>
            <a:r>
              <a:rPr lang="en-US" sz="2400" dirty="0"/>
              <a:t> Administrator Extensions (GAX)</a:t>
            </a:r>
          </a:p>
          <a:p>
            <a:pPr lvl="1"/>
            <a:r>
              <a:rPr lang="en-US" sz="1800" dirty="0"/>
              <a:t>Call type overrides and closures via Operational Parameters Mgmt.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Audio Resources upload to </a:t>
            </a:r>
            <a:r>
              <a:rPr lang="en-US" sz="1800" dirty="0" err="1"/>
              <a:t>Genesys</a:t>
            </a:r>
            <a:r>
              <a:rPr lang="en-US" sz="1800" dirty="0"/>
              <a:t> Media Platform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1201" t="7542" r="62083" b="53926"/>
          <a:stretch/>
        </p:blipFill>
        <p:spPr bwMode="auto">
          <a:xfrm>
            <a:off x="6705600" y="767442"/>
            <a:ext cx="5330190" cy="2276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7" y="2514600"/>
            <a:ext cx="4646613" cy="261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00" y="4267200"/>
            <a:ext cx="4355346" cy="24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4800"/>
            <a:ext cx="11277600" cy="777523"/>
          </a:xfrm>
        </p:spPr>
        <p:txBody>
          <a:bodyPr/>
          <a:lstStyle/>
          <a:p>
            <a:r>
              <a:rPr lang="en-US" dirty="0" err="1" smtClean="0"/>
              <a:t>Genesys</a:t>
            </a:r>
            <a:r>
              <a:rPr lang="en-US" dirty="0" smtClean="0"/>
              <a:t> Rules System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CFEDCE-3BD6-9940-A642-E28DD407BF5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1" name="Picture 5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743450" cy="42475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1" y="1694312"/>
            <a:ext cx="3886197" cy="4038599"/>
          </a:xfrm>
        </p:spPr>
        <p:txBody>
          <a:bodyPr>
            <a:noAutofit/>
          </a:bodyPr>
          <a:lstStyle/>
          <a:p>
            <a:r>
              <a:rPr lang="en-US" dirty="0" smtClean="0"/>
              <a:t>GRDT-</a:t>
            </a:r>
            <a:r>
              <a:rPr lang="en-US" dirty="0" err="1" smtClean="0"/>
              <a:t>Genesys</a:t>
            </a:r>
            <a:r>
              <a:rPr lang="en-US" dirty="0" smtClean="0"/>
              <a:t> </a:t>
            </a:r>
            <a:r>
              <a:rPr lang="en-US" dirty="0"/>
              <a:t>Rules Development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Provides the ability to build/modify </a:t>
            </a:r>
            <a:r>
              <a:rPr lang="en-US" dirty="0"/>
              <a:t>t</a:t>
            </a:r>
            <a:r>
              <a:rPr lang="en-US" dirty="0" smtClean="0"/>
              <a:t>emplates to be used in GRAT</a:t>
            </a:r>
          </a:p>
          <a:p>
            <a:r>
              <a:rPr lang="en-US" dirty="0" smtClean="0"/>
              <a:t>GRAT-</a:t>
            </a:r>
            <a:r>
              <a:rPr lang="en-US" dirty="0" err="1" smtClean="0"/>
              <a:t>Genesys</a:t>
            </a:r>
            <a:r>
              <a:rPr lang="en-US" dirty="0" smtClean="0"/>
              <a:t> Rules Authoring Tool</a:t>
            </a:r>
          </a:p>
          <a:p>
            <a:pPr lvl="1"/>
            <a:r>
              <a:rPr lang="en-US" dirty="0" smtClean="0"/>
              <a:t>Provides the ability to build/modify </a:t>
            </a:r>
            <a:r>
              <a:rPr lang="en-US" dirty="0"/>
              <a:t>Rules </a:t>
            </a:r>
            <a:r>
              <a:rPr lang="en-US" dirty="0" smtClean="0"/>
              <a:t>Packages, Calendars, HOOP Rules and Routing Rules.</a:t>
            </a:r>
          </a:p>
          <a:p>
            <a:pPr lvl="1"/>
            <a:r>
              <a:rPr lang="en-US" dirty="0" smtClean="0"/>
              <a:t>Used to promote rules to GRE for rule evaluation in routing.</a:t>
            </a:r>
          </a:p>
          <a:p>
            <a:r>
              <a:rPr lang="en-US" dirty="0" smtClean="0"/>
              <a:t>GRE-</a:t>
            </a:r>
            <a:r>
              <a:rPr lang="en-US" dirty="0" err="1" smtClean="0"/>
              <a:t>Genesys</a:t>
            </a:r>
            <a:r>
              <a:rPr lang="en-US" dirty="0" smtClean="0"/>
              <a:t> Rules Engine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aintains all of the deployed rules</a:t>
            </a:r>
          </a:p>
          <a:p>
            <a:pPr lvl="1"/>
            <a:r>
              <a:rPr lang="en-US" dirty="0" smtClean="0"/>
              <a:t>Queried by ORS, Conversation Manager, and </a:t>
            </a:r>
            <a:r>
              <a:rPr lang="en-US" dirty="0" err="1" smtClean="0"/>
              <a:t>iWD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Executes Rule evaluation and returns routing  data.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4F1F"/>
                </a:solidFill>
              </a:rPr>
              <a:t>GRS-</a:t>
            </a:r>
            <a:r>
              <a:rPr lang="en-US" sz="1600" b="1" dirty="0" err="1" smtClean="0">
                <a:solidFill>
                  <a:srgbClr val="FF4F1F"/>
                </a:solidFill>
              </a:rPr>
              <a:t>Genesys</a:t>
            </a:r>
            <a:r>
              <a:rPr lang="en-US" sz="1600" b="1" dirty="0" smtClean="0">
                <a:solidFill>
                  <a:srgbClr val="FF4F1F"/>
                </a:solidFill>
              </a:rPr>
              <a:t> </a:t>
            </a:r>
            <a:r>
              <a:rPr lang="en-US" sz="1600" b="1" dirty="0">
                <a:solidFill>
                  <a:srgbClr val="FF4F1F"/>
                </a:solidFill>
              </a:rPr>
              <a:t>Rules </a:t>
            </a:r>
            <a:r>
              <a:rPr lang="en-US" sz="1600" b="1" dirty="0" smtClean="0">
                <a:solidFill>
                  <a:srgbClr val="FF4F1F"/>
                </a:solidFill>
              </a:rPr>
              <a:t>System; </a:t>
            </a:r>
            <a:r>
              <a:rPr lang="en-US" sz="1600" dirty="0" smtClean="0">
                <a:solidFill>
                  <a:srgbClr val="FF4F1F"/>
                </a:solidFill>
              </a:rPr>
              <a:t>Provides </a:t>
            </a:r>
            <a:r>
              <a:rPr lang="en-US" sz="1600" dirty="0">
                <a:solidFill>
                  <a:srgbClr val="FF4F1F"/>
                </a:solidFill>
              </a:rPr>
              <a:t>the ability to develop, author, and evaluate business rules. GRS consists of the three software components listed below.</a:t>
            </a:r>
          </a:p>
        </p:txBody>
      </p:sp>
    </p:spTree>
    <p:extLst>
      <p:ext uri="{BB962C8B-B14F-4D97-AF65-F5344CB8AC3E}">
        <p14:creationId xmlns:p14="http://schemas.microsoft.com/office/powerpoint/2010/main" val="37154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Genesys Color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F4F1F"/>
      </a:accent1>
      <a:accent2>
        <a:srgbClr val="5D3E5D"/>
      </a:accent2>
      <a:accent3>
        <a:srgbClr val="959699"/>
      </a:accent3>
      <a:accent4>
        <a:srgbClr val="D3D3D3"/>
      </a:accent4>
      <a:accent5>
        <a:srgbClr val="4E5054"/>
      </a:accent5>
      <a:accent6>
        <a:srgbClr val="000000"/>
      </a:accent6>
      <a:hlink>
        <a:srgbClr val="FF4F1F"/>
      </a:hlink>
      <a:folHlink>
        <a:srgbClr val="FF4F1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nesys-PowerPoint-2017 (Read-Only)" id="{13A785FB-B0A9-2446-A1D6-F529D968FF7C}" vid="{232A17A4-CE3B-7944-BAF3-0FAD5284DE53}"/>
    </a:ext>
  </a:extLst>
</a:theme>
</file>

<file path=ppt/theme/theme2.xml><?xml version="1.0" encoding="utf-8"?>
<a:theme xmlns:a="http://schemas.openxmlformats.org/drawingml/2006/main" name="1_Custom Design">
  <a:themeElements>
    <a:clrScheme name="Genesys Color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F4F1F"/>
      </a:accent1>
      <a:accent2>
        <a:srgbClr val="5D3E5D"/>
      </a:accent2>
      <a:accent3>
        <a:srgbClr val="959699"/>
      </a:accent3>
      <a:accent4>
        <a:srgbClr val="D3D3D3"/>
      </a:accent4>
      <a:accent5>
        <a:srgbClr val="4E5054"/>
      </a:accent5>
      <a:accent6>
        <a:srgbClr val="000000"/>
      </a:accent6>
      <a:hlink>
        <a:srgbClr val="FF4F1F"/>
      </a:hlink>
      <a:folHlink>
        <a:srgbClr val="FF4F1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nesys-PowerPoint-2017" id="{313BECCE-9D6C-2942-9207-F5917C69DCDD}" vid="{A138A2B4-BE5C-3A4A-816A-AFC611E80AB8}"/>
    </a:ext>
  </a:extLst>
</a:theme>
</file>

<file path=ppt/theme/theme3.xml><?xml version="1.0" encoding="utf-8"?>
<a:theme xmlns:a="http://schemas.openxmlformats.org/drawingml/2006/main" name="2_Custom Design">
  <a:themeElements>
    <a:clrScheme name="Genesys Color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F4F1F"/>
      </a:accent1>
      <a:accent2>
        <a:srgbClr val="5D3E5D"/>
      </a:accent2>
      <a:accent3>
        <a:srgbClr val="959699"/>
      </a:accent3>
      <a:accent4>
        <a:srgbClr val="D3D3D3"/>
      </a:accent4>
      <a:accent5>
        <a:srgbClr val="4E5054"/>
      </a:accent5>
      <a:accent6>
        <a:srgbClr val="000000"/>
      </a:accent6>
      <a:hlink>
        <a:srgbClr val="FF4F1F"/>
      </a:hlink>
      <a:folHlink>
        <a:srgbClr val="FF4F1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nesys-PowerPoint-2017" id="{313BECCE-9D6C-2942-9207-F5917C69DCDD}" vid="{A138A2B4-BE5C-3A4A-816A-AFC611E80AB8}"/>
    </a:ext>
  </a:extLst>
</a:theme>
</file>

<file path=ppt/theme/theme4.xml><?xml version="1.0" encoding="utf-8"?>
<a:theme xmlns:a="http://schemas.openxmlformats.org/drawingml/2006/main" name="3_Custom Design">
  <a:themeElements>
    <a:clrScheme name="Genesys Color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F4F1F"/>
      </a:accent1>
      <a:accent2>
        <a:srgbClr val="5D3E5D"/>
      </a:accent2>
      <a:accent3>
        <a:srgbClr val="959699"/>
      </a:accent3>
      <a:accent4>
        <a:srgbClr val="D3D3D3"/>
      </a:accent4>
      <a:accent5>
        <a:srgbClr val="4E5054"/>
      </a:accent5>
      <a:accent6>
        <a:srgbClr val="000000"/>
      </a:accent6>
      <a:hlink>
        <a:srgbClr val="FF4F1F"/>
      </a:hlink>
      <a:folHlink>
        <a:srgbClr val="FF4F1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nesys-PowerPoint-2017" id="{313BECCE-9D6C-2942-9207-F5917C69DCDD}" vid="{A138A2B4-BE5C-3A4A-816A-AFC611E80AB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Xchange Document" ma:contentTypeID="0x0101007CA19473B95C1D4CB7A99E373B691BF00048401A5F55BE544889EFA33B5DD665F0" ma:contentTypeVersion="21" ma:contentTypeDescription="" ma:contentTypeScope="" ma:versionID="0ae1a905b1fee2044eefaa102749184f">
  <xsd:schema xmlns:xsd="http://www.w3.org/2001/XMLSchema" xmlns:p="http://schemas.microsoft.com/office/2006/metadata/properties" xmlns:ns1="b6c84141-f4b2-4776-b88e-517c7ce3e277" xmlns:ns3="1f0791a3-5f63-4635-91f8-e516fa76410c" xmlns:ns4="82937ef5-02d4-4290-84f2-80dbbd15b47e" targetNamespace="http://schemas.microsoft.com/office/2006/metadata/properties" ma:root="true" ma:fieldsID="6d1b3cd6511c702ca40edb805017507f" ns1:_="" ns3:_="" ns4:_="">
    <xsd:import namespace="b6c84141-f4b2-4776-b88e-517c7ce3e277"/>
    <xsd:import namespace="1f0791a3-5f63-4635-91f8-e516fa76410c"/>
    <xsd:import namespace="82937ef5-02d4-4290-84f2-80dbbd15b47e"/>
    <xsd:element name="properties">
      <xsd:complexType>
        <xsd:sequence>
          <xsd:element name="documentManagement">
            <xsd:complexType>
              <xsd:all>
                <xsd:element ref="ns1:Document_x0020_Name"/>
                <xsd:element ref="ns3:Document_x0020_Description"/>
                <xsd:element ref="ns3:Permissions" minOccurs="0"/>
                <xsd:element ref="ns3:File_x0020_Author"/>
                <xsd:element ref="ns4:File_x0020__x0020_Owner"/>
                <xsd:element ref="ns3:File_x0020_Category" minOccurs="0"/>
                <xsd:element ref="ns3:Primary_x0020_Product" minOccurs="0"/>
                <xsd:element ref="ns3:_x0032_nd_x0020_Product" minOccurs="0"/>
                <xsd:element ref="ns3:_x0033_rd_x0020_Product" minOccurs="0"/>
                <xsd:element ref="ns3:Release_x0020_Number" minOccurs="0"/>
                <xsd:element ref="ns3:Region" minOccurs="0"/>
                <xsd:element ref="ns3:Document_x0020_Language"/>
                <xsd:element ref="ns3:Document_x0020_Keywords" minOccurs="0"/>
                <xsd:element ref="ns3:Company_x0020_Name" minOccurs="0"/>
                <xsd:element ref="ns3:Competitors" minOccurs="0"/>
                <xsd:element ref="ns3:Industry" minOccurs="0"/>
                <xsd:element ref="ns3:Partner" minOccurs="0"/>
                <xsd:element ref="ns3:Partner_x0020_Co-marketing" minOccurs="0"/>
                <xsd:element ref="ns3:Partner_x0020_Program" minOccurs="0"/>
                <xsd:element ref="ns3:Sales_x0020_Lifecycle" minOccurs="0"/>
                <xsd:element ref="ns3:Professional_x0020_Services" minOccurs="0"/>
                <xsd:element ref="ns3:Solution" minOccurs="0"/>
                <xsd:element ref="ns3:Services" minOccurs="0"/>
                <xsd:element ref="ns3:Marcom" minOccurs="0"/>
                <xsd:element ref="ns3:Global_x0020_Demand_x0020_Creation" minOccurs="0"/>
                <xsd:element ref="ns3:Publish_x0020_Date" minOccurs="0"/>
                <xsd:element ref="ns3:File_x0020_Publisher" minOccurs="0"/>
                <xsd:element ref="ns3:Publishing_x0020_Group"/>
                <xsd:element ref="ns3:Sales_x0020_Tools_x0020_Matrix" minOccurs="0"/>
                <xsd:element ref="ns3:Reviewed_x0020_By" minOccurs="0"/>
                <xsd:element ref="ns3:Reviewed_x0020_Date" minOccurs="0"/>
                <xsd:element ref="ns4:Sales_x0020_Handbook" minOccurs="0"/>
                <xsd:element ref="ns3:GenesysDocId" minOccurs="0"/>
                <xsd:element ref="ns4:Archive_x0020_Date" minOccurs="0"/>
                <xsd:element ref="ns3:Expiration_x0020_Date" minOccurs="0"/>
                <xsd:element ref="ns4:File_x0020_Statu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6c84141-f4b2-4776-b88e-517c7ce3e277" elementFormDefault="qualified">
    <xsd:import namespace="http://schemas.microsoft.com/office/2006/documentManagement/types"/>
    <xsd:element name="Document_x0020_Name" ma:index="0" ma:displayName="Document Name" ma:description="" ma:internalName="Document_x0020_Nam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1f0791a3-5f63-4635-91f8-e516fa76410c" elementFormDefault="qualified">
    <xsd:import namespace="http://schemas.microsoft.com/office/2006/documentManagement/types"/>
    <xsd:element name="Document_x0020_Description" ma:index="2" ma:displayName="Document Description" ma:default="" ma:internalName="Document_x0020_Description">
      <xsd:simpleType>
        <xsd:restriction base="dms:Note"/>
      </xsd:simpleType>
    </xsd:element>
    <xsd:element name="Permissions" ma:index="3" nillable="true" ma:displayName="Permissions" ma:default="Internal" ma:internalName="Permiss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sellers"/>
                    <xsd:enumeration value="Internal"/>
                    <xsd:enumeration value="Gold Partners"/>
                    <xsd:enumeration value="Partners"/>
                  </xsd:restriction>
                </xsd:simpleType>
              </xsd:element>
            </xsd:sequence>
          </xsd:extension>
        </xsd:complexContent>
      </xsd:complexType>
    </xsd:element>
    <xsd:element name="File_x0020_Author" ma:index="4" ma:displayName="File Author" ma:description="Created the original document" ma:list="df976eed-70ec-4b46-9844-244f0035ed4d" ma:internalName="File_x0020_Author" ma:showField="Title" ma:web="82937ef5-02d4-4290-84f2-80dbbd15b47e">
      <xsd:simpleType>
        <xsd:restriction base="dms:Lookup"/>
      </xsd:simpleType>
    </xsd:element>
    <xsd:element name="File_x0020_Category" ma:index="6" nillable="true" ma:displayName="File Category" ma:list="282c72ae-bf3a-4771-be06-300c814a4a12" ma:internalName="File_x0020_Category" ma:showField="Title" ma:web="82937ef5-02d4-4290-84f2-80dbbd15b47e">
      <xsd:simpleType>
        <xsd:restriction base="dms:Lookup"/>
      </xsd:simpleType>
    </xsd:element>
    <xsd:element name="Primary_x0020_Product" ma:index="7" nillable="true" ma:displayName="Primary Product" ma:list="bc3d7427-854f-470e-b22a-e4382e54da2b" ma:internalName="Primary_x0020_Product" ma:showField="Title" ma:web="82937ef5-02d4-4290-84f2-80dbbd15b47e">
      <xsd:simpleType>
        <xsd:restriction base="dms:Lookup"/>
      </xsd:simpleType>
    </xsd:element>
    <xsd:element name="_x0032_nd_x0020_Product" ma:index="8" nillable="true" ma:displayName="2nd Product" ma:list="bc3d7427-854f-470e-b22a-e4382e54da2b" ma:internalName="_x0032_nd_x0020_Product" ma:showField="Title" ma:web="82937ef5-02d4-4290-84f2-80dbbd15b47e">
      <xsd:simpleType>
        <xsd:restriction base="dms:Lookup"/>
      </xsd:simpleType>
    </xsd:element>
    <xsd:element name="_x0033_rd_x0020_Product" ma:index="9" nillable="true" ma:displayName="3rd Product" ma:list="bc3d7427-854f-470e-b22a-e4382e54da2b" ma:internalName="_x0033_rd_x0020_Product" ma:showField="Title" ma:web="82937ef5-02d4-4290-84f2-80dbbd15b47e">
      <xsd:simpleType>
        <xsd:restriction base="dms:Lookup"/>
      </xsd:simpleType>
    </xsd:element>
    <xsd:element name="Release_x0020_Number" ma:index="10" nillable="true" ma:displayName="Release Number" ma:description="i.e 7.5 GETS" ma:list="37cfbcf5-2e62-4438-9cba-c83e00743539" ma:internalName="Release_x0020_Number" ma:showField="Title" ma:web="82937ef5-02d4-4290-84f2-80dbbd15b47e">
      <xsd:simpleType>
        <xsd:restriction base="dms:Lookup"/>
      </xsd:simpleType>
    </xsd:element>
    <xsd:element name="Region" ma:index="11" nillable="true" ma:displayName="Region" ma:default="Global" ma:internalName="Region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"/>
                    <xsd:enumeration value="APAC"/>
                    <xsd:enumeration value="EMEA"/>
                    <xsd:enumeration value="Japan"/>
                    <xsd:enumeration value="Latin America"/>
                    <xsd:enumeration value="North America"/>
                  </xsd:restriction>
                </xsd:simpleType>
              </xsd:element>
            </xsd:sequence>
          </xsd:extension>
        </xsd:complexContent>
      </xsd:complexType>
    </xsd:element>
    <xsd:element name="Document_x0020_Language" ma:index="12" ma:displayName="Document Language" ma:default="English" ma:format="Dropdown" ma:internalName="Document_x0020_Language">
      <xsd:simpleType>
        <xsd:restriction base="dms:Choice">
          <xsd:enumeration value="Chinese Simplified"/>
          <xsd:enumeration value="Chinese Traditional"/>
          <xsd:enumeration value="Dutch"/>
          <xsd:enumeration value="English"/>
          <xsd:enumeration value="French"/>
          <xsd:enumeration value="German"/>
          <xsd:enumeration value="Italian"/>
          <xsd:enumeration value="Japanese"/>
          <xsd:enumeration value="Korean"/>
          <xsd:enumeration value="Portuguese"/>
          <xsd:enumeration value="Spanish"/>
        </xsd:restriction>
      </xsd:simpleType>
    </xsd:element>
    <xsd:element name="Document_x0020_Keywords" ma:index="13" nillable="true" ma:displayName="Document Keywords" ma:internalName="Document_x0020_Keywords">
      <xsd:simpleType>
        <xsd:restriction base="dms:Text">
          <xsd:maxLength value="255"/>
        </xsd:restriction>
      </xsd:simpleType>
    </xsd:element>
    <xsd:element name="Company_x0020_Name" ma:index="14" nillable="true" ma:displayName="Company Name" ma:description="Is there a customer associated with this document?" ma:list="50e6e1f2-43c2-4cc2-b686-dcc16b7b73b9" ma:internalName="Company_x0020_Name" ma:showField="Title" ma:web="82937ef5-02d4-4290-84f2-80dbbd15b47e">
      <xsd:simpleType>
        <xsd:restriction base="dms:Lookup"/>
      </xsd:simpleType>
    </xsd:element>
    <xsd:element name="Competitors" ma:index="15" nillable="true" ma:displayName="Competitors" ma:default="" ma:internalName="Competitor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pect"/>
                    <xsd:enumeration value="Avaya"/>
                    <xsd:enumeration value="Cisco"/>
                    <xsd:enumeration value="Interactive Intelligence"/>
                    <xsd:enumeration value="Intervoice"/>
                    <xsd:enumeration value="Invision"/>
                    <xsd:enumeration value="NICE-IEX"/>
                    <xsd:enumeration value="Nortel"/>
                    <xsd:enumeration value="Siemens"/>
                    <xsd:enumeration value="TeleOpti"/>
                    <xsd:enumeration value="Verint-Witnes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Industry" ma:index="16" nillable="true" ma:displayName="Industry" ma:list="ff10acbf-6a55-4ac5-95d7-45974afb3dce" ma:internalName="Industry" ma:showField="Title" ma:web="82937ef5-02d4-4290-84f2-80dbbd15b47e">
      <xsd:simpleType>
        <xsd:restriction base="dms:Lookup"/>
      </xsd:simpleType>
    </xsd:element>
    <xsd:element name="Partner" ma:index="17" nillable="true" ma:displayName="Partner" ma:list="ab70b803-38b0-4e00-aa7d-4ed422324bc8" ma:internalName="Partner" ma:showField="Title" ma:web="82937ef5-02d4-4290-84f2-80dbbd15b47e">
      <xsd:simpleType>
        <xsd:restriction base="dms:Lookup"/>
      </xsd:simpleType>
    </xsd:element>
    <xsd:element name="Partner_x0020_Co-marketing" ma:index="18" nillable="true" ma:displayName="Partner Co-marketing" ma:list="2e3af220-6fa4-4e3c-add7-45062c257a3c" ma:internalName="Partner_x0020_Co_x002d_marketing" ma:showField="Title" ma:web="82937ef5-02d4-4290-84f2-80dbbd15b47e">
      <xsd:simpleType>
        <xsd:restriction base="dms:Lookup"/>
      </xsd:simpleType>
    </xsd:element>
    <xsd:element name="Partner_x0020_Program" ma:index="19" nillable="true" ma:displayName="Partner Program" ma:description="**Channel Marketing Use Only**" ma:list="cd217689-3182-45d3-8fce-13ff65844df2" ma:internalName="Partner_x0020_Program" ma:showField="Title" ma:web="82937ef5-02d4-4290-84f2-80dbbd15b47e">
      <xsd:simpleType>
        <xsd:restriction base="dms:Lookup"/>
      </xsd:simpleType>
    </xsd:element>
    <xsd:element name="Sales_x0020_Lifecycle" ma:index="20" nillable="true" ma:displayName="Sales Content Level" ma:default="" ma:internalName="Sales_x0020_Lifecycl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ales"/>
                    <xsd:enumeration value="Pre-Sales"/>
                    <xsd:enumeration value="Post-Sales"/>
                  </xsd:restriction>
                </xsd:simpleType>
              </xsd:element>
            </xsd:sequence>
          </xsd:extension>
        </xsd:complexContent>
      </xsd:complexType>
    </xsd:element>
    <xsd:element name="Professional_x0020_Services" ma:index="21" nillable="true" ma:displayName="Professional Services" ma:list="f86b278f-c88b-4dd7-ab9e-caa3db661d5c" ma:internalName="Professional_x0020_Services" ma:showField="Title" ma:web="82937ef5-02d4-4290-84f2-80dbbd15b47e">
      <xsd:simpleType>
        <xsd:restriction base="dms:Lookup"/>
      </xsd:simpleType>
    </xsd:element>
    <xsd:element name="Solution" ma:index="22" nillable="true" ma:displayName="Solution" ma:list="da449b64-fecf-4d2b-a9c1-e108484853d5" ma:internalName="Solution" ma:showField="Title" ma:web="82937ef5-02d4-4290-84f2-80dbbd15b47e">
      <xsd:simpleType>
        <xsd:restriction base="dms:Lookup"/>
      </xsd:simpleType>
    </xsd:element>
    <xsd:element name="Services" ma:index="23" nillable="true" ma:displayName="Services" ma:list="7441238f-9885-4c38-8862-06c9cfadd3d9" ma:internalName="Services" ma:showField="Title" ma:web="82937ef5-02d4-4290-84f2-80dbbd15b47e">
      <xsd:simpleType>
        <xsd:restriction base="dms:Lookup"/>
      </xsd:simpleType>
    </xsd:element>
    <xsd:element name="Marcom" ma:index="24" nillable="true" ma:displayName="Marcom" ma:list="40a1f4a8-f601-4ee6-b96e-67bddc76491c" ma:internalName="Marcom" ma:showField="Title" ma:web="82937ef5-02d4-4290-84f2-80dbbd15b47e">
      <xsd:simpleType>
        <xsd:restriction base="dms:Lookup"/>
      </xsd:simpleType>
    </xsd:element>
    <xsd:element name="Global_x0020_Demand_x0020_Creation" ma:index="25" nillable="true" ma:displayName="Global Demand Creation" ma:list="b65b991a-321c-403d-a57d-4d18d217468a" ma:internalName="Global_x0020_Demand_x0020_Creation" ma:showField="Title" ma:web="82937ef5-02d4-4290-84f2-80dbbd15b47e">
      <xsd:simpleType>
        <xsd:restriction base="dms:Lookup"/>
      </xsd:simpleType>
    </xsd:element>
    <xsd:element name="Publish_x0020_Date" ma:index="26" nillable="true" ma:displayName="Publish Date" ma:format="DateOnly" ma:internalName="Publish_x0020_Date">
      <xsd:simpleType>
        <xsd:restriction base="dms:DateTime"/>
      </xsd:simpleType>
    </xsd:element>
    <xsd:element name="File_x0020_Publisher" ma:index="27" nillable="true" ma:displayName="File Publisher" ma:internalName="File_x0020_Publisher">
      <xsd:simpleType>
        <xsd:restriction base="dms:Text">
          <xsd:maxLength value="255"/>
        </xsd:restriction>
      </xsd:simpleType>
    </xsd:element>
    <xsd:element name="Publishing_x0020_Group" ma:index="28" ma:displayName="Publishing Group" ma:default="" ma:format="Dropdown" ma:internalName="Publishing_x0020_Group">
      <xsd:simpleType>
        <xsd:restriction base="dms:Choice">
          <xsd:enumeration value="Americas Field Marketing"/>
          <xsd:enumeration value="APAC Field Marketing"/>
          <xsd:enumeration value="Business Consulting"/>
          <xsd:enumeration value="Corporate Release Management"/>
          <xsd:enumeration value="Customer Marketing"/>
          <xsd:enumeration value="EMEA Field Marketing"/>
          <xsd:enumeration value="Events"/>
          <xsd:enumeration value="Executive Briefing Center"/>
          <xsd:enumeration value="Field Readiness"/>
          <xsd:enumeration value="Genesys Enterprise Telephony Software"/>
          <xsd:enumeration value="Genesys Sales Academy"/>
          <xsd:enumeration value="Genesys University"/>
          <xsd:enumeration value="Global Demand Creation"/>
          <xsd:enumeration value="Managed Service Solutions"/>
          <xsd:enumeration value="Marketing Communications"/>
          <xsd:enumeration value="Marketing Operations"/>
          <xsd:enumeration value="Product Management"/>
          <xsd:enumeration value="Product Marketing"/>
          <xsd:enumeration value="Professional Services"/>
          <xsd:enumeration value="Public Relations"/>
          <xsd:enumeration value="Sales Development"/>
          <xsd:enumeration value="Sales Operations"/>
          <xsd:enumeration value="SEO"/>
          <xsd:enumeration value="Technical Marketing"/>
          <xsd:enumeration value="Technical Support"/>
          <xsd:enumeration value="Worldwide Field &amp; Partner Marketing"/>
          <xsd:enumeration value="WW Channel Marketing - Programs"/>
        </xsd:restriction>
      </xsd:simpleType>
    </xsd:element>
    <xsd:element name="Sales_x0020_Tools_x0020_Matrix" ma:index="29" nillable="true" ma:displayName="ASTM" ma:default="0" ma:description="**FOR ADMIN USE ONLY**" ma:internalName="Sales_x0020_Tools_x0020_Matrix">
      <xsd:simpleType>
        <xsd:restriction base="dms:Boolean"/>
      </xsd:simpleType>
    </xsd:element>
    <xsd:element name="Reviewed_x0020_By" ma:index="30" nillable="true" ma:displayName="Reviewed By" ma:default="" ma:description="** FOR ADMIN USE ONLY **" ma:internalName="Reviewed_x0020_By">
      <xsd:simpleType>
        <xsd:restriction base="dms:Text">
          <xsd:maxLength value="255"/>
        </xsd:restriction>
      </xsd:simpleType>
    </xsd:element>
    <xsd:element name="Reviewed_x0020_Date" ma:index="31" nillable="true" ma:displayName="Reviewed Date" ma:default="" ma:description="** FOR ADMIN USE ONLY **" ma:internalName="Reviewed_x0020_Date">
      <xsd:simpleType>
        <xsd:restriction base="dms:Text">
          <xsd:maxLength value="255"/>
        </xsd:restriction>
      </xsd:simpleType>
    </xsd:element>
    <xsd:element name="GenesysDocId" ma:index="33" nillable="true" ma:displayName="GenesysDocId" ma:internalName="GenesysDocId">
      <xsd:simpleType>
        <xsd:restriction base="dms:Text">
          <xsd:maxLength value="255"/>
        </xsd:restriction>
      </xsd:simpleType>
    </xsd:element>
    <xsd:element name="Expiration_x0020_Date" ma:index="42" nillable="true" ma:displayName="Expiration Date" ma:format="DateOnly" ma:hidden="true" ma:internalName="Expiration_x0020_Date" ma:readOnly="false">
      <xsd:simpleType>
        <xsd:restriction base="dms:DateTime"/>
      </xsd:simpleType>
    </xsd:element>
  </xsd:schema>
  <xsd:schema xmlns:xsd="http://www.w3.org/2001/XMLSchema" xmlns:dms="http://schemas.microsoft.com/office/2006/documentManagement/types" targetNamespace="82937ef5-02d4-4290-84f2-80dbbd15b47e" elementFormDefault="qualified">
    <xsd:import namespace="http://schemas.microsoft.com/office/2006/documentManagement/types"/>
    <xsd:element name="File_x0020__x0020_Owner" ma:index="5" ma:displayName="File  Owner" ma:description="Responsible for updates/edits and renewals" ma:list="UserInfo" ma:internalName="File_x0020__x0020_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ales_x0020_Handbook" ma:index="32" nillable="true" ma:displayName="Sales Handbook" ma:default="" ma:description="** FOR ADMIN USE ONLY **" ma:internalName="Sales_x0020_Handbook">
      <xsd:simpleType>
        <xsd:restriction base="dms:Text">
          <xsd:maxLength value="255"/>
        </xsd:restriction>
      </xsd:simpleType>
    </xsd:element>
    <xsd:element name="Archive_x0020_Date" ma:index="41" nillable="true" ma:displayName="Archive Date" ma:format="DateOnly" ma:internalName="Archive_x0020_Date" ma:readOnly="false">
      <xsd:simpleType>
        <xsd:restriction base="dms:DateTime"/>
      </xsd:simpleType>
    </xsd:element>
    <xsd:element name="File_x0020_Status" ma:index="43" nillable="true" ma:displayName="File Status" ma:hidden="true" ma:internalName="File_x0020_Status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7" ma:displayName="Content Type"/>
        <xsd:element ref="dc:title" maxOccurs="1" ma:index="4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artner xmlns="1f0791a3-5f63-4635-91f8-e516fa76410c" xsi:nil="true"/>
    <Professional_x0020_Services xmlns="1f0791a3-5f63-4635-91f8-e516fa76410c" xsi:nil="true"/>
    <Reviewed_x0020_Date xmlns="1f0791a3-5f63-4635-91f8-e516fa76410c" xsi:nil="true"/>
    <Sales_x0020_Lifecycle xmlns="1f0791a3-5f63-4635-91f8-e516fa76410c"/>
    <Archive_x0020_Date xmlns="82937ef5-02d4-4290-84f2-80dbbd15b47e">2013-01-18T08:00:00+00:00</Archive_x0020_Date>
    <Solution xmlns="1f0791a3-5f63-4635-91f8-e516fa76410c" xsi:nil="true"/>
    <Publishing_x0020_Group xmlns="1f0791a3-5f63-4635-91f8-e516fa76410c">Marketing Communications</Publishing_x0020_Group>
    <_x0032_nd_x0020_Product xmlns="1f0791a3-5f63-4635-91f8-e516fa76410c" xsi:nil="true"/>
    <Document_x0020_Keywords xmlns="1f0791a3-5f63-4635-91f8-e516fa76410c" xsi:nil="true"/>
    <File_x0020_Category xmlns="1f0791a3-5f63-4635-91f8-e516fa76410c">20</File_x0020_Category>
    <Global_x0020_Demand_x0020_Creation xmlns="1f0791a3-5f63-4635-91f8-e516fa76410c" xsi:nil="true"/>
    <File_x0020_Status xmlns="82937ef5-02d4-4290-84f2-80dbbd15b47e" xsi:nil="true"/>
    <File_x0020_Author xmlns="1f0791a3-5f63-4635-91f8-e516fa76410c">278</File_x0020_Author>
    <Marcom xmlns="1f0791a3-5f63-4635-91f8-e516fa76410c" xsi:nil="true"/>
    <Services xmlns="1f0791a3-5f63-4635-91f8-e516fa76410c" xsi:nil="true"/>
    <Document_x0020_Description xmlns="1f0791a3-5f63-4635-91f8-e516fa76410c">This is the PowerPoint template for your use. This template is for a regular (4X3) screen size.</Document_x0020_Description>
    <Sales_x0020_Handbook xmlns="82937ef5-02d4-4290-84f2-80dbbd15b47e" xsi:nil="true"/>
    <Primary_x0020_Product xmlns="1f0791a3-5f63-4635-91f8-e516fa76410c">4</Primary_x0020_Product>
    <Permissions xmlns="1f0791a3-5f63-4635-91f8-e516fa76410c">
      <Value>Internal</Value>
      <Value>Gold Partners</Value>
      <Value>Partners</Value>
    </Permissions>
    <Industry xmlns="1f0791a3-5f63-4635-91f8-e516fa76410c" xsi:nil="true"/>
    <Partner_x0020_Co-marketing xmlns="1f0791a3-5f63-4635-91f8-e516fa76410c" xsi:nil="true"/>
    <Company_x0020_Name xmlns="1f0791a3-5f63-4635-91f8-e516fa76410c" xsi:nil="true"/>
    <File_x0020__x0020_Owner xmlns="82937ef5-02d4-4290-84f2-80dbbd15b47e">
      <UserInfo>
        <DisplayName>Joanne Lesser</DisplayName>
        <AccountId>1906</AccountId>
        <AccountType/>
      </UserInfo>
    </File_x0020__x0020_Owner>
    <Publish_x0020_Date xmlns="1f0791a3-5f63-4635-91f8-e516fa76410c">2012-01-19T08:00:00+00:00</Publish_x0020_Date>
    <Reviewed_x0020_By xmlns="1f0791a3-5f63-4635-91f8-e516fa76410c" xsi:nil="true"/>
    <GenesysDocId xmlns="1f0791a3-5f63-4635-91f8-e516fa76410c">69f79ef4-92e3-414b-909c-954e664ca9bc</GenesysDocId>
    <Release_x0020_Number xmlns="1f0791a3-5f63-4635-91f8-e516fa76410c" xsi:nil="true"/>
    <Sales_x0020_Tools_x0020_Matrix xmlns="1f0791a3-5f63-4635-91f8-e516fa76410c">false</Sales_x0020_Tools_x0020_Matrix>
    <Region xmlns="1f0791a3-5f63-4635-91f8-e516fa76410c">
      <Value>Global</Value>
    </Region>
    <Competitors xmlns="1f0791a3-5f63-4635-91f8-e516fa76410c"/>
    <Partner_x0020_Program xmlns="1f0791a3-5f63-4635-91f8-e516fa76410c" xsi:nil="true"/>
    <Expiration_x0020_Date xmlns="1f0791a3-5f63-4635-91f8-e516fa76410c" xsi:nil="true"/>
    <File_x0020_Publisher xmlns="1f0791a3-5f63-4635-91f8-e516fa76410c">Becky Roberts</File_x0020_Publisher>
    <Document_x0020_Language xmlns="1f0791a3-5f63-4635-91f8-e516fa76410c">English</Document_x0020_Language>
    <_x0033_rd_x0020_Product xmlns="1f0791a3-5f63-4635-91f8-e516fa76410c" xsi:nil="true"/>
    <Document_x0020_Name xmlns="b6c84141-f4b2-4776-b88e-517c7ce3e277">Genesys 2012 PowerPoint Template - Regular Width</Document_x0020_Name>
  </documentManagement>
</p:properties>
</file>

<file path=customXml/itemProps1.xml><?xml version="1.0" encoding="utf-8"?>
<ds:datastoreItem xmlns:ds="http://schemas.openxmlformats.org/officeDocument/2006/customXml" ds:itemID="{56F8907B-383C-47E1-86AA-783BB71007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5ABB86-8FD4-4137-989B-0612E491A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c84141-f4b2-4776-b88e-517c7ce3e277"/>
    <ds:schemaRef ds:uri="1f0791a3-5f63-4635-91f8-e516fa76410c"/>
    <ds:schemaRef ds:uri="82937ef5-02d4-4290-84f2-80dbbd15b47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43F25D2-1BEA-4834-A105-2C4B11A6729C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82937ef5-02d4-4290-84f2-80dbbd15b47e"/>
    <ds:schemaRef ds:uri="http://purl.org/dc/terms/"/>
    <ds:schemaRef ds:uri="b6c84141-f4b2-4776-b88e-517c7ce3e277"/>
    <ds:schemaRef ds:uri="1f0791a3-5f63-4635-91f8-e516fa76410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54987</TotalTime>
  <Words>990</Words>
  <Application>Microsoft Office PowerPoint</Application>
  <PresentationFormat>Custom</PresentationFormat>
  <Paragraphs>205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Custom Design</vt:lpstr>
      <vt:lpstr>1_Custom Design</vt:lpstr>
      <vt:lpstr>2_Custom Design</vt:lpstr>
      <vt:lpstr>3_Custom Design</vt:lpstr>
      <vt:lpstr>Genesys Routing Design Overview</vt:lpstr>
      <vt:lpstr>Agenda</vt:lpstr>
      <vt:lpstr>Current Technology and Business State</vt:lpstr>
      <vt:lpstr>Agent Routing Design: VCC vs. Omni </vt:lpstr>
      <vt:lpstr>Key Aspects of Routing</vt:lpstr>
      <vt:lpstr>Advantages of a Rules-based Routing System</vt:lpstr>
      <vt:lpstr>Genesys Tools Used for Routing Configuration and Rules Creation </vt:lpstr>
      <vt:lpstr>Genesys Tools Used for Routing Configuration and Rules Creation </vt:lpstr>
      <vt:lpstr>Genesys Rules System Components</vt:lpstr>
      <vt:lpstr>Routing Design Components</vt:lpstr>
      <vt:lpstr>Progression of Rules through the Call Flow</vt:lpstr>
      <vt:lpstr>Demonstration</vt:lpstr>
      <vt:lpstr>Questions?</vt:lpstr>
    </vt:vector>
  </TitlesOfParts>
  <Company>Genesys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Joanne Lesser2</dc:creator>
  <cp:lastModifiedBy>Osborne, Donald J</cp:lastModifiedBy>
  <cp:revision>572</cp:revision>
  <cp:lastPrinted>2013-01-08T01:01:13Z</cp:lastPrinted>
  <dcterms:created xsi:type="dcterms:W3CDTF">2013-01-08T22:22:10Z</dcterms:created>
  <dcterms:modified xsi:type="dcterms:W3CDTF">2018-02-28T19:28:59Z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0x0101007CA19473B95C1D4CB7A99E373B691BF00048401A5F55BE544889EFA33B5DD665F0</vt:lpwstr>
  </property>
  <property fmtid="{D5CDD505-2E9C-101B-9397-08002B2CF9AE}" pid="3" name="Document Status">
    <vt:lpwstr>3</vt:lpwstr>
  </property>
</Properties>
</file>