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78" r:id="rId2"/>
    <p:sldId id="279" r:id="rId3"/>
    <p:sldId id="280" r:id="rId4"/>
    <p:sldId id="281" r:id="rId5"/>
    <p:sldId id="282" r:id="rId6"/>
    <p:sldId id="283" r:id="rId7"/>
    <p:sldId id="26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EC6084-5017-4EC3-93FF-4346176F8C78}" type="datetimeFigureOut">
              <a:rPr lang="en-US" smtClean="0"/>
              <a:pPr/>
              <a:t>7/28/2009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82DE22-88C4-4790-8BC6-DE8D642019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B75B9C-5BB3-4B75-B891-394A93D12028}" type="slidenum">
              <a:rPr lang="en-US"/>
              <a:pPr/>
              <a:t>2</a:t>
            </a:fld>
            <a:endParaRPr lang="en-US"/>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a:xfrm>
            <a:off x="685800" y="4343400"/>
            <a:ext cx="5486400" cy="4114800"/>
          </a:xfrm>
        </p:spPr>
        <p:txBody>
          <a:bodyPr lIns="89968" tIns="44984" rIns="89968" bIns="44984"/>
          <a:lstStyle/>
          <a:p>
            <a:r>
              <a:rPr lang="en-US" sz="1400" b="1" i="1"/>
              <a:t>Avaya Media Servers and Media Gateways</a:t>
            </a:r>
          </a:p>
          <a:p>
            <a:endParaRPr lang="en-US" sz="1400" b="1" i="1"/>
          </a:p>
          <a:p>
            <a:r>
              <a:rPr lang="en-US" b="1"/>
              <a:t>Avaya Media Servers and Media Gateways powered by Avaya MultiVantage Software provide highly flexible and scalable components that can be mixed and matched to create customized solutions.  A wide range of custom configurations can be deployed to meet the spectrum of business needs: from a single-location, IP network, to a complex global multi-protocol network.</a:t>
            </a:r>
          </a:p>
          <a:p>
            <a:endParaRPr lang="en-US" b="1"/>
          </a:p>
          <a:p>
            <a:pPr>
              <a:buFontTx/>
              <a:buChar char="•"/>
            </a:pPr>
            <a:r>
              <a:rPr lang="en-US" b="1" i="1"/>
              <a:t>Avaya Media Servers: </a:t>
            </a:r>
            <a:r>
              <a:rPr lang="en-US" b="1"/>
              <a:t> Provide a robust application platform based on industry standard operating systems to support distributed IP networking and centralized call processing across multi-protocol networks.  These servers are available as an integrated solution or can operate independently, with the ability to handle up to 300,000 busy hour call completions (BHCC).</a:t>
            </a:r>
          </a:p>
          <a:p>
            <a:r>
              <a:rPr lang="en-US" b="1"/>
              <a:t>	</a:t>
            </a:r>
          </a:p>
          <a:p>
            <a:pPr>
              <a:buFontTx/>
              <a:buChar char="•"/>
            </a:pPr>
            <a:r>
              <a:rPr lang="en-US" b="1" i="1"/>
              <a:t>Avaya Media Gateways:</a:t>
            </a:r>
            <a:r>
              <a:rPr lang="en-US" b="1"/>
              <a:t>  Are stackable and modular hardware elements that deliver application enabling voice, data, fax, video, and messaging capabilities to your network.  They house hardware elements such as control interfaces and port interfaces routing both bearer and signaling traffic routed between packet- switched and circuit switched networks.  Avaya Media Gateways are optimized for enterprise IP telephony and provide a variety of flexible, cost effective deployment options ranging from blended (I.e. IP and TDM) to a 100% IP environment.  They are interoperable with standards based data networks to provide maximum flexibility and reduce total cost of ownership.</a:t>
            </a:r>
          </a:p>
          <a:p>
            <a:endParaRPr lang="en-US" b="1"/>
          </a:p>
          <a:p>
            <a:r>
              <a:rPr lang="en-US" b="1"/>
              <a:t>We will discuss the details of each solution shortly.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A761B0-451B-4AB3-A71A-27F81F5B648B}" type="datetimeFigureOut">
              <a:rPr lang="en-US" smtClean="0"/>
              <a:pPr/>
              <a:t>7/28/2009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ACAF0-B34C-4076-857E-86B7DAC193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A761B0-451B-4AB3-A71A-27F81F5B648B}" type="datetimeFigureOut">
              <a:rPr lang="en-US" smtClean="0"/>
              <a:pPr/>
              <a:t>7/28/2009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ACAF0-B34C-4076-857E-86B7DAC193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A761B0-451B-4AB3-A71A-27F81F5B648B}" type="datetimeFigureOut">
              <a:rPr lang="en-US" smtClean="0"/>
              <a:pPr/>
              <a:t>7/28/2009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ACAF0-B34C-4076-857E-86B7DAC193D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6553200" cy="533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71600"/>
            <a:ext cx="3810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71900"/>
            <a:ext cx="3810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3048000" y="6019800"/>
            <a:ext cx="2895600" cy="457200"/>
          </a:xfrm>
        </p:spPr>
        <p:txBody>
          <a:bodyPr/>
          <a:lstStyle>
            <a:lvl1pPr>
              <a:defRPr/>
            </a:lvl1pPr>
          </a:lstStyle>
          <a:p>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65532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371600"/>
            <a:ext cx="7772400" cy="4648200"/>
          </a:xfrm>
        </p:spPr>
        <p:txBody>
          <a:bodyPr/>
          <a:lstStyle/>
          <a:p>
            <a:endParaRPr lang="en-US"/>
          </a:p>
        </p:txBody>
      </p:sp>
      <p:sp>
        <p:nvSpPr>
          <p:cNvPr id="4" name="Footer Placeholder 3"/>
          <p:cNvSpPr>
            <a:spLocks noGrp="1"/>
          </p:cNvSpPr>
          <p:nvPr>
            <p:ph type="ftr" sz="quarter" idx="10"/>
          </p:nvPr>
        </p:nvSpPr>
        <p:spPr>
          <a:xfrm>
            <a:off x="3048000" y="6019800"/>
            <a:ext cx="2895600" cy="457200"/>
          </a:xfrm>
        </p:spPr>
        <p:txBody>
          <a:bodyPr/>
          <a:lstStyle>
            <a:lvl1pPr>
              <a:defRPr/>
            </a:lvl1pP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A761B0-451B-4AB3-A71A-27F81F5B648B}" type="datetimeFigureOut">
              <a:rPr lang="en-US" smtClean="0"/>
              <a:pPr/>
              <a:t>7/28/2009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ACAF0-B34C-4076-857E-86B7DAC193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A761B0-451B-4AB3-A71A-27F81F5B648B}" type="datetimeFigureOut">
              <a:rPr lang="en-US" smtClean="0"/>
              <a:pPr/>
              <a:t>7/28/2009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ACAF0-B34C-4076-857E-86B7DAC193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A761B0-451B-4AB3-A71A-27F81F5B648B}" type="datetimeFigureOut">
              <a:rPr lang="en-US" smtClean="0"/>
              <a:pPr/>
              <a:t>7/28/2009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ACAF0-B34C-4076-857E-86B7DAC193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A761B0-451B-4AB3-A71A-27F81F5B648B}" type="datetimeFigureOut">
              <a:rPr lang="en-US" smtClean="0"/>
              <a:pPr/>
              <a:t>7/28/2009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3ACAF0-B34C-4076-857E-86B7DAC193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A761B0-451B-4AB3-A71A-27F81F5B648B}" type="datetimeFigureOut">
              <a:rPr lang="en-US" smtClean="0"/>
              <a:pPr/>
              <a:t>7/28/2009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3ACAF0-B34C-4076-857E-86B7DAC193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761B0-451B-4AB3-A71A-27F81F5B648B}" type="datetimeFigureOut">
              <a:rPr lang="en-US" smtClean="0"/>
              <a:pPr/>
              <a:t>7/28/2009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3ACAF0-B34C-4076-857E-86B7DAC193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A761B0-451B-4AB3-A71A-27F81F5B648B}" type="datetimeFigureOut">
              <a:rPr lang="en-US" smtClean="0"/>
              <a:pPr/>
              <a:t>7/28/2009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ACAF0-B34C-4076-857E-86B7DAC193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A761B0-451B-4AB3-A71A-27F81F5B648B}" type="datetimeFigureOut">
              <a:rPr lang="en-US" smtClean="0"/>
              <a:pPr/>
              <a:t>7/28/2009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ACAF0-B34C-4076-857E-86B7DAC193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A761B0-451B-4AB3-A71A-27F81F5B648B}" type="datetimeFigureOut">
              <a:rPr lang="en-US" smtClean="0"/>
              <a:pPr/>
              <a:t>7/28/2009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ACAF0-B34C-4076-857E-86B7DAC193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8" name="Rectangle 4"/>
          <p:cNvSpPr>
            <a:spLocks noGrp="1" noChangeArrowheads="1"/>
          </p:cNvSpPr>
          <p:nvPr>
            <p:ph type="title"/>
          </p:nvPr>
        </p:nvSpPr>
        <p:spPr/>
        <p:txBody>
          <a:bodyPr>
            <a:normAutofit fontScale="90000"/>
          </a:bodyPr>
          <a:lstStyle/>
          <a:p>
            <a:r>
              <a:rPr lang="en-US" sz="3200"/>
              <a:t>Traditional Offerings</a:t>
            </a:r>
          </a:p>
        </p:txBody>
      </p:sp>
      <p:pic>
        <p:nvPicPr>
          <p:cNvPr id="451589" name="Picture 5" descr="DEFINITY® G3"/>
          <p:cNvPicPr>
            <a:picLocks noGrp="1" noChangeAspect="1" noChangeArrowheads="1"/>
          </p:cNvPicPr>
          <p:nvPr>
            <p:ph sz="half" idx="1"/>
          </p:nvPr>
        </p:nvPicPr>
        <p:blipFill>
          <a:blip r:embed="rId2">
            <a:clrChange>
              <a:clrFrom>
                <a:srgbClr val="FFFFFF"/>
              </a:clrFrom>
              <a:clrTo>
                <a:srgbClr val="FFFFFF">
                  <a:alpha val="0"/>
                </a:srgbClr>
              </a:clrTo>
            </a:clrChange>
          </a:blip>
          <a:srcRect/>
          <a:stretch>
            <a:fillRect/>
          </a:stretch>
        </p:blipFill>
        <p:spPr>
          <a:xfrm>
            <a:off x="1277938" y="1371600"/>
            <a:ext cx="2624137" cy="4648200"/>
          </a:xfrm>
          <a:noFill/>
          <a:ln/>
        </p:spPr>
      </p:pic>
      <p:pic>
        <p:nvPicPr>
          <p:cNvPr id="451591" name="Picture 7" descr="G3si"/>
          <p:cNvPicPr>
            <a:picLocks noGrp="1" noChangeAspect="1" noChangeArrowheads="1"/>
          </p:cNvPicPr>
          <p:nvPr>
            <p:ph sz="quarter" idx="2"/>
          </p:nvPr>
        </p:nvPicPr>
        <p:blipFill>
          <a:blip r:embed="rId3"/>
          <a:srcRect/>
          <a:stretch>
            <a:fillRect/>
          </a:stretch>
        </p:blipFill>
        <p:spPr>
          <a:xfrm>
            <a:off x="5070475" y="1371600"/>
            <a:ext cx="2965450" cy="2247900"/>
          </a:xfrm>
          <a:noFill/>
          <a:ln/>
        </p:spPr>
      </p:pic>
      <p:pic>
        <p:nvPicPr>
          <p:cNvPr id="451593" name="Picture 9" descr="lr_guestworksdefinityunit"/>
          <p:cNvPicPr>
            <a:picLocks noGrp="1" noChangeAspect="1" noChangeArrowheads="1"/>
          </p:cNvPicPr>
          <p:nvPr>
            <p:ph sz="quarter" idx="3"/>
          </p:nvPr>
        </p:nvPicPr>
        <p:blipFill>
          <a:blip r:embed="rId4"/>
          <a:srcRect t="6956"/>
          <a:stretch>
            <a:fillRect/>
          </a:stretch>
        </p:blipFill>
        <p:spPr>
          <a:xfrm>
            <a:off x="5446713" y="3771900"/>
            <a:ext cx="2211387" cy="2247900"/>
          </a:xfrm>
          <a:noFill/>
          <a:ln/>
        </p:spPr>
      </p:pic>
      <p:sp>
        <p:nvSpPr>
          <p:cNvPr id="451595" name="Text Box 11"/>
          <p:cNvSpPr txBox="1">
            <a:spLocks noChangeArrowheads="1"/>
          </p:cNvSpPr>
          <p:nvPr/>
        </p:nvSpPr>
        <p:spPr bwMode="auto">
          <a:xfrm>
            <a:off x="1524000" y="5638800"/>
            <a:ext cx="2057400" cy="581025"/>
          </a:xfrm>
          <a:prstGeom prst="rect">
            <a:avLst/>
          </a:prstGeom>
          <a:noFill/>
          <a:ln w="76200">
            <a:noFill/>
            <a:miter lim="800000"/>
            <a:headEnd/>
            <a:tailEnd/>
          </a:ln>
          <a:effectLst/>
        </p:spPr>
        <p:txBody>
          <a:bodyPr>
            <a:spAutoFit/>
          </a:bodyPr>
          <a:lstStyle/>
          <a:p>
            <a:pPr>
              <a:spcBef>
                <a:spcPct val="50000"/>
              </a:spcBef>
              <a:buFontTx/>
              <a:buNone/>
            </a:pPr>
            <a:r>
              <a:rPr lang="en-US" sz="1600"/>
              <a:t>Definity G3r with MCC1 Gateways</a:t>
            </a:r>
          </a:p>
        </p:txBody>
      </p:sp>
      <p:sp>
        <p:nvSpPr>
          <p:cNvPr id="451596" name="Text Box 12"/>
          <p:cNvSpPr txBox="1">
            <a:spLocks noChangeArrowheads="1"/>
          </p:cNvSpPr>
          <p:nvPr/>
        </p:nvSpPr>
        <p:spPr bwMode="auto">
          <a:xfrm>
            <a:off x="6629400" y="990600"/>
            <a:ext cx="1981200" cy="581025"/>
          </a:xfrm>
          <a:prstGeom prst="rect">
            <a:avLst/>
          </a:prstGeom>
          <a:noFill/>
          <a:ln w="76200">
            <a:noFill/>
            <a:miter lim="800000"/>
            <a:headEnd/>
            <a:tailEnd/>
          </a:ln>
          <a:effectLst/>
        </p:spPr>
        <p:txBody>
          <a:bodyPr>
            <a:spAutoFit/>
          </a:bodyPr>
          <a:lstStyle/>
          <a:p>
            <a:pPr>
              <a:spcBef>
                <a:spcPct val="50000"/>
              </a:spcBef>
              <a:buFontTx/>
              <a:buNone/>
            </a:pPr>
            <a:r>
              <a:rPr lang="en-US" sz="1600"/>
              <a:t>Definity G3si with SCC1 Gateway</a:t>
            </a:r>
          </a:p>
        </p:txBody>
      </p:sp>
      <p:sp>
        <p:nvSpPr>
          <p:cNvPr id="451597" name="Text Box 13"/>
          <p:cNvSpPr txBox="1">
            <a:spLocks noChangeArrowheads="1"/>
          </p:cNvSpPr>
          <p:nvPr/>
        </p:nvSpPr>
        <p:spPr bwMode="auto">
          <a:xfrm>
            <a:off x="6705600" y="5791200"/>
            <a:ext cx="2057400" cy="581025"/>
          </a:xfrm>
          <a:prstGeom prst="rect">
            <a:avLst/>
          </a:prstGeom>
          <a:noFill/>
          <a:ln w="76200">
            <a:noFill/>
            <a:miter lim="800000"/>
            <a:headEnd/>
            <a:tailEnd/>
          </a:ln>
          <a:effectLst/>
        </p:spPr>
        <p:txBody>
          <a:bodyPr>
            <a:spAutoFit/>
          </a:bodyPr>
          <a:lstStyle/>
          <a:p>
            <a:pPr>
              <a:spcBef>
                <a:spcPct val="50000"/>
              </a:spcBef>
              <a:buFontTx/>
              <a:buNone/>
            </a:pPr>
            <a:r>
              <a:rPr lang="en-US" sz="1600"/>
              <a:t>Definity csi with CMC1 gateways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529" name="Object 1"/>
          <p:cNvGraphicFramePr>
            <a:graphicFrameLocks noChangeAspect="1"/>
          </p:cNvGraphicFramePr>
          <p:nvPr/>
        </p:nvGraphicFramePr>
        <p:xfrm>
          <a:off x="771525" y="838200"/>
          <a:ext cx="7610475" cy="4876800"/>
        </p:xfrm>
        <a:graphic>
          <a:graphicData uri="http://schemas.openxmlformats.org/presentationml/2006/ole">
            <p:oleObj spid="_x0000_s2050" name="Bitmap Image" r:id="rId3" imgW="6485714" imgH="3266667" progId="PBrush">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3553" name="Object 1"/>
          <p:cNvGraphicFramePr>
            <a:graphicFrameLocks noChangeAspect="1"/>
          </p:cNvGraphicFramePr>
          <p:nvPr/>
        </p:nvGraphicFramePr>
        <p:xfrm>
          <a:off x="914400" y="762000"/>
          <a:ext cx="7239000" cy="4953000"/>
        </p:xfrm>
        <a:graphic>
          <a:graphicData uri="http://schemas.openxmlformats.org/presentationml/2006/ole">
            <p:oleObj spid="_x0000_s3074" name="Bitmap Image" r:id="rId3" imgW="6496957" imgH="3285714" progId="PBrush">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2180" name="Rectangle 4"/>
          <p:cNvSpPr>
            <a:spLocks noGrp="1" noChangeArrowheads="1"/>
          </p:cNvSpPr>
          <p:nvPr>
            <p:ph type="title"/>
          </p:nvPr>
        </p:nvSpPr>
        <p:spPr/>
        <p:txBody>
          <a:bodyPr/>
          <a:lstStyle/>
          <a:p>
            <a:r>
              <a:rPr lang="en-US" sz="3200"/>
              <a:t>The S8700 Media Server</a:t>
            </a:r>
          </a:p>
        </p:txBody>
      </p:sp>
      <p:pic>
        <p:nvPicPr>
          <p:cNvPr id="562184" name="Picture 8" descr="stingray1c"/>
          <p:cNvPicPr>
            <a:picLocks noGrp="1" noChangeAspect="1" noChangeArrowheads="1"/>
          </p:cNvPicPr>
          <p:nvPr>
            <p:ph sz="half" idx="1"/>
          </p:nvPr>
        </p:nvPicPr>
        <p:blipFill>
          <a:blip r:embed="rId2"/>
          <a:srcRect/>
          <a:stretch>
            <a:fillRect/>
          </a:stretch>
        </p:blipFill>
        <p:spPr>
          <a:xfrm>
            <a:off x="457200" y="3200400"/>
            <a:ext cx="5257800" cy="1295400"/>
          </a:xfrm>
          <a:noFill/>
          <a:ln/>
        </p:spPr>
      </p:pic>
      <p:pic>
        <p:nvPicPr>
          <p:cNvPr id="562183" name="Picture 7" descr="Ticaboo black bezel rendering"/>
          <p:cNvPicPr>
            <a:picLocks noChangeAspect="1" noChangeArrowheads="1"/>
          </p:cNvPicPr>
          <p:nvPr/>
        </p:nvPicPr>
        <p:blipFill>
          <a:blip r:embed="rId3"/>
          <a:srcRect l="2248" t="30840" r="5618" b="20181"/>
          <a:stretch>
            <a:fillRect/>
          </a:stretch>
        </p:blipFill>
        <p:spPr bwMode="auto">
          <a:xfrm>
            <a:off x="457200" y="1295400"/>
            <a:ext cx="5334000" cy="1676400"/>
          </a:xfrm>
          <a:prstGeom prst="rect">
            <a:avLst/>
          </a:prstGeom>
          <a:noFill/>
        </p:spPr>
      </p:pic>
      <p:pic>
        <p:nvPicPr>
          <p:cNvPr id="562186" name="Picture 10" descr="stingray2c"/>
          <p:cNvPicPr>
            <a:picLocks noGrp="1" noChangeAspect="1" noChangeArrowheads="1"/>
          </p:cNvPicPr>
          <p:nvPr>
            <p:ph sz="half" idx="2"/>
          </p:nvPr>
        </p:nvPicPr>
        <p:blipFill>
          <a:blip r:embed="rId4"/>
          <a:srcRect/>
          <a:stretch>
            <a:fillRect/>
          </a:stretch>
        </p:blipFill>
        <p:spPr>
          <a:xfrm>
            <a:off x="533400" y="4800600"/>
            <a:ext cx="5105400" cy="1219200"/>
          </a:xfrm>
          <a:noFill/>
          <a:ln/>
        </p:spPr>
      </p:pic>
      <p:sp>
        <p:nvSpPr>
          <p:cNvPr id="562188" name="Text Box 12"/>
          <p:cNvSpPr txBox="1">
            <a:spLocks noChangeArrowheads="1"/>
          </p:cNvSpPr>
          <p:nvPr/>
        </p:nvSpPr>
        <p:spPr bwMode="auto">
          <a:xfrm>
            <a:off x="6096000" y="1295400"/>
            <a:ext cx="2819400" cy="4359275"/>
          </a:xfrm>
          <a:prstGeom prst="rect">
            <a:avLst/>
          </a:prstGeom>
          <a:noFill/>
          <a:ln w="76200">
            <a:noFill/>
            <a:miter lim="800000"/>
            <a:headEnd/>
            <a:tailEnd/>
          </a:ln>
          <a:effectLst/>
        </p:spPr>
        <p:txBody>
          <a:bodyPr>
            <a:spAutoFit/>
          </a:bodyPr>
          <a:lstStyle/>
          <a:p>
            <a:pPr algn="l">
              <a:spcBef>
                <a:spcPct val="50000"/>
              </a:spcBef>
            </a:pPr>
            <a:r>
              <a:rPr lang="en-US">
                <a:solidFill>
                  <a:srgbClr val="0303FF"/>
                </a:solidFill>
                <a:latin typeface="Arial" pitchFamily="34" charset="0"/>
              </a:rPr>
              <a:t>The S8700 Media Server, Front View</a:t>
            </a:r>
          </a:p>
          <a:p>
            <a:pPr algn="l">
              <a:spcBef>
                <a:spcPct val="50000"/>
              </a:spcBef>
            </a:pPr>
            <a:endParaRPr lang="en-US">
              <a:solidFill>
                <a:srgbClr val="0303FF"/>
              </a:solidFill>
              <a:latin typeface="Arial" pitchFamily="34" charset="0"/>
            </a:endParaRPr>
          </a:p>
          <a:p>
            <a:pPr algn="l">
              <a:spcBef>
                <a:spcPct val="50000"/>
              </a:spcBef>
            </a:pPr>
            <a:endParaRPr lang="en-US">
              <a:solidFill>
                <a:srgbClr val="0303FF"/>
              </a:solidFill>
              <a:latin typeface="Arial" pitchFamily="34" charset="0"/>
            </a:endParaRPr>
          </a:p>
          <a:p>
            <a:pPr algn="l">
              <a:spcBef>
                <a:spcPct val="50000"/>
              </a:spcBef>
            </a:pPr>
            <a:endParaRPr lang="en-US">
              <a:solidFill>
                <a:srgbClr val="0303FF"/>
              </a:solidFill>
              <a:latin typeface="Arial" pitchFamily="34" charset="0"/>
            </a:endParaRPr>
          </a:p>
          <a:p>
            <a:pPr algn="l">
              <a:spcBef>
                <a:spcPct val="50000"/>
              </a:spcBef>
            </a:pPr>
            <a:r>
              <a:rPr lang="en-US">
                <a:solidFill>
                  <a:srgbClr val="0303FF"/>
                </a:solidFill>
                <a:latin typeface="Arial" pitchFamily="34" charset="0"/>
              </a:rPr>
              <a:t>S8700 Media Server with the front cover removed.</a:t>
            </a:r>
          </a:p>
          <a:p>
            <a:pPr algn="l">
              <a:spcBef>
                <a:spcPct val="50000"/>
              </a:spcBef>
            </a:pPr>
            <a:endParaRPr lang="en-US">
              <a:solidFill>
                <a:srgbClr val="0303FF"/>
              </a:solidFill>
              <a:latin typeface="Arial" pitchFamily="34" charset="0"/>
            </a:endParaRPr>
          </a:p>
          <a:p>
            <a:pPr algn="l">
              <a:spcBef>
                <a:spcPct val="50000"/>
              </a:spcBef>
            </a:pPr>
            <a:r>
              <a:rPr lang="en-US">
                <a:solidFill>
                  <a:srgbClr val="0303FF"/>
                </a:solidFill>
                <a:latin typeface="Arial" pitchFamily="34" charset="0"/>
              </a:rPr>
              <a:t>Rearview of S8700 Media Server.</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577" name="Object 1"/>
          <p:cNvGraphicFramePr>
            <a:graphicFrameLocks noChangeAspect="1"/>
          </p:cNvGraphicFramePr>
          <p:nvPr/>
        </p:nvGraphicFramePr>
        <p:xfrm>
          <a:off x="847725" y="638175"/>
          <a:ext cx="7381875" cy="5153025"/>
        </p:xfrm>
        <a:graphic>
          <a:graphicData uri="http://schemas.openxmlformats.org/presentationml/2006/ole">
            <p:oleObj spid="_x0000_s4098" name="Bitmap Image" r:id="rId3" imgW="6485714" imgH="3258005" progId="PBrush">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Duplication</a:t>
            </a:r>
            <a:endParaRPr lang="en-US" dirty="0"/>
          </a:p>
        </p:txBody>
      </p:sp>
      <p:sp>
        <p:nvSpPr>
          <p:cNvPr id="3" name="Content Placeholder 2"/>
          <p:cNvSpPr>
            <a:spLocks noGrp="1"/>
          </p:cNvSpPr>
          <p:nvPr>
            <p:ph idx="1"/>
          </p:nvPr>
        </p:nvSpPr>
        <p:spPr/>
        <p:txBody>
          <a:bodyPr>
            <a:normAutofit/>
          </a:bodyPr>
          <a:lstStyle/>
          <a:p>
            <a:r>
              <a:rPr lang="en-US" sz="2000" b="1" dirty="0"/>
              <a:t>S8720 Software </a:t>
            </a:r>
            <a:r>
              <a:rPr lang="en-US" sz="2000" b="1" dirty="0" smtClean="0"/>
              <a:t>Duplication-</a:t>
            </a:r>
            <a:r>
              <a:rPr lang="en-US" sz="2000" dirty="0" smtClean="0"/>
              <a:t>One </a:t>
            </a:r>
            <a:r>
              <a:rPr lang="en-US" sz="2000" dirty="0"/>
              <a:t>of the features of the S8720 Server is software duplication. Duplication is the process where data is duplicated, or shadowed between the active and standby servers</a:t>
            </a:r>
            <a:r>
              <a:rPr lang="en-US" sz="2000" dirty="0" smtClean="0"/>
              <a:t>.</a:t>
            </a:r>
          </a:p>
          <a:p>
            <a:r>
              <a:rPr lang="en-US" sz="2000" b="1" dirty="0"/>
              <a:t>S8720: Duplication </a:t>
            </a:r>
            <a:r>
              <a:rPr lang="en-US" sz="2000" b="1" dirty="0" smtClean="0"/>
              <a:t>Cards :</a:t>
            </a:r>
            <a:r>
              <a:rPr lang="en-US" sz="2000" dirty="0" smtClean="0"/>
              <a:t>Hardware </a:t>
            </a:r>
            <a:r>
              <a:rPr lang="en-US" sz="2000" dirty="0"/>
              <a:t>duplication on the S8720 in XL requires the DAL-2 Duplication Card. </a:t>
            </a:r>
            <a:r>
              <a:rPr lang="en-US" sz="2000" dirty="0" smtClean="0"/>
              <a:t>DAL-1 </a:t>
            </a:r>
            <a:r>
              <a:rPr lang="en-US" sz="2000" dirty="0"/>
              <a:t>Card </a:t>
            </a:r>
            <a:r>
              <a:rPr lang="en-US" sz="2000" dirty="0" smtClean="0"/>
              <a:t>is used for all other 87XX series for duplication.</a:t>
            </a:r>
          </a:p>
          <a:p>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Survivability </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a:t>Communication Manager and its corresponding servers and gateways employ a variety of options to obtain high survivability. Some survivability options are: </a:t>
            </a:r>
          </a:p>
          <a:p>
            <a:pPr>
              <a:buNone/>
            </a:pPr>
            <a:r>
              <a:rPr lang="en-US" sz="2000" dirty="0" smtClean="0"/>
              <a:t>		</a:t>
            </a:r>
            <a:r>
              <a:rPr lang="en-US" sz="2000" b="1" dirty="0" smtClean="0"/>
              <a:t>Standard </a:t>
            </a:r>
            <a:r>
              <a:rPr lang="en-US" sz="2000" b="1" dirty="0"/>
              <a:t>Local Survivability (SLS</a:t>
            </a:r>
            <a:r>
              <a:rPr lang="en-US" sz="2000" b="1" dirty="0" smtClean="0"/>
              <a:t>): </a:t>
            </a:r>
            <a:r>
              <a:rPr lang="en-US" sz="2000" dirty="0"/>
              <a:t>SLS is capable of providing limited functionality to endpoints connected to the media gateway. </a:t>
            </a:r>
          </a:p>
          <a:p>
            <a:pPr lvl="0">
              <a:buNone/>
            </a:pPr>
            <a:endParaRPr lang="en-US" sz="2000" dirty="0" smtClean="0"/>
          </a:p>
          <a:p>
            <a:pPr lvl="0">
              <a:buNone/>
            </a:pPr>
            <a:r>
              <a:rPr lang="en-US" sz="2000" dirty="0"/>
              <a:t>	</a:t>
            </a:r>
            <a:r>
              <a:rPr lang="en-US" sz="2000" dirty="0" smtClean="0"/>
              <a:t>	</a:t>
            </a:r>
            <a:r>
              <a:rPr lang="en-US" sz="2000" b="1" dirty="0" smtClean="0"/>
              <a:t>Local </a:t>
            </a:r>
            <a:r>
              <a:rPr lang="en-US" sz="2000" b="1" dirty="0"/>
              <a:t>Survivable Processor (LSP</a:t>
            </a:r>
            <a:r>
              <a:rPr lang="en-US" sz="2000" b="1" dirty="0" smtClean="0"/>
              <a:t>): </a:t>
            </a:r>
            <a:r>
              <a:rPr lang="en-US" sz="2000" dirty="0"/>
              <a:t>If a failure at the main server occurs and the H.248 media gateway at the remote location cannot communicate with the primary server, the LSP takes over active call processing and gateway and endpoint management for the remote site, allowing continuous operation with minimal loss of features until the outage is repaired. </a:t>
            </a:r>
            <a:br>
              <a:rPr lang="en-US" sz="2000" dirty="0"/>
            </a:br>
            <a:r>
              <a:rPr lang="en-US" sz="2000" dirty="0"/>
              <a:t>  </a:t>
            </a:r>
          </a:p>
          <a:p>
            <a:pPr lvl="0">
              <a:buNone/>
            </a:pPr>
            <a:r>
              <a:rPr lang="en-US" sz="2000" dirty="0" smtClean="0"/>
              <a:t>		</a:t>
            </a:r>
            <a:r>
              <a:rPr lang="en-US" sz="2000" b="1" dirty="0" smtClean="0"/>
              <a:t>Enterprise </a:t>
            </a:r>
            <a:r>
              <a:rPr lang="en-US" sz="2000" b="1" dirty="0"/>
              <a:t>Survivable Server (ESS</a:t>
            </a:r>
            <a:r>
              <a:rPr lang="en-US" sz="2000" b="1" dirty="0" smtClean="0"/>
              <a:t>):</a:t>
            </a:r>
            <a:r>
              <a:rPr lang="en-US" sz="2000" dirty="0"/>
              <a:t>With an Enterprise Survivable Server (ESS), back up servers are placed in various places in a network so in the event of a failure or lost connectivity to the main server, a server designated as an ESS takes control and communications continue.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685800" y="762000"/>
            <a:ext cx="7924800" cy="52578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Communication Manager</a:t>
            </a:r>
            <a:endParaRPr lang="en-US" dirty="0"/>
          </a:p>
        </p:txBody>
      </p:sp>
      <p:sp>
        <p:nvSpPr>
          <p:cNvPr id="5" name="Content Placeholder 4"/>
          <p:cNvSpPr>
            <a:spLocks noGrp="1"/>
          </p:cNvSpPr>
          <p:nvPr>
            <p:ph idx="1"/>
          </p:nvPr>
        </p:nvSpPr>
        <p:spPr/>
        <p:txBody>
          <a:bodyPr/>
          <a:lstStyle/>
          <a:p>
            <a:r>
              <a:rPr lang="en-US" sz="1800" dirty="0"/>
              <a:t>Communication Manager is designed to provide interconnection of both traditional analog, digital, and IP communication devices in a single communications environment. The ability to act as the bridge for a variety of devices, is given by a mixture of hardware and the use of signaling and protocol support</a:t>
            </a:r>
            <a:r>
              <a:rPr lang="en-US" sz="1800" dirty="0" smtClean="0"/>
              <a:t>.</a:t>
            </a:r>
          </a:p>
          <a:p>
            <a:pPr>
              <a:buNone/>
            </a:pPr>
            <a:endParaRPr lang="en-US" sz="1800" dirty="0" smtClean="0"/>
          </a:p>
          <a:p>
            <a:pPr lvl="0"/>
            <a:r>
              <a:rPr lang="en-US" sz="1800" dirty="0"/>
              <a:t>Standards-based computing supports the Linux operating system.</a:t>
            </a:r>
          </a:p>
          <a:p>
            <a:pPr>
              <a:buNone/>
            </a:pPr>
            <a:endParaRPr lang="en-US" sz="1800" dirty="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Features</a:t>
            </a:r>
            <a:endParaRPr lang="en-US" dirty="0"/>
          </a:p>
        </p:txBody>
      </p:sp>
      <p:sp>
        <p:nvSpPr>
          <p:cNvPr id="5" name="Content Placeholder 4"/>
          <p:cNvSpPr>
            <a:spLocks noGrp="1"/>
          </p:cNvSpPr>
          <p:nvPr>
            <p:ph idx="1"/>
          </p:nvPr>
        </p:nvSpPr>
        <p:spPr/>
        <p:txBody>
          <a:bodyPr>
            <a:normAutofit fontScale="70000" lnSpcReduction="20000"/>
          </a:bodyPr>
          <a:lstStyle/>
          <a:p>
            <a:r>
              <a:rPr lang="en-US" dirty="0"/>
              <a:t>Communication Manager offers many features that support systems, not only multinational enterprises but enterprises within a single country. Some of these features </a:t>
            </a:r>
            <a:r>
              <a:rPr lang="en-US" dirty="0" smtClean="0"/>
              <a:t>are:</a:t>
            </a:r>
          </a:p>
          <a:p>
            <a:pPr lvl="0">
              <a:buNone/>
            </a:pPr>
            <a:r>
              <a:rPr lang="en-US" dirty="0" smtClean="0"/>
              <a:t>		Dial Plans</a:t>
            </a:r>
            <a:br>
              <a:rPr lang="en-US" dirty="0" smtClean="0"/>
            </a:br>
            <a:r>
              <a:rPr lang="en-US" dirty="0" smtClean="0"/>
              <a:t>  </a:t>
            </a:r>
          </a:p>
          <a:p>
            <a:pPr lvl="0">
              <a:buNone/>
            </a:pPr>
            <a:r>
              <a:rPr lang="en-US" dirty="0" smtClean="0"/>
              <a:t>		Automatic </a:t>
            </a:r>
            <a:r>
              <a:rPr lang="en-US" dirty="0"/>
              <a:t>Alternate Routing (</a:t>
            </a:r>
            <a:r>
              <a:rPr lang="en-US" dirty="0" smtClean="0"/>
              <a:t>AAR</a:t>
            </a:r>
            <a:r>
              <a:rPr lang="en-US" dirty="0"/>
              <a:t>)</a:t>
            </a:r>
            <a:br>
              <a:rPr lang="en-US" dirty="0"/>
            </a:br>
            <a:r>
              <a:rPr lang="en-US" dirty="0"/>
              <a:t>  </a:t>
            </a:r>
          </a:p>
          <a:p>
            <a:pPr lvl="0">
              <a:buNone/>
            </a:pPr>
            <a:r>
              <a:rPr lang="en-US" dirty="0" smtClean="0"/>
              <a:t>		Automatic </a:t>
            </a:r>
            <a:r>
              <a:rPr lang="en-US" dirty="0"/>
              <a:t>Route Selection (ARS)</a:t>
            </a:r>
            <a:br>
              <a:rPr lang="en-US" dirty="0"/>
            </a:br>
            <a:r>
              <a:rPr lang="en-US" dirty="0"/>
              <a:t>  </a:t>
            </a:r>
          </a:p>
          <a:p>
            <a:pPr lvl="0">
              <a:buNone/>
            </a:pPr>
            <a:r>
              <a:rPr lang="en-US" dirty="0" smtClean="0"/>
              <a:t>		Quality </a:t>
            </a:r>
            <a:r>
              <a:rPr lang="en-US" dirty="0"/>
              <a:t>of Service (</a:t>
            </a:r>
            <a:r>
              <a:rPr lang="en-US" dirty="0" err="1"/>
              <a:t>QoS</a:t>
            </a:r>
            <a:r>
              <a:rPr lang="en-US" dirty="0"/>
              <a:t>)</a:t>
            </a:r>
            <a:br>
              <a:rPr lang="en-US" dirty="0"/>
            </a:br>
            <a:r>
              <a:rPr lang="en-US" dirty="0"/>
              <a:t>  </a:t>
            </a:r>
          </a:p>
          <a:p>
            <a:pPr lvl="0">
              <a:buNone/>
            </a:pPr>
            <a:r>
              <a:rPr lang="en-US" dirty="0" smtClean="0"/>
              <a:t>		Call </a:t>
            </a:r>
            <a:r>
              <a:rPr lang="en-US" dirty="0"/>
              <a:t>Admission Control (CAC)</a:t>
            </a:r>
            <a:br>
              <a:rPr lang="en-US" dirty="0"/>
            </a:br>
            <a:r>
              <a:rPr lang="en-US" dirty="0"/>
              <a:t>  </a:t>
            </a:r>
          </a:p>
          <a:p>
            <a:pPr lvl="0">
              <a:buNone/>
            </a:pPr>
            <a:r>
              <a:rPr lang="en-US" dirty="0" smtClean="0"/>
              <a:t>		Inter-gateway </a:t>
            </a:r>
            <a:r>
              <a:rPr lang="en-US" dirty="0"/>
              <a:t>Alternate Routing</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endParaRPr lang="en-US" dirty="0"/>
          </a:p>
        </p:txBody>
      </p:sp>
      <p:sp>
        <p:nvSpPr>
          <p:cNvPr id="3" name="Content Placeholder 2"/>
          <p:cNvSpPr>
            <a:spLocks noGrp="1"/>
          </p:cNvSpPr>
          <p:nvPr>
            <p:ph idx="1"/>
          </p:nvPr>
        </p:nvSpPr>
        <p:spPr/>
        <p:txBody>
          <a:bodyPr>
            <a:normAutofit lnSpcReduction="10000"/>
          </a:bodyPr>
          <a:lstStyle/>
          <a:p>
            <a:r>
              <a:rPr lang="en-US" sz="2000" dirty="0"/>
              <a:t>The Dial Plan feature provides information that Communication Manager uses to interpret the digits that a user </a:t>
            </a:r>
            <a:r>
              <a:rPr lang="en-US" sz="2000" dirty="0" smtClean="0"/>
              <a:t>dials.</a:t>
            </a:r>
            <a:endParaRPr lang="en-US" sz="2000" b="1" dirty="0" smtClean="0"/>
          </a:p>
          <a:p>
            <a:r>
              <a:rPr lang="en-US" sz="2000" dirty="0" smtClean="0"/>
              <a:t>Communication </a:t>
            </a:r>
            <a:r>
              <a:rPr lang="en-US" sz="2000" dirty="0"/>
              <a:t>Manager uses </a:t>
            </a:r>
            <a:r>
              <a:rPr lang="en-US" sz="2000" dirty="0" smtClean="0"/>
              <a:t>(Automatic Alternate Routing)AAR routing </a:t>
            </a:r>
            <a:r>
              <a:rPr lang="en-US" sz="2000" dirty="0"/>
              <a:t>information to route calls within a company over a private network</a:t>
            </a:r>
            <a:r>
              <a:rPr lang="en-US" sz="2000" dirty="0" smtClean="0"/>
              <a:t>.</a:t>
            </a:r>
          </a:p>
          <a:p>
            <a:r>
              <a:rPr lang="en-US" sz="2000" dirty="0"/>
              <a:t>The system uses </a:t>
            </a:r>
            <a:r>
              <a:rPr lang="en-US" sz="2000" dirty="0" smtClean="0"/>
              <a:t>(Automatic  Route Selection)ARS </a:t>
            </a:r>
            <a:r>
              <a:rPr lang="en-US" sz="2000" dirty="0"/>
              <a:t>routing information to route calls that go outside your company over public networks. The system also uses ARS routing information to route calls to remote company locations if you do not have a private network. </a:t>
            </a:r>
            <a:endParaRPr lang="en-US" sz="2000" dirty="0" smtClean="0"/>
          </a:p>
          <a:p>
            <a:r>
              <a:rPr lang="en-US" sz="2000" dirty="0" smtClean="0"/>
              <a:t>Call admission control (CAC) bandwidth management feature of CM allows the customer to specify a VoIP bandwidth limit between any pair of IP network regions.</a:t>
            </a:r>
          </a:p>
          <a:p>
            <a:r>
              <a:rPr lang="en-US" sz="2000" b="1" dirty="0"/>
              <a:t>Inter-Gateway Alternate Routing</a:t>
            </a:r>
            <a:r>
              <a:rPr lang="en-US" sz="2000" dirty="0"/>
              <a:t> (IGAR) ensures high quality &amp; availability voice traffic on converged networks</a:t>
            </a:r>
            <a:r>
              <a:rPr lang="en-US" sz="2000" dirty="0" smtClean="0"/>
              <a:t>.</a:t>
            </a:r>
            <a:r>
              <a:rPr lang="en-US" sz="2000" dirty="0"/>
              <a:t> </a:t>
            </a:r>
            <a:r>
              <a:rPr lang="en-US" sz="2000" dirty="0" smtClean="0"/>
              <a:t>IGAR </a:t>
            </a:r>
            <a:r>
              <a:rPr lang="en-US" sz="2000" dirty="0"/>
              <a:t>provides a means of alternately using the PSTN when the IP-WAN is incapable of carrying the bearer connection. </a:t>
            </a:r>
            <a:endParaRPr lang="en-US" sz="20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a:xfrm>
            <a:off x="914400" y="0"/>
            <a:ext cx="7974013" cy="1141413"/>
          </a:xfrm>
        </p:spPr>
        <p:txBody>
          <a:bodyPr>
            <a:normAutofit fontScale="90000"/>
          </a:bodyPr>
          <a:lstStyle/>
          <a:p>
            <a:r>
              <a:rPr lang="en-US"/>
              <a:t>Enterprise Class IP Solutions </a:t>
            </a:r>
            <a:br>
              <a:rPr lang="en-US"/>
            </a:br>
            <a:r>
              <a:rPr lang="en-US" sz="2600"/>
              <a:t>Portfolio Goes Modular</a:t>
            </a:r>
          </a:p>
        </p:txBody>
      </p:sp>
      <p:sp>
        <p:nvSpPr>
          <p:cNvPr id="457731" name="Rectangle 3"/>
          <p:cNvSpPr>
            <a:spLocks noChangeArrowheads="1"/>
          </p:cNvSpPr>
          <p:nvPr/>
        </p:nvSpPr>
        <p:spPr bwMode="gray">
          <a:xfrm>
            <a:off x="381000" y="2016125"/>
            <a:ext cx="8518525" cy="1766888"/>
          </a:xfrm>
          <a:prstGeom prst="rect">
            <a:avLst/>
          </a:prstGeom>
          <a:solidFill>
            <a:schemeClr val="bg1"/>
          </a:solidFill>
          <a:ln w="38100">
            <a:solidFill>
              <a:srgbClr val="005782"/>
            </a:solidFill>
            <a:miter lim="800000"/>
            <a:headEnd/>
            <a:tailEnd/>
          </a:ln>
          <a:effectLst>
            <a:outerShdw dist="107763" dir="2700000" algn="ctr" rotWithShape="0">
              <a:srgbClr val="C0C0C0"/>
            </a:outerShdw>
          </a:effectLst>
        </p:spPr>
        <p:txBody>
          <a:bodyPr wrap="none" anchor="ctr"/>
          <a:lstStyle/>
          <a:p>
            <a:pPr>
              <a:spcBef>
                <a:spcPct val="0"/>
              </a:spcBef>
              <a:buFontTx/>
              <a:buNone/>
            </a:pPr>
            <a:endParaRPr lang="en-US" sz="1800" b="1">
              <a:effectLst>
                <a:outerShdw blurRad="38100" dist="38100" dir="2700000" algn="tl">
                  <a:srgbClr val="C0C0C0"/>
                </a:outerShdw>
              </a:effectLst>
              <a:latin typeface="Arial" pitchFamily="34" charset="0"/>
              <a:cs typeface="Arial" pitchFamily="34" charset="0"/>
            </a:endParaRPr>
          </a:p>
        </p:txBody>
      </p:sp>
      <p:sp>
        <p:nvSpPr>
          <p:cNvPr id="457732" name="Rectangle 4"/>
          <p:cNvSpPr>
            <a:spLocks noChangeArrowheads="1"/>
          </p:cNvSpPr>
          <p:nvPr/>
        </p:nvSpPr>
        <p:spPr bwMode="gray">
          <a:xfrm>
            <a:off x="381000" y="4003675"/>
            <a:ext cx="8518525" cy="2092325"/>
          </a:xfrm>
          <a:prstGeom prst="rect">
            <a:avLst/>
          </a:prstGeom>
          <a:solidFill>
            <a:schemeClr val="bg1"/>
          </a:solidFill>
          <a:ln w="38100">
            <a:solidFill>
              <a:srgbClr val="008000"/>
            </a:solidFill>
            <a:miter lim="800000"/>
            <a:headEnd/>
            <a:tailEnd/>
          </a:ln>
          <a:effectLst>
            <a:outerShdw dist="107763" dir="2700000" algn="ctr" rotWithShape="0">
              <a:srgbClr val="C0C0C0"/>
            </a:outerShdw>
          </a:effectLst>
        </p:spPr>
        <p:txBody>
          <a:bodyPr wrap="none" anchor="ctr"/>
          <a:lstStyle/>
          <a:p>
            <a:pPr>
              <a:spcBef>
                <a:spcPct val="0"/>
              </a:spcBef>
              <a:buFontTx/>
              <a:buNone/>
            </a:pPr>
            <a:endParaRPr lang="en-US" sz="1800" b="1">
              <a:effectLst>
                <a:outerShdw blurRad="38100" dist="38100" dir="2700000" algn="tl">
                  <a:srgbClr val="C0C0C0"/>
                </a:outerShdw>
              </a:effectLst>
              <a:latin typeface="Frutiger Linotype" pitchFamily="34" charset="0"/>
              <a:cs typeface="Arial" pitchFamily="34" charset="0"/>
            </a:endParaRPr>
          </a:p>
        </p:txBody>
      </p:sp>
      <p:grpSp>
        <p:nvGrpSpPr>
          <p:cNvPr id="2" name="Group 5"/>
          <p:cNvGrpSpPr>
            <a:grpSpLocks/>
          </p:cNvGrpSpPr>
          <p:nvPr/>
        </p:nvGrpSpPr>
        <p:grpSpPr bwMode="auto">
          <a:xfrm>
            <a:off x="3094038" y="2289175"/>
            <a:ext cx="1982787" cy="1079500"/>
            <a:chOff x="2062" y="1356"/>
            <a:chExt cx="1249" cy="694"/>
          </a:xfrm>
        </p:grpSpPr>
        <p:pic>
          <p:nvPicPr>
            <p:cNvPr id="457734" name="Picture 6" descr="stingray_small"/>
            <p:cNvPicPr>
              <a:picLocks noChangeAspect="1" noChangeArrowheads="1"/>
            </p:cNvPicPr>
            <p:nvPr/>
          </p:nvPicPr>
          <p:blipFill>
            <a:blip r:embed="rId3" cstate="print"/>
            <a:srcRect/>
            <a:stretch>
              <a:fillRect/>
            </a:stretch>
          </p:blipFill>
          <p:spPr bwMode="auto">
            <a:xfrm>
              <a:off x="2063" y="1634"/>
              <a:ext cx="1248" cy="416"/>
            </a:xfrm>
            <a:prstGeom prst="rect">
              <a:avLst/>
            </a:prstGeom>
            <a:noFill/>
          </p:spPr>
        </p:pic>
        <p:pic>
          <p:nvPicPr>
            <p:cNvPr id="457735" name="Picture 7" descr="stingray_small"/>
            <p:cNvPicPr>
              <a:picLocks noChangeAspect="1" noChangeArrowheads="1"/>
            </p:cNvPicPr>
            <p:nvPr/>
          </p:nvPicPr>
          <p:blipFill>
            <a:blip r:embed="rId3" cstate="print">
              <a:clrChange>
                <a:clrFrom>
                  <a:srgbClr val="FFFFFF"/>
                </a:clrFrom>
                <a:clrTo>
                  <a:srgbClr val="FFFFFF">
                    <a:alpha val="0"/>
                  </a:srgbClr>
                </a:clrTo>
              </a:clrChange>
            </a:blip>
            <a:srcRect b="4611"/>
            <a:stretch>
              <a:fillRect/>
            </a:stretch>
          </p:blipFill>
          <p:spPr bwMode="auto">
            <a:xfrm>
              <a:off x="2062" y="1356"/>
              <a:ext cx="1248" cy="397"/>
            </a:xfrm>
            <a:prstGeom prst="rect">
              <a:avLst/>
            </a:prstGeom>
            <a:noFill/>
          </p:spPr>
        </p:pic>
      </p:grpSp>
      <p:sp>
        <p:nvSpPr>
          <p:cNvPr id="457736" name="Freeform 8"/>
          <p:cNvSpPr>
            <a:spLocks/>
          </p:cNvSpPr>
          <p:nvPr/>
        </p:nvSpPr>
        <p:spPr bwMode="auto">
          <a:xfrm>
            <a:off x="3009900" y="3025775"/>
            <a:ext cx="1104900" cy="1428750"/>
          </a:xfrm>
          <a:custGeom>
            <a:avLst/>
            <a:gdLst/>
            <a:ahLst/>
            <a:cxnLst>
              <a:cxn ang="0">
                <a:pos x="112" y="0"/>
              </a:cxn>
              <a:cxn ang="0">
                <a:pos x="0" y="0"/>
              </a:cxn>
              <a:cxn ang="0">
                <a:pos x="0" y="736"/>
              </a:cxn>
              <a:cxn ang="0">
                <a:pos x="920" y="736"/>
              </a:cxn>
              <a:cxn ang="0">
                <a:pos x="920" y="920"/>
              </a:cxn>
            </a:cxnLst>
            <a:rect l="0" t="0" r="r" b="b"/>
            <a:pathLst>
              <a:path w="920" h="920">
                <a:moveTo>
                  <a:pt x="112" y="0"/>
                </a:moveTo>
                <a:lnTo>
                  <a:pt x="0" y="0"/>
                </a:lnTo>
                <a:lnTo>
                  <a:pt x="0" y="736"/>
                </a:lnTo>
                <a:lnTo>
                  <a:pt x="920" y="736"/>
                </a:lnTo>
                <a:lnTo>
                  <a:pt x="920" y="920"/>
                </a:lnTo>
              </a:path>
            </a:pathLst>
          </a:custGeom>
          <a:noFill/>
          <a:ln w="38100" cap="flat" cmpd="sng">
            <a:solidFill>
              <a:schemeClr val="tx1"/>
            </a:solidFill>
            <a:prstDash val="solid"/>
            <a:round/>
            <a:headEnd type="none" w="med" len="med"/>
            <a:tailEnd type="none" w="med" len="med"/>
          </a:ln>
          <a:effectLst/>
        </p:spPr>
        <p:txBody>
          <a:bodyPr/>
          <a:lstStyle/>
          <a:p>
            <a:endParaRPr lang="en-US"/>
          </a:p>
        </p:txBody>
      </p:sp>
      <p:sp>
        <p:nvSpPr>
          <p:cNvPr id="457737" name="Text Box 9"/>
          <p:cNvSpPr txBox="1">
            <a:spLocks noChangeArrowheads="1"/>
          </p:cNvSpPr>
          <p:nvPr/>
        </p:nvSpPr>
        <p:spPr bwMode="auto">
          <a:xfrm>
            <a:off x="2547938" y="5722938"/>
            <a:ext cx="3065462" cy="312737"/>
          </a:xfrm>
          <a:prstGeom prst="rect">
            <a:avLst/>
          </a:prstGeom>
          <a:noFill/>
          <a:ln w="9525">
            <a:noFill/>
            <a:miter lim="800000"/>
            <a:headEnd/>
            <a:tailEnd/>
          </a:ln>
          <a:effectLst/>
        </p:spPr>
        <p:txBody>
          <a:bodyPr wrap="none">
            <a:spAutoFit/>
          </a:bodyPr>
          <a:lstStyle/>
          <a:p>
            <a:pPr>
              <a:lnSpc>
                <a:spcPct val="90000"/>
              </a:lnSpc>
              <a:spcBef>
                <a:spcPct val="0"/>
              </a:spcBef>
              <a:buFontTx/>
              <a:buNone/>
            </a:pPr>
            <a:r>
              <a:rPr lang="en-US" sz="1600" b="1">
                <a:latin typeface="Arial" pitchFamily="34" charset="0"/>
              </a:rPr>
              <a:t>Avaya</a:t>
            </a:r>
            <a:r>
              <a:rPr lang="en-US" sz="1600" b="1">
                <a:latin typeface="Arial" pitchFamily="34" charset="0"/>
                <a:cs typeface="Arial" pitchFamily="34" charset="0"/>
              </a:rPr>
              <a:t>™</a:t>
            </a:r>
            <a:r>
              <a:rPr lang="en-US" sz="1600" b="1">
                <a:latin typeface="Arial" pitchFamily="34" charset="0"/>
              </a:rPr>
              <a:t> G600 Media Gateway</a:t>
            </a:r>
          </a:p>
        </p:txBody>
      </p:sp>
      <p:sp>
        <p:nvSpPr>
          <p:cNvPr id="457738" name="Text Box 10"/>
          <p:cNvSpPr txBox="1">
            <a:spLocks noChangeArrowheads="1"/>
          </p:cNvSpPr>
          <p:nvPr/>
        </p:nvSpPr>
        <p:spPr bwMode="auto">
          <a:xfrm>
            <a:off x="6810375" y="5040313"/>
            <a:ext cx="1654175" cy="533400"/>
          </a:xfrm>
          <a:prstGeom prst="rect">
            <a:avLst/>
          </a:prstGeom>
          <a:noFill/>
          <a:ln w="9525">
            <a:noFill/>
            <a:miter lim="800000"/>
            <a:headEnd/>
            <a:tailEnd/>
          </a:ln>
          <a:effectLst/>
        </p:spPr>
        <p:txBody>
          <a:bodyPr wrap="none">
            <a:spAutoFit/>
          </a:bodyPr>
          <a:lstStyle/>
          <a:p>
            <a:pPr>
              <a:lnSpc>
                <a:spcPct val="90000"/>
              </a:lnSpc>
              <a:spcBef>
                <a:spcPct val="0"/>
              </a:spcBef>
              <a:buFontTx/>
              <a:buNone/>
            </a:pPr>
            <a:r>
              <a:rPr lang="en-US" sz="1600" b="1">
                <a:latin typeface="Arial" pitchFamily="34" charset="0"/>
              </a:rPr>
              <a:t>Avaya</a:t>
            </a:r>
            <a:r>
              <a:rPr lang="en-US" sz="1600" b="1">
                <a:latin typeface="Arial" pitchFamily="34" charset="0"/>
                <a:cs typeface="Arial" pitchFamily="34" charset="0"/>
              </a:rPr>
              <a:t>™</a:t>
            </a:r>
            <a:r>
              <a:rPr lang="en-US" sz="1600" b="1">
                <a:latin typeface="Arial" pitchFamily="34" charset="0"/>
              </a:rPr>
              <a:t> G700</a:t>
            </a:r>
          </a:p>
          <a:p>
            <a:pPr>
              <a:lnSpc>
                <a:spcPct val="90000"/>
              </a:lnSpc>
              <a:spcBef>
                <a:spcPct val="0"/>
              </a:spcBef>
              <a:buFontTx/>
              <a:buNone/>
            </a:pPr>
            <a:r>
              <a:rPr lang="en-US" sz="1600" b="1">
                <a:latin typeface="Arial" pitchFamily="34" charset="0"/>
              </a:rPr>
              <a:t>Media Gateway</a:t>
            </a:r>
          </a:p>
        </p:txBody>
      </p:sp>
      <p:sp>
        <p:nvSpPr>
          <p:cNvPr id="457739" name="Text Box 11"/>
          <p:cNvSpPr txBox="1">
            <a:spLocks noChangeArrowheads="1"/>
          </p:cNvSpPr>
          <p:nvPr/>
        </p:nvSpPr>
        <p:spPr bwMode="auto">
          <a:xfrm>
            <a:off x="4127500" y="4008438"/>
            <a:ext cx="1246188" cy="476250"/>
          </a:xfrm>
          <a:prstGeom prst="rect">
            <a:avLst/>
          </a:prstGeom>
          <a:noFill/>
          <a:ln w="9525">
            <a:noFill/>
            <a:miter lim="800000"/>
            <a:headEnd/>
            <a:tailEnd/>
          </a:ln>
          <a:effectLst/>
        </p:spPr>
        <p:txBody>
          <a:bodyPr wrap="none">
            <a:spAutoFit/>
          </a:bodyPr>
          <a:lstStyle/>
          <a:p>
            <a:pPr>
              <a:lnSpc>
                <a:spcPct val="90000"/>
              </a:lnSpc>
              <a:spcBef>
                <a:spcPct val="0"/>
              </a:spcBef>
              <a:buFontTx/>
              <a:buNone/>
            </a:pPr>
            <a:r>
              <a:rPr lang="en-US" sz="1400" b="1">
                <a:latin typeface="Arial" pitchFamily="34" charset="0"/>
              </a:rPr>
              <a:t>LAN/WAN</a:t>
            </a:r>
            <a:br>
              <a:rPr lang="en-US" sz="1400" b="1">
                <a:latin typeface="Arial" pitchFamily="34" charset="0"/>
              </a:rPr>
            </a:br>
            <a:r>
              <a:rPr lang="en-US" sz="1400" b="1">
                <a:latin typeface="Arial" pitchFamily="34" charset="0"/>
              </a:rPr>
              <a:t>Connectivity</a:t>
            </a:r>
          </a:p>
        </p:txBody>
      </p:sp>
      <p:sp>
        <p:nvSpPr>
          <p:cNvPr id="457740" name="Text Box 12"/>
          <p:cNvSpPr txBox="1">
            <a:spLocks noChangeArrowheads="1"/>
          </p:cNvSpPr>
          <p:nvPr/>
        </p:nvSpPr>
        <p:spPr bwMode="auto">
          <a:xfrm>
            <a:off x="8077200" y="4030663"/>
            <a:ext cx="803275" cy="476250"/>
          </a:xfrm>
          <a:prstGeom prst="rect">
            <a:avLst/>
          </a:prstGeom>
          <a:noFill/>
          <a:ln w="9525">
            <a:noFill/>
            <a:miter lim="800000"/>
            <a:headEnd/>
            <a:tailEnd/>
          </a:ln>
          <a:effectLst/>
        </p:spPr>
        <p:txBody>
          <a:bodyPr wrap="none">
            <a:spAutoFit/>
          </a:bodyPr>
          <a:lstStyle/>
          <a:p>
            <a:pPr>
              <a:lnSpc>
                <a:spcPct val="90000"/>
              </a:lnSpc>
              <a:spcBef>
                <a:spcPct val="0"/>
              </a:spcBef>
              <a:buFontTx/>
              <a:buNone/>
            </a:pPr>
            <a:r>
              <a:rPr lang="en-US" sz="1400" b="1">
                <a:latin typeface="Arial" pitchFamily="34" charset="0"/>
              </a:rPr>
              <a:t>Media</a:t>
            </a:r>
            <a:br>
              <a:rPr lang="en-US" sz="1400" b="1">
                <a:latin typeface="Arial" pitchFamily="34" charset="0"/>
              </a:rPr>
            </a:br>
            <a:r>
              <a:rPr lang="en-US" sz="1400" b="1">
                <a:latin typeface="Arial" pitchFamily="34" charset="0"/>
              </a:rPr>
              <a:t>Module</a:t>
            </a:r>
          </a:p>
        </p:txBody>
      </p:sp>
      <p:pic>
        <p:nvPicPr>
          <p:cNvPr id="457741" name="Picture 13" descr="c-hawk_small"/>
          <p:cNvPicPr>
            <a:picLocks noChangeAspect="1" noChangeArrowheads="1"/>
          </p:cNvPicPr>
          <p:nvPr/>
        </p:nvPicPr>
        <p:blipFill>
          <a:blip r:embed="rId4" cstate="print"/>
          <a:srcRect/>
          <a:stretch>
            <a:fillRect/>
          </a:stretch>
        </p:blipFill>
        <p:spPr bwMode="auto">
          <a:xfrm>
            <a:off x="6508750" y="4465638"/>
            <a:ext cx="2259013" cy="619125"/>
          </a:xfrm>
          <a:prstGeom prst="rect">
            <a:avLst/>
          </a:prstGeom>
          <a:noFill/>
        </p:spPr>
      </p:pic>
      <p:pic>
        <p:nvPicPr>
          <p:cNvPr id="457742" name="Picture 14" descr="S8300 Media Server Small"/>
          <p:cNvPicPr>
            <a:picLocks noChangeAspect="1" noChangeArrowheads="1"/>
          </p:cNvPicPr>
          <p:nvPr/>
        </p:nvPicPr>
        <p:blipFill>
          <a:blip r:embed="rId5"/>
          <a:srcRect/>
          <a:stretch>
            <a:fillRect/>
          </a:stretch>
        </p:blipFill>
        <p:spPr bwMode="auto">
          <a:xfrm>
            <a:off x="7381875" y="2389188"/>
            <a:ext cx="1044575" cy="815975"/>
          </a:xfrm>
          <a:prstGeom prst="rect">
            <a:avLst/>
          </a:prstGeom>
          <a:noFill/>
        </p:spPr>
      </p:pic>
      <p:pic>
        <p:nvPicPr>
          <p:cNvPr id="457743" name="Picture 15" descr="gear1"/>
          <p:cNvPicPr>
            <a:picLocks noChangeAspect="1" noChangeArrowheads="1"/>
          </p:cNvPicPr>
          <p:nvPr/>
        </p:nvPicPr>
        <p:blipFill>
          <a:blip r:embed="rId6" cstate="print"/>
          <a:srcRect/>
          <a:stretch>
            <a:fillRect/>
          </a:stretch>
        </p:blipFill>
        <p:spPr bwMode="auto">
          <a:xfrm>
            <a:off x="3048000" y="4456113"/>
            <a:ext cx="2070100" cy="1277937"/>
          </a:xfrm>
          <a:prstGeom prst="rect">
            <a:avLst/>
          </a:prstGeom>
          <a:noFill/>
        </p:spPr>
      </p:pic>
      <p:sp>
        <p:nvSpPr>
          <p:cNvPr id="457744" name="AutoShape 16"/>
          <p:cNvSpPr>
            <a:spLocks noChangeArrowheads="1"/>
          </p:cNvSpPr>
          <p:nvPr/>
        </p:nvSpPr>
        <p:spPr bwMode="auto">
          <a:xfrm>
            <a:off x="3556000" y="1241425"/>
            <a:ext cx="5086350" cy="652463"/>
          </a:xfrm>
          <a:prstGeom prst="bevel">
            <a:avLst>
              <a:gd name="adj" fmla="val 13097"/>
            </a:avLst>
          </a:prstGeom>
          <a:gradFill rotWithShape="0">
            <a:gsLst>
              <a:gs pos="0">
                <a:srgbClr val="B20000">
                  <a:gamma/>
                  <a:shade val="46275"/>
                  <a:invGamma/>
                </a:srgbClr>
              </a:gs>
              <a:gs pos="50000">
                <a:srgbClr val="B20000"/>
              </a:gs>
              <a:gs pos="100000">
                <a:srgbClr val="B20000">
                  <a:gamma/>
                  <a:shade val="46275"/>
                  <a:invGamma/>
                </a:srgbClr>
              </a:gs>
            </a:gsLst>
            <a:lin ang="5400000" scaled="1"/>
          </a:gradFill>
          <a:ln w="28575">
            <a:noFill/>
            <a:miter lim="800000"/>
            <a:headEnd/>
            <a:tailEnd/>
          </a:ln>
          <a:effectLst/>
        </p:spPr>
        <p:txBody>
          <a:bodyPr wrap="none" anchor="ctr"/>
          <a:lstStyle/>
          <a:p>
            <a:endParaRPr lang="en-US"/>
          </a:p>
        </p:txBody>
      </p:sp>
      <p:sp>
        <p:nvSpPr>
          <p:cNvPr id="457745" name="Text Box 17"/>
          <p:cNvSpPr txBox="1">
            <a:spLocks noChangeArrowheads="1"/>
          </p:cNvSpPr>
          <p:nvPr/>
        </p:nvSpPr>
        <p:spPr bwMode="auto">
          <a:xfrm>
            <a:off x="3705225" y="1319213"/>
            <a:ext cx="4808538" cy="457200"/>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spcBef>
                <a:spcPct val="0"/>
              </a:spcBef>
              <a:buFontTx/>
              <a:buNone/>
            </a:pPr>
            <a:r>
              <a:rPr lang="en-US" sz="2400" b="1">
                <a:solidFill>
                  <a:schemeClr val="bg1"/>
                </a:solidFill>
                <a:latin typeface="Arial" pitchFamily="34" charset="0"/>
              </a:rPr>
              <a:t>Avaya Communication Manager</a:t>
            </a:r>
          </a:p>
        </p:txBody>
      </p:sp>
      <p:sp>
        <p:nvSpPr>
          <p:cNvPr id="457746" name="AutoShape 18"/>
          <p:cNvSpPr>
            <a:spLocks noChangeArrowheads="1"/>
          </p:cNvSpPr>
          <p:nvPr/>
        </p:nvSpPr>
        <p:spPr bwMode="auto">
          <a:xfrm>
            <a:off x="457200" y="2133600"/>
            <a:ext cx="1701800" cy="858838"/>
          </a:xfrm>
          <a:prstGeom prst="bevel">
            <a:avLst>
              <a:gd name="adj" fmla="val 11250"/>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28575">
            <a:noFill/>
            <a:miter lim="800000"/>
            <a:headEnd/>
            <a:tailEnd/>
          </a:ln>
          <a:effectLst/>
        </p:spPr>
        <p:txBody>
          <a:bodyPr wrap="none" anchor="ctr"/>
          <a:lstStyle/>
          <a:p>
            <a:endParaRPr lang="en-US"/>
          </a:p>
        </p:txBody>
      </p:sp>
      <p:sp>
        <p:nvSpPr>
          <p:cNvPr id="457747" name="Text Box 19"/>
          <p:cNvSpPr txBox="1">
            <a:spLocks noChangeArrowheads="1"/>
          </p:cNvSpPr>
          <p:nvPr/>
        </p:nvSpPr>
        <p:spPr bwMode="auto">
          <a:xfrm>
            <a:off x="457200" y="2286000"/>
            <a:ext cx="1651000" cy="612775"/>
          </a:xfrm>
          <a:prstGeom prst="rect">
            <a:avLst/>
          </a:prstGeom>
          <a:noFill/>
          <a:ln w="9525">
            <a:noFill/>
            <a:miter lim="800000"/>
            <a:headEnd/>
            <a:tailEnd/>
          </a:ln>
          <a:effectLst>
            <a:outerShdw dist="17961" dir="2700000" algn="ctr" rotWithShape="0">
              <a:schemeClr val="tx1"/>
            </a:outerShdw>
          </a:effectLst>
        </p:spPr>
        <p:txBody>
          <a:bodyPr wrap="none">
            <a:spAutoFit/>
          </a:bodyPr>
          <a:lstStyle/>
          <a:p>
            <a:pPr>
              <a:lnSpc>
                <a:spcPct val="90000"/>
              </a:lnSpc>
              <a:spcBef>
                <a:spcPct val="0"/>
              </a:spcBef>
              <a:buFontTx/>
              <a:buNone/>
            </a:pPr>
            <a:r>
              <a:rPr lang="en-US" sz="1900" b="1">
                <a:solidFill>
                  <a:srgbClr val="F8F8F8"/>
                </a:solidFill>
                <a:latin typeface="Arial" pitchFamily="34" charset="0"/>
              </a:rPr>
              <a:t>Avaya Media</a:t>
            </a:r>
            <a:br>
              <a:rPr lang="en-US" sz="1900" b="1">
                <a:solidFill>
                  <a:srgbClr val="F8F8F8"/>
                </a:solidFill>
                <a:latin typeface="Arial" pitchFamily="34" charset="0"/>
              </a:rPr>
            </a:br>
            <a:r>
              <a:rPr lang="en-US" sz="1900" b="1">
                <a:solidFill>
                  <a:srgbClr val="F8F8F8"/>
                </a:solidFill>
                <a:latin typeface="Arial" pitchFamily="34" charset="0"/>
              </a:rPr>
              <a:t>Servers</a:t>
            </a:r>
          </a:p>
        </p:txBody>
      </p:sp>
      <p:grpSp>
        <p:nvGrpSpPr>
          <p:cNvPr id="3" name="Group 20"/>
          <p:cNvGrpSpPr>
            <a:grpSpLocks/>
          </p:cNvGrpSpPr>
          <p:nvPr/>
        </p:nvGrpSpPr>
        <p:grpSpPr bwMode="auto">
          <a:xfrm>
            <a:off x="457200" y="4114800"/>
            <a:ext cx="1701800" cy="858838"/>
            <a:chOff x="648" y="2469"/>
            <a:chExt cx="1072" cy="552"/>
          </a:xfrm>
        </p:grpSpPr>
        <p:sp>
          <p:nvSpPr>
            <p:cNvPr id="457749" name="AutoShape 21"/>
            <p:cNvSpPr>
              <a:spLocks noChangeArrowheads="1"/>
            </p:cNvSpPr>
            <p:nvPr/>
          </p:nvSpPr>
          <p:spPr bwMode="auto">
            <a:xfrm>
              <a:off x="648" y="2469"/>
              <a:ext cx="1072" cy="552"/>
            </a:xfrm>
            <a:prstGeom prst="bevel">
              <a:avLst>
                <a:gd name="adj" fmla="val 11250"/>
              </a:avLst>
            </a:prstGeom>
            <a:gradFill rotWithShape="0">
              <a:gsLst>
                <a:gs pos="0">
                  <a:srgbClr val="2E8C2E">
                    <a:gamma/>
                    <a:shade val="46275"/>
                    <a:invGamma/>
                  </a:srgbClr>
                </a:gs>
                <a:gs pos="50000">
                  <a:srgbClr val="2E8C2E"/>
                </a:gs>
                <a:gs pos="100000">
                  <a:srgbClr val="2E8C2E">
                    <a:gamma/>
                    <a:shade val="46275"/>
                    <a:invGamma/>
                  </a:srgbClr>
                </a:gs>
              </a:gsLst>
              <a:lin ang="5400000" scaled="1"/>
            </a:gradFill>
            <a:ln w="28575">
              <a:noFill/>
              <a:miter lim="800000"/>
              <a:headEnd/>
              <a:tailEnd/>
            </a:ln>
            <a:effectLst/>
          </p:spPr>
          <p:txBody>
            <a:bodyPr wrap="none" anchor="ctr"/>
            <a:lstStyle/>
            <a:p>
              <a:endParaRPr lang="en-US"/>
            </a:p>
          </p:txBody>
        </p:sp>
        <p:sp>
          <p:nvSpPr>
            <p:cNvPr id="457750" name="Text Box 22"/>
            <p:cNvSpPr txBox="1">
              <a:spLocks noChangeArrowheads="1"/>
            </p:cNvSpPr>
            <p:nvPr/>
          </p:nvSpPr>
          <p:spPr bwMode="auto">
            <a:xfrm>
              <a:off x="666" y="2552"/>
              <a:ext cx="1040" cy="394"/>
            </a:xfrm>
            <a:prstGeom prst="rect">
              <a:avLst/>
            </a:prstGeom>
            <a:noFill/>
            <a:ln w="9525">
              <a:noFill/>
              <a:miter lim="800000"/>
              <a:headEnd/>
              <a:tailEnd/>
            </a:ln>
            <a:effectLst>
              <a:outerShdw dist="17961" dir="2700000" algn="ctr" rotWithShape="0">
                <a:schemeClr val="tx1"/>
              </a:outerShdw>
            </a:effectLst>
          </p:spPr>
          <p:txBody>
            <a:bodyPr wrap="none">
              <a:spAutoFit/>
            </a:bodyPr>
            <a:lstStyle/>
            <a:p>
              <a:pPr>
                <a:lnSpc>
                  <a:spcPct val="90000"/>
                </a:lnSpc>
                <a:spcBef>
                  <a:spcPct val="0"/>
                </a:spcBef>
                <a:buFontTx/>
                <a:buNone/>
              </a:pPr>
              <a:r>
                <a:rPr lang="en-US" sz="1900" b="1">
                  <a:solidFill>
                    <a:srgbClr val="F8F8F8"/>
                  </a:solidFill>
                  <a:latin typeface="Arial" pitchFamily="34" charset="0"/>
                </a:rPr>
                <a:t>Avaya Media</a:t>
              </a:r>
              <a:br>
                <a:rPr lang="en-US" sz="1900" b="1">
                  <a:solidFill>
                    <a:srgbClr val="F8F8F8"/>
                  </a:solidFill>
                  <a:latin typeface="Arial" pitchFamily="34" charset="0"/>
                </a:rPr>
              </a:br>
              <a:r>
                <a:rPr lang="en-US" sz="1900" b="1">
                  <a:solidFill>
                    <a:srgbClr val="F8F8F8"/>
                  </a:solidFill>
                  <a:latin typeface="Arial" pitchFamily="34" charset="0"/>
                </a:rPr>
                <a:t>Gateways</a:t>
              </a:r>
            </a:p>
          </p:txBody>
        </p:sp>
      </p:grpSp>
      <p:sp>
        <p:nvSpPr>
          <p:cNvPr id="457751" name="AutoShape 23"/>
          <p:cNvSpPr>
            <a:spLocks noChangeArrowheads="1"/>
          </p:cNvSpPr>
          <p:nvPr/>
        </p:nvSpPr>
        <p:spPr bwMode="auto">
          <a:xfrm>
            <a:off x="7666038" y="1916113"/>
            <a:ext cx="474662" cy="538162"/>
          </a:xfrm>
          <a:prstGeom prst="downArrow">
            <a:avLst>
              <a:gd name="adj1" fmla="val 55185"/>
              <a:gd name="adj2" fmla="val 47330"/>
            </a:avLst>
          </a:prstGeom>
          <a:solidFill>
            <a:srgbClr val="479AB6"/>
          </a:solidFill>
          <a:ln w="9525">
            <a:noFill/>
            <a:miter lim="800000"/>
            <a:headEnd/>
            <a:tailEnd/>
          </a:ln>
          <a:effectLst/>
        </p:spPr>
        <p:txBody>
          <a:bodyPr wrap="none" anchor="ctr"/>
          <a:lstStyle/>
          <a:p>
            <a:endParaRPr lang="en-US"/>
          </a:p>
        </p:txBody>
      </p:sp>
      <p:sp>
        <p:nvSpPr>
          <p:cNvPr id="457752" name="AutoShape 24"/>
          <p:cNvSpPr>
            <a:spLocks noChangeArrowheads="1"/>
          </p:cNvSpPr>
          <p:nvPr/>
        </p:nvSpPr>
        <p:spPr bwMode="auto">
          <a:xfrm>
            <a:off x="3848100" y="1916113"/>
            <a:ext cx="474663" cy="538162"/>
          </a:xfrm>
          <a:prstGeom prst="downArrow">
            <a:avLst>
              <a:gd name="adj1" fmla="val 55185"/>
              <a:gd name="adj2" fmla="val 47330"/>
            </a:avLst>
          </a:prstGeom>
          <a:solidFill>
            <a:srgbClr val="479AB6"/>
          </a:solidFill>
          <a:ln w="9525">
            <a:noFill/>
            <a:miter lim="800000"/>
            <a:headEnd/>
            <a:tailEnd/>
          </a:ln>
          <a:effectLst/>
        </p:spPr>
        <p:txBody>
          <a:bodyPr wrap="none" anchor="ctr"/>
          <a:lstStyle/>
          <a:p>
            <a:endParaRPr lang="en-US"/>
          </a:p>
        </p:txBody>
      </p:sp>
      <p:sp>
        <p:nvSpPr>
          <p:cNvPr id="457753" name="AutoShape 25"/>
          <p:cNvSpPr>
            <a:spLocks noChangeArrowheads="1"/>
          </p:cNvSpPr>
          <p:nvPr/>
        </p:nvSpPr>
        <p:spPr bwMode="auto">
          <a:xfrm>
            <a:off x="7666038" y="3932238"/>
            <a:ext cx="474662" cy="536575"/>
          </a:xfrm>
          <a:prstGeom prst="downArrow">
            <a:avLst>
              <a:gd name="adj1" fmla="val 55185"/>
              <a:gd name="adj2" fmla="val 47190"/>
            </a:avLst>
          </a:prstGeom>
          <a:solidFill>
            <a:srgbClr val="479AB6"/>
          </a:solidFill>
          <a:ln w="9525">
            <a:noFill/>
            <a:miter lim="800000"/>
            <a:headEnd/>
            <a:tailEnd/>
          </a:ln>
          <a:effectLst/>
        </p:spPr>
        <p:txBody>
          <a:bodyPr wrap="none" anchor="ctr"/>
          <a:lstStyle/>
          <a:p>
            <a:endParaRPr lang="en-US"/>
          </a:p>
        </p:txBody>
      </p:sp>
      <p:sp>
        <p:nvSpPr>
          <p:cNvPr id="457754" name="Text Box 26"/>
          <p:cNvSpPr txBox="1">
            <a:spLocks noChangeArrowheads="1"/>
          </p:cNvSpPr>
          <p:nvPr/>
        </p:nvSpPr>
        <p:spPr bwMode="auto">
          <a:xfrm>
            <a:off x="3271838" y="3259138"/>
            <a:ext cx="1627187" cy="533400"/>
          </a:xfrm>
          <a:prstGeom prst="rect">
            <a:avLst/>
          </a:prstGeom>
          <a:noFill/>
          <a:ln w="9525">
            <a:noFill/>
            <a:miter lim="800000"/>
            <a:headEnd/>
            <a:tailEnd/>
          </a:ln>
          <a:effectLst/>
        </p:spPr>
        <p:txBody>
          <a:bodyPr wrap="none">
            <a:spAutoFit/>
          </a:bodyPr>
          <a:lstStyle/>
          <a:p>
            <a:pPr>
              <a:lnSpc>
                <a:spcPct val="90000"/>
              </a:lnSpc>
              <a:spcBef>
                <a:spcPct val="0"/>
              </a:spcBef>
              <a:buFontTx/>
              <a:buNone/>
            </a:pPr>
            <a:r>
              <a:rPr lang="en-US" sz="1600" b="1">
                <a:latin typeface="Arial" pitchFamily="34" charset="0"/>
              </a:rPr>
              <a:t>Avaya</a:t>
            </a:r>
            <a:r>
              <a:rPr lang="en-US" sz="1600" b="1">
                <a:latin typeface="Arial" pitchFamily="34" charset="0"/>
                <a:cs typeface="Arial" pitchFamily="34" charset="0"/>
              </a:rPr>
              <a:t>™</a:t>
            </a:r>
            <a:r>
              <a:rPr lang="en-US" sz="1600" b="1">
                <a:latin typeface="Arial" pitchFamily="34" charset="0"/>
              </a:rPr>
              <a:t> S8700</a:t>
            </a:r>
          </a:p>
          <a:p>
            <a:pPr>
              <a:lnSpc>
                <a:spcPct val="90000"/>
              </a:lnSpc>
              <a:spcBef>
                <a:spcPct val="0"/>
              </a:spcBef>
              <a:buFontTx/>
              <a:buNone/>
            </a:pPr>
            <a:r>
              <a:rPr lang="en-US" sz="1600" b="1">
                <a:latin typeface="Arial" pitchFamily="34" charset="0"/>
              </a:rPr>
              <a:t>Media Server</a:t>
            </a:r>
          </a:p>
        </p:txBody>
      </p:sp>
      <p:sp>
        <p:nvSpPr>
          <p:cNvPr id="457755" name="Freeform 27"/>
          <p:cNvSpPr>
            <a:spLocks/>
          </p:cNvSpPr>
          <p:nvPr/>
        </p:nvSpPr>
        <p:spPr bwMode="auto">
          <a:xfrm>
            <a:off x="5010150" y="3024188"/>
            <a:ext cx="1568450" cy="1728787"/>
          </a:xfrm>
          <a:custGeom>
            <a:avLst/>
            <a:gdLst/>
            <a:ahLst/>
            <a:cxnLst>
              <a:cxn ang="0">
                <a:pos x="0" y="2"/>
              </a:cxn>
              <a:cxn ang="0">
                <a:pos x="222" y="0"/>
              </a:cxn>
              <a:cxn ang="0">
                <a:pos x="222" y="1112"/>
              </a:cxn>
              <a:cxn ang="0">
                <a:pos x="988" y="1112"/>
              </a:cxn>
            </a:cxnLst>
            <a:rect l="0" t="0" r="r" b="b"/>
            <a:pathLst>
              <a:path w="988" h="1112">
                <a:moveTo>
                  <a:pt x="0" y="2"/>
                </a:moveTo>
                <a:lnTo>
                  <a:pt x="222" y="0"/>
                </a:lnTo>
                <a:lnTo>
                  <a:pt x="222" y="1112"/>
                </a:lnTo>
                <a:lnTo>
                  <a:pt x="988" y="1112"/>
                </a:lnTo>
              </a:path>
            </a:pathLst>
          </a:custGeom>
          <a:noFill/>
          <a:ln w="38100" cap="flat" cmpd="sng">
            <a:solidFill>
              <a:schemeClr val="tx1"/>
            </a:solidFill>
            <a:prstDash val="solid"/>
            <a:round/>
            <a:headEnd type="none" w="med" len="med"/>
            <a:tailEnd type="none" w="med" len="med"/>
          </a:ln>
          <a:effectLst/>
        </p:spPr>
        <p:txBody>
          <a:bodyPr/>
          <a:lstStyle/>
          <a:p>
            <a:endParaRPr lang="en-US"/>
          </a:p>
        </p:txBody>
      </p:sp>
      <p:sp>
        <p:nvSpPr>
          <p:cNvPr id="457756" name="Freeform 28"/>
          <p:cNvSpPr>
            <a:spLocks/>
          </p:cNvSpPr>
          <p:nvPr/>
        </p:nvSpPr>
        <p:spPr bwMode="auto">
          <a:xfrm>
            <a:off x="5076825" y="3287713"/>
            <a:ext cx="1162050" cy="1716087"/>
          </a:xfrm>
          <a:custGeom>
            <a:avLst/>
            <a:gdLst/>
            <a:ahLst/>
            <a:cxnLst>
              <a:cxn ang="0">
                <a:pos x="732" y="0"/>
              </a:cxn>
              <a:cxn ang="0">
                <a:pos x="732" y="1104"/>
              </a:cxn>
              <a:cxn ang="0">
                <a:pos x="0" y="1104"/>
              </a:cxn>
            </a:cxnLst>
            <a:rect l="0" t="0" r="r" b="b"/>
            <a:pathLst>
              <a:path w="732" h="1104">
                <a:moveTo>
                  <a:pt x="732" y="0"/>
                </a:moveTo>
                <a:lnTo>
                  <a:pt x="732" y="1104"/>
                </a:lnTo>
                <a:lnTo>
                  <a:pt x="0" y="1104"/>
                </a:lnTo>
              </a:path>
            </a:pathLst>
          </a:custGeom>
          <a:noFill/>
          <a:ln w="38100" cap="flat" cmpd="sng">
            <a:solidFill>
              <a:schemeClr val="tx1"/>
            </a:solidFill>
            <a:prstDash val="solid"/>
            <a:round/>
            <a:headEnd type="none" w="med" len="med"/>
            <a:tailEnd type="none" w="med" len="med"/>
          </a:ln>
          <a:effectLst/>
        </p:spPr>
        <p:txBody>
          <a:bodyPr/>
          <a:lstStyle/>
          <a:p>
            <a:endParaRPr lang="en-US"/>
          </a:p>
        </p:txBody>
      </p:sp>
      <p:sp>
        <p:nvSpPr>
          <p:cNvPr id="457757" name="Text Box 29"/>
          <p:cNvSpPr txBox="1">
            <a:spLocks noChangeArrowheads="1"/>
          </p:cNvSpPr>
          <p:nvPr/>
        </p:nvSpPr>
        <p:spPr bwMode="auto">
          <a:xfrm>
            <a:off x="7086600" y="3148013"/>
            <a:ext cx="1684338" cy="533400"/>
          </a:xfrm>
          <a:prstGeom prst="rect">
            <a:avLst/>
          </a:prstGeom>
          <a:noFill/>
          <a:ln w="9525">
            <a:noFill/>
            <a:miter lim="800000"/>
            <a:headEnd/>
            <a:tailEnd/>
          </a:ln>
          <a:effectLst/>
        </p:spPr>
        <p:txBody>
          <a:bodyPr wrap="none">
            <a:spAutoFit/>
          </a:bodyPr>
          <a:lstStyle/>
          <a:p>
            <a:pPr>
              <a:lnSpc>
                <a:spcPct val="90000"/>
              </a:lnSpc>
              <a:spcBef>
                <a:spcPct val="0"/>
              </a:spcBef>
              <a:buFontTx/>
              <a:buNone/>
            </a:pPr>
            <a:r>
              <a:rPr lang="en-US" sz="1600" b="1">
                <a:latin typeface="Arial" pitchFamily="34" charset="0"/>
              </a:rPr>
              <a:t>Avaya</a:t>
            </a:r>
            <a:r>
              <a:rPr lang="en-US" sz="1600" b="1">
                <a:latin typeface="Arial" pitchFamily="34" charset="0"/>
                <a:cs typeface="Arial" pitchFamily="34" charset="0"/>
              </a:rPr>
              <a:t>™</a:t>
            </a:r>
            <a:r>
              <a:rPr lang="en-US" sz="1600" b="1">
                <a:latin typeface="Arial" pitchFamily="34" charset="0"/>
              </a:rPr>
              <a:t> S8300 </a:t>
            </a:r>
            <a:br>
              <a:rPr lang="en-US" sz="1600" b="1">
                <a:latin typeface="Arial" pitchFamily="34" charset="0"/>
              </a:rPr>
            </a:br>
            <a:r>
              <a:rPr lang="en-US" sz="1600" b="1">
                <a:latin typeface="Arial" pitchFamily="34" charset="0"/>
              </a:rPr>
              <a:t>Media Server</a:t>
            </a:r>
          </a:p>
        </p:txBody>
      </p:sp>
      <p:sp>
        <p:nvSpPr>
          <p:cNvPr id="457760" name="Rectangle 32"/>
          <p:cNvSpPr>
            <a:spLocks noChangeArrowheads="1"/>
          </p:cNvSpPr>
          <p:nvPr/>
        </p:nvSpPr>
        <p:spPr bwMode="auto">
          <a:xfrm>
            <a:off x="3733800" y="6521450"/>
            <a:ext cx="2120900" cy="336550"/>
          </a:xfrm>
          <a:prstGeom prst="rect">
            <a:avLst/>
          </a:prstGeom>
          <a:noFill/>
          <a:ln w="9525">
            <a:noFill/>
            <a:miter lim="800000"/>
            <a:headEnd/>
            <a:tailEnd/>
          </a:ln>
          <a:effectLst/>
        </p:spPr>
        <p:txBody>
          <a:bodyPr wrap="none">
            <a:spAutoFit/>
          </a:bodyPr>
          <a:lstStyle/>
          <a:p>
            <a:pPr eaLnBrk="0" hangingPunct="0">
              <a:lnSpc>
                <a:spcPct val="90000"/>
              </a:lnSpc>
              <a:spcBef>
                <a:spcPct val="0"/>
              </a:spcBef>
              <a:buFontTx/>
              <a:buNone/>
            </a:pPr>
            <a:r>
              <a:rPr lang="en-US" sz="900">
                <a:latin typeface="Arial" pitchFamily="34" charset="0"/>
              </a:rPr>
              <a:t>Avaya - Proprietary</a:t>
            </a:r>
            <a:br>
              <a:rPr lang="en-US" sz="900">
                <a:latin typeface="Arial" pitchFamily="34" charset="0"/>
              </a:rPr>
            </a:br>
            <a:r>
              <a:rPr lang="en-US" sz="900">
                <a:latin typeface="Arial" pitchFamily="34" charset="0"/>
              </a:rPr>
              <a:t>Use pursuant to Company instructions</a:t>
            </a:r>
          </a:p>
        </p:txBody>
      </p:sp>
      <p:sp>
        <p:nvSpPr>
          <p:cNvPr id="457761" name="Rectangle 33"/>
          <p:cNvSpPr>
            <a:spLocks noChangeArrowheads="1"/>
          </p:cNvSpPr>
          <p:nvPr/>
        </p:nvSpPr>
        <p:spPr bwMode="auto">
          <a:xfrm>
            <a:off x="5397500" y="3124200"/>
            <a:ext cx="1627188" cy="533400"/>
          </a:xfrm>
          <a:prstGeom prst="rect">
            <a:avLst/>
          </a:prstGeom>
          <a:solidFill>
            <a:schemeClr val="bg1"/>
          </a:solidFill>
          <a:ln w="9525">
            <a:noFill/>
            <a:miter lim="800000"/>
            <a:headEnd/>
            <a:tailEnd/>
          </a:ln>
          <a:effectLst/>
        </p:spPr>
        <p:txBody>
          <a:bodyPr wrap="none">
            <a:spAutoFit/>
          </a:bodyPr>
          <a:lstStyle/>
          <a:p>
            <a:pPr>
              <a:lnSpc>
                <a:spcPct val="90000"/>
              </a:lnSpc>
              <a:spcBef>
                <a:spcPct val="0"/>
              </a:spcBef>
              <a:buFontTx/>
              <a:buNone/>
            </a:pPr>
            <a:r>
              <a:rPr lang="en-US" sz="1600" b="1">
                <a:latin typeface="Arial" pitchFamily="34" charset="0"/>
              </a:rPr>
              <a:t>Avaya</a:t>
            </a:r>
            <a:r>
              <a:rPr lang="en-US" sz="1600" b="1">
                <a:latin typeface="Arial" pitchFamily="34" charset="0"/>
                <a:cs typeface="Arial" pitchFamily="34" charset="0"/>
              </a:rPr>
              <a:t>™</a:t>
            </a:r>
            <a:r>
              <a:rPr lang="en-US" sz="1600" b="1">
                <a:latin typeface="Arial" pitchFamily="34" charset="0"/>
              </a:rPr>
              <a:t> S8100</a:t>
            </a:r>
            <a:br>
              <a:rPr lang="en-US" sz="1600" b="1">
                <a:latin typeface="Arial" pitchFamily="34" charset="0"/>
              </a:rPr>
            </a:br>
            <a:r>
              <a:rPr lang="en-US" sz="1600" b="1">
                <a:latin typeface="Arial" pitchFamily="34" charset="0"/>
              </a:rPr>
              <a:t>Media Server</a:t>
            </a:r>
          </a:p>
        </p:txBody>
      </p:sp>
      <p:pic>
        <p:nvPicPr>
          <p:cNvPr id="457762" name="Picture 34" descr="S8100"/>
          <p:cNvPicPr>
            <a:picLocks noChangeAspect="1" noChangeArrowheads="1"/>
          </p:cNvPicPr>
          <p:nvPr/>
        </p:nvPicPr>
        <p:blipFill>
          <a:blip r:embed="rId7" cstate="print"/>
          <a:srcRect/>
          <a:stretch>
            <a:fillRect/>
          </a:stretch>
        </p:blipFill>
        <p:spPr bwMode="auto">
          <a:xfrm>
            <a:off x="5638800" y="2438400"/>
            <a:ext cx="1023938" cy="709613"/>
          </a:xfrm>
          <a:prstGeom prst="rect">
            <a:avLst/>
          </a:prstGeom>
          <a:noFill/>
        </p:spPr>
      </p:pic>
      <p:sp>
        <p:nvSpPr>
          <p:cNvPr id="457763" name="AutoShape 35"/>
          <p:cNvSpPr>
            <a:spLocks noChangeArrowheads="1"/>
          </p:cNvSpPr>
          <p:nvPr/>
        </p:nvSpPr>
        <p:spPr bwMode="auto">
          <a:xfrm>
            <a:off x="5948363" y="1916113"/>
            <a:ext cx="474662" cy="538162"/>
          </a:xfrm>
          <a:prstGeom prst="downArrow">
            <a:avLst>
              <a:gd name="adj1" fmla="val 55185"/>
              <a:gd name="adj2" fmla="val 47330"/>
            </a:avLst>
          </a:prstGeom>
          <a:solidFill>
            <a:srgbClr val="479AB6"/>
          </a:solidFill>
          <a:ln w="9525">
            <a:noFill/>
            <a:miter lim="800000"/>
            <a:headEnd/>
            <a:tailEnd/>
          </a:ln>
          <a:effectLst/>
        </p:spPr>
        <p:txBody>
          <a:bodyPr wrap="none" anchor="ctr"/>
          <a:lstStyle/>
          <a:p>
            <a:endParaRPr lang="en-US"/>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a:bodyPr>
          <a:lstStyle/>
          <a:p>
            <a:r>
              <a:rPr lang="en-US" sz="2000" b="1" dirty="0"/>
              <a:t>Class of Restriction (COR)</a:t>
            </a:r>
            <a:r>
              <a:rPr lang="en-US" sz="2000" dirty="0"/>
              <a:t> allows a system administrator to control the usage of the phone system. Each COR is a class of calling privileges that provide controlled access to special features</a:t>
            </a:r>
            <a:r>
              <a:rPr lang="en-US" sz="2000" dirty="0" smtClean="0"/>
              <a:t>.</a:t>
            </a:r>
          </a:p>
          <a:p>
            <a:r>
              <a:rPr lang="en-US" sz="2000" b="1" dirty="0"/>
              <a:t>Class of Service (COS)</a:t>
            </a:r>
            <a:r>
              <a:rPr lang="en-US" sz="2000" dirty="0"/>
              <a:t> defines groups of users and controls user access to certain features</a:t>
            </a:r>
            <a:r>
              <a:rPr lang="en-US" sz="2000" dirty="0" smtClean="0"/>
              <a:t>.</a:t>
            </a:r>
          </a:p>
          <a:p>
            <a:r>
              <a:rPr lang="en-US" sz="2000" b="1" dirty="0"/>
              <a:t>Facility Restriction Levels</a:t>
            </a:r>
            <a:r>
              <a:rPr lang="en-US" sz="2000" dirty="0"/>
              <a:t> is used to restrict some types of calls to specific </a:t>
            </a:r>
            <a:r>
              <a:rPr lang="en-US" sz="2000" dirty="0" smtClean="0"/>
              <a:t>users.</a:t>
            </a:r>
          </a:p>
          <a:p>
            <a:r>
              <a:rPr lang="en-US" sz="2000" b="1" dirty="0"/>
              <a:t>Time of Day Station Lock</a:t>
            </a:r>
            <a:r>
              <a:rPr lang="en-US" sz="2000" dirty="0"/>
              <a:t> feature is the result of a customer request to enable automatic station locking. With the Time of Day Station Lock feature, the system automatically locks the telephone based upon tables, to prevent others from placing outgoing calls.</a:t>
            </a:r>
          </a:p>
          <a:p>
            <a:pPr>
              <a:buNone/>
            </a:pP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Call Routing Intelligence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VDN: </a:t>
            </a:r>
            <a:r>
              <a:rPr lang="en-US" sz="2000" dirty="0" smtClean="0"/>
              <a:t>A </a:t>
            </a:r>
            <a:r>
              <a:rPr lang="en-US" sz="2000" dirty="0"/>
              <a:t>VDN is a “soft” extension number not assigned to a physical equipment location</a:t>
            </a:r>
            <a:r>
              <a:rPr lang="en-US" sz="2000" dirty="0" smtClean="0"/>
              <a:t>.</a:t>
            </a:r>
            <a:r>
              <a:rPr lang="en-US" sz="2000" dirty="0"/>
              <a:t> When answering a call, the answering agent sees the information associated with the VDN on their display. This operation provides dialed number identification service (DNIS), allowing the agent to identify the purpose of the call</a:t>
            </a:r>
            <a:r>
              <a:rPr lang="en-US" sz="2000" dirty="0" smtClean="0"/>
              <a:t>.</a:t>
            </a:r>
          </a:p>
          <a:p>
            <a:r>
              <a:rPr lang="en-US" sz="2000" b="1" dirty="0"/>
              <a:t>Call Coverage</a:t>
            </a:r>
            <a:r>
              <a:rPr lang="en-US" sz="2000" dirty="0"/>
              <a:t> </a:t>
            </a:r>
            <a:br>
              <a:rPr lang="en-US" sz="2000" dirty="0"/>
            </a:br>
            <a:r>
              <a:rPr lang="en-US" sz="2000" dirty="0"/>
              <a:t>Call Coverage is a feature which defines how an incoming call is handled and routed. Calls can go to an individual or a group of individuals, such as a Hunt Group, to ensure the call is answered</a:t>
            </a:r>
            <a:r>
              <a:rPr lang="en-US" sz="2000" dirty="0" smtClean="0"/>
              <a:t>.</a:t>
            </a:r>
          </a:p>
          <a:p>
            <a:r>
              <a:rPr lang="en-US" sz="2000" b="1" dirty="0"/>
              <a:t>Collaboration </a:t>
            </a:r>
            <a:br>
              <a:rPr lang="en-US" sz="2000" b="1" dirty="0"/>
            </a:br>
            <a:r>
              <a:rPr lang="en-US" sz="2000" dirty="0"/>
              <a:t>Under the collaboration heading are conferencing features which allow employees to gather from every part of an organization. These features include:  </a:t>
            </a:r>
          </a:p>
          <a:p>
            <a:pPr lvl="0">
              <a:buNone/>
            </a:pPr>
            <a:r>
              <a:rPr lang="en-US" sz="2000" dirty="0" smtClean="0"/>
              <a:t>		3 </a:t>
            </a:r>
            <a:r>
              <a:rPr lang="en-US" sz="2000" dirty="0"/>
              <a:t>and 6 party conferencing </a:t>
            </a:r>
          </a:p>
          <a:p>
            <a:pPr>
              <a:buNone/>
            </a:pPr>
            <a:r>
              <a:rPr lang="en-US" sz="2000" dirty="0" smtClean="0"/>
              <a:t>		Meet-Me </a:t>
            </a:r>
            <a:r>
              <a:rPr lang="en-US" sz="2000" dirty="0"/>
              <a:t>Conferencing </a:t>
            </a:r>
            <a:endParaRPr lang="en-US" sz="2000" dirty="0" smtClean="0"/>
          </a:p>
          <a:p>
            <a:pPr>
              <a:buNone/>
            </a:pPr>
            <a:r>
              <a:rPr lang="en-US" sz="2000" dirty="0"/>
              <a:t>	</a:t>
            </a:r>
            <a:r>
              <a:rPr lang="en-US" sz="2000" dirty="0" smtClean="0"/>
              <a:t>	Expanded Meet-me conferencing</a:t>
            </a: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200" b="1" dirty="0"/>
              <a:t>Support for End-Users - Call Handling</a:t>
            </a:r>
            <a:r>
              <a:rPr lang="en-US" sz="3200" dirty="0"/>
              <a:t/>
            </a:r>
            <a:br>
              <a:rPr lang="en-US" sz="3200" dirty="0"/>
            </a:br>
            <a:endParaRPr lang="en-US" sz="3200" dirty="0"/>
          </a:p>
        </p:txBody>
      </p:sp>
      <p:sp>
        <p:nvSpPr>
          <p:cNvPr id="3" name="Content Placeholder 2"/>
          <p:cNvSpPr>
            <a:spLocks noGrp="1"/>
          </p:cNvSpPr>
          <p:nvPr>
            <p:ph idx="1"/>
          </p:nvPr>
        </p:nvSpPr>
        <p:spPr>
          <a:xfrm>
            <a:off x="457200" y="1066800"/>
            <a:ext cx="8229600" cy="5059363"/>
          </a:xfrm>
        </p:spPr>
        <p:txBody>
          <a:bodyPr>
            <a:normAutofit/>
          </a:bodyPr>
          <a:lstStyle/>
          <a:p>
            <a:r>
              <a:rPr lang="en-US" sz="2000" b="1" dirty="0"/>
              <a:t>Last Number Dialed</a:t>
            </a:r>
            <a:r>
              <a:rPr lang="en-US" sz="2000" dirty="0"/>
              <a:t> </a:t>
            </a:r>
            <a:r>
              <a:rPr lang="en-US" sz="2000" dirty="0" smtClean="0"/>
              <a:t>: With </a:t>
            </a:r>
            <a:r>
              <a:rPr lang="en-US" sz="2000" dirty="0"/>
              <a:t>the last Number Dialed feature, users can automatically </a:t>
            </a:r>
            <a:r>
              <a:rPr lang="en-US" sz="2000" dirty="0" smtClean="0"/>
              <a:t>redial </a:t>
            </a:r>
            <a:r>
              <a:rPr lang="en-US" sz="2000" dirty="0"/>
              <a:t>the last number dialed at their station</a:t>
            </a:r>
            <a:r>
              <a:rPr lang="en-US" sz="2000" dirty="0" smtClean="0"/>
              <a:t>.</a:t>
            </a:r>
          </a:p>
          <a:p>
            <a:r>
              <a:rPr lang="en-US" sz="2000" b="1" dirty="0"/>
              <a:t>Abbreviated Dialing</a:t>
            </a:r>
            <a:r>
              <a:rPr lang="en-US" sz="2000" dirty="0"/>
              <a:t> is sometimes called speed dialing. This feature allows users to dial a short code to access a desired number</a:t>
            </a:r>
            <a:r>
              <a:rPr lang="en-US" sz="2000" dirty="0" smtClean="0"/>
              <a:t>.</a:t>
            </a:r>
          </a:p>
          <a:p>
            <a:r>
              <a:rPr lang="en-US" sz="2000" b="1" dirty="0"/>
              <a:t>Automatic Call Back</a:t>
            </a:r>
            <a:r>
              <a:rPr lang="en-US" sz="2000" dirty="0"/>
              <a:t> allows users who place a call to an internal phone and receive a busy signal, to  be called back with the phone becomes available. With this feature, the system monitors the called telephone. When the called phone becomes available, the system generates the Automatic Call Back and the originating party receives priority.</a:t>
            </a:r>
          </a:p>
          <a:p>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Avaya Media Gateways</a:t>
            </a:r>
            <a:endParaRPr lang="en-US" dirty="0"/>
          </a:p>
        </p:txBody>
      </p:sp>
      <p:sp>
        <p:nvSpPr>
          <p:cNvPr id="3" name="Content Placeholder 2"/>
          <p:cNvSpPr>
            <a:spLocks noGrp="1"/>
          </p:cNvSpPr>
          <p:nvPr>
            <p:ph idx="1"/>
          </p:nvPr>
        </p:nvSpPr>
        <p:spPr/>
        <p:txBody>
          <a:bodyPr>
            <a:normAutofit fontScale="55000" lnSpcReduction="20000"/>
          </a:bodyPr>
          <a:lstStyle/>
          <a:p>
            <a:r>
              <a:rPr lang="en-US" dirty="0"/>
              <a:t>Avaya Media Gateways connect to an Avaya Server, either directly or indirectly through other media gateways. Media gateways are the stackable and modular hardware elements of a communication system. They deliver connectivity to a variety of endpoint and trunk types allowing data, voice, FAX, video, and messaging capabilities on the network. Avaya Media Gateways support both bearer network connections, and control network connections. </a:t>
            </a:r>
            <a:endParaRPr lang="en-US" dirty="0" smtClean="0"/>
          </a:p>
          <a:p>
            <a:pPr>
              <a:buNone/>
            </a:pPr>
            <a:endParaRPr lang="en-US" dirty="0" smtClean="0"/>
          </a:p>
          <a:p>
            <a:r>
              <a:rPr lang="en-US" dirty="0" smtClean="0"/>
              <a:t>Avaya </a:t>
            </a:r>
            <a:r>
              <a:rPr lang="en-US" dirty="0"/>
              <a:t>Media Gateways also provide a variety of flexible deployment options, including 100% Internet Protocol (IP) environments and blended environments such as IP and Time Division Multiplexing (TDM</a:t>
            </a:r>
            <a:r>
              <a:rPr lang="en-US" dirty="0" smtClean="0"/>
              <a:t>).</a:t>
            </a:r>
          </a:p>
          <a:p>
            <a:pPr>
              <a:buNone/>
            </a:pPr>
            <a:endParaRPr lang="en-US" dirty="0" smtClean="0"/>
          </a:p>
          <a:p>
            <a:r>
              <a:rPr lang="en-US" dirty="0"/>
              <a:t>There are two types of media gateways that may be described as H.248 Gateways and Port Network (PN) Gateways.  </a:t>
            </a:r>
            <a:endParaRPr lang="en-US" dirty="0" smtClean="0"/>
          </a:p>
          <a:p>
            <a:pPr>
              <a:buNone/>
            </a:pPr>
            <a:r>
              <a:rPr lang="en-US" dirty="0"/>
              <a:t>	</a:t>
            </a:r>
            <a:r>
              <a:rPr lang="en-US" dirty="0" smtClean="0"/>
              <a:t> 	H.248 gateways </a:t>
            </a:r>
            <a:r>
              <a:rPr lang="en-US" dirty="0"/>
              <a:t>use media modules (MM prefix) to connect to endpoints and trunks. </a:t>
            </a:r>
            <a:endParaRPr lang="en-US" dirty="0" smtClean="0"/>
          </a:p>
          <a:p>
            <a:pPr>
              <a:buNone/>
            </a:pPr>
            <a:r>
              <a:rPr lang="en-US" dirty="0"/>
              <a:t>	</a:t>
            </a:r>
            <a:r>
              <a:rPr lang="en-US" dirty="0" smtClean="0"/>
              <a:t>	PN </a:t>
            </a:r>
            <a:r>
              <a:rPr lang="en-US" dirty="0"/>
              <a:t>Type media gateways use circuit packs. </a:t>
            </a:r>
            <a:br>
              <a:rPr lang="en-US" dirty="0"/>
            </a:br>
            <a:r>
              <a:rPr lang="en-US" dirty="0"/>
              <a:t/>
            </a:r>
            <a:br>
              <a:rPr lang="en-US" dirty="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685800" y="838200"/>
            <a:ext cx="7696200" cy="4800599"/>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838200" y="762000"/>
            <a:ext cx="7315200" cy="48006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6" name="Rectangle 4"/>
          <p:cNvSpPr>
            <a:spLocks noGrp="1" noChangeArrowheads="1"/>
          </p:cNvSpPr>
          <p:nvPr>
            <p:ph type="title"/>
          </p:nvPr>
        </p:nvSpPr>
        <p:spPr/>
        <p:txBody>
          <a:bodyPr/>
          <a:lstStyle/>
          <a:p>
            <a:r>
              <a:rPr lang="en-US" sz="3200"/>
              <a:t>G350 Media Gateway</a:t>
            </a:r>
          </a:p>
        </p:txBody>
      </p:sp>
      <p:pic>
        <p:nvPicPr>
          <p:cNvPr id="602119" name="Picture 7"/>
          <p:cNvPicPr>
            <a:picLocks noChangeAspect="1" noChangeArrowheads="1"/>
          </p:cNvPicPr>
          <p:nvPr/>
        </p:nvPicPr>
        <p:blipFill>
          <a:blip r:embed="rId2"/>
          <a:srcRect/>
          <a:stretch>
            <a:fillRect/>
          </a:stretch>
        </p:blipFill>
        <p:spPr bwMode="auto">
          <a:xfrm>
            <a:off x="1752600" y="2514600"/>
            <a:ext cx="5486400" cy="2024063"/>
          </a:xfrm>
          <a:prstGeom prst="rect">
            <a:avLst/>
          </a:prstGeom>
          <a:noFill/>
          <a:ln w="76200">
            <a:noFill/>
            <a:miter lim="800000"/>
            <a:headEnd/>
            <a:tailEnd/>
          </a:ln>
          <a:effectLst/>
        </p:spPr>
      </p:pic>
      <p:sp>
        <p:nvSpPr>
          <p:cNvPr id="602120" name="Text Box 8"/>
          <p:cNvSpPr txBox="1">
            <a:spLocks noChangeArrowheads="1"/>
          </p:cNvSpPr>
          <p:nvPr/>
        </p:nvSpPr>
        <p:spPr bwMode="auto">
          <a:xfrm>
            <a:off x="990600" y="4724400"/>
            <a:ext cx="3200400" cy="336550"/>
          </a:xfrm>
          <a:prstGeom prst="rect">
            <a:avLst/>
          </a:prstGeom>
          <a:noFill/>
          <a:ln w="76200">
            <a:noFill/>
            <a:miter lim="800000"/>
            <a:headEnd/>
            <a:tailEnd/>
          </a:ln>
          <a:effectLst/>
        </p:spPr>
        <p:txBody>
          <a:bodyPr>
            <a:spAutoFit/>
          </a:bodyPr>
          <a:lstStyle/>
          <a:p>
            <a:pPr algn="l">
              <a:spcBef>
                <a:spcPct val="50000"/>
              </a:spcBef>
              <a:buFontTx/>
              <a:buNone/>
            </a:pPr>
            <a:r>
              <a:rPr lang="en-US" sz="1600"/>
              <a:t>Built-in analog media module (V7)</a:t>
            </a:r>
          </a:p>
        </p:txBody>
      </p:sp>
      <p:sp>
        <p:nvSpPr>
          <p:cNvPr id="602121" name="Line 9"/>
          <p:cNvSpPr>
            <a:spLocks noChangeShapeType="1"/>
          </p:cNvSpPr>
          <p:nvPr/>
        </p:nvSpPr>
        <p:spPr bwMode="auto">
          <a:xfrm flipV="1">
            <a:off x="2895600" y="4114800"/>
            <a:ext cx="0" cy="762000"/>
          </a:xfrm>
          <a:prstGeom prst="line">
            <a:avLst/>
          </a:prstGeom>
          <a:noFill/>
          <a:ln w="9525">
            <a:solidFill>
              <a:schemeClr val="tx1"/>
            </a:solidFill>
            <a:round/>
            <a:headEnd/>
            <a:tailEnd/>
          </a:ln>
          <a:effectLst/>
        </p:spPr>
        <p:txBody>
          <a:bodyPr/>
          <a:lstStyle/>
          <a:p>
            <a:endParaRPr lang="en-US"/>
          </a:p>
        </p:txBody>
      </p:sp>
      <p:sp>
        <p:nvSpPr>
          <p:cNvPr id="602122" name="Text Box 10"/>
          <p:cNvSpPr txBox="1">
            <a:spLocks noChangeArrowheads="1"/>
          </p:cNvSpPr>
          <p:nvPr/>
        </p:nvSpPr>
        <p:spPr bwMode="auto">
          <a:xfrm>
            <a:off x="685800" y="1676400"/>
            <a:ext cx="3429000" cy="336550"/>
          </a:xfrm>
          <a:prstGeom prst="rect">
            <a:avLst/>
          </a:prstGeom>
          <a:noFill/>
          <a:ln w="76200">
            <a:noFill/>
            <a:miter lim="800000"/>
            <a:headEnd/>
            <a:tailEnd/>
          </a:ln>
          <a:effectLst/>
        </p:spPr>
        <p:txBody>
          <a:bodyPr>
            <a:spAutoFit/>
          </a:bodyPr>
          <a:lstStyle/>
          <a:p>
            <a:pPr algn="l">
              <a:spcBef>
                <a:spcPct val="50000"/>
              </a:spcBef>
              <a:buFontTx/>
              <a:buNone/>
            </a:pPr>
            <a:r>
              <a:rPr lang="en-US" sz="1600"/>
              <a:t>High density Media Module slot (V6)</a:t>
            </a:r>
          </a:p>
        </p:txBody>
      </p:sp>
      <p:sp>
        <p:nvSpPr>
          <p:cNvPr id="602123" name="Line 11"/>
          <p:cNvSpPr>
            <a:spLocks noChangeShapeType="1"/>
          </p:cNvSpPr>
          <p:nvPr/>
        </p:nvSpPr>
        <p:spPr bwMode="auto">
          <a:xfrm>
            <a:off x="2590800" y="1981200"/>
            <a:ext cx="0" cy="1219200"/>
          </a:xfrm>
          <a:prstGeom prst="line">
            <a:avLst/>
          </a:prstGeom>
          <a:noFill/>
          <a:ln w="9525">
            <a:solidFill>
              <a:schemeClr val="tx1"/>
            </a:solidFill>
            <a:round/>
            <a:headEnd/>
            <a:tailEnd/>
          </a:ln>
          <a:effectLst/>
        </p:spPr>
        <p:txBody>
          <a:bodyPr/>
          <a:lstStyle/>
          <a:p>
            <a:endParaRPr lang="en-US"/>
          </a:p>
        </p:txBody>
      </p:sp>
      <p:sp>
        <p:nvSpPr>
          <p:cNvPr id="602124" name="Text Box 12"/>
          <p:cNvSpPr txBox="1">
            <a:spLocks noChangeArrowheads="1"/>
          </p:cNvSpPr>
          <p:nvPr/>
        </p:nvSpPr>
        <p:spPr bwMode="auto">
          <a:xfrm>
            <a:off x="5257800" y="4724400"/>
            <a:ext cx="3048000" cy="336550"/>
          </a:xfrm>
          <a:prstGeom prst="rect">
            <a:avLst/>
          </a:prstGeom>
          <a:noFill/>
          <a:ln w="76200">
            <a:noFill/>
            <a:miter lim="800000"/>
            <a:headEnd/>
            <a:tailEnd/>
          </a:ln>
          <a:effectLst/>
        </p:spPr>
        <p:txBody>
          <a:bodyPr>
            <a:spAutoFit/>
          </a:bodyPr>
          <a:lstStyle/>
          <a:p>
            <a:pPr algn="l">
              <a:spcBef>
                <a:spcPct val="50000"/>
              </a:spcBef>
              <a:buFontTx/>
              <a:buNone/>
            </a:pPr>
            <a:r>
              <a:rPr lang="en-US" sz="1600"/>
              <a:t>Media Module slots (V3 to V5)</a:t>
            </a:r>
          </a:p>
        </p:txBody>
      </p:sp>
      <p:sp>
        <p:nvSpPr>
          <p:cNvPr id="602125" name="Line 13"/>
          <p:cNvSpPr>
            <a:spLocks noChangeShapeType="1"/>
          </p:cNvSpPr>
          <p:nvPr/>
        </p:nvSpPr>
        <p:spPr bwMode="auto">
          <a:xfrm>
            <a:off x="4879975" y="4040188"/>
            <a:ext cx="758825" cy="758825"/>
          </a:xfrm>
          <a:prstGeom prst="line">
            <a:avLst/>
          </a:prstGeom>
          <a:noFill/>
          <a:ln w="9525">
            <a:solidFill>
              <a:schemeClr val="tx1"/>
            </a:solidFill>
            <a:round/>
            <a:headEnd/>
            <a:tailEnd/>
          </a:ln>
          <a:effectLst/>
        </p:spPr>
        <p:txBody>
          <a:bodyPr/>
          <a:lstStyle/>
          <a:p>
            <a:endParaRPr lang="en-US"/>
          </a:p>
        </p:txBody>
      </p:sp>
      <p:sp>
        <p:nvSpPr>
          <p:cNvPr id="602126" name="Line 14"/>
          <p:cNvSpPr>
            <a:spLocks noChangeShapeType="1"/>
          </p:cNvSpPr>
          <p:nvPr/>
        </p:nvSpPr>
        <p:spPr bwMode="auto">
          <a:xfrm>
            <a:off x="5334000" y="3810000"/>
            <a:ext cx="457200" cy="914400"/>
          </a:xfrm>
          <a:prstGeom prst="line">
            <a:avLst/>
          </a:prstGeom>
          <a:noFill/>
          <a:ln w="9525">
            <a:solidFill>
              <a:schemeClr val="tx1"/>
            </a:solidFill>
            <a:round/>
            <a:headEnd/>
            <a:tailEnd/>
          </a:ln>
          <a:effectLst/>
        </p:spPr>
        <p:txBody>
          <a:bodyPr/>
          <a:lstStyle/>
          <a:p>
            <a:endParaRPr lang="en-US"/>
          </a:p>
        </p:txBody>
      </p:sp>
      <p:sp>
        <p:nvSpPr>
          <p:cNvPr id="602127" name="Line 15"/>
          <p:cNvSpPr>
            <a:spLocks noChangeShapeType="1"/>
          </p:cNvSpPr>
          <p:nvPr/>
        </p:nvSpPr>
        <p:spPr bwMode="auto">
          <a:xfrm>
            <a:off x="5029200" y="3657600"/>
            <a:ext cx="685800" cy="1066800"/>
          </a:xfrm>
          <a:prstGeom prst="line">
            <a:avLst/>
          </a:prstGeom>
          <a:noFill/>
          <a:ln w="9525">
            <a:solidFill>
              <a:schemeClr val="tx1"/>
            </a:solidFill>
            <a:round/>
            <a:headEnd/>
            <a:tailEnd/>
          </a:ln>
          <a:effectLst/>
        </p:spPr>
        <p:txBody>
          <a:bodyPr/>
          <a:lstStyle/>
          <a:p>
            <a:endParaRPr lang="en-US"/>
          </a:p>
        </p:txBody>
      </p:sp>
      <p:sp>
        <p:nvSpPr>
          <p:cNvPr id="602128" name="Text Box 16"/>
          <p:cNvSpPr txBox="1">
            <a:spLocks noChangeArrowheads="1"/>
          </p:cNvSpPr>
          <p:nvPr/>
        </p:nvSpPr>
        <p:spPr bwMode="auto">
          <a:xfrm>
            <a:off x="0" y="4267200"/>
            <a:ext cx="2743200" cy="336550"/>
          </a:xfrm>
          <a:prstGeom prst="rect">
            <a:avLst/>
          </a:prstGeom>
          <a:noFill/>
          <a:ln w="9525">
            <a:noFill/>
            <a:miter lim="800000"/>
            <a:headEnd/>
            <a:tailEnd/>
          </a:ln>
          <a:effectLst/>
        </p:spPr>
        <p:txBody>
          <a:bodyPr>
            <a:spAutoFit/>
          </a:bodyPr>
          <a:lstStyle/>
          <a:p>
            <a:pPr algn="l">
              <a:spcBef>
                <a:spcPct val="50000"/>
              </a:spcBef>
              <a:buFontTx/>
              <a:buNone/>
            </a:pPr>
            <a:r>
              <a:rPr lang="en-US" sz="1600"/>
              <a:t>Optional S8300 slot (V1)</a:t>
            </a:r>
          </a:p>
        </p:txBody>
      </p:sp>
      <p:sp>
        <p:nvSpPr>
          <p:cNvPr id="602129" name="Line 17"/>
          <p:cNvSpPr>
            <a:spLocks noChangeShapeType="1"/>
          </p:cNvSpPr>
          <p:nvPr/>
        </p:nvSpPr>
        <p:spPr bwMode="auto">
          <a:xfrm flipV="1">
            <a:off x="990600" y="3733800"/>
            <a:ext cx="1524000" cy="533400"/>
          </a:xfrm>
          <a:prstGeom prst="line">
            <a:avLst/>
          </a:prstGeom>
          <a:noFill/>
          <a:ln w="9525">
            <a:solidFill>
              <a:schemeClr val="tx1"/>
            </a:solidFill>
            <a:round/>
            <a:headEnd/>
            <a:tailEnd/>
          </a:ln>
          <a:effectLst/>
        </p:spPr>
        <p:txBody>
          <a:bodyPr/>
          <a:lstStyle/>
          <a:p>
            <a:endParaRPr lang="en-US"/>
          </a:p>
        </p:txBody>
      </p:sp>
      <p:sp>
        <p:nvSpPr>
          <p:cNvPr id="602130" name="Text Box 18"/>
          <p:cNvSpPr txBox="1">
            <a:spLocks noChangeArrowheads="1"/>
          </p:cNvSpPr>
          <p:nvPr/>
        </p:nvSpPr>
        <p:spPr bwMode="auto">
          <a:xfrm>
            <a:off x="609600" y="2971800"/>
            <a:ext cx="609600" cy="336550"/>
          </a:xfrm>
          <a:prstGeom prst="rect">
            <a:avLst/>
          </a:prstGeom>
          <a:noFill/>
          <a:ln w="9525">
            <a:noFill/>
            <a:miter lim="800000"/>
            <a:headEnd/>
            <a:tailEnd/>
          </a:ln>
          <a:effectLst/>
        </p:spPr>
        <p:txBody>
          <a:bodyPr>
            <a:spAutoFit/>
          </a:bodyPr>
          <a:lstStyle/>
          <a:p>
            <a:pPr>
              <a:spcBef>
                <a:spcPct val="50000"/>
              </a:spcBef>
              <a:buFontTx/>
              <a:buNone/>
            </a:pPr>
            <a:r>
              <a:rPr lang="en-US" sz="1600"/>
              <a:t>V2</a:t>
            </a:r>
          </a:p>
        </p:txBody>
      </p:sp>
      <p:sp>
        <p:nvSpPr>
          <p:cNvPr id="602131" name="Line 19"/>
          <p:cNvSpPr>
            <a:spLocks noChangeShapeType="1"/>
          </p:cNvSpPr>
          <p:nvPr/>
        </p:nvSpPr>
        <p:spPr bwMode="auto">
          <a:xfrm>
            <a:off x="1066800" y="3200400"/>
            <a:ext cx="1524000" cy="381000"/>
          </a:xfrm>
          <a:prstGeom prst="line">
            <a:avLst/>
          </a:prstGeom>
          <a:noFill/>
          <a:ln w="952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762000" y="914400"/>
            <a:ext cx="7620000" cy="48006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838200" y="762000"/>
            <a:ext cx="7315200" cy="4724399"/>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6754" name="Picture 2" descr="White new"/>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50825" y="2332038"/>
            <a:ext cx="8748713" cy="2265362"/>
          </a:xfrm>
          <a:prstGeom prst="rect">
            <a:avLst/>
          </a:prstGeom>
          <a:noFill/>
        </p:spPr>
      </p:pic>
      <p:sp>
        <p:nvSpPr>
          <p:cNvPr id="586755" name="Rectangle 3"/>
          <p:cNvSpPr>
            <a:spLocks noGrp="1" noChangeArrowheads="1"/>
          </p:cNvSpPr>
          <p:nvPr>
            <p:ph type="title"/>
          </p:nvPr>
        </p:nvSpPr>
        <p:spPr/>
        <p:txBody>
          <a:bodyPr/>
          <a:lstStyle/>
          <a:p>
            <a:r>
              <a:rPr lang="en-US" sz="3200"/>
              <a:t>G700 Media Gateway – The Box</a:t>
            </a:r>
          </a:p>
        </p:txBody>
      </p:sp>
      <p:sp>
        <p:nvSpPr>
          <p:cNvPr id="586756" name="Line 4"/>
          <p:cNvSpPr>
            <a:spLocks noChangeShapeType="1"/>
          </p:cNvSpPr>
          <p:nvPr/>
        </p:nvSpPr>
        <p:spPr bwMode="auto">
          <a:xfrm>
            <a:off x="2376488" y="3913188"/>
            <a:ext cx="0" cy="609600"/>
          </a:xfrm>
          <a:prstGeom prst="line">
            <a:avLst/>
          </a:prstGeom>
          <a:noFill/>
          <a:ln w="9525">
            <a:solidFill>
              <a:schemeClr val="tx1"/>
            </a:solidFill>
            <a:round/>
            <a:headEnd/>
            <a:tailEnd/>
          </a:ln>
          <a:effectLst/>
        </p:spPr>
        <p:txBody>
          <a:bodyPr/>
          <a:lstStyle/>
          <a:p>
            <a:endParaRPr lang="en-US"/>
          </a:p>
        </p:txBody>
      </p:sp>
      <p:sp>
        <p:nvSpPr>
          <p:cNvPr id="586757" name="Text Box 5"/>
          <p:cNvSpPr txBox="1">
            <a:spLocks noChangeArrowheads="1"/>
          </p:cNvSpPr>
          <p:nvPr/>
        </p:nvSpPr>
        <p:spPr bwMode="auto">
          <a:xfrm>
            <a:off x="1042988" y="4416425"/>
            <a:ext cx="1852612" cy="336550"/>
          </a:xfrm>
          <a:prstGeom prst="rect">
            <a:avLst/>
          </a:prstGeom>
          <a:noFill/>
          <a:ln w="9525">
            <a:noFill/>
            <a:miter lim="800000"/>
            <a:headEnd/>
            <a:tailEnd/>
          </a:ln>
          <a:effectLst/>
        </p:spPr>
        <p:txBody>
          <a:bodyPr wrap="none">
            <a:spAutoFit/>
          </a:bodyPr>
          <a:lstStyle/>
          <a:p>
            <a:pPr algn="l">
              <a:spcBef>
                <a:spcPct val="0"/>
              </a:spcBef>
              <a:buFontTx/>
              <a:buNone/>
            </a:pPr>
            <a:r>
              <a:rPr lang="en-US" sz="1600">
                <a:solidFill>
                  <a:srgbClr val="4D4D4D"/>
                </a:solidFill>
                <a:latin typeface="Arial" pitchFamily="34" charset="0"/>
              </a:rPr>
              <a:t>Expansion Module</a:t>
            </a:r>
          </a:p>
        </p:txBody>
      </p:sp>
      <p:sp>
        <p:nvSpPr>
          <p:cNvPr id="586758" name="Line 6"/>
          <p:cNvSpPr>
            <a:spLocks noChangeShapeType="1"/>
          </p:cNvSpPr>
          <p:nvPr/>
        </p:nvSpPr>
        <p:spPr bwMode="auto">
          <a:xfrm>
            <a:off x="4024313" y="3201988"/>
            <a:ext cx="304800" cy="0"/>
          </a:xfrm>
          <a:prstGeom prst="line">
            <a:avLst/>
          </a:prstGeom>
          <a:noFill/>
          <a:ln w="9525">
            <a:solidFill>
              <a:schemeClr val="tx1"/>
            </a:solidFill>
            <a:round/>
            <a:headEnd/>
            <a:tailEnd/>
          </a:ln>
          <a:effectLst/>
        </p:spPr>
        <p:txBody>
          <a:bodyPr/>
          <a:lstStyle/>
          <a:p>
            <a:endParaRPr lang="en-US"/>
          </a:p>
        </p:txBody>
      </p:sp>
      <p:sp>
        <p:nvSpPr>
          <p:cNvPr id="586759" name="Line 7"/>
          <p:cNvSpPr>
            <a:spLocks noChangeShapeType="1"/>
          </p:cNvSpPr>
          <p:nvPr/>
        </p:nvSpPr>
        <p:spPr bwMode="auto">
          <a:xfrm>
            <a:off x="4329113" y="3201988"/>
            <a:ext cx="228600" cy="0"/>
          </a:xfrm>
          <a:prstGeom prst="line">
            <a:avLst/>
          </a:prstGeom>
          <a:noFill/>
          <a:ln w="9525">
            <a:solidFill>
              <a:schemeClr val="tx1"/>
            </a:solidFill>
            <a:round/>
            <a:headEnd/>
            <a:tailEnd/>
          </a:ln>
          <a:effectLst/>
        </p:spPr>
        <p:txBody>
          <a:bodyPr/>
          <a:lstStyle/>
          <a:p>
            <a:endParaRPr lang="en-US"/>
          </a:p>
        </p:txBody>
      </p:sp>
      <p:sp>
        <p:nvSpPr>
          <p:cNvPr id="586760" name="Line 8"/>
          <p:cNvSpPr>
            <a:spLocks noChangeShapeType="1"/>
          </p:cNvSpPr>
          <p:nvPr/>
        </p:nvSpPr>
        <p:spPr bwMode="auto">
          <a:xfrm>
            <a:off x="4329113" y="3506788"/>
            <a:ext cx="228600" cy="0"/>
          </a:xfrm>
          <a:prstGeom prst="line">
            <a:avLst/>
          </a:prstGeom>
          <a:noFill/>
          <a:ln w="9525">
            <a:solidFill>
              <a:schemeClr val="tx1"/>
            </a:solidFill>
            <a:round/>
            <a:headEnd/>
            <a:tailEnd/>
          </a:ln>
          <a:effectLst/>
        </p:spPr>
        <p:txBody>
          <a:bodyPr/>
          <a:lstStyle/>
          <a:p>
            <a:endParaRPr lang="en-US"/>
          </a:p>
        </p:txBody>
      </p:sp>
      <p:sp>
        <p:nvSpPr>
          <p:cNvPr id="586761" name="Line 9"/>
          <p:cNvSpPr>
            <a:spLocks noChangeShapeType="1"/>
          </p:cNvSpPr>
          <p:nvPr/>
        </p:nvSpPr>
        <p:spPr bwMode="auto">
          <a:xfrm>
            <a:off x="4329113" y="2897188"/>
            <a:ext cx="228600" cy="0"/>
          </a:xfrm>
          <a:prstGeom prst="line">
            <a:avLst/>
          </a:prstGeom>
          <a:noFill/>
          <a:ln w="9525">
            <a:solidFill>
              <a:schemeClr val="tx1"/>
            </a:solidFill>
            <a:round/>
            <a:headEnd/>
            <a:tailEnd/>
          </a:ln>
          <a:effectLst/>
        </p:spPr>
        <p:txBody>
          <a:bodyPr/>
          <a:lstStyle/>
          <a:p>
            <a:endParaRPr lang="en-US"/>
          </a:p>
        </p:txBody>
      </p:sp>
      <p:sp>
        <p:nvSpPr>
          <p:cNvPr id="586762" name="Line 10"/>
          <p:cNvSpPr>
            <a:spLocks noChangeShapeType="1"/>
          </p:cNvSpPr>
          <p:nvPr/>
        </p:nvSpPr>
        <p:spPr bwMode="auto">
          <a:xfrm flipV="1">
            <a:off x="4329113" y="2135188"/>
            <a:ext cx="0" cy="1371600"/>
          </a:xfrm>
          <a:prstGeom prst="line">
            <a:avLst/>
          </a:prstGeom>
          <a:noFill/>
          <a:ln w="9525">
            <a:solidFill>
              <a:schemeClr val="tx1"/>
            </a:solidFill>
            <a:round/>
            <a:headEnd/>
            <a:tailEnd/>
          </a:ln>
          <a:effectLst/>
        </p:spPr>
        <p:txBody>
          <a:bodyPr/>
          <a:lstStyle/>
          <a:p>
            <a:endParaRPr lang="en-US"/>
          </a:p>
        </p:txBody>
      </p:sp>
      <p:sp>
        <p:nvSpPr>
          <p:cNvPr id="586763" name="Line 11"/>
          <p:cNvSpPr>
            <a:spLocks noChangeShapeType="1"/>
          </p:cNvSpPr>
          <p:nvPr/>
        </p:nvSpPr>
        <p:spPr bwMode="auto">
          <a:xfrm>
            <a:off x="4329113" y="2135188"/>
            <a:ext cx="228600" cy="0"/>
          </a:xfrm>
          <a:prstGeom prst="line">
            <a:avLst/>
          </a:prstGeom>
          <a:noFill/>
          <a:ln w="9525">
            <a:solidFill>
              <a:schemeClr val="tx1"/>
            </a:solidFill>
            <a:round/>
            <a:headEnd/>
            <a:tailEnd/>
          </a:ln>
          <a:effectLst/>
        </p:spPr>
        <p:txBody>
          <a:bodyPr/>
          <a:lstStyle/>
          <a:p>
            <a:endParaRPr lang="en-US"/>
          </a:p>
        </p:txBody>
      </p:sp>
      <p:sp>
        <p:nvSpPr>
          <p:cNvPr id="586764" name="Text Box 12"/>
          <p:cNvSpPr txBox="1">
            <a:spLocks noChangeArrowheads="1"/>
          </p:cNvSpPr>
          <p:nvPr/>
        </p:nvSpPr>
        <p:spPr bwMode="auto">
          <a:xfrm>
            <a:off x="4557713" y="1981200"/>
            <a:ext cx="1966912" cy="336550"/>
          </a:xfrm>
          <a:prstGeom prst="rect">
            <a:avLst/>
          </a:prstGeom>
          <a:noFill/>
          <a:ln w="9525">
            <a:noFill/>
            <a:miter lim="800000"/>
            <a:headEnd/>
            <a:tailEnd/>
          </a:ln>
          <a:effectLst/>
        </p:spPr>
        <p:txBody>
          <a:bodyPr wrap="none">
            <a:spAutoFit/>
          </a:bodyPr>
          <a:lstStyle/>
          <a:p>
            <a:pPr algn="l">
              <a:spcBef>
                <a:spcPct val="0"/>
              </a:spcBef>
              <a:buFontTx/>
              <a:buNone/>
            </a:pPr>
            <a:r>
              <a:rPr lang="en-US" sz="1600">
                <a:solidFill>
                  <a:srgbClr val="4D4D4D"/>
                </a:solidFill>
                <a:latin typeface="Arial" pitchFamily="34" charset="0"/>
              </a:rPr>
              <a:t>Media Module Bays</a:t>
            </a:r>
          </a:p>
        </p:txBody>
      </p:sp>
      <p:sp>
        <p:nvSpPr>
          <p:cNvPr id="586765" name="Line 13"/>
          <p:cNvSpPr>
            <a:spLocks noChangeShapeType="1"/>
          </p:cNvSpPr>
          <p:nvPr/>
        </p:nvSpPr>
        <p:spPr bwMode="auto">
          <a:xfrm>
            <a:off x="4176713" y="3887788"/>
            <a:ext cx="0" cy="381000"/>
          </a:xfrm>
          <a:prstGeom prst="line">
            <a:avLst/>
          </a:prstGeom>
          <a:noFill/>
          <a:ln w="9525">
            <a:solidFill>
              <a:schemeClr val="tx1"/>
            </a:solidFill>
            <a:round/>
            <a:headEnd/>
            <a:tailEnd/>
          </a:ln>
          <a:effectLst/>
        </p:spPr>
        <p:txBody>
          <a:bodyPr/>
          <a:lstStyle/>
          <a:p>
            <a:endParaRPr lang="en-US"/>
          </a:p>
        </p:txBody>
      </p:sp>
      <p:sp>
        <p:nvSpPr>
          <p:cNvPr id="586766" name="Line 14"/>
          <p:cNvSpPr>
            <a:spLocks noChangeShapeType="1"/>
          </p:cNvSpPr>
          <p:nvPr/>
        </p:nvSpPr>
        <p:spPr bwMode="auto">
          <a:xfrm>
            <a:off x="4405313" y="3887788"/>
            <a:ext cx="0" cy="381000"/>
          </a:xfrm>
          <a:prstGeom prst="line">
            <a:avLst/>
          </a:prstGeom>
          <a:noFill/>
          <a:ln w="9525">
            <a:solidFill>
              <a:schemeClr val="tx1"/>
            </a:solidFill>
            <a:round/>
            <a:headEnd/>
            <a:tailEnd/>
          </a:ln>
          <a:effectLst/>
        </p:spPr>
        <p:txBody>
          <a:bodyPr/>
          <a:lstStyle/>
          <a:p>
            <a:endParaRPr lang="en-US"/>
          </a:p>
        </p:txBody>
      </p:sp>
      <p:sp>
        <p:nvSpPr>
          <p:cNvPr id="586767" name="Line 15"/>
          <p:cNvSpPr>
            <a:spLocks noChangeShapeType="1"/>
          </p:cNvSpPr>
          <p:nvPr/>
        </p:nvSpPr>
        <p:spPr bwMode="auto">
          <a:xfrm>
            <a:off x="4176713" y="4268788"/>
            <a:ext cx="228600" cy="0"/>
          </a:xfrm>
          <a:prstGeom prst="line">
            <a:avLst/>
          </a:prstGeom>
          <a:noFill/>
          <a:ln w="9525">
            <a:solidFill>
              <a:schemeClr val="tx1"/>
            </a:solidFill>
            <a:round/>
            <a:headEnd/>
            <a:tailEnd/>
          </a:ln>
          <a:effectLst/>
        </p:spPr>
        <p:txBody>
          <a:bodyPr/>
          <a:lstStyle/>
          <a:p>
            <a:endParaRPr lang="en-US"/>
          </a:p>
        </p:txBody>
      </p:sp>
      <p:sp>
        <p:nvSpPr>
          <p:cNvPr id="586768" name="Text Box 16"/>
          <p:cNvSpPr txBox="1">
            <a:spLocks noChangeArrowheads="1"/>
          </p:cNvSpPr>
          <p:nvPr/>
        </p:nvSpPr>
        <p:spPr bwMode="auto">
          <a:xfrm>
            <a:off x="3059113" y="4416425"/>
            <a:ext cx="2873375" cy="336550"/>
          </a:xfrm>
          <a:prstGeom prst="rect">
            <a:avLst/>
          </a:prstGeom>
          <a:noFill/>
          <a:ln w="9525">
            <a:noFill/>
            <a:miter lim="800000"/>
            <a:headEnd/>
            <a:tailEnd/>
          </a:ln>
          <a:effectLst/>
        </p:spPr>
        <p:txBody>
          <a:bodyPr wrap="none">
            <a:spAutoFit/>
          </a:bodyPr>
          <a:lstStyle/>
          <a:p>
            <a:pPr algn="l">
              <a:spcBef>
                <a:spcPct val="0"/>
              </a:spcBef>
              <a:buFontTx/>
              <a:buNone/>
            </a:pPr>
            <a:r>
              <a:rPr lang="en-US" sz="1600">
                <a:solidFill>
                  <a:srgbClr val="4D4D4D"/>
                </a:solidFill>
                <a:latin typeface="Arial" pitchFamily="34" charset="0"/>
              </a:rPr>
              <a:t>10/100 Base-T Ethernet Ports</a:t>
            </a:r>
          </a:p>
        </p:txBody>
      </p:sp>
      <p:sp>
        <p:nvSpPr>
          <p:cNvPr id="586769" name="Line 17"/>
          <p:cNvSpPr>
            <a:spLocks noChangeShapeType="1"/>
          </p:cNvSpPr>
          <p:nvPr/>
        </p:nvSpPr>
        <p:spPr bwMode="auto">
          <a:xfrm>
            <a:off x="4329113" y="4268788"/>
            <a:ext cx="0" cy="152400"/>
          </a:xfrm>
          <a:prstGeom prst="line">
            <a:avLst/>
          </a:prstGeom>
          <a:noFill/>
          <a:ln w="9525">
            <a:solidFill>
              <a:schemeClr val="tx1"/>
            </a:solidFill>
            <a:round/>
            <a:headEnd/>
            <a:tailEnd/>
          </a:ln>
          <a:effectLst/>
        </p:spPr>
        <p:txBody>
          <a:bodyPr/>
          <a:lstStyle/>
          <a:p>
            <a:endParaRPr lang="en-US"/>
          </a:p>
        </p:txBody>
      </p:sp>
      <p:sp>
        <p:nvSpPr>
          <p:cNvPr id="586770" name="Line 18"/>
          <p:cNvSpPr>
            <a:spLocks noChangeShapeType="1"/>
          </p:cNvSpPr>
          <p:nvPr/>
        </p:nvSpPr>
        <p:spPr bwMode="auto">
          <a:xfrm>
            <a:off x="8101013" y="3887788"/>
            <a:ext cx="0" cy="533400"/>
          </a:xfrm>
          <a:prstGeom prst="line">
            <a:avLst/>
          </a:prstGeom>
          <a:noFill/>
          <a:ln w="9525">
            <a:solidFill>
              <a:schemeClr val="tx1"/>
            </a:solidFill>
            <a:round/>
            <a:headEnd/>
            <a:tailEnd/>
          </a:ln>
          <a:effectLst/>
        </p:spPr>
        <p:txBody>
          <a:bodyPr/>
          <a:lstStyle/>
          <a:p>
            <a:endParaRPr lang="en-US"/>
          </a:p>
        </p:txBody>
      </p:sp>
      <p:sp>
        <p:nvSpPr>
          <p:cNvPr id="586771" name="Text Box 19"/>
          <p:cNvSpPr txBox="1">
            <a:spLocks noChangeArrowheads="1"/>
          </p:cNvSpPr>
          <p:nvPr/>
        </p:nvSpPr>
        <p:spPr bwMode="auto">
          <a:xfrm>
            <a:off x="7040563" y="4403725"/>
            <a:ext cx="2068512" cy="336550"/>
          </a:xfrm>
          <a:prstGeom prst="rect">
            <a:avLst/>
          </a:prstGeom>
          <a:noFill/>
          <a:ln w="9525">
            <a:noFill/>
            <a:miter lim="800000"/>
            <a:headEnd/>
            <a:tailEnd/>
          </a:ln>
          <a:effectLst/>
        </p:spPr>
        <p:txBody>
          <a:bodyPr wrap="none">
            <a:spAutoFit/>
          </a:bodyPr>
          <a:lstStyle/>
          <a:p>
            <a:pPr algn="l">
              <a:spcBef>
                <a:spcPct val="0"/>
              </a:spcBef>
              <a:buFontTx/>
              <a:buNone/>
            </a:pPr>
            <a:r>
              <a:rPr lang="en-US" sz="1600">
                <a:solidFill>
                  <a:srgbClr val="4D4D4D"/>
                </a:solidFill>
                <a:latin typeface="Arial" pitchFamily="34" charset="0"/>
              </a:rPr>
              <a:t>Serial CLI Connector</a:t>
            </a:r>
          </a:p>
        </p:txBody>
      </p:sp>
      <p:sp>
        <p:nvSpPr>
          <p:cNvPr id="586772" name="Line 20"/>
          <p:cNvSpPr>
            <a:spLocks noChangeShapeType="1"/>
          </p:cNvSpPr>
          <p:nvPr/>
        </p:nvSpPr>
        <p:spPr bwMode="auto">
          <a:xfrm flipV="1">
            <a:off x="2514600" y="2362200"/>
            <a:ext cx="0" cy="304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86773" name="Text Box 21"/>
          <p:cNvSpPr txBox="1">
            <a:spLocks noChangeArrowheads="1"/>
          </p:cNvSpPr>
          <p:nvPr/>
        </p:nvSpPr>
        <p:spPr bwMode="auto">
          <a:xfrm>
            <a:off x="1905000" y="2030413"/>
            <a:ext cx="1300163" cy="336550"/>
          </a:xfrm>
          <a:prstGeom prst="rect">
            <a:avLst/>
          </a:prstGeom>
          <a:noFill/>
          <a:ln w="12700">
            <a:noFill/>
            <a:miter lim="800000"/>
            <a:headEnd type="none" w="sm" len="sm"/>
            <a:tailEnd type="none" w="sm" len="sm"/>
          </a:ln>
          <a:effectLst/>
        </p:spPr>
        <p:txBody>
          <a:bodyPr wrap="none">
            <a:spAutoFit/>
          </a:bodyPr>
          <a:lstStyle/>
          <a:p>
            <a:pPr algn="l" eaLnBrk="0" hangingPunct="0">
              <a:spcBef>
                <a:spcPct val="0"/>
              </a:spcBef>
              <a:buFontTx/>
              <a:buNone/>
            </a:pPr>
            <a:r>
              <a:rPr lang="en-US" sz="1600">
                <a:latin typeface="Arial" pitchFamily="34" charset="0"/>
              </a:rPr>
              <a:t>LED Module</a:t>
            </a:r>
          </a:p>
        </p:txBody>
      </p:sp>
      <p:sp>
        <p:nvSpPr>
          <p:cNvPr id="586774" name="Text Box 22"/>
          <p:cNvSpPr txBox="1">
            <a:spLocks noChangeArrowheads="1"/>
          </p:cNvSpPr>
          <p:nvPr/>
        </p:nvSpPr>
        <p:spPr bwMode="auto">
          <a:xfrm>
            <a:off x="685800" y="1447800"/>
            <a:ext cx="4572000" cy="336550"/>
          </a:xfrm>
          <a:prstGeom prst="rect">
            <a:avLst/>
          </a:prstGeom>
          <a:noFill/>
          <a:ln w="76200">
            <a:noFill/>
            <a:miter lim="800000"/>
            <a:headEnd/>
            <a:tailEnd/>
          </a:ln>
          <a:effectLst/>
        </p:spPr>
        <p:txBody>
          <a:bodyPr>
            <a:spAutoFit/>
          </a:bodyPr>
          <a:lstStyle/>
          <a:p>
            <a:pPr>
              <a:spcBef>
                <a:spcPct val="50000"/>
              </a:spcBef>
              <a:buFontTx/>
              <a:buNone/>
            </a:pPr>
            <a:r>
              <a:rPr lang="en-US" sz="1600">
                <a:latin typeface="Arial" pitchFamily="34" charset="0"/>
              </a:rPr>
              <a:t>S8300 Integrated Media Server (optional)</a:t>
            </a:r>
          </a:p>
        </p:txBody>
      </p:sp>
      <p:sp>
        <p:nvSpPr>
          <p:cNvPr id="586775" name="Line 23"/>
          <p:cNvSpPr>
            <a:spLocks noChangeShapeType="1"/>
          </p:cNvSpPr>
          <p:nvPr/>
        </p:nvSpPr>
        <p:spPr bwMode="auto">
          <a:xfrm>
            <a:off x="1371600" y="1752600"/>
            <a:ext cx="0" cy="1447800"/>
          </a:xfrm>
          <a:prstGeom prst="line">
            <a:avLst/>
          </a:prstGeom>
          <a:noFill/>
          <a:ln w="952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9780" name="Rectangle 4"/>
          <p:cNvSpPr>
            <a:spLocks noGrp="1" noChangeArrowheads="1"/>
          </p:cNvSpPr>
          <p:nvPr>
            <p:ph type="title"/>
          </p:nvPr>
        </p:nvSpPr>
        <p:spPr/>
        <p:txBody>
          <a:bodyPr>
            <a:normAutofit fontScale="90000"/>
          </a:bodyPr>
          <a:lstStyle/>
          <a:p>
            <a:r>
              <a:rPr lang="en-US" sz="3200"/>
              <a:t>Newest Additions to ECLIPS Family of Solutions</a:t>
            </a:r>
          </a:p>
        </p:txBody>
      </p:sp>
      <p:pic>
        <p:nvPicPr>
          <p:cNvPr id="459781" name="Picture 5" descr="G350"/>
          <p:cNvPicPr>
            <a:picLocks noGrp="1" noChangeAspect="1" noChangeArrowheads="1"/>
          </p:cNvPicPr>
          <p:nvPr>
            <p:ph sz="half" idx="1"/>
          </p:nvPr>
        </p:nvPicPr>
        <p:blipFill>
          <a:blip r:embed="rId2"/>
          <a:srcRect/>
          <a:stretch>
            <a:fillRect/>
          </a:stretch>
        </p:blipFill>
        <p:spPr>
          <a:xfrm>
            <a:off x="685800" y="2954338"/>
            <a:ext cx="3810000" cy="1481137"/>
          </a:xfrm>
          <a:noFill/>
          <a:ln/>
        </p:spPr>
      </p:pic>
      <p:pic>
        <p:nvPicPr>
          <p:cNvPr id="459783" name="Picture 7" descr="S8500"/>
          <p:cNvPicPr>
            <a:picLocks noGrp="1" noChangeAspect="1" noChangeArrowheads="1"/>
          </p:cNvPicPr>
          <p:nvPr>
            <p:ph sz="quarter" idx="2"/>
          </p:nvPr>
        </p:nvPicPr>
        <p:blipFill>
          <a:blip r:embed="rId3"/>
          <a:srcRect/>
          <a:stretch>
            <a:fillRect/>
          </a:stretch>
        </p:blipFill>
        <p:spPr>
          <a:xfrm>
            <a:off x="4572000" y="1371600"/>
            <a:ext cx="3810000" cy="747713"/>
          </a:xfrm>
          <a:noFill/>
          <a:ln/>
        </p:spPr>
      </p:pic>
      <p:pic>
        <p:nvPicPr>
          <p:cNvPr id="459785" name="Picture 9" descr="G650"/>
          <p:cNvPicPr>
            <a:picLocks noGrp="1" noChangeAspect="1" noChangeArrowheads="1"/>
          </p:cNvPicPr>
          <p:nvPr>
            <p:ph sz="quarter" idx="3"/>
          </p:nvPr>
        </p:nvPicPr>
        <p:blipFill>
          <a:blip r:embed="rId4"/>
          <a:srcRect/>
          <a:stretch>
            <a:fillRect/>
          </a:stretch>
        </p:blipFill>
        <p:spPr>
          <a:xfrm>
            <a:off x="5200650" y="3881438"/>
            <a:ext cx="2705100" cy="2028825"/>
          </a:xfrm>
          <a:noFill/>
          <a:ln/>
        </p:spPr>
      </p:pic>
      <p:sp>
        <p:nvSpPr>
          <p:cNvPr id="459787" name="Text Box 11"/>
          <p:cNvSpPr txBox="1">
            <a:spLocks noChangeArrowheads="1"/>
          </p:cNvSpPr>
          <p:nvPr/>
        </p:nvSpPr>
        <p:spPr bwMode="auto">
          <a:xfrm>
            <a:off x="4724400" y="2286000"/>
            <a:ext cx="3810000" cy="366713"/>
          </a:xfrm>
          <a:prstGeom prst="rect">
            <a:avLst/>
          </a:prstGeom>
          <a:noFill/>
          <a:ln w="76200">
            <a:noFill/>
            <a:miter lim="800000"/>
            <a:headEnd/>
            <a:tailEnd/>
          </a:ln>
          <a:effectLst/>
        </p:spPr>
        <p:txBody>
          <a:bodyPr>
            <a:spAutoFit/>
          </a:bodyPr>
          <a:lstStyle/>
          <a:p>
            <a:pPr>
              <a:spcBef>
                <a:spcPct val="50000"/>
              </a:spcBef>
              <a:buFontTx/>
              <a:buNone/>
            </a:pPr>
            <a:r>
              <a:rPr lang="en-US" sz="1800"/>
              <a:t>The S8500 Simplex Media Server</a:t>
            </a:r>
          </a:p>
        </p:txBody>
      </p:sp>
      <p:sp>
        <p:nvSpPr>
          <p:cNvPr id="459788" name="Text Box 12"/>
          <p:cNvSpPr txBox="1">
            <a:spLocks noChangeArrowheads="1"/>
          </p:cNvSpPr>
          <p:nvPr/>
        </p:nvSpPr>
        <p:spPr bwMode="auto">
          <a:xfrm>
            <a:off x="4800600" y="6019800"/>
            <a:ext cx="4114800" cy="366713"/>
          </a:xfrm>
          <a:prstGeom prst="rect">
            <a:avLst/>
          </a:prstGeom>
          <a:noFill/>
          <a:ln w="76200">
            <a:noFill/>
            <a:miter lim="800000"/>
            <a:headEnd/>
            <a:tailEnd/>
          </a:ln>
          <a:effectLst/>
        </p:spPr>
        <p:txBody>
          <a:bodyPr>
            <a:spAutoFit/>
          </a:bodyPr>
          <a:lstStyle/>
          <a:p>
            <a:pPr>
              <a:spcBef>
                <a:spcPct val="50000"/>
              </a:spcBef>
              <a:buFontTx/>
              <a:buNone/>
            </a:pPr>
            <a:r>
              <a:rPr lang="en-US" sz="1800"/>
              <a:t>The G650 rack-mountable Media Gateway</a:t>
            </a:r>
          </a:p>
        </p:txBody>
      </p:sp>
      <p:sp>
        <p:nvSpPr>
          <p:cNvPr id="459789" name="Text Box 13"/>
          <p:cNvSpPr txBox="1">
            <a:spLocks noChangeArrowheads="1"/>
          </p:cNvSpPr>
          <p:nvPr/>
        </p:nvSpPr>
        <p:spPr bwMode="auto">
          <a:xfrm>
            <a:off x="685800" y="4495800"/>
            <a:ext cx="3733800" cy="641350"/>
          </a:xfrm>
          <a:prstGeom prst="rect">
            <a:avLst/>
          </a:prstGeom>
          <a:noFill/>
          <a:ln w="76200">
            <a:noFill/>
            <a:miter lim="800000"/>
            <a:headEnd/>
            <a:tailEnd/>
          </a:ln>
          <a:effectLst/>
        </p:spPr>
        <p:txBody>
          <a:bodyPr>
            <a:spAutoFit/>
          </a:bodyPr>
          <a:lstStyle/>
          <a:p>
            <a:pPr>
              <a:spcBef>
                <a:spcPct val="50000"/>
              </a:spcBef>
              <a:buFontTx/>
              <a:buNone/>
            </a:pPr>
            <a:r>
              <a:rPr lang="en-US" sz="1800"/>
              <a:t>The G350 Media Gateway with/without a S8300 Media Server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459780"/>
                                        </p:tgtEl>
                                        <p:attrNameLst>
                                          <p:attrName>style.visibility</p:attrName>
                                        </p:attrNameLst>
                                      </p:cBhvr>
                                      <p:to>
                                        <p:strVal val="visible"/>
                                      </p:to>
                                    </p:set>
                                    <p:animEffect transition="in" filter="fade">
                                      <p:cBhvr>
                                        <p:cTn id="7" dur="1000">
                                          <p:stCondLst>
                                            <p:cond delay="0"/>
                                          </p:stCondLst>
                                        </p:cTn>
                                        <p:tgtEl>
                                          <p:spTgt spid="459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512763" y="304800"/>
            <a:ext cx="5494337" cy="500063"/>
          </a:xfrm>
        </p:spPr>
        <p:txBody>
          <a:bodyPr>
            <a:normAutofit fontScale="90000"/>
          </a:bodyPr>
          <a:lstStyle/>
          <a:p>
            <a:r>
              <a:rPr lang="en-US"/>
              <a:t>UPS Units in Rack</a:t>
            </a:r>
          </a:p>
        </p:txBody>
      </p:sp>
      <p:pic>
        <p:nvPicPr>
          <p:cNvPr id="572419" name="Picture 3" descr="9125rack"/>
          <p:cNvPicPr>
            <a:picLocks noChangeAspect="1" noChangeArrowheads="1"/>
          </p:cNvPicPr>
          <p:nvPr/>
        </p:nvPicPr>
        <p:blipFill>
          <a:blip r:embed="rId2"/>
          <a:srcRect l="9525" t="17061" r="11905" b="6161"/>
          <a:stretch>
            <a:fillRect/>
          </a:stretch>
        </p:blipFill>
        <p:spPr bwMode="auto">
          <a:xfrm>
            <a:off x="1752600" y="990600"/>
            <a:ext cx="6172200" cy="5049838"/>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2057400"/>
            <a:ext cx="5486400" cy="646331"/>
          </a:xfrm>
          <a:prstGeom prst="rect">
            <a:avLst/>
          </a:prstGeom>
          <a:noFill/>
        </p:spPr>
        <p:txBody>
          <a:bodyPr wrap="square" rtlCol="0">
            <a:spAutoFit/>
          </a:bodyPr>
          <a:lstStyle/>
          <a:p>
            <a:pPr algn="ctr"/>
            <a:r>
              <a:rPr lang="en-US" sz="3600" dirty="0" smtClean="0"/>
              <a:t>Thank You</a:t>
            </a:r>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sz="3200"/>
              <a:t>Flavors of Definity</a:t>
            </a:r>
          </a:p>
        </p:txBody>
      </p:sp>
      <p:sp>
        <p:nvSpPr>
          <p:cNvPr id="468995" name="Rectangle 3"/>
          <p:cNvSpPr>
            <a:spLocks noGrp="1" noChangeArrowheads="1"/>
          </p:cNvSpPr>
          <p:nvPr>
            <p:ph type="body" idx="1"/>
          </p:nvPr>
        </p:nvSpPr>
        <p:spPr/>
        <p:txBody>
          <a:bodyPr/>
          <a:lstStyle/>
          <a:p>
            <a:r>
              <a:rPr lang="en-US"/>
              <a:t>Definity csi or Prologix :- </a:t>
            </a:r>
            <a:r>
              <a:rPr lang="en-US" sz="1800">
                <a:solidFill>
                  <a:schemeClr val="tx1"/>
                </a:solidFill>
              </a:rPr>
              <a:t>Small solution with max 50-500 extensions. Uses CMC1 cabinets. Can stack max 3 CMCs</a:t>
            </a:r>
            <a:r>
              <a:rPr lang="en-US"/>
              <a:t>.</a:t>
            </a:r>
          </a:p>
          <a:p>
            <a:r>
              <a:rPr lang="en-US"/>
              <a:t>Definity G3si :- </a:t>
            </a:r>
            <a:r>
              <a:rPr lang="en-US" sz="1800">
                <a:solidFill>
                  <a:schemeClr val="tx1"/>
                </a:solidFill>
              </a:rPr>
              <a:t>Medium scale solution with a max 2800 ports capacity. Uses SCC1 cabinet stacks. At one location, can stack maximum of 4 SCCs. Can have 3 such stacks with direct fiber connections</a:t>
            </a:r>
            <a:r>
              <a:rPr lang="en-US"/>
              <a:t>.</a:t>
            </a:r>
          </a:p>
          <a:p>
            <a:r>
              <a:rPr lang="en-US"/>
              <a:t>Definity G3r :- </a:t>
            </a:r>
            <a:r>
              <a:rPr lang="en-US" sz="1800">
                <a:solidFill>
                  <a:schemeClr val="tx1"/>
                </a:solidFill>
              </a:rPr>
              <a:t>Large scale solution with max 36000 ports. Uses SCC1 or MCC1 cabinets. Can have direct-connect configuration for up to 3 locations. For higher number of locations, CSS connection needed. Can go up to 44 locations.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468994"/>
                                        </p:tgtEl>
                                        <p:attrNameLst>
                                          <p:attrName>style.visibility</p:attrName>
                                        </p:attrNameLst>
                                      </p:cBhvr>
                                      <p:to>
                                        <p:strVal val="visible"/>
                                      </p:to>
                                    </p:set>
                                    <p:anim calcmode="lin" valueType="num">
                                      <p:cBhvr>
                                        <p:cTn id="7" dur="1000" fill="hold"/>
                                        <p:tgtEl>
                                          <p:spTgt spid="468994"/>
                                        </p:tgtEl>
                                        <p:attrNameLst>
                                          <p:attrName>ppt_x</p:attrName>
                                        </p:attrNameLst>
                                      </p:cBhvr>
                                      <p:tavLst>
                                        <p:tav tm="0">
                                          <p:val>
                                            <p:strVal val="#ppt_x-.2"/>
                                          </p:val>
                                        </p:tav>
                                        <p:tav tm="100000">
                                          <p:val>
                                            <p:strVal val="#ppt_x"/>
                                          </p:val>
                                        </p:tav>
                                      </p:tavLst>
                                    </p:anim>
                                    <p:anim calcmode="lin" valueType="num">
                                      <p:cBhvr>
                                        <p:cTn id="8" dur="1000" fill="hold"/>
                                        <p:tgtEl>
                                          <p:spTgt spid="46899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68994"/>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468995">
                                            <p:txEl>
                                              <p:pRg st="0" end="0"/>
                                            </p:txEl>
                                          </p:spTgt>
                                        </p:tgtEl>
                                        <p:attrNameLst>
                                          <p:attrName>style.visibility</p:attrName>
                                        </p:attrNameLst>
                                      </p:cBhvr>
                                      <p:to>
                                        <p:strVal val="visible"/>
                                      </p:to>
                                    </p:set>
                                    <p:animEffect transition="in" filter="fade">
                                      <p:cBhvr>
                                        <p:cTn id="14" dur="500"/>
                                        <p:tgtEl>
                                          <p:spTgt spid="468995">
                                            <p:txEl>
                                              <p:pRg st="0" end="0"/>
                                            </p:txEl>
                                          </p:spTgt>
                                        </p:tgtEl>
                                      </p:cBhvr>
                                    </p:animEffect>
                                    <p:anim calcmode="lin" valueType="num">
                                      <p:cBhvr>
                                        <p:cTn id="15" dur="500" fill="hold"/>
                                        <p:tgtEl>
                                          <p:spTgt spid="46899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68995">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468995">
                                            <p:txEl>
                                              <p:pRg st="1" end="1"/>
                                            </p:txEl>
                                          </p:spTgt>
                                        </p:tgtEl>
                                        <p:attrNameLst>
                                          <p:attrName>style.visibility</p:attrName>
                                        </p:attrNameLst>
                                      </p:cBhvr>
                                      <p:to>
                                        <p:strVal val="visible"/>
                                      </p:to>
                                    </p:set>
                                    <p:animEffect transition="in" filter="fade">
                                      <p:cBhvr>
                                        <p:cTn id="21" dur="500"/>
                                        <p:tgtEl>
                                          <p:spTgt spid="468995">
                                            <p:txEl>
                                              <p:pRg st="1" end="1"/>
                                            </p:txEl>
                                          </p:spTgt>
                                        </p:tgtEl>
                                      </p:cBhvr>
                                    </p:animEffect>
                                    <p:anim calcmode="lin" valueType="num">
                                      <p:cBhvr>
                                        <p:cTn id="22" dur="500" fill="hold"/>
                                        <p:tgtEl>
                                          <p:spTgt spid="468995">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68995">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468995">
                                            <p:txEl>
                                              <p:pRg st="2" end="2"/>
                                            </p:txEl>
                                          </p:spTgt>
                                        </p:tgtEl>
                                        <p:attrNameLst>
                                          <p:attrName>style.visibility</p:attrName>
                                        </p:attrNameLst>
                                      </p:cBhvr>
                                      <p:to>
                                        <p:strVal val="visible"/>
                                      </p:to>
                                    </p:set>
                                    <p:animEffect transition="in" filter="fade">
                                      <p:cBhvr>
                                        <p:cTn id="28" dur="500"/>
                                        <p:tgtEl>
                                          <p:spTgt spid="468995">
                                            <p:txEl>
                                              <p:pRg st="2" end="2"/>
                                            </p:txEl>
                                          </p:spTgt>
                                        </p:tgtEl>
                                      </p:cBhvr>
                                    </p:animEffect>
                                    <p:anim calcmode="lin" valueType="num">
                                      <p:cBhvr>
                                        <p:cTn id="29" dur="500" fill="hold"/>
                                        <p:tgtEl>
                                          <p:spTgt spid="468995">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68995">
                                            <p:txEl>
                                              <p:pRg st="2" end="2"/>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4" grpId="0"/>
      <p:bldP spid="46899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ChangeArrowheads="1"/>
          </p:cNvSpPr>
          <p:nvPr/>
        </p:nvSpPr>
        <p:spPr bwMode="auto">
          <a:xfrm>
            <a:off x="0" y="1244600"/>
            <a:ext cx="8713788" cy="4114800"/>
          </a:xfrm>
          <a:prstGeom prst="rect">
            <a:avLst/>
          </a:prstGeom>
          <a:noFill/>
          <a:ln w="9525">
            <a:noFill/>
            <a:miter lim="800000"/>
            <a:headEnd/>
            <a:tailEnd/>
          </a:ln>
          <a:effectLst/>
        </p:spPr>
        <p:txBody>
          <a:bodyPr wrap="none">
            <a:spAutoFit/>
          </a:bodyPr>
          <a:lstStyle/>
          <a:p>
            <a:pPr algn="l" eaLnBrk="0" hangingPunct="0">
              <a:spcBef>
                <a:spcPct val="0"/>
              </a:spcBef>
              <a:buFontTx/>
              <a:buNone/>
            </a:pPr>
            <a:r>
              <a:rPr lang="en-US" sz="2400" b="1"/>
              <a:t>	The system consists of 2 main components:</a:t>
            </a:r>
          </a:p>
          <a:p>
            <a:pPr algn="l" eaLnBrk="0" hangingPunct="0">
              <a:spcBef>
                <a:spcPct val="0"/>
              </a:spcBef>
              <a:buFontTx/>
              <a:buNone/>
            </a:pPr>
            <a:endParaRPr lang="en-US" b="1">
              <a:latin typeface="Arial" pitchFamily="34" charset="0"/>
            </a:endParaRPr>
          </a:p>
          <a:p>
            <a:pPr algn="l" eaLnBrk="0" hangingPunct="0">
              <a:spcBef>
                <a:spcPct val="0"/>
              </a:spcBef>
            </a:pPr>
            <a:r>
              <a:rPr lang="en-US" b="1">
                <a:latin typeface="Arial" pitchFamily="34" charset="0"/>
              </a:rPr>
              <a:t> 	</a:t>
            </a:r>
            <a:r>
              <a:rPr lang="en-US" b="1">
                <a:solidFill>
                  <a:srgbClr val="FF00FF"/>
                </a:solidFill>
                <a:latin typeface="Arial" pitchFamily="34" charset="0"/>
              </a:rPr>
              <a:t>The Oryx/Pecos real-time, multiprocessing operating system.</a:t>
            </a:r>
          </a:p>
          <a:p>
            <a:pPr algn="l" eaLnBrk="0" hangingPunct="0">
              <a:spcBef>
                <a:spcPct val="0"/>
              </a:spcBef>
              <a:buFontTx/>
              <a:buNone/>
            </a:pPr>
            <a:r>
              <a:rPr lang="en-US" b="1">
                <a:latin typeface="Arial" pitchFamily="34" charset="0"/>
              </a:rPr>
              <a:t>	Oryx/Pecos supports the SPE</a:t>
            </a:r>
          </a:p>
          <a:p>
            <a:pPr algn="l" eaLnBrk="0" hangingPunct="0">
              <a:spcBef>
                <a:spcPct val="0"/>
              </a:spcBef>
              <a:buFontTx/>
              <a:buNone/>
            </a:pPr>
            <a:endParaRPr lang="en-US" b="1">
              <a:latin typeface="Arial" pitchFamily="34" charset="0"/>
            </a:endParaRPr>
          </a:p>
          <a:p>
            <a:pPr algn="l" eaLnBrk="0" hangingPunct="0">
              <a:spcBef>
                <a:spcPct val="0"/>
              </a:spcBef>
            </a:pPr>
            <a:r>
              <a:rPr lang="en-US" b="1">
                <a:latin typeface="Arial" pitchFamily="34" charset="0"/>
              </a:rPr>
              <a:t> 	</a:t>
            </a:r>
            <a:r>
              <a:rPr lang="en-US" b="1">
                <a:solidFill>
                  <a:srgbClr val="FF00FF"/>
                </a:solidFill>
                <a:latin typeface="Arial" pitchFamily="34" charset="0"/>
              </a:rPr>
              <a:t>Applications layer consisting of 3 major subsystems:</a:t>
            </a:r>
          </a:p>
          <a:p>
            <a:pPr algn="l" eaLnBrk="0" hangingPunct="0">
              <a:spcBef>
                <a:spcPct val="0"/>
              </a:spcBef>
              <a:buFontTx/>
              <a:buNone/>
            </a:pPr>
            <a:r>
              <a:rPr lang="en-US" b="1">
                <a:latin typeface="Arial" pitchFamily="34" charset="0"/>
              </a:rPr>
              <a:t>	— </a:t>
            </a:r>
            <a:r>
              <a:rPr lang="en-US" b="1">
                <a:solidFill>
                  <a:srgbClr val="0303FF"/>
                </a:solidFill>
                <a:latin typeface="Arial" pitchFamily="34" charset="0"/>
              </a:rPr>
              <a:t>Call processing:</a:t>
            </a:r>
            <a:r>
              <a:rPr lang="en-US" b="1">
                <a:latin typeface="Arial" pitchFamily="34" charset="0"/>
              </a:rPr>
              <a:t> starts up and completes calls and manages</a:t>
            </a:r>
          </a:p>
          <a:p>
            <a:pPr algn="l" eaLnBrk="0" hangingPunct="0">
              <a:spcBef>
                <a:spcPct val="0"/>
              </a:spcBef>
              <a:buFontTx/>
              <a:buNone/>
            </a:pPr>
            <a:r>
              <a:rPr lang="en-US" b="1">
                <a:latin typeface="Arial" pitchFamily="34" charset="0"/>
              </a:rPr>
              <a:t>	     voice and data in the system.</a:t>
            </a:r>
          </a:p>
          <a:p>
            <a:pPr algn="l" eaLnBrk="0" hangingPunct="0">
              <a:spcBef>
                <a:spcPct val="0"/>
              </a:spcBef>
              <a:buFontTx/>
              <a:buNone/>
            </a:pPr>
            <a:r>
              <a:rPr lang="en-US" b="1">
                <a:latin typeface="Arial" pitchFamily="34" charset="0"/>
              </a:rPr>
              <a:t>	— </a:t>
            </a:r>
            <a:r>
              <a:rPr lang="en-US" b="1">
                <a:solidFill>
                  <a:srgbClr val="0303FF"/>
                </a:solidFill>
                <a:latin typeface="Arial" pitchFamily="34" charset="0"/>
              </a:rPr>
              <a:t>Maintenance:</a:t>
            </a:r>
            <a:r>
              <a:rPr lang="en-US" b="1">
                <a:latin typeface="Arial" pitchFamily="34" charset="0"/>
              </a:rPr>
              <a:t> detects faults, recovers operations, and</a:t>
            </a:r>
          </a:p>
          <a:p>
            <a:pPr algn="l" eaLnBrk="0" hangingPunct="0">
              <a:spcBef>
                <a:spcPct val="0"/>
              </a:spcBef>
              <a:buFontTx/>
              <a:buNone/>
            </a:pPr>
            <a:r>
              <a:rPr lang="en-US" b="1">
                <a:latin typeface="Arial" pitchFamily="34" charset="0"/>
              </a:rPr>
              <a:t>	     performs tests in the system.</a:t>
            </a:r>
          </a:p>
          <a:p>
            <a:pPr algn="l" eaLnBrk="0" hangingPunct="0">
              <a:spcBef>
                <a:spcPct val="0"/>
              </a:spcBef>
              <a:buFontTx/>
              <a:buNone/>
            </a:pPr>
            <a:r>
              <a:rPr lang="en-US" b="1">
                <a:latin typeface="Arial" pitchFamily="34" charset="0"/>
              </a:rPr>
              <a:t>	— </a:t>
            </a:r>
            <a:r>
              <a:rPr lang="en-US" b="1">
                <a:solidFill>
                  <a:srgbClr val="0303FF"/>
                </a:solidFill>
                <a:latin typeface="Arial" pitchFamily="34" charset="0"/>
              </a:rPr>
              <a:t>System management:</a:t>
            </a:r>
            <a:r>
              <a:rPr lang="en-US" b="1">
                <a:latin typeface="Arial" pitchFamily="34" charset="0"/>
              </a:rPr>
              <a:t> controls the internal processes</a:t>
            </a:r>
          </a:p>
          <a:p>
            <a:pPr algn="l" eaLnBrk="0" hangingPunct="0">
              <a:spcBef>
                <a:spcPct val="0"/>
              </a:spcBef>
              <a:buFontTx/>
              <a:buNone/>
            </a:pPr>
            <a:r>
              <a:rPr lang="en-US" b="1">
                <a:latin typeface="Arial" pitchFamily="34" charset="0"/>
              </a:rPr>
              <a:t>	     necessary to install, administer, and maintain the system.</a:t>
            </a:r>
          </a:p>
          <a:p>
            <a:pPr algn="l" eaLnBrk="0" hangingPunct="0">
              <a:spcBef>
                <a:spcPct val="0"/>
              </a:spcBef>
              <a:buFontTx/>
              <a:buNone/>
            </a:pPr>
            <a:r>
              <a:rPr lang="en-US" b="1">
                <a:latin typeface="Arial" pitchFamily="34" charset="0"/>
              </a:rPr>
              <a:t> </a:t>
            </a:r>
          </a:p>
        </p:txBody>
      </p:sp>
      <p:sp>
        <p:nvSpPr>
          <p:cNvPr id="473091" name="Rectangle 3"/>
          <p:cNvSpPr>
            <a:spLocks noGrp="1" noChangeArrowheads="1"/>
          </p:cNvSpPr>
          <p:nvPr>
            <p:ph type="title"/>
          </p:nvPr>
        </p:nvSpPr>
        <p:spPr/>
        <p:txBody>
          <a:bodyPr/>
          <a:lstStyle/>
          <a:p>
            <a:r>
              <a:rPr lang="en-US" sz="3200"/>
              <a:t>System Architecture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3090">
                                            <p:txEl>
                                              <p:pRg st="0" end="0"/>
                                            </p:txEl>
                                          </p:spTgt>
                                        </p:tgtEl>
                                        <p:attrNameLst>
                                          <p:attrName>style.visibility</p:attrName>
                                        </p:attrNameLst>
                                      </p:cBhvr>
                                      <p:to>
                                        <p:strVal val="visible"/>
                                      </p:to>
                                    </p:set>
                                    <p:anim calcmode="lin" valueType="num">
                                      <p:cBhvr additive="base">
                                        <p:cTn id="7" dur="500" fill="hold"/>
                                        <p:tgtEl>
                                          <p:spTgt spid="47309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30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73090">
                                            <p:txEl>
                                              <p:pRg st="2" end="2"/>
                                            </p:txEl>
                                          </p:spTgt>
                                        </p:tgtEl>
                                        <p:attrNameLst>
                                          <p:attrName>style.visibility</p:attrName>
                                        </p:attrNameLst>
                                      </p:cBhvr>
                                      <p:to>
                                        <p:strVal val="visible"/>
                                      </p:to>
                                    </p:set>
                                    <p:anim calcmode="lin" valueType="num">
                                      <p:cBhvr additive="base">
                                        <p:cTn id="13" dur="500" fill="hold"/>
                                        <p:tgtEl>
                                          <p:spTgt spid="473090">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730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73090">
                                            <p:txEl>
                                              <p:pRg st="3" end="3"/>
                                            </p:txEl>
                                          </p:spTgt>
                                        </p:tgtEl>
                                        <p:attrNameLst>
                                          <p:attrName>style.visibility</p:attrName>
                                        </p:attrNameLst>
                                      </p:cBhvr>
                                      <p:to>
                                        <p:strVal val="visible"/>
                                      </p:to>
                                    </p:set>
                                    <p:anim calcmode="lin" valueType="num">
                                      <p:cBhvr additive="base">
                                        <p:cTn id="19" dur="500" fill="hold"/>
                                        <p:tgtEl>
                                          <p:spTgt spid="473090">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7309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3090">
                                            <p:txEl>
                                              <p:pRg st="5" end="5"/>
                                            </p:txEl>
                                          </p:spTgt>
                                        </p:tgtEl>
                                        <p:attrNameLst>
                                          <p:attrName>style.visibility</p:attrName>
                                        </p:attrNameLst>
                                      </p:cBhvr>
                                      <p:to>
                                        <p:strVal val="visible"/>
                                      </p:to>
                                    </p:set>
                                    <p:anim calcmode="lin" valueType="num">
                                      <p:cBhvr additive="base">
                                        <p:cTn id="25" dur="500" fill="hold"/>
                                        <p:tgtEl>
                                          <p:spTgt spid="473090">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309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73090">
                                            <p:txEl>
                                              <p:pRg st="6" end="6"/>
                                            </p:txEl>
                                          </p:spTgt>
                                        </p:tgtEl>
                                        <p:attrNameLst>
                                          <p:attrName>style.visibility</p:attrName>
                                        </p:attrNameLst>
                                      </p:cBhvr>
                                      <p:to>
                                        <p:strVal val="visible"/>
                                      </p:to>
                                    </p:set>
                                    <p:anim calcmode="lin" valueType="num">
                                      <p:cBhvr additive="base">
                                        <p:cTn id="31" dur="500" fill="hold"/>
                                        <p:tgtEl>
                                          <p:spTgt spid="473090">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7309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73090">
                                            <p:txEl>
                                              <p:pRg st="7" end="7"/>
                                            </p:txEl>
                                          </p:spTgt>
                                        </p:tgtEl>
                                        <p:attrNameLst>
                                          <p:attrName>style.visibility</p:attrName>
                                        </p:attrNameLst>
                                      </p:cBhvr>
                                      <p:to>
                                        <p:strVal val="visible"/>
                                      </p:to>
                                    </p:set>
                                    <p:anim calcmode="lin" valueType="num">
                                      <p:cBhvr additive="base">
                                        <p:cTn id="37" dur="500" fill="hold"/>
                                        <p:tgtEl>
                                          <p:spTgt spid="473090">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7309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73090">
                                            <p:txEl>
                                              <p:pRg st="8" end="8"/>
                                            </p:txEl>
                                          </p:spTgt>
                                        </p:tgtEl>
                                        <p:attrNameLst>
                                          <p:attrName>style.visibility</p:attrName>
                                        </p:attrNameLst>
                                      </p:cBhvr>
                                      <p:to>
                                        <p:strVal val="visible"/>
                                      </p:to>
                                    </p:set>
                                    <p:anim calcmode="lin" valueType="num">
                                      <p:cBhvr additive="base">
                                        <p:cTn id="43" dur="500" fill="hold"/>
                                        <p:tgtEl>
                                          <p:spTgt spid="473090">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7309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473090">
                                            <p:txEl>
                                              <p:pRg st="9" end="9"/>
                                            </p:txEl>
                                          </p:spTgt>
                                        </p:tgtEl>
                                        <p:attrNameLst>
                                          <p:attrName>style.visibility</p:attrName>
                                        </p:attrNameLst>
                                      </p:cBhvr>
                                      <p:to>
                                        <p:strVal val="visible"/>
                                      </p:to>
                                    </p:set>
                                    <p:anim calcmode="lin" valueType="num">
                                      <p:cBhvr additive="base">
                                        <p:cTn id="49" dur="500" fill="hold"/>
                                        <p:tgtEl>
                                          <p:spTgt spid="473090">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73090">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473090">
                                            <p:txEl>
                                              <p:pRg st="10" end="10"/>
                                            </p:txEl>
                                          </p:spTgt>
                                        </p:tgtEl>
                                        <p:attrNameLst>
                                          <p:attrName>style.visibility</p:attrName>
                                        </p:attrNameLst>
                                      </p:cBhvr>
                                      <p:to>
                                        <p:strVal val="visible"/>
                                      </p:to>
                                    </p:set>
                                    <p:anim calcmode="lin" valueType="num">
                                      <p:cBhvr additive="base">
                                        <p:cTn id="55" dur="500" fill="hold"/>
                                        <p:tgtEl>
                                          <p:spTgt spid="473090">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73090">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473090">
                                            <p:txEl>
                                              <p:pRg st="11" end="11"/>
                                            </p:txEl>
                                          </p:spTgt>
                                        </p:tgtEl>
                                        <p:attrNameLst>
                                          <p:attrName>style.visibility</p:attrName>
                                        </p:attrNameLst>
                                      </p:cBhvr>
                                      <p:to>
                                        <p:strVal val="visible"/>
                                      </p:to>
                                    </p:set>
                                    <p:anim calcmode="lin" valueType="num">
                                      <p:cBhvr additive="base">
                                        <p:cTn id="61" dur="500" fill="hold"/>
                                        <p:tgtEl>
                                          <p:spTgt spid="473090">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473090">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473090">
                                            <p:txEl>
                                              <p:pRg st="12" end="12"/>
                                            </p:txEl>
                                          </p:spTgt>
                                        </p:tgtEl>
                                        <p:attrNameLst>
                                          <p:attrName>style.visibility</p:attrName>
                                        </p:attrNameLst>
                                      </p:cBhvr>
                                      <p:to>
                                        <p:strVal val="visible"/>
                                      </p:to>
                                    </p:set>
                                    <p:anim calcmode="lin" valueType="num">
                                      <p:cBhvr additive="base">
                                        <p:cTn id="67" dur="500" fill="hold"/>
                                        <p:tgtEl>
                                          <p:spTgt spid="473090">
                                            <p:txEl>
                                              <p:pRg st="12" end="1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473090">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0"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0004" name="Rectangle 4"/>
          <p:cNvSpPr>
            <a:spLocks noGrp="1" noChangeArrowheads="1"/>
          </p:cNvSpPr>
          <p:nvPr>
            <p:ph type="title"/>
          </p:nvPr>
        </p:nvSpPr>
        <p:spPr/>
        <p:txBody>
          <a:bodyPr>
            <a:normAutofit fontScale="90000"/>
          </a:bodyPr>
          <a:lstStyle/>
          <a:p>
            <a:r>
              <a:rPr lang="en-US" sz="3200"/>
              <a:t>Brief System Capacities</a:t>
            </a:r>
          </a:p>
        </p:txBody>
      </p:sp>
      <p:graphicFrame>
        <p:nvGraphicFramePr>
          <p:cNvPr id="640101" name="Group 101"/>
          <p:cNvGraphicFramePr>
            <a:graphicFrameLocks noGrp="1"/>
          </p:cNvGraphicFramePr>
          <p:nvPr>
            <p:ph type="tbl" idx="1"/>
          </p:nvPr>
        </p:nvGraphicFramePr>
        <p:xfrm>
          <a:off x="762000" y="1143000"/>
          <a:ext cx="7772400" cy="5248275"/>
        </p:xfrm>
        <a:graphic>
          <a:graphicData uri="http://schemas.openxmlformats.org/drawingml/2006/table">
            <a:tbl>
              <a:tblPr/>
              <a:tblGrid>
                <a:gridCol w="1943100"/>
                <a:gridCol w="1943100"/>
                <a:gridCol w="1943100"/>
                <a:gridCol w="1943100"/>
              </a:tblGrid>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smtClean="0">
                        <a:ln>
                          <a:noFill/>
                        </a:ln>
                        <a:solidFill>
                          <a:srgbClr val="0303FF"/>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0000"/>
                          </a:solidFill>
                          <a:effectLst/>
                          <a:latin typeface="Arial" pitchFamily="34" charset="0"/>
                        </a:rPr>
                        <a:t>Definity® Prologix (csi)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0000"/>
                          </a:solidFill>
                          <a:effectLst/>
                          <a:latin typeface="Arial" pitchFamily="34" charset="0"/>
                        </a:rPr>
                        <a:t>Definity® G3si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0000"/>
                          </a:solidFill>
                          <a:effectLst/>
                          <a:latin typeface="Arial" pitchFamily="34" charset="0"/>
                        </a:rPr>
                        <a:t>Definity® G3r (till R11)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303FF"/>
                          </a:solidFill>
                          <a:effectLst/>
                          <a:latin typeface="Arial" pitchFamily="34" charset="0"/>
                        </a:rPr>
                        <a:t>Total Number of Ports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1300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2800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36000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303FF"/>
                          </a:solidFill>
                          <a:effectLst/>
                          <a:latin typeface="Arial" pitchFamily="34" charset="0"/>
                        </a:rPr>
                        <a:t>Stations / Trunks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900*</a:t>
                      </a:r>
                      <a:r>
                        <a:rPr kumimoji="0" lang="en-US" sz="1200" b="1" i="0" u="none" strike="noStrike" cap="none" normalizeH="0" baseline="0" smtClean="0">
                          <a:ln>
                            <a:noFill/>
                          </a:ln>
                          <a:solidFill>
                            <a:schemeClr val="tx1"/>
                          </a:solidFill>
                          <a:effectLst/>
                          <a:latin typeface="Arial" pitchFamily="34" charset="0"/>
                        </a:rPr>
                        <a:t>(including ones w/o hardware) </a:t>
                      </a:r>
                      <a:r>
                        <a:rPr kumimoji="0" lang="en-US" sz="2000" b="1" i="0" u="none" strike="noStrike" cap="none" normalizeH="0" baseline="0" smtClean="0">
                          <a:ln>
                            <a:noFill/>
                          </a:ln>
                          <a:solidFill>
                            <a:schemeClr val="tx1"/>
                          </a:solidFill>
                          <a:effectLst/>
                          <a:latin typeface="Arial" pitchFamily="34" charset="0"/>
                        </a:rPr>
                        <a:t>/400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2400 / 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25000 / 4000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303FF"/>
                          </a:solidFill>
                          <a:effectLst/>
                          <a:latin typeface="Arial" pitchFamily="34" charset="0"/>
                        </a:rPr>
                        <a:t>Trunk Groups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666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303FF"/>
                          </a:solidFill>
                          <a:effectLst/>
                          <a:latin typeface="Arial" pitchFamily="34" charset="0"/>
                        </a:rPr>
                        <a:t>Dial Plan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6 /7 digits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6 / 7 digits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6 / 7 digits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303FF"/>
                          </a:solidFill>
                          <a:effectLst/>
                          <a:latin typeface="Arial" pitchFamily="34" charset="0"/>
                        </a:rPr>
                        <a:t>Max admin sessions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303FF"/>
                          </a:solidFill>
                          <a:effectLst/>
                          <a:latin typeface="Arial" pitchFamily="34" charset="0"/>
                        </a:rPr>
                        <a:t>Max number of Locations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3 (1 PPN + 2 EPN)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44 (1 PPN + 43 EPN)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303FF"/>
                          </a:solidFill>
                          <a:effectLst/>
                          <a:latin typeface="Arial" pitchFamily="34" charset="0"/>
                        </a:rPr>
                        <a:t>IP Trunks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4000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AVAYA Servers</a:t>
            </a:r>
            <a:endParaRPr lang="en-US" dirty="0"/>
          </a:p>
        </p:txBody>
      </p:sp>
      <p:sp>
        <p:nvSpPr>
          <p:cNvPr id="3" name="Content Placeholder 2"/>
          <p:cNvSpPr>
            <a:spLocks noGrp="1"/>
          </p:cNvSpPr>
          <p:nvPr>
            <p:ph idx="1"/>
          </p:nvPr>
        </p:nvSpPr>
        <p:spPr/>
        <p:txBody>
          <a:bodyPr/>
          <a:lstStyle/>
          <a:p>
            <a:r>
              <a:rPr lang="en-US" sz="2000" dirty="0"/>
              <a:t>Avaya Servers provide a robust application platform based on industry-standard operating systems. This platform supports distributed IP networking and centralized call processing across multi-protocol networks. These servers are available as an integrated solution, or they can operate independently. </a:t>
            </a:r>
            <a:endParaRPr lang="en-US" sz="2000" dirty="0" smtClean="0"/>
          </a:p>
          <a:p>
            <a:r>
              <a:rPr lang="en-US" sz="2000" dirty="0" smtClean="0"/>
              <a:t>Major Media Servers used:</a:t>
            </a:r>
          </a:p>
          <a:p>
            <a:pPr lvl="1"/>
            <a:r>
              <a:rPr lang="en-US" sz="1600" dirty="0" smtClean="0"/>
              <a:t>S8300</a:t>
            </a:r>
          </a:p>
          <a:p>
            <a:pPr lvl="1"/>
            <a:r>
              <a:rPr lang="en-US" sz="1600" dirty="0" smtClean="0"/>
              <a:t>S8400</a:t>
            </a:r>
          </a:p>
          <a:p>
            <a:pPr lvl="1"/>
            <a:r>
              <a:rPr lang="en-US" sz="1600" dirty="0" smtClean="0"/>
              <a:t>S8500</a:t>
            </a:r>
          </a:p>
          <a:p>
            <a:pPr lvl="1"/>
            <a:r>
              <a:rPr lang="en-US" sz="1600" dirty="0" smtClean="0"/>
              <a:t>S8700</a:t>
            </a:r>
          </a:p>
          <a:p>
            <a:pPr lvl="1"/>
            <a:endParaRPr lang="en-US" sz="1600"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 Solution Offerings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Traditional TDM-based PBXs with IP capability. These are known as the </a:t>
            </a:r>
            <a:r>
              <a:rPr lang="en-US" dirty="0" err="1" smtClean="0"/>
              <a:t>Definity</a:t>
            </a:r>
            <a:r>
              <a:rPr lang="en-US" dirty="0" smtClean="0"/>
              <a:t>® range of products.</a:t>
            </a:r>
          </a:p>
          <a:p>
            <a:r>
              <a:rPr lang="en-US" dirty="0" smtClean="0"/>
              <a:t>IP-based solutions. These solutions migrate the call signaling and other signaling information into IP networks. They are called Enterprise Class IP Solutions (ECLIPS). They are built on server-gateway architecture, and include the S8700, S8500 and S8300 Media Servers, as well as the SCC1, MCC1, G350, G600, G650, G700 Media Gateways.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5" name="Object 1"/>
          <p:cNvGraphicFramePr>
            <a:graphicFrameLocks noChangeAspect="1"/>
          </p:cNvGraphicFramePr>
          <p:nvPr/>
        </p:nvGraphicFramePr>
        <p:xfrm>
          <a:off x="771525" y="981075"/>
          <a:ext cx="7610475" cy="4886325"/>
        </p:xfrm>
        <a:graphic>
          <a:graphicData uri="http://schemas.openxmlformats.org/presentationml/2006/ole">
            <p:oleObj spid="_x0000_s1026" name="Bitmap Image" r:id="rId3" imgW="6447619" imgH="3277057" progId="PBrush">
              <p:embed/>
            </p:oleObj>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1160</Words>
  <Application>Microsoft Office PowerPoint</Application>
  <PresentationFormat>On-screen Show (4:3)</PresentationFormat>
  <Paragraphs>166</Paragraphs>
  <Slides>31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Office Theme</vt:lpstr>
      <vt:lpstr>Bitmap Image</vt:lpstr>
      <vt:lpstr>Traditional Offerings</vt:lpstr>
      <vt:lpstr>Enterprise Class IP Solutions  Portfolio Goes Modular</vt:lpstr>
      <vt:lpstr>Newest Additions to ECLIPS Family of Solutions</vt:lpstr>
      <vt:lpstr>Flavors of Definity</vt:lpstr>
      <vt:lpstr>System Architecture</vt:lpstr>
      <vt:lpstr>Brief System Capacities</vt:lpstr>
      <vt:lpstr>AVAYA Servers</vt:lpstr>
      <vt:lpstr>Voice Solution Offerings</vt:lpstr>
      <vt:lpstr>Slide 9</vt:lpstr>
      <vt:lpstr>Slide 10</vt:lpstr>
      <vt:lpstr>Slide 11</vt:lpstr>
      <vt:lpstr>The S8700 Media Server</vt:lpstr>
      <vt:lpstr>Slide 13</vt:lpstr>
      <vt:lpstr>Duplication</vt:lpstr>
      <vt:lpstr>Survivability </vt:lpstr>
      <vt:lpstr>Slide 16</vt:lpstr>
      <vt:lpstr>Communication Manager</vt:lpstr>
      <vt:lpstr>Features</vt:lpstr>
      <vt:lpstr>Features …</vt:lpstr>
      <vt:lpstr>Security</vt:lpstr>
      <vt:lpstr>Call Routing Intelligence</vt:lpstr>
      <vt:lpstr>Support for End-Users - Call Handling </vt:lpstr>
      <vt:lpstr>Avaya Media Gateways</vt:lpstr>
      <vt:lpstr>Slide 24</vt:lpstr>
      <vt:lpstr>Slide 25</vt:lpstr>
      <vt:lpstr>G350 Media Gateway</vt:lpstr>
      <vt:lpstr>Slide 27</vt:lpstr>
      <vt:lpstr>Slide 28</vt:lpstr>
      <vt:lpstr>G700 Media Gateway – The Box</vt:lpstr>
      <vt:lpstr>UPS Units in Rack</vt:lpstr>
      <vt:lpstr>Slide 31</vt:lpstr>
    </vt:vector>
  </TitlesOfParts>
  <Company>microland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debasishm</dc:creator>
  <cp:lastModifiedBy>Siva</cp:lastModifiedBy>
  <cp:revision>53</cp:revision>
  <dcterms:created xsi:type="dcterms:W3CDTF">2009-05-06T09:09:32Z</dcterms:created>
  <dcterms:modified xsi:type="dcterms:W3CDTF">2009-07-28T10:56:44Z</dcterms:modified>
</cp:coreProperties>
</file>