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31" r:id="rId5"/>
    <p:sldId id="257" r:id="rId6"/>
    <p:sldId id="277" r:id="rId7"/>
    <p:sldId id="259" r:id="rId8"/>
    <p:sldId id="278" r:id="rId9"/>
    <p:sldId id="258" r:id="rId10"/>
    <p:sldId id="279" r:id="rId11"/>
    <p:sldId id="260" r:id="rId12"/>
    <p:sldId id="280" r:id="rId13"/>
    <p:sldId id="261" r:id="rId14"/>
    <p:sldId id="281" r:id="rId15"/>
    <p:sldId id="262" r:id="rId16"/>
    <p:sldId id="282" r:id="rId17"/>
    <p:sldId id="263" r:id="rId18"/>
    <p:sldId id="283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>
            <p14:sldId id="331"/>
            <p14:sldId id="257"/>
            <p14:sldId id="277"/>
            <p14:sldId id="259"/>
            <p14:sldId id="278"/>
            <p14:sldId id="258"/>
            <p14:sldId id="279"/>
            <p14:sldId id="260"/>
            <p14:sldId id="280"/>
            <p14:sldId id="261"/>
            <p14:sldId id="281"/>
            <p14:sldId id="262"/>
            <p14:sldId id="282"/>
            <p14:sldId id="263"/>
            <p14:sldId id="283"/>
            <p14:sldId id="273"/>
          </p14:sldIdLst>
        </p14:section>
        <p14:section name="Slide Starters" id="{A3ED2BBF-29DB-42BC-821F-02D0FEA37AB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4" d="100"/>
          <a:sy n="74" d="100"/>
        </p:scale>
        <p:origin x="-1266" y="-30"/>
      </p:cViewPr>
      <p:guideLst>
        <p:guide orient="horz" pos="2160"/>
        <p:guide orient="horz" pos="290"/>
        <p:guide orient="horz" pos="786"/>
        <p:guide orient="horz" pos="4169"/>
        <p:guide orient="horz" pos="3872"/>
        <p:guide orient="horz" pos="528"/>
        <p:guide orient="horz" pos="192"/>
        <p:guide orient="horz" pos="1122"/>
        <p:guide pos="2880"/>
        <p:guide pos="179"/>
        <p:guide pos="5580"/>
        <p:guide pos="556"/>
        <p:guide pos="2736"/>
        <p:guide pos="302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1560-87C0-4F5C-A8D4-49B8CF15AF9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9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5/3/2017 3:38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2057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5/3/2017 3:38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2057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5/3/2017 3:38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2057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5/3/2017 3:38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2057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8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53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1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0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1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8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1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 xmlns="">
        <p15:guide id="1" pos="293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1"/>
            <a:ext cx="8015792" cy="1088988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1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64" y="2438400"/>
            <a:ext cx="4185251" cy="13154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4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54138"/>
            <a:ext cx="8574087" cy="43608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9" y="5905512"/>
            <a:ext cx="1614062" cy="5073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1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7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618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33445"/>
            <a:ext cx="386530" cy="24722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1" y="6254135"/>
            <a:ext cx="1141003" cy="3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84" r:id="rId6"/>
    <p:sldLayoutId id="2147483666" r:id="rId7"/>
    <p:sldLayoutId id="2147483685" r:id="rId8"/>
    <p:sldLayoutId id="2147483650" r:id="rId9"/>
    <p:sldLayoutId id="2147483686" r:id="rId10"/>
    <p:sldLayoutId id="2147483669" r:id="rId11"/>
    <p:sldLayoutId id="2147483687" r:id="rId12"/>
    <p:sldLayoutId id="2147483668" r:id="rId13"/>
    <p:sldLayoutId id="2147483688" r:id="rId14"/>
    <p:sldLayoutId id="2147483671" r:id="rId15"/>
    <p:sldLayoutId id="2147483689" r:id="rId16"/>
    <p:sldLayoutId id="2147483654" r:id="rId17"/>
    <p:sldLayoutId id="2147483691" r:id="rId18"/>
    <p:sldLayoutId id="2147483655" r:id="rId19"/>
    <p:sldLayoutId id="2147483670" r:id="rId20"/>
    <p:sldLayoutId id="2147483672" r:id="rId21"/>
    <p:sldLayoutId id="2147483673" r:id="rId22"/>
    <p:sldLayoutId id="2147483674" r:id="rId23"/>
    <p:sldLayoutId id="2147483675" r:id="rId24"/>
    <p:sldLayoutId id="2147483679" r:id="rId25"/>
    <p:sldLayoutId id="2147483683" r:id="rId26"/>
    <p:sldLayoutId id="2147483676" r:id="rId27"/>
    <p:sldLayoutId id="2147483690" r:id="rId28"/>
    <p:sldLayoutId id="2147483681" r:id="rId29"/>
    <p:sldLayoutId id="2147483682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228600" y="0"/>
            <a:ext cx="9144001" cy="6858623"/>
          </a:xfrm>
        </p:spPr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5888" y="3810001"/>
            <a:ext cx="7536112" cy="1861932"/>
          </a:xfrm>
        </p:spPr>
        <p:txBody>
          <a:bodyPr/>
          <a:lstStyle/>
          <a:p>
            <a:r>
              <a:rPr lang="en-US" dirty="0" smtClean="0"/>
              <a:t>                                        By Rajesh and Sravan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888" y="888769"/>
            <a:ext cx="7155112" cy="2916907"/>
          </a:xfrm>
        </p:spPr>
        <p:txBody>
          <a:bodyPr/>
          <a:lstStyle/>
          <a:p>
            <a:r>
              <a:rPr lang="en-US" dirty="0" smtClean="0"/>
              <a:t>WebSphere Basics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management in Standalone single server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848600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Why we need DMGR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challenge with Standalone server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3976688" cy="48768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4343400" y="1219200"/>
            <a:ext cx="450373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Job Manager profile</a:t>
            </a:r>
            <a:endParaRPr lang="en-US" b="1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WebSphere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1532586"/>
            <a:ext cx="8001000" cy="25822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2551837"/>
            <a:ext cx="4572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 </a:t>
            </a:r>
            <a:r>
              <a:rPr lang="en-US" sz="1400" dirty="0"/>
              <a:t>and stop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Create </a:t>
            </a:r>
            <a:r>
              <a:rPr lang="en-US" sz="1400" dirty="0"/>
              <a:t>and delete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Install </a:t>
            </a:r>
            <a:r>
              <a:rPr lang="en-US" sz="1400" dirty="0"/>
              <a:t>and uninstall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 </a:t>
            </a:r>
            <a:r>
              <a:rPr lang="en-US" sz="1400" dirty="0"/>
              <a:t>and stop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Run </a:t>
            </a:r>
            <a:r>
              <a:rPr lang="en-US" sz="1400" dirty="0"/>
              <a:t>wsadmin </a:t>
            </a:r>
            <a:r>
              <a:rPr lang="en-US" sz="1400" dirty="0" smtClean="0"/>
              <a:t>scripts_ </a:t>
            </a:r>
            <a:r>
              <a:rPr lang="en-US" sz="1400" dirty="0"/>
              <a:t>Distribute </a:t>
            </a:r>
            <a:r>
              <a:rPr lang="en-US" sz="1400" dirty="0" smtClean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WebSphere will work on both vertical and horizontal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Because of clustering technology WAS will accommodate HA and WLM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In WAS we can use round robin or random algorithm but most of the applications choose round robin to manage session requests.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The requests in cluster are shared according o the server weights, we can find this details in plugincfg.xml file called </a:t>
            </a:r>
            <a:r>
              <a:rPr lang="en-US" sz="1400" dirty="0" smtClean="0">
                <a:solidFill>
                  <a:schemeClr val="tx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Plugin acts as a load  balancer between Webserver and app server. It route the request according to server weights and follows chosen algorithm  - </a:t>
            </a:r>
            <a:r>
              <a:rPr lang="en-US" sz="1400" dirty="0" smtClean="0">
                <a:solidFill>
                  <a:schemeClr val="tx1"/>
                </a:solidFill>
              </a:rPr>
              <a:t>Work load Management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400" b="0" dirty="0" smtClean="0">
                <a:solidFill>
                  <a:schemeClr val="tx1"/>
                </a:solidFill>
              </a:rPr>
              <a:t>If one server in a cluster goes down then automatically the request will be routed to another server in the cluster – </a:t>
            </a:r>
            <a:r>
              <a:rPr lang="en-US" sz="1400" dirty="0" smtClean="0">
                <a:solidFill>
                  <a:schemeClr val="tx1"/>
                </a:solidFill>
              </a:rPr>
              <a:t>High availability</a:t>
            </a:r>
          </a:p>
          <a:p>
            <a:r>
              <a:rPr lang="en-US" sz="1400" b="0" dirty="0"/>
              <a:t>WLM uses information from the </a:t>
            </a:r>
            <a:r>
              <a:rPr lang="en-US" sz="1400" b="0" dirty="0" smtClean="0"/>
              <a:t>HA Manager Bulletin  Board</a:t>
            </a:r>
          </a:p>
          <a:p>
            <a:endParaRPr lang="en-US" sz="1400" b="0" dirty="0" smtClean="0"/>
          </a:p>
          <a:p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WebSphere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9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(secure socket Layer)</a:t>
            </a:r>
          </a:p>
          <a:p>
            <a:pPr marL="0" indent="0">
              <a:buNone/>
            </a:pPr>
            <a:r>
              <a:rPr lang="en-US" dirty="0" smtClean="0"/>
              <a:t>   Keystore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Trustore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Global security</a:t>
            </a:r>
          </a:p>
          <a:p>
            <a:pPr marL="0" indent="0">
              <a:buNone/>
            </a:pPr>
            <a:r>
              <a:rPr lang="en-US" dirty="0" smtClean="0"/>
              <a:t>We can discuss more about this in our advanced level discussion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	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Request  flow -  three tier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8528782" cy="43656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7201" y="1781174"/>
            <a:ext cx="8401050" cy="4365625"/>
          </a:xfrm>
        </p:spPr>
        <p:txBody>
          <a:bodyPr/>
          <a:lstStyle/>
          <a:p>
            <a:pPr marL="0" indent="0">
              <a:buNone/>
            </a:pPr>
            <a:endParaRPr lang="en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flow in WebSphere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15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33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3352799"/>
          </a:xfrm>
        </p:spPr>
        <p:txBody>
          <a:bodyPr/>
          <a:lstStyle/>
          <a:p>
            <a:r>
              <a:rPr lang="en-US" sz="2400" dirty="0" smtClean="0"/>
              <a:t>                         </a:t>
            </a:r>
            <a:r>
              <a:rPr lang="en-US" sz="3200" dirty="0" smtClean="0">
                <a:solidFill>
                  <a:schemeClr val="accent1"/>
                </a:solidFill>
              </a:rPr>
              <a:t>Question and answers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Middle ware: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The software layer that lies between the operating system and applications on each side of a distributed computing system in a </a:t>
            </a:r>
            <a:r>
              <a:rPr lang="en-US" sz="1600" dirty="0" smtClean="0">
                <a:solidFill>
                  <a:srgbClr val="002060"/>
                </a:solidFill>
              </a:rPr>
              <a:t>network.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Middle ware technology:</a:t>
            </a:r>
          </a:p>
          <a:p>
            <a:pPr lvl="1"/>
            <a:r>
              <a:rPr lang="en-US" sz="1600" dirty="0" smtClean="0"/>
              <a:t>The technology which uses different instances like application servers, JDBC, EJB’s and Webservers to provide communication between front end to back end and lies between operating system and applications.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Different middle ware technologies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There are more than couple of middleware technologies but below three has most successful rate </a:t>
            </a:r>
          </a:p>
          <a:p>
            <a:pPr lvl="3"/>
            <a:r>
              <a:rPr lang="en-US" dirty="0" smtClean="0"/>
              <a:t>Jboss (Red hat) – Seam, JBPM, RichFaces</a:t>
            </a:r>
          </a:p>
          <a:p>
            <a:pPr lvl="3"/>
            <a:r>
              <a:rPr lang="en-US" dirty="0" smtClean="0"/>
              <a:t>WebSphere (IBM) – Custom e -commerce Website</a:t>
            </a:r>
          </a:p>
          <a:p>
            <a:pPr lvl="3"/>
            <a:r>
              <a:rPr lang="en-US" dirty="0" smtClean="0"/>
              <a:t>WebLogic  (Oracle)  - best integration with Fusion middleware, Oracle database and app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middle technology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970462"/>
          </a:xfrm>
        </p:spPr>
        <p:txBody>
          <a:bodyPr/>
          <a:lstStyle/>
          <a:p>
            <a:r>
              <a:rPr lang="en-US" dirty="0" smtClean="0"/>
              <a:t>WebSphere started: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IBM </a:t>
            </a:r>
            <a:r>
              <a:rPr lang="en-US" sz="1600" dirty="0">
                <a:solidFill>
                  <a:schemeClr val="tx1"/>
                </a:solidFill>
              </a:rPr>
              <a:t>WebSphere has been available to the general market since 1998.</a:t>
            </a:r>
          </a:p>
          <a:p>
            <a:r>
              <a:rPr lang="en-US" dirty="0" smtClean="0"/>
              <a:t>History: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3"/>
                </a:solidFill>
                <a:cs typeface="Arial" panose="020B0604020202020204" pitchFamily="34" charset="0"/>
              </a:rPr>
              <a:t>WebSphere </a:t>
            </a: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started out as HTTP server and became one of the first z/OS products running under the UNIX </a:t>
            </a:r>
            <a:r>
              <a:rPr lang="en-US" sz="1600" dirty="0" smtClean="0">
                <a:solidFill>
                  <a:schemeClr val="accent3"/>
                </a:solidFill>
                <a:cs typeface="Arial" panose="020B0604020202020204" pitchFamily="34" charset="0"/>
              </a:rPr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3"/>
                </a:solidFill>
              </a:rPr>
              <a:t>In </a:t>
            </a:r>
            <a:r>
              <a:rPr lang="en-US" sz="1600" dirty="0">
                <a:solidFill>
                  <a:schemeClr val="accent3"/>
                </a:solidFill>
              </a:rPr>
              <a:t>1997, a JVM plug-in was added to run </a:t>
            </a:r>
            <a:r>
              <a:rPr lang="en-US" sz="1600" dirty="0" smtClean="0">
                <a:solidFill>
                  <a:schemeClr val="accent3"/>
                </a:solidFill>
              </a:rPr>
              <a:t>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3"/>
                </a:solidFill>
              </a:rPr>
              <a:t>Version </a:t>
            </a:r>
            <a:r>
              <a:rPr lang="en-US" sz="1600" dirty="0">
                <a:solidFill>
                  <a:schemeClr val="accent3"/>
                </a:solidFill>
              </a:rPr>
              <a:t>4 saw the move to J2EE </a:t>
            </a:r>
            <a:r>
              <a:rPr lang="en-US" sz="1600" dirty="0" smtClean="0">
                <a:solidFill>
                  <a:schemeClr val="accent3"/>
                </a:solidFill>
              </a:rPr>
              <a:t>branding (Standalone)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WebSphere technology history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Version 5 (2003) of the application server was synchronized with other </a:t>
            </a:r>
            <a:r>
              <a:rPr lang="en-US" sz="1600" dirty="0" smtClean="0">
                <a:solidFill>
                  <a:schemeClr val="accent3"/>
                </a:solidFill>
              </a:rPr>
              <a:t>platforms(NT)</a:t>
            </a:r>
            <a:endParaRPr lang="en-US" sz="16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 Today, WebSphere is not only a J2EE application server but middleware implementing the concepts of a Service Oriented Architecture, Enterprise Service Bus and Business Process Management</a:t>
            </a:r>
          </a:p>
          <a:p>
            <a:r>
              <a:rPr lang="en-US" dirty="0" smtClean="0"/>
              <a:t>OS supports WebSphere: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Command line ( Linux, Unix, Solaris and Z/OS)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Windows (Graphical OS)</a:t>
            </a:r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Standalone and NT versions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6167"/>
              </p:ext>
            </p:extLst>
          </p:nvPr>
        </p:nvGraphicFramePr>
        <p:xfrm>
          <a:off x="881777" y="1295399"/>
          <a:ext cx="7556658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886"/>
                <a:gridCol w="2518886"/>
                <a:gridCol w="2518886"/>
              </a:tblGrid>
              <a:tr h="295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Standalone 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Network Deployment 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1875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Configuration: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up each standalone server node through the Profile Management Tool . Set up additional servers within the node through the administrative console or scripting.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up each deployment manager node through the Profile Management Tool . Add application server nodes to the Network Deployment cell through the Profile Management Tool 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1243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Administrative isolation: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Each standalone server node is a separate administrative domain.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All nodes in the cell are in the same administrative domain and are managed by a deployment manager server.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12433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Operational isolation: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You can start and stop servers independently. Each server has an independent, unshared JNDI namespace.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You can start and stop servers independently. The JNDI namespace is shared among all servers in the cell.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  <a:tr h="295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Clustering available?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1063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Profile’s role in WebSphere	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58200" cy="4792662"/>
          </a:xfrm>
        </p:spPr>
        <p:txBody>
          <a:bodyPr/>
          <a:lstStyle/>
          <a:p>
            <a:r>
              <a:rPr lang="en-US" sz="1600" dirty="0" smtClean="0"/>
              <a:t>Profile: </a:t>
            </a:r>
            <a:r>
              <a:rPr lang="en-US" sz="1600" dirty="0" smtClean="0">
                <a:solidFill>
                  <a:schemeClr val="tx1"/>
                </a:solidFill>
              </a:rPr>
              <a:t>A profile is  logical container of cell, node and server, The node and server is optional in some profiles in WAS 7x</a:t>
            </a:r>
          </a:p>
          <a:p>
            <a:pPr lvl="1"/>
            <a:r>
              <a:rPr lang="en-US" sz="1600" dirty="0" smtClean="0"/>
              <a:t>Different version of WebSphere has different futures in WebSphere 7x a new profile is added i.e. Job manager profile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Note</a:t>
            </a:r>
            <a:r>
              <a:rPr lang="en-US" sz="1400" dirty="0" smtClean="0">
                <a:solidFill>
                  <a:srgbClr val="FFC000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To create an application server, node agent, deployment manager, </a:t>
            </a:r>
            <a:r>
              <a:rPr lang="en-US" sz="1400" dirty="0" smtClean="0">
                <a:solidFill>
                  <a:schemeClr val="tx1"/>
                </a:solidFill>
              </a:rPr>
              <a:t>administrative agent</a:t>
            </a:r>
            <a:r>
              <a:rPr lang="en-US" sz="1400" dirty="0">
                <a:solidFill>
                  <a:schemeClr val="tx1"/>
                </a:solidFill>
              </a:rPr>
              <a:t>, or a job manager, you must first install the WebSphere Application </a:t>
            </a:r>
            <a:r>
              <a:rPr lang="en-US" sz="1400" dirty="0" smtClean="0">
                <a:solidFill>
                  <a:schemeClr val="tx1"/>
                </a:solidFill>
              </a:rPr>
              <a:t>Server core </a:t>
            </a:r>
            <a:r>
              <a:rPr lang="en-US" sz="1400" dirty="0">
                <a:solidFill>
                  <a:schemeClr val="tx1"/>
                </a:solidFill>
              </a:rPr>
              <a:t>product files and then create their respective profiles. </a:t>
            </a:r>
            <a:r>
              <a:rPr lang="en-US" sz="1400" dirty="0" smtClean="0">
                <a:solidFill>
                  <a:schemeClr val="tx1"/>
                </a:solidFill>
              </a:rPr>
              <a:t>When </a:t>
            </a:r>
            <a:r>
              <a:rPr lang="en-US" sz="1400" dirty="0">
                <a:solidFill>
                  <a:schemeClr val="tx1"/>
                </a:solidFill>
              </a:rPr>
              <a:t>a profile is created, the configuration details for the server are stored in </a:t>
            </a:r>
            <a:r>
              <a:rPr lang="en-US" sz="1400" dirty="0" smtClean="0">
                <a:solidFill>
                  <a:schemeClr val="tx1"/>
                </a:solidFill>
              </a:rPr>
              <a:t>a folder </a:t>
            </a:r>
            <a:r>
              <a:rPr lang="en-US" sz="1400" dirty="0">
                <a:solidFill>
                  <a:schemeClr val="tx1"/>
                </a:solidFill>
              </a:rPr>
              <a:t>that is unique to the profile. You can think of the product files as the </a:t>
            </a:r>
            <a:r>
              <a:rPr lang="en-US" sz="1400" dirty="0" smtClean="0">
                <a:solidFill>
                  <a:schemeClr val="tx1"/>
                </a:solidFill>
              </a:rPr>
              <a:t>runtime component</a:t>
            </a:r>
            <a:r>
              <a:rPr lang="en-US" sz="1400" dirty="0">
                <a:solidFill>
                  <a:schemeClr val="tx1"/>
                </a:solidFill>
              </a:rPr>
              <a:t>, and the profiles as the input for the runtime.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4724399" y="1354138"/>
            <a:ext cx="4038600" cy="4792662"/>
          </a:xfrm>
        </p:spPr>
        <p:txBody>
          <a:bodyPr/>
          <a:lstStyle/>
          <a:p>
            <a:r>
              <a:rPr lang="en-US" sz="1600" dirty="0" smtClean="0"/>
              <a:t>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2728805"/>
            <a:ext cx="5943600" cy="14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List of profiles in WAS v7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2" indent="0">
              <a:buNone/>
            </a:pPr>
            <a:endParaRPr lang="en-US" dirty="0" smtClean="0"/>
          </a:p>
          <a:p>
            <a:pPr marL="463550" lvl="2" indent="0">
              <a:buNone/>
            </a:pPr>
            <a:endParaRPr lang="en-US" dirty="0"/>
          </a:p>
          <a:p>
            <a:pPr marL="463550" lvl="2" indent="0">
              <a:buNone/>
            </a:pPr>
            <a:endParaRPr lang="en-US" dirty="0" smtClean="0"/>
          </a:p>
          <a:p>
            <a:pPr marL="463550" lvl="2" indent="0">
              <a:buNone/>
            </a:pPr>
            <a:endParaRPr lang="en-US" dirty="0"/>
          </a:p>
          <a:p>
            <a:pPr marL="463550" lvl="2" indent="0">
              <a:buNone/>
            </a:pPr>
            <a:endParaRPr lang="en-US" dirty="0" smtClean="0"/>
          </a:p>
          <a:p>
            <a:pPr marL="46355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989527"/>
            <a:ext cx="822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 between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457199" y="1354138"/>
            <a:ext cx="8229601" cy="477202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 smtClean="0"/>
              <a:t>WAS 5.0 : </a:t>
            </a:r>
            <a:r>
              <a:rPr lang="en-US" sz="1600" dirty="0" smtClean="0">
                <a:solidFill>
                  <a:schemeClr val="tx1"/>
                </a:solidFill>
              </a:rPr>
              <a:t>Websphere </a:t>
            </a:r>
            <a:r>
              <a:rPr lang="en-US" sz="1600" dirty="0">
                <a:solidFill>
                  <a:schemeClr val="tx1"/>
                </a:solidFill>
              </a:rPr>
              <a:t>App </a:t>
            </a:r>
            <a:r>
              <a:rPr lang="en-US" sz="1600" dirty="0" smtClean="0">
                <a:solidFill>
                  <a:schemeClr val="tx1"/>
                </a:solidFill>
              </a:rPr>
              <a:t>Server , Deployment Manager and Custom </a:t>
            </a:r>
            <a:r>
              <a:rPr lang="en-US" sz="1600" dirty="0">
                <a:solidFill>
                  <a:schemeClr val="tx1"/>
                </a:solidFill>
              </a:rPr>
              <a:t>Profile</a:t>
            </a:r>
          </a:p>
          <a:p>
            <a:endParaRPr lang="en-US" sz="1600" dirty="0" smtClean="0"/>
          </a:p>
          <a:p>
            <a:r>
              <a:rPr lang="en-US" sz="1600" dirty="0" smtClean="0"/>
              <a:t>WAS 6.0 : </a:t>
            </a: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has all the above three and extra cell profile</a:t>
            </a: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WAS 7.0 : </a:t>
            </a: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has all the above features and extra Job Manager, secure proxy and admin agent</a:t>
            </a:r>
          </a:p>
          <a:p>
            <a:endParaRPr lang="en-US" sz="1600" dirty="0" smtClean="0"/>
          </a:p>
          <a:p>
            <a:r>
              <a:rPr lang="en-US" sz="1600" dirty="0" smtClean="0"/>
              <a:t>WAS </a:t>
            </a:r>
            <a:r>
              <a:rPr lang="en-US" sz="1600" dirty="0"/>
              <a:t>8.0 or </a:t>
            </a:r>
            <a:r>
              <a:rPr lang="en-US" sz="1600" dirty="0" smtClean="0"/>
              <a:t>8.5 : </a:t>
            </a:r>
            <a:r>
              <a:rPr lang="en-US" sz="1600" dirty="0" smtClean="0">
                <a:solidFill>
                  <a:schemeClr val="tx1"/>
                </a:solidFill>
              </a:rPr>
              <a:t>It </a:t>
            </a:r>
            <a:r>
              <a:rPr lang="en-US" sz="1600" dirty="0">
                <a:solidFill>
                  <a:schemeClr val="tx1"/>
                </a:solidFill>
              </a:rPr>
              <a:t>has all the features of WAS 7.0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1752600"/>
            <a:ext cx="8077200" cy="4572000"/>
          </a:xfrm>
        </p:spPr>
        <p:txBody>
          <a:bodyPr/>
          <a:lstStyle/>
          <a:p>
            <a:r>
              <a:rPr lang="en-US" b="0" dirty="0" smtClean="0">
                <a:solidFill>
                  <a:schemeClr val="tx2"/>
                </a:solidFill>
              </a:rPr>
              <a:t>Admin console (DMGR):</a:t>
            </a:r>
          </a:p>
          <a:p>
            <a:r>
              <a:rPr lang="en-US" sz="1400" b="0" dirty="0" smtClean="0">
                <a:solidFill>
                  <a:schemeClr val="tx1"/>
                </a:solidFill>
              </a:rPr>
              <a:t>One of the best feature of WAS is single point of administration, by using this we can deploy the applications on n number of JVM’s at a time which are associated with DMGR. Apart from this</a:t>
            </a: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The graphical interface                   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Selecting </a:t>
            </a:r>
            <a:r>
              <a:rPr lang="en-US" sz="1400" b="0" dirty="0">
                <a:solidFill>
                  <a:schemeClr val="tx1"/>
                </a:solidFill>
              </a:rPr>
              <a:t>a </a:t>
            </a:r>
            <a:r>
              <a:rPr lang="en-US" sz="1400" b="0" dirty="0" smtClean="0">
                <a:solidFill>
                  <a:schemeClr val="tx1"/>
                </a:solidFill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Updating existing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Adding new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Removing </a:t>
            </a:r>
            <a:r>
              <a:rPr lang="en-US" sz="1400" b="0" dirty="0" smtClean="0">
                <a:solidFill>
                  <a:schemeClr val="tx1"/>
                </a:solidFill>
              </a:rPr>
              <a:t>items</a:t>
            </a:r>
          </a:p>
          <a:p>
            <a:endParaRPr lang="en-US" sz="1400" b="0" dirty="0"/>
          </a:p>
          <a:p>
            <a:endParaRPr lang="en-US" sz="1400" b="0" dirty="0" smtClean="0"/>
          </a:p>
          <a:p>
            <a:endParaRPr lang="en-US" sz="1400" b="0" dirty="0" smtClean="0"/>
          </a:p>
          <a:p>
            <a:endParaRPr lang="en-US" sz="1400" b="0" dirty="0"/>
          </a:p>
          <a:p>
            <a:endParaRPr lang="en-US" sz="1600" b="0" dirty="0"/>
          </a:p>
          <a:p>
            <a:endParaRPr lang="en-US" sz="1600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point of administration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WebSphere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5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Saving </a:t>
            </a:r>
            <a:r>
              <a:rPr lang="en-US" sz="1400" b="0" dirty="0" smtClean="0">
                <a:solidFill>
                  <a:schemeClr val="tx1"/>
                </a:solidFill>
              </a:rPr>
              <a:t>work – </a:t>
            </a:r>
            <a:r>
              <a:rPr lang="en-US" sz="1400" b="0" i="1" dirty="0" smtClean="0">
                <a:solidFill>
                  <a:schemeClr val="tx1"/>
                </a:solidFill>
              </a:rPr>
              <a:t>synchronize -</a:t>
            </a:r>
            <a:r>
              <a:rPr lang="en-US" sz="1400" b="0" dirty="0">
                <a:solidFill>
                  <a:schemeClr val="tx1"/>
                </a:solidFill>
              </a:rPr>
              <a:t>Master </a:t>
            </a:r>
            <a:r>
              <a:rPr lang="en-US" sz="1400" b="0" dirty="0" smtClean="0">
                <a:solidFill>
                  <a:schemeClr val="tx1"/>
                </a:solidFill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Getting </a:t>
            </a:r>
            <a:r>
              <a:rPr lang="en-US" sz="1400" b="0" dirty="0" smtClean="0">
                <a:solidFill>
                  <a:schemeClr val="tx1"/>
                </a:solidFill>
              </a:rPr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Enabling security after profile </a:t>
            </a:r>
            <a:r>
              <a:rPr lang="en-US" sz="1400" b="0" dirty="0" smtClean="0">
                <a:solidFill>
                  <a:schemeClr val="tx1"/>
                </a:solidFill>
              </a:rPr>
              <a:t>creation - </a:t>
            </a:r>
            <a:r>
              <a:rPr lang="en-US" sz="1400" b="0" dirty="0">
                <a:solidFill>
                  <a:schemeClr val="tx1"/>
                </a:solidFill>
              </a:rPr>
              <a:t>Security → Global </a:t>
            </a:r>
            <a:r>
              <a:rPr lang="en-US" sz="1400" b="0" dirty="0" smtClean="0">
                <a:solidFill>
                  <a:schemeClr val="tx1"/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Administrative security </a:t>
            </a:r>
            <a:r>
              <a:rPr lang="en-US" sz="1400" b="0" dirty="0" smtClean="0">
                <a:solidFill>
                  <a:schemeClr val="tx1"/>
                </a:solidFill>
              </a:rPr>
              <a:t>roles -</a:t>
            </a:r>
            <a:r>
              <a:rPr lang="en-US" sz="1400" b="0" dirty="0">
                <a:solidFill>
                  <a:schemeClr val="tx1"/>
                </a:solidFill>
              </a:rPr>
              <a:t>active user registry and assigning </a:t>
            </a:r>
            <a:r>
              <a:rPr lang="en-US" sz="1400" b="0" dirty="0" smtClean="0">
                <a:solidFill>
                  <a:schemeClr val="tx1"/>
                </a:solidFill>
              </a:rPr>
              <a:t>roles</a:t>
            </a:r>
          </a:p>
          <a:p>
            <a:endParaRPr lang="en-US" sz="1400" b="0" dirty="0">
              <a:solidFill>
                <a:schemeClr val="tx1"/>
              </a:solidFill>
            </a:endParaRPr>
          </a:p>
          <a:p>
            <a:r>
              <a:rPr lang="en-US" sz="1400" b="0" dirty="0" smtClean="0">
                <a:solidFill>
                  <a:schemeClr val="tx1"/>
                </a:solidFill>
              </a:rPr>
              <a:t>Note: We should do federation of application server to associate with DMGR this is exception for Cell profile.</a:t>
            </a:r>
            <a:endParaRPr lang="en-US" sz="1400" b="0" dirty="0">
              <a:solidFill>
                <a:schemeClr val="tx1"/>
              </a:solidFill>
            </a:endParaRPr>
          </a:p>
          <a:p>
            <a:endParaRPr lang="en-US" sz="1400" b="0" i="1" dirty="0" smtClean="0"/>
          </a:p>
          <a:p>
            <a:endParaRPr lang="en-US" sz="1400" b="0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838200"/>
            <a:ext cx="8401049" cy="5111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Single point of administration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0" dirty="0" smtClean="0">
                <a:solidFill>
                  <a:schemeClr val="tx1"/>
                </a:solidFill>
              </a:rPr>
              <a:t>In Standalone: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We  need to login in to each standalone server to do any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Wsadmin commands will help us to do the changes  with GUI mode on which it has a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Time taking process will not help in bigger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Can’t support WLM, HA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WebSphere</a:t>
            </a:r>
          </a:p>
        </p:txBody>
      </p:sp>
    </p:spTree>
    <p:extLst>
      <p:ext uri="{BB962C8B-B14F-4D97-AF65-F5344CB8AC3E}">
        <p14:creationId xmlns:p14="http://schemas.microsoft.com/office/powerpoint/2010/main" val="31958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Sphere PPT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E6CAA81EF3A44BA4646087124E6A2" ma:contentTypeVersion="1" ma:contentTypeDescription="Create a new document." ma:contentTypeScope="" ma:versionID="672be685ca0a56a5272b13b223a2a58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290D49-0770-4219-8FD6-8ED673EA4C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24BEF8-4940-420D-87C1-BA223D5B7009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993E737-7979-494A-98A8-3034C9A35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WebSphere PPT</Template>
  <TotalTime>796</TotalTime>
  <Words>1047</Words>
  <Application>Microsoft Office PowerPoint</Application>
  <PresentationFormat>On-screen Show (4:3)</PresentationFormat>
  <Paragraphs>158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WebSphere PPT</vt:lpstr>
      <vt:lpstr>WebSphere Basics Presentation</vt:lpstr>
      <vt:lpstr>What is a middle technology</vt:lpstr>
      <vt:lpstr>WebSphere technology history</vt:lpstr>
      <vt:lpstr>Difference between Standalone and NT versions</vt:lpstr>
      <vt:lpstr>Profile’s role in WebSphere </vt:lpstr>
      <vt:lpstr>List of profiles in WAS v7</vt:lpstr>
      <vt:lpstr>Difference between </vt:lpstr>
      <vt:lpstr>Features of WebSphere </vt:lpstr>
      <vt:lpstr>Features of WebSphere</vt:lpstr>
      <vt:lpstr>System management in Standalone single server</vt:lpstr>
      <vt:lpstr>The major challenge with Standalone server</vt:lpstr>
      <vt:lpstr>Features of WebSphere</vt:lpstr>
      <vt:lpstr>Features of WebSphere</vt:lpstr>
      <vt:lpstr>Security </vt:lpstr>
      <vt:lpstr>Request flow in WebSphere  </vt:lpstr>
      <vt:lpstr>                         Question and answers 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W7admin</dc:creator>
  <cp:lastModifiedBy>W7admin</cp:lastModifiedBy>
  <cp:revision>36</cp:revision>
  <dcterms:created xsi:type="dcterms:W3CDTF">2017-05-01T12:43:15Z</dcterms:created>
  <dcterms:modified xsi:type="dcterms:W3CDTF">2017-05-03T11:36:48Z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0x010100148E6CAA81EF3A44BA4646087124E6A2</vt:lpwstr>
  </property>
</Properties>
</file>