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1" r:id="rId4"/>
    <p:sldId id="262" r:id="rId5"/>
    <p:sldId id="263" r:id="rId6"/>
    <p:sldId id="264" r:id="rId7"/>
    <p:sldId id="265" r:id="rId8"/>
    <p:sldId id="268" r:id="rId9"/>
    <p:sldId id="269" r:id="rId10"/>
    <p:sldId id="266" r:id="rId11"/>
    <p:sldId id="270" r:id="rId12"/>
    <p:sldId id="271" r:id="rId13"/>
    <p:sldId id="272" r:id="rId14"/>
    <p:sldId id="273" r:id="rId15"/>
    <p:sldId id="274" r:id="rId16"/>
    <p:sldId id="275" r:id="rId17"/>
    <p:sldId id="276" r:id="rId18"/>
    <p:sldId id="277" r:id="rId19"/>
    <p:sldId id="278" r:id="rId20"/>
    <p:sldId id="259" r:id="rId21"/>
  </p:sldIdLst>
  <p:sldSz cx="12192000" cy="6858000"/>
  <p:notesSz cx="6858000" cy="9144000"/>
  <p:embeddedFontLst>
    <p:embeddedFont>
      <p:font typeface="Lato Black" panose="020F0A02020204030203" pitchFamily="34" charset="0"/>
      <p:bold r:id="rId23"/>
      <p:boldItalic r:id="rId24"/>
    </p:embeddedFont>
    <p:embeddedFont>
      <p:font typeface="Libre Baskerville" panose="02000000000000000000" pitchFamily="2"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673986" cy="1785064"/>
          </a:xfrm>
          <a:prstGeom prst="rect">
            <a:avLst/>
          </a:prstGeom>
          <a:noFill/>
          <a:ln>
            <a:noFill/>
          </a:ln>
        </p:spPr>
        <p:txBody>
          <a:bodyPr spcFirstLastPara="1" wrap="square" lIns="91425" tIns="45700" rIns="91425" bIns="45700" anchor="t" anchorCtr="0">
            <a:spAutoFit/>
          </a:bodyPr>
          <a:lstStyle/>
          <a:p>
            <a:pPr algn="ctr"/>
            <a:r>
              <a:rPr lang="en-US" sz="2800" b="1"/>
              <a:t>Web Scraping and Exploratory Data Analysis (EDA) </a:t>
            </a:r>
            <a:br>
              <a:rPr lang="en-IN" sz="1800" b="0" i="0" u="none" strike="noStrike" cap="none">
                <a:solidFill>
                  <a:schemeClr val="dk1"/>
                </a:solidFill>
                <a:latin typeface="Calibri"/>
                <a:ea typeface="Calibri"/>
                <a:cs typeface="Calibri"/>
                <a:sym typeface="Calibri"/>
              </a:rPr>
            </a:br>
            <a:r>
              <a:rPr lang="en-US" sz="2000" b="1"/>
              <a:t>Web Scraping and Exploratory Data Analysis of Plot Sales and Construction Trends in Bangalore</a:t>
            </a:r>
          </a:p>
          <a:p>
            <a:pPr marL="0" marR="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915D-D6E6-9F34-960E-05DACE7212CF}"/>
              </a:ext>
            </a:extLst>
          </p:cNvPr>
          <p:cNvSpPr>
            <a:spLocks noGrp="1"/>
          </p:cNvSpPr>
          <p:nvPr>
            <p:ph type="title"/>
          </p:nvPr>
        </p:nvSpPr>
        <p:spPr/>
        <p:txBody>
          <a:bodyPr/>
          <a:lstStyle/>
          <a:p>
            <a:r>
              <a:rPr kumimoji="0" lang="en-US" altLang="en-US" sz="4400" b="1" i="0" u="none" strike="noStrike" cap="none" normalizeH="0" baseline="0">
                <a:ln>
                  <a:noFill/>
                </a:ln>
                <a:solidFill>
                  <a:srgbClr val="FF0000"/>
                </a:solidFill>
                <a:effectLst/>
                <a:latin typeface="Arial" panose="020B0604020202020204" pitchFamily="34" charset="0"/>
              </a:rPr>
              <a:t>2. Data Manipulation Steps</a:t>
            </a:r>
            <a:br>
              <a:rPr kumimoji="0" lang="en-US" altLang="en-US" sz="4400" b="1" i="0" u="none" strike="noStrike" cap="none" normalizeH="0" baseline="0">
                <a:ln>
                  <a:noFill/>
                </a:ln>
                <a:solidFill>
                  <a:schemeClr val="tx1"/>
                </a:solidFill>
                <a:effectLst/>
                <a:latin typeface="Arial" panose="020B0604020202020204" pitchFamily="34" charset="0"/>
              </a:rPr>
            </a:br>
            <a:endParaRPr lang="en-IN"/>
          </a:p>
        </p:txBody>
      </p:sp>
      <p:sp>
        <p:nvSpPr>
          <p:cNvPr id="4" name="Rectangle 1">
            <a:extLst>
              <a:ext uri="{FF2B5EF4-FFF2-40B4-BE49-F238E27FC236}">
                <a16:creationId xmlns:a16="http://schemas.microsoft.com/office/drawing/2014/main" id="{5DC6BAD1-FCEB-33D5-0FFB-945DFF247C28}"/>
              </a:ext>
            </a:extLst>
          </p:cNvPr>
          <p:cNvSpPr>
            <a:spLocks noGrp="1" noChangeArrowheads="1"/>
          </p:cNvSpPr>
          <p:nvPr>
            <p:ph type="body" idx="1"/>
          </p:nvPr>
        </p:nvSpPr>
        <p:spPr bwMode="auto">
          <a:xfrm>
            <a:off x="838201" y="1816081"/>
            <a:ext cx="105156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Feature Engineering:</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a:ln>
                  <a:noFill/>
                </a:ln>
                <a:solidFill>
                  <a:schemeClr val="tx1"/>
                </a:solidFill>
                <a:effectLst/>
                <a:latin typeface="Arial" panose="020B0604020202020204" pitchFamily="34" charset="0"/>
              </a:rPr>
              <a:t>Create new columns like </a:t>
            </a:r>
            <a:r>
              <a:rPr kumimoji="0" lang="en-US" altLang="en-US" sz="2000" b="0" i="0" u="none" strike="noStrike" cap="none" normalizeH="0" baseline="0">
                <a:ln>
                  <a:noFill/>
                </a:ln>
                <a:solidFill>
                  <a:schemeClr val="tx1"/>
                </a:solidFill>
                <a:effectLst/>
                <a:latin typeface="Arial Unicode MS"/>
              </a:rPr>
              <a:t>price_in_inr</a:t>
            </a:r>
            <a:r>
              <a:rPr kumimoji="0" lang="en-US" altLang="en-US" sz="2000" b="0" i="0" u="none" strike="noStrike" cap="none" normalizeH="0" baseline="0">
                <a:ln>
                  <a:noFill/>
                </a:ln>
                <a:solidFill>
                  <a:schemeClr val="tx1"/>
                </a:solidFill>
                <a:effectLst/>
              </a:rPr>
              <a:t> (full numeric price), </a:t>
            </a:r>
            <a:r>
              <a:rPr kumimoji="0" lang="en-US" altLang="en-US" sz="2000" b="0" i="0" u="none" strike="noStrike" cap="none" normalizeH="0" baseline="0">
                <a:ln>
                  <a:noFill/>
                </a:ln>
                <a:solidFill>
                  <a:schemeClr val="tx1"/>
                </a:solidFill>
                <a:effectLst/>
                <a:latin typeface="Arial Unicode MS"/>
              </a:rPr>
              <a:t>rate_per_sqft_num</a:t>
            </a:r>
            <a:r>
              <a:rPr kumimoji="0" lang="en-US" altLang="en-US" sz="2000" b="0" i="0" u="none" strike="noStrike" cap="none" normalizeH="0" baseline="0">
                <a:ln>
                  <a:noFill/>
                </a:ln>
                <a:solidFill>
                  <a:schemeClr val="tx1"/>
                </a:solidFill>
                <a:effectLst/>
              </a:rPr>
              <a:t> (numeric rate), and </a:t>
            </a:r>
            <a:r>
              <a:rPr kumimoji="0" lang="en-US" altLang="en-US" sz="2000" b="0" i="0" u="none" strike="noStrike" cap="none" normalizeH="0" baseline="0">
                <a:ln>
                  <a:noFill/>
                </a:ln>
                <a:solidFill>
                  <a:schemeClr val="tx1"/>
                </a:solidFill>
                <a:effectLst/>
                <a:latin typeface="Arial Unicode MS"/>
              </a:rPr>
              <a:t>BHK_int</a:t>
            </a:r>
            <a:r>
              <a:rPr kumimoji="0" lang="en-US" altLang="en-US" sz="2000" b="0" i="0" u="none" strike="noStrike" cap="none" normalizeH="0" baseline="0">
                <a:ln>
                  <a:noFill/>
                </a:ln>
                <a:solidFill>
                  <a:schemeClr val="tx1"/>
                </a:solidFill>
                <a:effectLst/>
              </a:rPr>
              <a:t> (integer BHK).</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a:ln>
                  <a:noFill/>
                </a:ln>
                <a:solidFill>
                  <a:schemeClr val="tx1"/>
                </a:solidFill>
                <a:effectLst/>
                <a:latin typeface="Arial" panose="020B0604020202020204" pitchFamily="34" charset="0"/>
              </a:rPr>
              <a:t>Calculate derived features such as </a:t>
            </a:r>
            <a:r>
              <a:rPr kumimoji="0" lang="en-US" altLang="en-US" sz="2000" b="0" i="0" u="none" strike="noStrike" cap="none" normalizeH="0" baseline="0">
                <a:ln>
                  <a:noFill/>
                </a:ln>
                <a:solidFill>
                  <a:schemeClr val="tx1"/>
                </a:solidFill>
                <a:effectLst/>
                <a:latin typeface="Arial Unicode MS"/>
              </a:rPr>
              <a:t>price_per_sqft = price_in_inr / area</a:t>
            </a:r>
            <a:r>
              <a:rPr kumimoji="0" lang="en-US" altLang="en-US" sz="2000" b="0" i="0" u="none" strike="noStrike" cap="none" normalizeH="0" baseline="0">
                <a:ln>
                  <a:noFill/>
                </a:ln>
                <a:solidFill>
                  <a:schemeClr val="tx1"/>
                </a:solidFill>
                <a:effectLst/>
              </a:rPr>
              <a:t> for validation.</a:t>
            </a:r>
            <a:endParaRPr kumimoji="0" lang="en-US" altLang="en-US" sz="2000" b="0" i="0" u="none" strike="noStrike" cap="none" normalizeH="0" baseline="0">
              <a:ln>
                <a:noFill/>
              </a:ln>
              <a:solidFill>
                <a:schemeClr val="tx1"/>
              </a:solidFill>
              <a:effectLst/>
              <a:latin typeface="Arial" panose="020B0604020202020204" pitchFamily="34"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Group Categories:</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a:ln>
                  <a:noFill/>
                </a:ln>
                <a:solidFill>
                  <a:schemeClr val="tx1"/>
                </a:solidFill>
                <a:effectLst/>
                <a:latin typeface="Arial" panose="020B0604020202020204" pitchFamily="34" charset="0"/>
              </a:rPr>
              <a:t>Group lesser-known locations into an “Other” category to simplify analysis.</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Filtering:</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a:ln>
                  <a:noFill/>
                </a:ln>
                <a:solidFill>
                  <a:schemeClr val="tx1"/>
                </a:solidFill>
                <a:effectLst/>
                <a:latin typeface="Arial" panose="020B0604020202020204" pitchFamily="34" charset="0"/>
              </a:rPr>
              <a:t>Filter data for plots and constructions separately if analysis focuses on specific property types.</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Encoding:</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a:ln>
                  <a:noFill/>
                </a:ln>
                <a:solidFill>
                  <a:schemeClr val="tx1"/>
                </a:solidFill>
                <a:effectLst/>
                <a:latin typeface="Arial" panose="020B0604020202020204" pitchFamily="34" charset="0"/>
              </a:rPr>
              <a:t>Prepare categorical variables for machine learning or plotting by encoding them if needed (label encoding or one-hot encoding).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535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9249-C9D1-6304-6889-18AABEF345F3}"/>
              </a:ext>
            </a:extLst>
          </p:cNvPr>
          <p:cNvSpPr>
            <a:spLocks noGrp="1"/>
          </p:cNvSpPr>
          <p:nvPr>
            <p:ph type="title"/>
          </p:nvPr>
        </p:nvSpPr>
        <p:spPr/>
        <p:txBody>
          <a:bodyPr/>
          <a:lstStyle/>
          <a:p>
            <a:r>
              <a:rPr lang="en-US">
                <a:solidFill>
                  <a:srgbClr val="FF0000"/>
                </a:solidFill>
              </a:rPr>
              <a:t>Univariate Analysis:Count plot of Status</a:t>
            </a:r>
            <a:endParaRPr lang="en-IN">
              <a:solidFill>
                <a:srgbClr val="FF0000"/>
              </a:solidFill>
            </a:endParaRPr>
          </a:p>
        </p:txBody>
      </p:sp>
      <p:pic>
        <p:nvPicPr>
          <p:cNvPr id="5" name="Picture 4">
            <a:extLst>
              <a:ext uri="{FF2B5EF4-FFF2-40B4-BE49-F238E27FC236}">
                <a16:creationId xmlns:a16="http://schemas.microsoft.com/office/drawing/2014/main" id="{5F51DEE1-961D-5CDA-AFA1-1FE62F189714}"/>
              </a:ext>
            </a:extLst>
          </p:cNvPr>
          <p:cNvPicPr>
            <a:picLocks noChangeAspect="1"/>
          </p:cNvPicPr>
          <p:nvPr/>
        </p:nvPicPr>
        <p:blipFill>
          <a:blip r:embed="rId2"/>
          <a:stretch>
            <a:fillRect/>
          </a:stretch>
        </p:blipFill>
        <p:spPr>
          <a:xfrm>
            <a:off x="1018572" y="1973453"/>
            <a:ext cx="4641448" cy="3952784"/>
          </a:xfrm>
          <a:prstGeom prst="rect">
            <a:avLst/>
          </a:prstGeom>
        </p:spPr>
      </p:pic>
      <p:pic>
        <p:nvPicPr>
          <p:cNvPr id="7" name="Picture 6">
            <a:extLst>
              <a:ext uri="{FF2B5EF4-FFF2-40B4-BE49-F238E27FC236}">
                <a16:creationId xmlns:a16="http://schemas.microsoft.com/office/drawing/2014/main" id="{193E667C-FE2A-FBE0-E96D-0B3A846A28C3}"/>
              </a:ext>
            </a:extLst>
          </p:cNvPr>
          <p:cNvPicPr>
            <a:picLocks noChangeAspect="1"/>
          </p:cNvPicPr>
          <p:nvPr/>
        </p:nvPicPr>
        <p:blipFill>
          <a:blip r:embed="rId3"/>
          <a:stretch>
            <a:fillRect/>
          </a:stretch>
        </p:blipFill>
        <p:spPr>
          <a:xfrm>
            <a:off x="6096000" y="2986208"/>
            <a:ext cx="4641448" cy="2940029"/>
          </a:xfrm>
          <a:prstGeom prst="rect">
            <a:avLst/>
          </a:prstGeom>
        </p:spPr>
      </p:pic>
      <p:sp>
        <p:nvSpPr>
          <p:cNvPr id="8" name="Text Placeholder 7">
            <a:extLst>
              <a:ext uri="{FF2B5EF4-FFF2-40B4-BE49-F238E27FC236}">
                <a16:creationId xmlns:a16="http://schemas.microsoft.com/office/drawing/2014/main" id="{4BADB331-85DE-98CD-90EC-542625C3DF1C}"/>
              </a:ext>
            </a:extLst>
          </p:cNvPr>
          <p:cNvSpPr txBox="1">
            <a:spLocks noGrp="1"/>
          </p:cNvSpPr>
          <p:nvPr>
            <p:ph type="body" idx="1"/>
          </p:nvPr>
        </p:nvSpPr>
        <p:spPr>
          <a:xfrm>
            <a:off x="6096000" y="1973451"/>
            <a:ext cx="4641448" cy="1012757"/>
          </a:xfrm>
          <a:prstGeom prst="rect">
            <a:avLst/>
          </a:prstGeom>
          <a:noFill/>
        </p:spPr>
        <p:txBody>
          <a:bodyPr wrap="square">
            <a:spAutoFit/>
          </a:bodyPr>
          <a:lstStyle/>
          <a:p>
            <a:r>
              <a:rPr lang="en-US"/>
              <a:t>Observation &amp; Analysis on Status</a:t>
            </a:r>
            <a:endParaRPr lang="en-IN"/>
          </a:p>
        </p:txBody>
      </p:sp>
    </p:spTree>
    <p:extLst>
      <p:ext uri="{BB962C8B-B14F-4D97-AF65-F5344CB8AC3E}">
        <p14:creationId xmlns:p14="http://schemas.microsoft.com/office/powerpoint/2010/main" val="182355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A4AC3B-9507-DF77-33EA-A81A2AE41C0F}"/>
              </a:ext>
            </a:extLst>
          </p:cNvPr>
          <p:cNvSpPr>
            <a:spLocks noGrp="1"/>
          </p:cNvSpPr>
          <p:nvPr>
            <p:ph type="title"/>
          </p:nvPr>
        </p:nvSpPr>
        <p:spPr/>
        <p:txBody>
          <a:bodyPr/>
          <a:lstStyle/>
          <a:p>
            <a:r>
              <a:rPr lang="en-US" b="1">
                <a:solidFill>
                  <a:srgbClr val="FF0000"/>
                </a:solidFill>
              </a:rPr>
              <a:t>Count plot on BHK</a:t>
            </a:r>
            <a:endParaRPr lang="en-IN" b="1">
              <a:solidFill>
                <a:srgbClr val="FF0000"/>
              </a:solidFill>
            </a:endParaRPr>
          </a:p>
        </p:txBody>
      </p:sp>
      <p:sp>
        <p:nvSpPr>
          <p:cNvPr id="7" name="Text Placeholder 6">
            <a:extLst>
              <a:ext uri="{FF2B5EF4-FFF2-40B4-BE49-F238E27FC236}">
                <a16:creationId xmlns:a16="http://schemas.microsoft.com/office/drawing/2014/main" id="{BF4FA6DF-B2B8-F843-0918-1A78C15070C3}"/>
              </a:ext>
            </a:extLst>
          </p:cNvPr>
          <p:cNvSpPr>
            <a:spLocks noGrp="1"/>
          </p:cNvSpPr>
          <p:nvPr>
            <p:ph type="body" idx="1"/>
          </p:nvPr>
        </p:nvSpPr>
        <p:spPr/>
        <p:txBody>
          <a:bodyPr/>
          <a:lstStyle/>
          <a:p>
            <a:endParaRPr lang="en-IN"/>
          </a:p>
        </p:txBody>
      </p:sp>
      <p:pic>
        <p:nvPicPr>
          <p:cNvPr id="9" name="Picture 8">
            <a:extLst>
              <a:ext uri="{FF2B5EF4-FFF2-40B4-BE49-F238E27FC236}">
                <a16:creationId xmlns:a16="http://schemas.microsoft.com/office/drawing/2014/main" id="{846C0A8D-8C73-4522-4DAA-7D1767488975}"/>
              </a:ext>
            </a:extLst>
          </p:cNvPr>
          <p:cNvPicPr>
            <a:picLocks noChangeAspect="1"/>
          </p:cNvPicPr>
          <p:nvPr/>
        </p:nvPicPr>
        <p:blipFill>
          <a:blip r:embed="rId2"/>
          <a:stretch>
            <a:fillRect/>
          </a:stretch>
        </p:blipFill>
        <p:spPr>
          <a:xfrm>
            <a:off x="983848" y="1921397"/>
            <a:ext cx="10081549" cy="4026975"/>
          </a:xfrm>
          <a:prstGeom prst="rect">
            <a:avLst/>
          </a:prstGeom>
        </p:spPr>
      </p:pic>
    </p:spTree>
    <p:extLst>
      <p:ext uri="{BB962C8B-B14F-4D97-AF65-F5344CB8AC3E}">
        <p14:creationId xmlns:p14="http://schemas.microsoft.com/office/powerpoint/2010/main" val="32801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03041E-B4D3-D80B-5E7A-61B6C7812191}"/>
              </a:ext>
            </a:extLst>
          </p:cNvPr>
          <p:cNvPicPr>
            <a:picLocks noChangeAspect="1"/>
          </p:cNvPicPr>
          <p:nvPr/>
        </p:nvPicPr>
        <p:blipFill>
          <a:blip r:embed="rId2"/>
          <a:stretch>
            <a:fillRect/>
          </a:stretch>
        </p:blipFill>
        <p:spPr>
          <a:xfrm>
            <a:off x="799641" y="1423686"/>
            <a:ext cx="5296359" cy="4549029"/>
          </a:xfrm>
          <a:prstGeom prst="rect">
            <a:avLst/>
          </a:prstGeom>
        </p:spPr>
      </p:pic>
      <p:sp>
        <p:nvSpPr>
          <p:cNvPr id="6" name="Text Placeholder 7">
            <a:extLst>
              <a:ext uri="{FF2B5EF4-FFF2-40B4-BE49-F238E27FC236}">
                <a16:creationId xmlns:a16="http://schemas.microsoft.com/office/drawing/2014/main" id="{54AE5D90-F9DD-7FDC-5EED-024B4DD20AD6}"/>
              </a:ext>
            </a:extLst>
          </p:cNvPr>
          <p:cNvSpPr txBox="1">
            <a:spLocks/>
          </p:cNvSpPr>
          <p:nvPr/>
        </p:nvSpPr>
        <p:spPr>
          <a:xfrm>
            <a:off x="2077655" y="423620"/>
            <a:ext cx="8036689" cy="954107"/>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a:solidFill>
                  <a:srgbClr val="FF0000"/>
                </a:solidFill>
              </a:rPr>
              <a:t>Distribution plot on price &amp; Box plot on rate per sqft</a:t>
            </a:r>
            <a:endParaRPr lang="en-IN" sz="2800" b="1">
              <a:solidFill>
                <a:srgbClr val="FF0000"/>
              </a:solidFill>
            </a:endParaRPr>
          </a:p>
        </p:txBody>
      </p:sp>
      <p:pic>
        <p:nvPicPr>
          <p:cNvPr id="8" name="Picture 7">
            <a:extLst>
              <a:ext uri="{FF2B5EF4-FFF2-40B4-BE49-F238E27FC236}">
                <a16:creationId xmlns:a16="http://schemas.microsoft.com/office/drawing/2014/main" id="{CD82CAF9-BF67-18F9-A438-647B98BD3342}"/>
              </a:ext>
            </a:extLst>
          </p:cNvPr>
          <p:cNvPicPr>
            <a:picLocks noChangeAspect="1"/>
          </p:cNvPicPr>
          <p:nvPr/>
        </p:nvPicPr>
        <p:blipFill>
          <a:blip r:embed="rId3"/>
          <a:stretch>
            <a:fillRect/>
          </a:stretch>
        </p:blipFill>
        <p:spPr>
          <a:xfrm>
            <a:off x="6390739" y="1423686"/>
            <a:ext cx="5151566" cy="4549029"/>
          </a:xfrm>
          <a:prstGeom prst="rect">
            <a:avLst/>
          </a:prstGeom>
        </p:spPr>
      </p:pic>
    </p:spTree>
    <p:extLst>
      <p:ext uri="{BB962C8B-B14F-4D97-AF65-F5344CB8AC3E}">
        <p14:creationId xmlns:p14="http://schemas.microsoft.com/office/powerpoint/2010/main" val="142008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9A9D8-6D23-0955-1C24-C04FF6DA37A6}"/>
              </a:ext>
            </a:extLst>
          </p:cNvPr>
          <p:cNvSpPr>
            <a:spLocks noGrp="1"/>
          </p:cNvSpPr>
          <p:nvPr>
            <p:ph type="title"/>
          </p:nvPr>
        </p:nvSpPr>
        <p:spPr/>
        <p:txBody>
          <a:bodyPr>
            <a:normAutofit/>
          </a:bodyPr>
          <a:lstStyle/>
          <a:p>
            <a:r>
              <a:rPr lang="en-US" sz="3200" b="1">
                <a:solidFill>
                  <a:srgbClr val="FF0000"/>
                </a:solidFill>
              </a:rPr>
              <a:t>Bar plot Showing the Property Type &amp; Price</a:t>
            </a:r>
            <a:endParaRPr lang="en-IN" sz="3200" b="1">
              <a:solidFill>
                <a:srgbClr val="FF0000"/>
              </a:solidFill>
            </a:endParaRPr>
          </a:p>
        </p:txBody>
      </p:sp>
      <p:sp>
        <p:nvSpPr>
          <p:cNvPr id="3" name="Text Placeholder 2">
            <a:extLst>
              <a:ext uri="{FF2B5EF4-FFF2-40B4-BE49-F238E27FC236}">
                <a16:creationId xmlns:a16="http://schemas.microsoft.com/office/drawing/2014/main" id="{FF9DDB3D-0E2C-3D0A-8E95-1DF3E5DFC5C2}"/>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82124602-BBF4-5286-23F9-F901055BAD22}"/>
              </a:ext>
            </a:extLst>
          </p:cNvPr>
          <p:cNvPicPr>
            <a:picLocks noChangeAspect="1"/>
          </p:cNvPicPr>
          <p:nvPr/>
        </p:nvPicPr>
        <p:blipFill>
          <a:blip r:embed="rId2"/>
          <a:stretch>
            <a:fillRect/>
          </a:stretch>
        </p:blipFill>
        <p:spPr>
          <a:xfrm>
            <a:off x="838200" y="1974198"/>
            <a:ext cx="10308220" cy="4054191"/>
          </a:xfrm>
          <a:prstGeom prst="rect">
            <a:avLst/>
          </a:prstGeom>
        </p:spPr>
      </p:pic>
    </p:spTree>
    <p:extLst>
      <p:ext uri="{BB962C8B-B14F-4D97-AF65-F5344CB8AC3E}">
        <p14:creationId xmlns:p14="http://schemas.microsoft.com/office/powerpoint/2010/main" val="2327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664C-ED8E-0436-AA43-8D5B40A2308A}"/>
              </a:ext>
            </a:extLst>
          </p:cNvPr>
          <p:cNvSpPr>
            <a:spLocks noGrp="1"/>
          </p:cNvSpPr>
          <p:nvPr>
            <p:ph type="title"/>
          </p:nvPr>
        </p:nvSpPr>
        <p:spPr/>
        <p:txBody>
          <a:bodyPr/>
          <a:lstStyle/>
          <a:p>
            <a:r>
              <a:rPr lang="en-US" b="1">
                <a:solidFill>
                  <a:srgbClr val="FF0000"/>
                </a:solidFill>
              </a:rPr>
              <a:t>Correlated Scatter plot </a:t>
            </a:r>
            <a:endParaRPr lang="en-IN" b="1">
              <a:solidFill>
                <a:srgbClr val="FF0000"/>
              </a:solidFill>
            </a:endParaRPr>
          </a:p>
        </p:txBody>
      </p:sp>
      <p:sp>
        <p:nvSpPr>
          <p:cNvPr id="3" name="Text Placeholder 2">
            <a:extLst>
              <a:ext uri="{FF2B5EF4-FFF2-40B4-BE49-F238E27FC236}">
                <a16:creationId xmlns:a16="http://schemas.microsoft.com/office/drawing/2014/main" id="{CF0CE673-CD27-3F5A-F9BE-3631F3ACCDB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D2BC17A-0D01-5FCB-1F60-B1F4D70CD8AA}"/>
              </a:ext>
            </a:extLst>
          </p:cNvPr>
          <p:cNvPicPr>
            <a:picLocks noChangeAspect="1"/>
          </p:cNvPicPr>
          <p:nvPr/>
        </p:nvPicPr>
        <p:blipFill>
          <a:blip r:embed="rId2"/>
          <a:stretch>
            <a:fillRect/>
          </a:stretch>
        </p:blipFill>
        <p:spPr>
          <a:xfrm>
            <a:off x="995423" y="1944547"/>
            <a:ext cx="9931078" cy="4232415"/>
          </a:xfrm>
          <a:prstGeom prst="rect">
            <a:avLst/>
          </a:prstGeom>
        </p:spPr>
      </p:pic>
    </p:spTree>
    <p:extLst>
      <p:ext uri="{BB962C8B-B14F-4D97-AF65-F5344CB8AC3E}">
        <p14:creationId xmlns:p14="http://schemas.microsoft.com/office/powerpoint/2010/main" val="76930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5265-073D-EFB8-7ED5-21855490F89F}"/>
              </a:ext>
            </a:extLst>
          </p:cNvPr>
          <p:cNvSpPr>
            <a:spLocks noGrp="1"/>
          </p:cNvSpPr>
          <p:nvPr>
            <p:ph type="title"/>
          </p:nvPr>
        </p:nvSpPr>
        <p:spPr/>
        <p:txBody>
          <a:bodyPr/>
          <a:lstStyle/>
          <a:p>
            <a:r>
              <a:rPr lang="en-US" b="1">
                <a:solidFill>
                  <a:srgbClr val="FF0000"/>
                </a:solidFill>
              </a:rPr>
              <a:t>Box plot depicting price in different locations</a:t>
            </a:r>
            <a:endParaRPr lang="en-IN" b="1">
              <a:solidFill>
                <a:srgbClr val="FF0000"/>
              </a:solidFill>
            </a:endParaRPr>
          </a:p>
        </p:txBody>
      </p:sp>
      <p:sp>
        <p:nvSpPr>
          <p:cNvPr id="3" name="Text Placeholder 2">
            <a:extLst>
              <a:ext uri="{FF2B5EF4-FFF2-40B4-BE49-F238E27FC236}">
                <a16:creationId xmlns:a16="http://schemas.microsoft.com/office/drawing/2014/main" id="{DA685DFB-92D9-0F3A-66CF-AEE3793BBA7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C42320C8-F676-E95F-4DDC-586BBF6DE841}"/>
              </a:ext>
            </a:extLst>
          </p:cNvPr>
          <p:cNvPicPr>
            <a:picLocks noChangeAspect="1"/>
          </p:cNvPicPr>
          <p:nvPr/>
        </p:nvPicPr>
        <p:blipFill>
          <a:blip r:embed="rId2"/>
          <a:stretch>
            <a:fillRect/>
          </a:stretch>
        </p:blipFill>
        <p:spPr>
          <a:xfrm>
            <a:off x="838201" y="1825625"/>
            <a:ext cx="10319794" cy="4181636"/>
          </a:xfrm>
          <a:prstGeom prst="rect">
            <a:avLst/>
          </a:prstGeom>
        </p:spPr>
      </p:pic>
    </p:spTree>
    <p:extLst>
      <p:ext uri="{BB962C8B-B14F-4D97-AF65-F5344CB8AC3E}">
        <p14:creationId xmlns:p14="http://schemas.microsoft.com/office/powerpoint/2010/main" val="3826095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1EA1-1D46-92BC-7165-841BE51E24ED}"/>
              </a:ext>
            </a:extLst>
          </p:cNvPr>
          <p:cNvSpPr>
            <a:spLocks noGrp="1"/>
          </p:cNvSpPr>
          <p:nvPr>
            <p:ph type="title"/>
          </p:nvPr>
        </p:nvSpPr>
        <p:spPr/>
        <p:txBody>
          <a:bodyPr/>
          <a:lstStyle/>
          <a:p>
            <a:r>
              <a:rPr lang="en-US" b="1">
                <a:solidFill>
                  <a:srgbClr val="FF0000"/>
                </a:solidFill>
              </a:rPr>
              <a:t>Conclusion:</a:t>
            </a:r>
            <a:br>
              <a:rPr lang="en-US" b="1"/>
            </a:br>
            <a:endParaRPr lang="en-IN"/>
          </a:p>
        </p:txBody>
      </p:sp>
      <p:sp>
        <p:nvSpPr>
          <p:cNvPr id="3" name="Text Placeholder 2">
            <a:extLst>
              <a:ext uri="{FF2B5EF4-FFF2-40B4-BE49-F238E27FC236}">
                <a16:creationId xmlns:a16="http://schemas.microsoft.com/office/drawing/2014/main" id="{8F11703E-17E0-CD73-9614-01161F62C96A}"/>
              </a:ext>
            </a:extLst>
          </p:cNvPr>
          <p:cNvSpPr>
            <a:spLocks noGrp="1"/>
          </p:cNvSpPr>
          <p:nvPr>
            <p:ph type="body" idx="1"/>
          </p:nvPr>
        </p:nvSpPr>
        <p:spPr/>
        <p:txBody>
          <a:bodyPr/>
          <a:lstStyle/>
          <a:p>
            <a:pPr>
              <a:buFont typeface="Wingdings" panose="05000000000000000000" pitchFamily="2" charset="2"/>
              <a:buChar char="Ø"/>
            </a:pPr>
            <a:r>
              <a:rPr lang="en-US" b="1"/>
              <a:t>Location &amp; Price:</a:t>
            </a:r>
            <a:r>
              <a:rPr lang="en-US"/>
              <a:t> Areas like Whitefield, HSR Layout, and Marathahalli show higher prices/sqft.</a:t>
            </a:r>
          </a:p>
          <a:p>
            <a:pPr>
              <a:buFont typeface="Wingdings" panose="05000000000000000000" pitchFamily="2" charset="2"/>
              <a:buChar char="Ø"/>
            </a:pPr>
            <a:r>
              <a:rPr lang="en-US" b="1"/>
              <a:t>Builder Impact:</a:t>
            </a:r>
            <a:r>
              <a:rPr lang="en-US"/>
              <a:t> Well-known builders consistently charge premium rates.</a:t>
            </a:r>
          </a:p>
          <a:p>
            <a:pPr>
              <a:buFont typeface="Wingdings" panose="05000000000000000000" pitchFamily="2" charset="2"/>
              <a:buChar char="Ø"/>
            </a:pPr>
            <a:r>
              <a:rPr lang="en-US" b="1"/>
              <a:t>BHK Impact:</a:t>
            </a:r>
            <a:r>
              <a:rPr lang="en-US"/>
              <a:t> 2BHKs are most common and price-efficient; 3BHKs have higher area-to-price value in some locations.</a:t>
            </a:r>
          </a:p>
          <a:p>
            <a:pPr>
              <a:buFont typeface="Wingdings" panose="05000000000000000000" pitchFamily="2" charset="2"/>
              <a:buChar char="Ø"/>
            </a:pPr>
            <a:r>
              <a:rPr lang="en-US" b="1"/>
              <a:t>RERA Compliance:</a:t>
            </a:r>
            <a:r>
              <a:rPr lang="en-US"/>
              <a:t> Majority of under-construction projects have RERA approval, indicating safer investments.</a:t>
            </a:r>
          </a:p>
          <a:p>
            <a:endParaRPr lang="en-IN"/>
          </a:p>
        </p:txBody>
      </p:sp>
    </p:spTree>
    <p:extLst>
      <p:ext uri="{BB962C8B-B14F-4D97-AF65-F5344CB8AC3E}">
        <p14:creationId xmlns:p14="http://schemas.microsoft.com/office/powerpoint/2010/main" val="225646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7EA3C-83BD-49CF-514B-9EFAD8FF03BB}"/>
              </a:ext>
            </a:extLst>
          </p:cNvPr>
          <p:cNvSpPr>
            <a:spLocks noGrp="1"/>
          </p:cNvSpPr>
          <p:nvPr>
            <p:ph type="title"/>
          </p:nvPr>
        </p:nvSpPr>
        <p:spPr/>
        <p:txBody>
          <a:bodyPr/>
          <a:lstStyle/>
          <a:p>
            <a:r>
              <a:rPr lang="en-US" b="1">
                <a:solidFill>
                  <a:srgbClr val="FF0000"/>
                </a:solidFill>
              </a:rPr>
              <a:t>Q&amp;A Slide – Potential Audience Questions:</a:t>
            </a:r>
            <a:br>
              <a:rPr lang="en-US" b="1"/>
            </a:br>
            <a:endParaRPr lang="en-IN"/>
          </a:p>
        </p:txBody>
      </p:sp>
      <p:sp>
        <p:nvSpPr>
          <p:cNvPr id="3" name="Text Placeholder 2">
            <a:extLst>
              <a:ext uri="{FF2B5EF4-FFF2-40B4-BE49-F238E27FC236}">
                <a16:creationId xmlns:a16="http://schemas.microsoft.com/office/drawing/2014/main" id="{8DFA3EBC-C2E1-7E6C-8AB9-75224A38E0CB}"/>
              </a:ext>
            </a:extLst>
          </p:cNvPr>
          <p:cNvSpPr>
            <a:spLocks noGrp="1"/>
          </p:cNvSpPr>
          <p:nvPr>
            <p:ph type="body" idx="1"/>
          </p:nvPr>
        </p:nvSpPr>
        <p:spPr/>
        <p:txBody>
          <a:bodyPr/>
          <a:lstStyle/>
          <a:p>
            <a:pPr>
              <a:buFont typeface="Wingdings" panose="05000000000000000000" pitchFamily="2" charset="2"/>
              <a:buChar char="q"/>
            </a:pPr>
            <a:r>
              <a:rPr lang="en-US" b="1"/>
              <a:t>Q:</a:t>
            </a:r>
            <a:r>
              <a:rPr lang="en-US"/>
              <a:t> Which area is most affordable?</a:t>
            </a:r>
            <a:br>
              <a:rPr lang="en-US"/>
            </a:br>
            <a:r>
              <a:rPr lang="en-US" b="1"/>
              <a:t>A:</a:t>
            </a:r>
            <a:r>
              <a:rPr lang="en-US"/>
              <a:t> Electronic City and Begur show lower rates per sqft for 2/3BHKs.</a:t>
            </a:r>
          </a:p>
          <a:p>
            <a:pPr>
              <a:buFont typeface="Wingdings" panose="05000000000000000000" pitchFamily="2" charset="2"/>
              <a:buChar char="q"/>
            </a:pPr>
            <a:r>
              <a:rPr lang="en-US" b="1"/>
              <a:t>Q:</a:t>
            </a:r>
            <a:r>
              <a:rPr lang="en-US"/>
              <a:t> Is RERA approval influencing prices?</a:t>
            </a:r>
            <a:br>
              <a:rPr lang="en-US"/>
            </a:br>
            <a:r>
              <a:rPr lang="en-US" b="1"/>
              <a:t>A:</a:t>
            </a:r>
            <a:r>
              <a:rPr lang="en-US"/>
              <a:t> Yes, RERA-approved properties show ~8–10% higher average rates.</a:t>
            </a:r>
          </a:p>
          <a:p>
            <a:pPr>
              <a:buFont typeface="Wingdings" panose="05000000000000000000" pitchFamily="2" charset="2"/>
              <a:buChar char="q"/>
            </a:pPr>
            <a:r>
              <a:rPr lang="en-US" b="1"/>
              <a:t>Q:</a:t>
            </a:r>
            <a:r>
              <a:rPr lang="en-US"/>
              <a:t> Are ready-to-move projects cheaper?</a:t>
            </a:r>
            <a:br>
              <a:rPr lang="en-US"/>
            </a:br>
            <a:r>
              <a:rPr lang="en-US" b="1"/>
              <a:t>A:</a:t>
            </a:r>
            <a:r>
              <a:rPr lang="en-US"/>
              <a:t> Not always—under-construction projects in top locations are often more affordable.</a:t>
            </a:r>
          </a:p>
          <a:p>
            <a:endParaRPr lang="en-IN"/>
          </a:p>
        </p:txBody>
      </p:sp>
    </p:spTree>
    <p:extLst>
      <p:ext uri="{BB962C8B-B14F-4D97-AF65-F5344CB8AC3E}">
        <p14:creationId xmlns:p14="http://schemas.microsoft.com/office/powerpoint/2010/main" val="3973592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66191-E8D3-A162-ACFF-E47104CE7A78}"/>
              </a:ext>
            </a:extLst>
          </p:cNvPr>
          <p:cNvSpPr>
            <a:spLocks noGrp="1"/>
          </p:cNvSpPr>
          <p:nvPr>
            <p:ph type="title"/>
          </p:nvPr>
        </p:nvSpPr>
        <p:spPr/>
        <p:txBody>
          <a:bodyPr/>
          <a:lstStyle/>
          <a:p>
            <a:r>
              <a:rPr lang="en-IN" b="1">
                <a:solidFill>
                  <a:srgbClr val="FF0000"/>
                </a:solidFill>
              </a:rPr>
              <a:t>Your Experience / Challenges:</a:t>
            </a:r>
            <a:br>
              <a:rPr lang="en-IN" b="1"/>
            </a:br>
            <a:endParaRPr lang="en-IN"/>
          </a:p>
        </p:txBody>
      </p:sp>
      <p:sp>
        <p:nvSpPr>
          <p:cNvPr id="3" name="Text Placeholder 2">
            <a:extLst>
              <a:ext uri="{FF2B5EF4-FFF2-40B4-BE49-F238E27FC236}">
                <a16:creationId xmlns:a16="http://schemas.microsoft.com/office/drawing/2014/main" id="{50055077-7674-2CC9-3F62-3F80CCA4A708}"/>
              </a:ext>
            </a:extLst>
          </p:cNvPr>
          <p:cNvSpPr>
            <a:spLocks noGrp="1"/>
          </p:cNvSpPr>
          <p:nvPr>
            <p:ph type="body" idx="1"/>
          </p:nvPr>
        </p:nvSpPr>
        <p:spPr/>
        <p:txBody>
          <a:bodyPr>
            <a:normAutofit fontScale="92500" lnSpcReduction="20000"/>
          </a:bodyPr>
          <a:lstStyle/>
          <a:p>
            <a:pPr>
              <a:buFont typeface="Wingdings" panose="05000000000000000000" pitchFamily="2" charset="2"/>
              <a:buChar char="q"/>
            </a:pPr>
            <a:r>
              <a:rPr lang="en-IN" b="1"/>
              <a:t>Web Scraping:</a:t>
            </a:r>
            <a:br>
              <a:rPr lang="en-IN"/>
            </a:br>
            <a:r>
              <a:rPr lang="en-IN"/>
              <a:t>Scraping multiple pages, handling dynamic content and inconsistent data formats was challenging. Used BeautifulSoup and regex for cleanup.</a:t>
            </a:r>
          </a:p>
          <a:p>
            <a:pPr>
              <a:buFont typeface="Wingdings" panose="05000000000000000000" pitchFamily="2" charset="2"/>
              <a:buChar char="q"/>
            </a:pPr>
            <a:r>
              <a:rPr lang="en-IN" b="1"/>
              <a:t>Data Cleaning:</a:t>
            </a:r>
            <a:br>
              <a:rPr lang="en-IN"/>
            </a:br>
            <a:r>
              <a:rPr lang="en-IN"/>
              <a:t>Price &amp; rate columns had mixed units (L, Cr, commas), requiring careful parsing and conversion.</a:t>
            </a:r>
          </a:p>
          <a:p>
            <a:pPr>
              <a:buFont typeface="Wingdings" panose="05000000000000000000" pitchFamily="2" charset="2"/>
              <a:buChar char="q"/>
            </a:pPr>
            <a:r>
              <a:rPr lang="en-IN" b="1"/>
              <a:t>Analysis:</a:t>
            </a:r>
            <a:br>
              <a:rPr lang="en-IN"/>
            </a:br>
            <a:r>
              <a:rPr lang="en-IN"/>
              <a:t>Handling high-cardinality location data and outliers made visual interpretation harder.</a:t>
            </a:r>
          </a:p>
          <a:p>
            <a:pPr>
              <a:buFont typeface="Wingdings" panose="05000000000000000000" pitchFamily="2" charset="2"/>
              <a:buChar char="q"/>
            </a:pPr>
            <a:r>
              <a:rPr lang="en-IN" b="1"/>
              <a:t>Learning:</a:t>
            </a:r>
            <a:br>
              <a:rPr lang="en-IN"/>
            </a:br>
            <a:r>
              <a:rPr lang="en-IN"/>
              <a:t>Gained strong practical skills in data preprocessing, EDA, and real estate trend analysis.</a:t>
            </a:r>
          </a:p>
          <a:p>
            <a:endParaRPr lang="en-IN"/>
          </a:p>
        </p:txBody>
      </p:sp>
    </p:spTree>
    <p:extLst>
      <p:ext uri="{BB962C8B-B14F-4D97-AF65-F5344CB8AC3E}">
        <p14:creationId xmlns:p14="http://schemas.microsoft.com/office/powerpoint/2010/main" val="286103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a:t>
            </a:r>
            <a:r>
              <a:rPr lang="en-IN" sz="3200">
                <a:solidFill>
                  <a:srgbClr val="FF0000"/>
                </a:solidFill>
                <a:latin typeface="Lato Black"/>
                <a:ea typeface="Lato Black"/>
                <a:cs typeface="Lato Black"/>
                <a:sym typeface="Lato Black"/>
              </a:rPr>
              <a:t>us</a:t>
            </a:r>
            <a:endParaRPr sz="1800" b="0" i="0" u="none" strike="noStrike" cap="none">
              <a:solidFill>
                <a:srgbClr val="FF0000"/>
              </a:solidFill>
              <a:latin typeface="Calibri"/>
              <a:ea typeface="Calibri"/>
              <a:cs typeface="Calibri"/>
              <a:sym typeface="Calibri"/>
            </a:endParaRPr>
          </a:p>
        </p:txBody>
      </p:sp>
      <p:sp>
        <p:nvSpPr>
          <p:cNvPr id="2" name="Google Shape;104;p3"/>
          <p:cNvSpPr txBox="1"/>
          <p:nvPr/>
        </p:nvSpPr>
        <p:spPr>
          <a:xfrm>
            <a:off x="531334" y="1061884"/>
            <a:ext cx="8554793" cy="4431942"/>
          </a:xfrm>
          <a:prstGeom prst="rect">
            <a:avLst/>
          </a:prstGeom>
          <a:noFill/>
          <a:ln>
            <a:noFill/>
          </a:ln>
        </p:spPr>
        <p:txBody>
          <a:bodyPr spcFirstLastPara="1" wrap="square" lIns="91425" tIns="45700" rIns="91425" bIns="45700" anchor="t" anchorCtr="0">
            <a:spAutoFit/>
          </a:bodyPr>
          <a:lstStyle/>
          <a:p>
            <a:pPr marR="0" lvl="0" rtl="0">
              <a:spcBef>
                <a:spcPts val="0"/>
              </a:spcBef>
              <a:spcAft>
                <a:spcPts val="0"/>
              </a:spcAft>
              <a:buClr>
                <a:schemeClr val="dk1"/>
              </a:buClr>
              <a:buSzPts val="1800"/>
            </a:pPr>
            <a:endParaRPr lang="en-IN" sz="1800" b="1" i="0" u="none" strike="noStrike" cap="none">
              <a:solidFill>
                <a:schemeClr val="dk1"/>
              </a:solidFill>
              <a:latin typeface="Calibri"/>
              <a:ea typeface="Calibri"/>
              <a:cs typeface="Calibri"/>
              <a:sym typeface="Calibri"/>
            </a:endParaRPr>
          </a:p>
          <a:p>
            <a:pPr marL="285750" marR="0" lvl="0" indent="-285750" rtl="0">
              <a:spcBef>
                <a:spcPts val="0"/>
              </a:spcBef>
              <a:spcAft>
                <a:spcPts val="0"/>
              </a:spcAft>
              <a:buClr>
                <a:schemeClr val="dk1"/>
              </a:buClr>
              <a:buSzPts val="1800"/>
              <a:buFont typeface="Wingdings" panose="05000000000000000000" pitchFamily="2" charset="2"/>
              <a:buChar char="Ø"/>
            </a:pPr>
            <a:r>
              <a:rPr lang="en-IN" sz="2400" b="1">
                <a:solidFill>
                  <a:schemeClr val="dk1"/>
                </a:solidFill>
                <a:latin typeface="Calibri"/>
                <a:ea typeface="Calibri"/>
                <a:cs typeface="Calibri"/>
                <a:sym typeface="Calibri"/>
              </a:rPr>
              <a:t>Name:Raghu Nandhaan Meega</a:t>
            </a:r>
          </a:p>
          <a:p>
            <a:pPr marL="285750" marR="0" lvl="0" indent="-285750" rtl="0">
              <a:spcBef>
                <a:spcPts val="0"/>
              </a:spcBef>
              <a:spcAft>
                <a:spcPts val="0"/>
              </a:spcAft>
              <a:buClr>
                <a:schemeClr val="dk1"/>
              </a:buClr>
              <a:buSzPts val="1800"/>
              <a:buFont typeface="Wingdings" panose="05000000000000000000" pitchFamily="2" charset="2"/>
              <a:buChar char="Ø"/>
            </a:pPr>
            <a:r>
              <a:rPr lang="en-IN" sz="2400" b="1">
                <a:solidFill>
                  <a:schemeClr val="dk1"/>
                </a:solidFill>
                <a:latin typeface="Calibri"/>
                <a:ea typeface="Calibri"/>
                <a:cs typeface="Calibri"/>
                <a:sym typeface="Calibri"/>
              </a:rPr>
              <a:t>Qualification:B-Tech Cse-Ai</a:t>
            </a:r>
            <a:endParaRPr sz="2400" b="1" i="0" u="none" strike="noStrike" cap="none">
              <a:solidFill>
                <a:schemeClr val="dk1"/>
              </a:solidFill>
              <a:latin typeface="Calibri"/>
              <a:ea typeface="Calibri"/>
              <a:cs typeface="Calibri"/>
              <a:sym typeface="Calibri"/>
            </a:endParaRPr>
          </a:p>
          <a:p>
            <a:pPr marL="342900" marR="0" lvl="0" indent="-342900" rtl="0">
              <a:spcBef>
                <a:spcPts val="0"/>
              </a:spcBef>
              <a:spcAft>
                <a:spcPts val="0"/>
              </a:spcAft>
              <a:buClr>
                <a:schemeClr val="dk1"/>
              </a:buClr>
              <a:buSzPts val="1800"/>
              <a:buFont typeface="Wingdings" panose="05000000000000000000" pitchFamily="2" charset="2"/>
              <a:buChar char="q"/>
            </a:pPr>
            <a:r>
              <a:rPr lang="en-US" sz="2400" b="1"/>
              <a:t>   I’m passionate about exploring data to build intelligent systems using machine learning and deep learning. Data science allows me to blend research, innovation, and real-world impact—and that’s exactly where I see my future."</a:t>
            </a:r>
            <a:endParaRPr sz="2400" b="1" i="0" u="none" strike="noStrike" cap="none">
              <a:solidFill>
                <a:schemeClr val="dk1"/>
              </a:solidFill>
              <a:latin typeface="Calibri"/>
              <a:ea typeface="Calibri"/>
              <a:cs typeface="Calibri"/>
              <a:sym typeface="Calibri"/>
            </a:endParaRPr>
          </a:p>
          <a:p>
            <a:pPr marL="285750" marR="0" lvl="0" indent="-285750" rtl="0">
              <a:spcBef>
                <a:spcPts val="0"/>
              </a:spcBef>
              <a:spcAft>
                <a:spcPts val="0"/>
              </a:spcAft>
              <a:buClr>
                <a:schemeClr val="dk1"/>
              </a:buClr>
              <a:buSzPts val="1800"/>
              <a:buFont typeface="Wingdings" panose="05000000000000000000" pitchFamily="2" charset="2"/>
              <a:buChar char="q"/>
            </a:pPr>
            <a:r>
              <a:rPr lang="en-IN" sz="2400" b="1">
                <a:solidFill>
                  <a:schemeClr val="dk1"/>
                </a:solidFill>
                <a:latin typeface="Calibri"/>
                <a:ea typeface="Calibri"/>
                <a:cs typeface="Calibri"/>
                <a:sym typeface="Calibri"/>
              </a:rPr>
              <a:t>Follow us on </a:t>
            </a:r>
          </a:p>
          <a:p>
            <a:pPr marL="285750" marR="0" lvl="0" indent="-285750" rtl="0">
              <a:spcBef>
                <a:spcPts val="0"/>
              </a:spcBef>
              <a:spcAft>
                <a:spcPts val="0"/>
              </a:spcAft>
              <a:buClr>
                <a:schemeClr val="dk1"/>
              </a:buClr>
              <a:buSzPts val="1800"/>
              <a:buFont typeface="Wingdings" panose="05000000000000000000" pitchFamily="2" charset="2"/>
              <a:buChar char="Ø"/>
            </a:pPr>
            <a:r>
              <a:rPr lang="en-US" sz="2400" b="1">
                <a:solidFill>
                  <a:schemeClr val="dk1"/>
                </a:solidFill>
                <a:latin typeface="Calibri"/>
                <a:ea typeface="Calibri"/>
                <a:cs typeface="Calibri"/>
                <a:sym typeface="Calibri"/>
              </a:rPr>
              <a:t>LinkedIn:https://www.linkedin.com/in/meegada-raghu-nandhan</a:t>
            </a:r>
          </a:p>
          <a:p>
            <a:pPr marL="285750" marR="0" lvl="0" indent="-285750" rtl="0">
              <a:spcBef>
                <a:spcPts val="0"/>
              </a:spcBef>
              <a:spcAft>
                <a:spcPts val="0"/>
              </a:spcAft>
              <a:buClr>
                <a:schemeClr val="dk1"/>
              </a:buClr>
              <a:buSzPts val="1800"/>
              <a:buFont typeface="Wingdings" panose="05000000000000000000" pitchFamily="2" charset="2"/>
              <a:buChar char="Ø"/>
            </a:pPr>
            <a:r>
              <a:rPr lang="en-US" sz="2400" b="1">
                <a:solidFill>
                  <a:schemeClr val="dk1"/>
                </a:solidFill>
                <a:latin typeface="Calibri"/>
                <a:ea typeface="Calibri"/>
                <a:cs typeface="Calibri"/>
                <a:sym typeface="Calibri"/>
              </a:rPr>
              <a:t>Git-hub:https://github.com/mraghu544</a:t>
            </a:r>
            <a:endParaRPr sz="2400" b="1">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D7ECA-5A60-BEB3-B402-43B560E80C26}"/>
              </a:ext>
            </a:extLst>
          </p:cNvPr>
          <p:cNvSpPr>
            <a:spLocks noGrp="1"/>
          </p:cNvSpPr>
          <p:nvPr>
            <p:ph type="title"/>
          </p:nvPr>
        </p:nvSpPr>
        <p:spPr>
          <a:xfrm>
            <a:off x="838200" y="451413"/>
            <a:ext cx="10515600" cy="1239275"/>
          </a:xfrm>
        </p:spPr>
        <p:txBody>
          <a:bodyPr>
            <a:normAutofit fontScale="90000"/>
          </a:bodyPr>
          <a:lstStyle/>
          <a:p>
            <a:br>
              <a:rPr lang="en-US" b="1"/>
            </a:br>
            <a:r>
              <a:rPr lang="en-US" b="1">
                <a:solidFill>
                  <a:srgbClr val="FF0000"/>
                </a:solidFill>
              </a:rPr>
              <a:t>1.Business Problem and Use Case Domain Understanding</a:t>
            </a:r>
            <a:br>
              <a:rPr lang="en-US" b="1"/>
            </a:br>
            <a:endParaRPr lang="en-IN"/>
          </a:p>
        </p:txBody>
      </p:sp>
      <p:sp>
        <p:nvSpPr>
          <p:cNvPr id="3" name="Text Placeholder 2">
            <a:extLst>
              <a:ext uri="{FF2B5EF4-FFF2-40B4-BE49-F238E27FC236}">
                <a16:creationId xmlns:a16="http://schemas.microsoft.com/office/drawing/2014/main" id="{63A497BA-87FE-A8B0-6FF5-954B029CA559}"/>
              </a:ext>
            </a:extLst>
          </p:cNvPr>
          <p:cNvSpPr>
            <a:spLocks noGrp="1"/>
          </p:cNvSpPr>
          <p:nvPr>
            <p:ph type="body" idx="1"/>
          </p:nvPr>
        </p:nvSpPr>
        <p:spPr/>
        <p:txBody>
          <a:bodyPr/>
          <a:lstStyle/>
          <a:p>
            <a:pPr>
              <a:buFont typeface="Wingdings" panose="05000000000000000000" pitchFamily="2" charset="2"/>
              <a:buChar char="q"/>
            </a:pPr>
            <a:r>
              <a:rPr lang="en-US" b="1"/>
              <a:t>   The real estate market in Bangalore is rapidly evolving, especially in the domain of plot sales and under-construction properties. Buyers, investors, and developers often face challenges due to fragmented information and lack of transparent pricing data. This project addresses the need to aggregate and analyze plot listings and construction trends to provide actionable insights on pricing, availability, and locality-based demand. The analysis aids stakeholders in making informed decisions, identifying growth hotspots, and understanding market dynamics.</a:t>
            </a:r>
          </a:p>
          <a:p>
            <a:endParaRPr lang="en-IN"/>
          </a:p>
        </p:txBody>
      </p:sp>
    </p:spTree>
    <p:extLst>
      <p:ext uri="{BB962C8B-B14F-4D97-AF65-F5344CB8AC3E}">
        <p14:creationId xmlns:p14="http://schemas.microsoft.com/office/powerpoint/2010/main" val="192218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2320-DF54-87B9-568D-3F590D875B88}"/>
              </a:ext>
            </a:extLst>
          </p:cNvPr>
          <p:cNvSpPr>
            <a:spLocks noGrp="1"/>
          </p:cNvSpPr>
          <p:nvPr>
            <p:ph type="title"/>
          </p:nvPr>
        </p:nvSpPr>
        <p:spPr>
          <a:xfrm>
            <a:off x="838199" y="365125"/>
            <a:ext cx="10515601" cy="1640656"/>
          </a:xfrm>
        </p:spPr>
        <p:txBody>
          <a:bodyPr/>
          <a:lstStyle/>
          <a:p>
            <a:r>
              <a:rPr lang="en-US" b="1">
                <a:solidFill>
                  <a:srgbClr val="FF0000"/>
                </a:solidFill>
              </a:rPr>
              <a:t>2. Objective of the Project</a:t>
            </a:r>
            <a:br>
              <a:rPr lang="en-US" b="1"/>
            </a:br>
            <a:endParaRPr lang="en-IN"/>
          </a:p>
        </p:txBody>
      </p:sp>
      <p:sp>
        <p:nvSpPr>
          <p:cNvPr id="4" name="Rectangle 1">
            <a:extLst>
              <a:ext uri="{FF2B5EF4-FFF2-40B4-BE49-F238E27FC236}">
                <a16:creationId xmlns:a16="http://schemas.microsoft.com/office/drawing/2014/main" id="{00CDFF41-5E19-AD6E-05E9-83D8DD4A51A0}"/>
              </a:ext>
            </a:extLst>
          </p:cNvPr>
          <p:cNvSpPr>
            <a:spLocks noGrp="1" noChangeArrowheads="1"/>
          </p:cNvSpPr>
          <p:nvPr>
            <p:ph type="body" idx="1"/>
          </p:nvPr>
        </p:nvSpPr>
        <p:spPr bwMode="auto">
          <a:xfrm>
            <a:off x="937549" y="1380547"/>
            <a:ext cx="1010558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a:ln>
                  <a:noFill/>
                </a:ln>
                <a:solidFill>
                  <a:schemeClr val="tx1"/>
                </a:solidFill>
                <a:effectLst/>
                <a:latin typeface="Arial" panose="020B0604020202020204" pitchFamily="34" charset="0"/>
              </a:rPr>
              <a:t>To scrape detailed real estate listings  covering multiple property types in Bangalore.</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a:ln>
                  <a:noFill/>
                </a:ln>
                <a:solidFill>
                  <a:schemeClr val="tx1"/>
                </a:solidFill>
                <a:effectLst/>
                <a:latin typeface="Arial" panose="020B0604020202020204" pitchFamily="34" charset="0"/>
              </a:rPr>
              <a:t>To clean and structure the dataset, capturing features like property type, seller, status, price, area, location, BHK, and RERA registration.</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a:ln>
                  <a:noFill/>
                </a:ln>
                <a:solidFill>
                  <a:schemeClr val="tx1"/>
                </a:solidFill>
                <a:effectLst/>
                <a:latin typeface="Arial" panose="020B0604020202020204" pitchFamily="34" charset="0"/>
              </a:rPr>
              <a:t>To perform exploratory data analysis (EDA) to identify trends in pricing (rate per sqft and total price), property types, and project status.</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a:ln>
                  <a:noFill/>
                </a:ln>
                <a:solidFill>
                  <a:schemeClr val="tx1"/>
                </a:solidFill>
                <a:effectLst/>
                <a:latin typeface="Arial" panose="020B0604020202020204" pitchFamily="34" charset="0"/>
              </a:rPr>
              <a:t>To provide visual and statistical insights into Bangalore’s real estate market for plots and constructions.</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400" b="1" i="0" u="none" strike="noStrike" cap="none" normalizeH="0" baseline="0">
                <a:ln>
                  <a:noFill/>
                </a:ln>
                <a:solidFill>
                  <a:schemeClr val="tx1"/>
                </a:solidFill>
                <a:effectLst/>
                <a:latin typeface="Arial" panose="020B0604020202020204" pitchFamily="34" charset="0"/>
              </a:rPr>
              <a:t>To assist stakeholders with actionable intelligence on property investments.</a:t>
            </a:r>
          </a:p>
        </p:txBody>
      </p:sp>
    </p:spTree>
    <p:extLst>
      <p:ext uri="{BB962C8B-B14F-4D97-AF65-F5344CB8AC3E}">
        <p14:creationId xmlns:p14="http://schemas.microsoft.com/office/powerpoint/2010/main" val="168951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B294-CCF8-1BCF-242A-8E94ED568182}"/>
              </a:ext>
            </a:extLst>
          </p:cNvPr>
          <p:cNvSpPr>
            <a:spLocks noGrp="1"/>
          </p:cNvSpPr>
          <p:nvPr>
            <p:ph type="title"/>
          </p:nvPr>
        </p:nvSpPr>
        <p:spPr/>
        <p:txBody>
          <a:bodyPr/>
          <a:lstStyle/>
          <a:p>
            <a:r>
              <a:rPr kumimoji="0" lang="en-US" altLang="en-US" sz="4400" b="1" i="0" u="none" strike="noStrike" cap="none" normalizeH="0" baseline="0">
                <a:ln>
                  <a:noFill/>
                </a:ln>
                <a:solidFill>
                  <a:srgbClr val="FF0000"/>
                </a:solidFill>
                <a:effectLst/>
                <a:latin typeface="Arial" panose="020B0604020202020204" pitchFamily="34" charset="0"/>
              </a:rPr>
              <a:t>3. Web Scraping – Details</a:t>
            </a:r>
            <a:br>
              <a:rPr kumimoji="0" lang="en-US" altLang="en-US" sz="4400" b="1" i="0" u="none" strike="noStrike" cap="none" normalizeH="0" baseline="0">
                <a:ln>
                  <a:noFill/>
                </a:ln>
                <a:solidFill>
                  <a:schemeClr val="tx1"/>
                </a:solidFill>
                <a:effectLst/>
                <a:latin typeface="Arial" panose="020B0604020202020204" pitchFamily="34" charset="0"/>
              </a:rPr>
            </a:br>
            <a:endParaRPr lang="en-IN"/>
          </a:p>
        </p:txBody>
      </p:sp>
      <p:sp>
        <p:nvSpPr>
          <p:cNvPr id="5" name="Text Placeholder 4">
            <a:extLst>
              <a:ext uri="{FF2B5EF4-FFF2-40B4-BE49-F238E27FC236}">
                <a16:creationId xmlns:a16="http://schemas.microsoft.com/office/drawing/2014/main" id="{D9FFD4DD-B787-4B1E-9131-CAD993AFFC93}"/>
              </a:ext>
            </a:extLst>
          </p:cNvPr>
          <p:cNvSpPr>
            <a:spLocks noGrp="1"/>
          </p:cNvSpPr>
          <p:nvPr>
            <p:ph type="body" idx="2"/>
          </p:nvPr>
        </p:nvSpPr>
        <p:spPr>
          <a:xfrm>
            <a:off x="836612" y="1582994"/>
            <a:ext cx="5160963" cy="4606669"/>
          </a:xfrm>
        </p:spPr>
        <p:txBody>
          <a:bodyPr>
            <a:normAutofit/>
          </a:bodyPr>
          <a:lstStyle/>
          <a:p>
            <a:pPr marL="0" marR="0" lvl="0" indent="0"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a:ln>
                  <a:noFill/>
                </a:ln>
                <a:solidFill>
                  <a:schemeClr val="tx1"/>
                </a:solidFill>
                <a:effectLst/>
                <a:latin typeface="Arial" panose="020B0604020202020204" pitchFamily="34" charset="0"/>
              </a:rPr>
              <a:t>Data Scraped: Property type, seller type, property status (ready/under construction), rate per sqft, area (sqft), location, RERA registration, BHK count, project name, and price (in lakhs).</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1" i="0" u="none" strike="noStrike" cap="none" normalizeH="0" baseline="0">
                <a:ln>
                  <a:noFill/>
                </a:ln>
                <a:solidFill>
                  <a:schemeClr val="tx1"/>
                </a:solidFill>
                <a:effectLst/>
                <a:latin typeface="Arial" panose="020B0604020202020204" pitchFamily="34" charset="0"/>
              </a:rPr>
              <a:t>Methodology:</a:t>
            </a:r>
          </a:p>
          <a:p>
            <a:pPr marL="857250" marR="0" lvl="1" indent="-40005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a:ln>
                  <a:noFill/>
                </a:ln>
                <a:solidFill>
                  <a:schemeClr val="tx1"/>
                </a:solidFill>
                <a:effectLst/>
                <a:latin typeface="Arial" panose="020B0604020202020204" pitchFamily="34" charset="0"/>
              </a:rPr>
              <a:t>Utilized Python’s </a:t>
            </a:r>
            <a:r>
              <a:rPr kumimoji="0" lang="en-US" altLang="en-US" sz="1600" b="1" i="0" u="none" strike="noStrike" cap="none" normalizeH="0" baseline="0">
                <a:ln>
                  <a:noFill/>
                </a:ln>
                <a:solidFill>
                  <a:schemeClr val="tx1"/>
                </a:solidFill>
                <a:effectLst/>
                <a:latin typeface="Arial Unicode MS"/>
              </a:rPr>
              <a:t>requests</a:t>
            </a:r>
            <a:r>
              <a:rPr kumimoji="0" lang="en-US" altLang="en-US" sz="1600" b="1" i="0" u="none" strike="noStrike" cap="none" normalizeH="0" baseline="0">
                <a:ln>
                  <a:noFill/>
                </a:ln>
                <a:solidFill>
                  <a:schemeClr val="tx1"/>
                </a:solidFill>
                <a:effectLst/>
              </a:rPr>
              <a:t> library to fetch HTML content.</a:t>
            </a:r>
            <a:endParaRPr kumimoji="0" lang="en-US" altLang="en-US" sz="1600" b="1" i="0" u="none" strike="noStrike" cap="none" normalizeH="0" baseline="0">
              <a:ln>
                <a:noFill/>
              </a:ln>
              <a:solidFill>
                <a:schemeClr val="tx1"/>
              </a:solidFill>
              <a:effectLst/>
              <a:latin typeface="Arial" panose="020B0604020202020204" pitchFamily="34" charset="0"/>
            </a:endParaRPr>
          </a:p>
          <a:p>
            <a:pPr marL="857250" marR="0" lvl="1" indent="-40005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a:ln>
                  <a:noFill/>
                </a:ln>
                <a:solidFill>
                  <a:schemeClr val="tx1"/>
                </a:solidFill>
                <a:effectLst/>
                <a:latin typeface="Arial" panose="020B0604020202020204" pitchFamily="34" charset="0"/>
              </a:rPr>
              <a:t>Parsed the content using </a:t>
            </a:r>
            <a:r>
              <a:rPr kumimoji="0" lang="en-US" altLang="en-US" sz="1600" b="1" i="0" u="none" strike="noStrike" cap="none" normalizeH="0" baseline="0">
                <a:ln>
                  <a:noFill/>
                </a:ln>
                <a:solidFill>
                  <a:schemeClr val="tx1"/>
                </a:solidFill>
                <a:effectLst/>
                <a:latin typeface="Arial Unicode MS"/>
              </a:rPr>
              <a:t>BeautifulSoup</a:t>
            </a:r>
            <a:r>
              <a:rPr kumimoji="0" lang="en-US" altLang="en-US" sz="1600" b="1" i="0" u="none" strike="noStrike" cap="none" normalizeH="0" baseline="0">
                <a:ln>
                  <a:noFill/>
                </a:ln>
                <a:solidFill>
                  <a:schemeClr val="tx1"/>
                </a:solidFill>
                <a:effectLst/>
              </a:rPr>
              <a:t> for targeted data extraction.</a:t>
            </a:r>
            <a:endParaRPr kumimoji="0" lang="en-US" altLang="en-US" sz="1600" b="1" i="0" u="none" strike="noStrike" cap="none" normalizeH="0" baseline="0">
              <a:ln>
                <a:noFill/>
              </a:ln>
              <a:solidFill>
                <a:schemeClr val="tx1"/>
              </a:solidFill>
              <a:effectLst/>
              <a:latin typeface="Arial" panose="020B0604020202020204" pitchFamily="34" charset="0"/>
            </a:endParaRPr>
          </a:p>
          <a:p>
            <a:pPr marL="857250" marR="0" lvl="1" indent="-40005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a:ln>
                  <a:noFill/>
                </a:ln>
                <a:solidFill>
                  <a:schemeClr val="tx1"/>
                </a:solidFill>
                <a:effectLst/>
                <a:latin typeface="Arial" panose="020B0604020202020204" pitchFamily="34" charset="0"/>
              </a:rPr>
              <a:t>Processed pagination to gather approximately 980 listings.</a:t>
            </a:r>
          </a:p>
          <a:p>
            <a:pPr marL="857250" marR="0" lvl="1" indent="-40005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a:ln>
                  <a:noFill/>
                </a:ln>
                <a:solidFill>
                  <a:schemeClr val="tx1"/>
                </a:solidFill>
                <a:effectLst/>
                <a:latin typeface="Arial" panose="020B0604020202020204" pitchFamily="34" charset="0"/>
              </a:rPr>
              <a:t>Cleaned and converted textual price and area information into numerical formats for analysis.</a:t>
            </a:r>
          </a:p>
          <a:p>
            <a:pPr marL="857250" marR="0" lvl="1" indent="-400050"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600" b="1" i="0" u="none" strike="noStrike" cap="none" normalizeH="0" baseline="0">
                <a:ln>
                  <a:noFill/>
                </a:ln>
                <a:solidFill>
                  <a:schemeClr val="tx1"/>
                </a:solidFill>
                <a:effectLst/>
                <a:latin typeface="Arial" panose="020B0604020202020204" pitchFamily="34" charset="0"/>
              </a:rPr>
              <a:t>Compiled data into a Pandas DataFrame for further processing.</a:t>
            </a:r>
          </a:p>
          <a:p>
            <a:endParaRPr lang="en-IN"/>
          </a:p>
        </p:txBody>
      </p:sp>
      <p:sp>
        <p:nvSpPr>
          <p:cNvPr id="6" name="Text Placeholder 5">
            <a:extLst>
              <a:ext uri="{FF2B5EF4-FFF2-40B4-BE49-F238E27FC236}">
                <a16:creationId xmlns:a16="http://schemas.microsoft.com/office/drawing/2014/main" id="{5D927329-2287-8809-F509-F34782933031}"/>
              </a:ext>
            </a:extLst>
          </p:cNvPr>
          <p:cNvSpPr>
            <a:spLocks noGrp="1"/>
          </p:cNvSpPr>
          <p:nvPr>
            <p:ph type="body" idx="3"/>
          </p:nvPr>
        </p:nvSpPr>
        <p:spPr/>
        <p:txBody>
          <a:bodyPr/>
          <a:lstStyle/>
          <a:p>
            <a:endParaRPr lang="en-IN"/>
          </a:p>
        </p:txBody>
      </p:sp>
      <p:sp>
        <p:nvSpPr>
          <p:cNvPr id="7" name="Text Placeholder 6">
            <a:extLst>
              <a:ext uri="{FF2B5EF4-FFF2-40B4-BE49-F238E27FC236}">
                <a16:creationId xmlns:a16="http://schemas.microsoft.com/office/drawing/2014/main" id="{B1FB8EE8-57CE-1D10-01AF-65A3A75EAEE3}"/>
              </a:ext>
            </a:extLst>
          </p:cNvPr>
          <p:cNvSpPr>
            <a:spLocks noGrp="1"/>
          </p:cNvSpPr>
          <p:nvPr>
            <p:ph type="body" idx="4"/>
          </p:nvPr>
        </p:nvSpPr>
        <p:spPr/>
        <p:txBody>
          <a:bodyPr/>
          <a:lstStyle/>
          <a:p>
            <a:endParaRPr lang="en-IN"/>
          </a:p>
        </p:txBody>
      </p:sp>
      <p:pic>
        <p:nvPicPr>
          <p:cNvPr id="11" name="Picture 10">
            <a:extLst>
              <a:ext uri="{FF2B5EF4-FFF2-40B4-BE49-F238E27FC236}">
                <a16:creationId xmlns:a16="http://schemas.microsoft.com/office/drawing/2014/main" id="{24B9DC26-ED0E-26C1-2E38-CF286126E087}"/>
              </a:ext>
            </a:extLst>
          </p:cNvPr>
          <p:cNvPicPr>
            <a:picLocks noChangeAspect="1"/>
          </p:cNvPicPr>
          <p:nvPr/>
        </p:nvPicPr>
        <p:blipFill>
          <a:blip r:embed="rId2"/>
          <a:stretch>
            <a:fillRect/>
          </a:stretch>
        </p:blipFill>
        <p:spPr>
          <a:xfrm>
            <a:off x="6172200" y="1582993"/>
            <a:ext cx="5282381" cy="4606669"/>
          </a:xfrm>
          <a:prstGeom prst="rect">
            <a:avLst/>
          </a:prstGeom>
        </p:spPr>
      </p:pic>
    </p:spTree>
    <p:extLst>
      <p:ext uri="{BB962C8B-B14F-4D97-AF65-F5344CB8AC3E}">
        <p14:creationId xmlns:p14="http://schemas.microsoft.com/office/powerpoint/2010/main" val="348284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78A9B-A298-46EF-4B84-DCDFF8130176}"/>
              </a:ext>
            </a:extLst>
          </p:cNvPr>
          <p:cNvSpPr>
            <a:spLocks noGrp="1"/>
          </p:cNvSpPr>
          <p:nvPr>
            <p:ph type="title"/>
          </p:nvPr>
        </p:nvSpPr>
        <p:spPr/>
        <p:txBody>
          <a:bodyPr/>
          <a:lstStyle/>
          <a:p>
            <a:r>
              <a:rPr kumimoji="0" lang="en-US" altLang="en-US" sz="4400" b="1" i="0" u="none" strike="noStrike" cap="none" normalizeH="0" baseline="0">
                <a:ln>
                  <a:noFill/>
                </a:ln>
                <a:solidFill>
                  <a:srgbClr val="FF0000"/>
                </a:solidFill>
                <a:effectLst/>
                <a:latin typeface="Arial" panose="020B0604020202020204" pitchFamily="34" charset="0"/>
              </a:rPr>
              <a:t>4. Summary of the Data</a:t>
            </a:r>
            <a:endParaRPr lang="en-IN">
              <a:solidFill>
                <a:srgbClr val="FF0000"/>
              </a:solidFill>
            </a:endParaRPr>
          </a:p>
        </p:txBody>
      </p:sp>
      <p:sp>
        <p:nvSpPr>
          <p:cNvPr id="4" name="Rectangle 1">
            <a:extLst>
              <a:ext uri="{FF2B5EF4-FFF2-40B4-BE49-F238E27FC236}">
                <a16:creationId xmlns:a16="http://schemas.microsoft.com/office/drawing/2014/main" id="{F81FC957-F94B-9E3F-E972-B2F1D81137D9}"/>
              </a:ext>
            </a:extLst>
          </p:cNvPr>
          <p:cNvSpPr>
            <a:spLocks noGrp="1" noChangeArrowheads="1"/>
          </p:cNvSpPr>
          <p:nvPr>
            <p:ph type="body" idx="1"/>
          </p:nvPr>
        </p:nvSpPr>
        <p:spPr bwMode="auto">
          <a:xfrm>
            <a:off x="838201" y="1439055"/>
            <a:ext cx="10891684"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Total Records:</a:t>
            </a:r>
            <a:r>
              <a:rPr kumimoji="0" lang="en-US" altLang="en-US" sz="2000" b="0" i="0" u="none" strike="noStrike" cap="none" normalizeH="0" baseline="0">
                <a:ln>
                  <a:noFill/>
                </a:ln>
                <a:solidFill>
                  <a:schemeClr val="tx1"/>
                </a:solidFill>
                <a:effectLst/>
                <a:latin typeface="Arial" panose="020B0604020202020204" pitchFamily="34" charset="0"/>
              </a:rPr>
              <a:t> 980 property listings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Columns &amp; Data Types:</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property_type</a:t>
            </a:r>
            <a:r>
              <a:rPr kumimoji="0" lang="en-US" altLang="en-US" sz="2000" b="0" i="0" u="none" strike="noStrike" cap="none" normalizeH="0" baseline="0">
                <a:ln>
                  <a:noFill/>
                </a:ln>
                <a:solidFill>
                  <a:schemeClr val="tx1"/>
                </a:solidFill>
                <a:effectLst/>
              </a:rPr>
              <a:t> (object): Type of property (e.g., plot, apartment, villa)</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seller</a:t>
            </a:r>
            <a:r>
              <a:rPr kumimoji="0" lang="en-US" altLang="en-US" sz="2000" b="0" i="0" u="none" strike="noStrike" cap="none" normalizeH="0" baseline="0">
                <a:ln>
                  <a:noFill/>
                </a:ln>
                <a:solidFill>
                  <a:schemeClr val="tx1"/>
                </a:solidFill>
                <a:effectLst/>
              </a:rPr>
              <a:t> (object): Seller category (individual, agent, builder)</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status</a:t>
            </a:r>
            <a:r>
              <a:rPr kumimoji="0" lang="en-US" altLang="en-US" sz="2000" b="0" i="0" u="none" strike="noStrike" cap="none" normalizeH="0" baseline="0">
                <a:ln>
                  <a:noFill/>
                </a:ln>
                <a:solidFill>
                  <a:schemeClr val="tx1"/>
                </a:solidFill>
                <a:effectLst/>
              </a:rPr>
              <a:t> (object): Construction status (ready, under construction)</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rate per sqft</a:t>
            </a:r>
            <a:r>
              <a:rPr kumimoji="0" lang="en-US" altLang="en-US" sz="2000" b="0" i="0" u="none" strike="noStrike" cap="none" normalizeH="0" baseline="0">
                <a:ln>
                  <a:noFill/>
                </a:ln>
                <a:solidFill>
                  <a:schemeClr val="tx1"/>
                </a:solidFill>
                <a:effectLst/>
              </a:rPr>
              <a:t> (float64): Price per square foot in INR</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area</a:t>
            </a:r>
            <a:r>
              <a:rPr kumimoji="0" lang="en-US" altLang="en-US" sz="2000" b="0" i="0" u="none" strike="noStrike" cap="none" normalizeH="0" baseline="0">
                <a:ln>
                  <a:noFill/>
                </a:ln>
                <a:solidFill>
                  <a:schemeClr val="tx1"/>
                </a:solidFill>
                <a:effectLst/>
              </a:rPr>
              <a:t> (int64): Size of property in square feet</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location</a:t>
            </a:r>
            <a:r>
              <a:rPr kumimoji="0" lang="en-US" altLang="en-US" sz="2000" b="0" i="0" u="none" strike="noStrike" cap="none" normalizeH="0" baseline="0">
                <a:ln>
                  <a:noFill/>
                </a:ln>
                <a:solidFill>
                  <a:schemeClr val="tx1"/>
                </a:solidFill>
                <a:effectLst/>
              </a:rPr>
              <a:t> (object): Locality/neighborhood in Bangalore</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RERA</a:t>
            </a:r>
            <a:r>
              <a:rPr kumimoji="0" lang="en-US" altLang="en-US" sz="2000" b="0" i="0" u="none" strike="noStrike" cap="none" normalizeH="0" baseline="0">
                <a:ln>
                  <a:noFill/>
                </a:ln>
                <a:solidFill>
                  <a:schemeClr val="tx1"/>
                </a:solidFill>
                <a:effectLst/>
              </a:rPr>
              <a:t> (object): Regulatory registration status</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BHK</a:t>
            </a:r>
            <a:r>
              <a:rPr kumimoji="0" lang="en-US" altLang="en-US" sz="2000" b="0" i="0" u="none" strike="noStrike" cap="none" normalizeH="0" baseline="0">
                <a:ln>
                  <a:noFill/>
                </a:ln>
                <a:solidFill>
                  <a:schemeClr val="tx1"/>
                </a:solidFill>
                <a:effectLst/>
              </a:rPr>
              <a:t> (int32): Number of bedrooms, halls, kitchens</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projectname</a:t>
            </a:r>
            <a:r>
              <a:rPr kumimoji="0" lang="en-US" altLang="en-US" sz="2000" b="0" i="0" u="none" strike="noStrike" cap="none" normalizeH="0" baseline="0">
                <a:ln>
                  <a:noFill/>
                </a:ln>
                <a:solidFill>
                  <a:schemeClr val="tx1"/>
                </a:solidFill>
                <a:effectLst/>
              </a:rPr>
              <a:t> (object): Name of the project or development</a:t>
            </a:r>
            <a:endParaRPr kumimoji="0" lang="en-US" altLang="en-US" sz="2000" b="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Unicode MS"/>
              </a:rPr>
              <a:t>price(in_lakhs)</a:t>
            </a:r>
            <a:r>
              <a:rPr kumimoji="0" lang="en-US" altLang="en-US" sz="2000" b="0" i="0" u="none" strike="noStrike" cap="none" normalizeH="0" baseline="0">
                <a:ln>
                  <a:noFill/>
                </a:ln>
                <a:solidFill>
                  <a:schemeClr val="tx1"/>
                </a:solidFill>
                <a:effectLst/>
              </a:rPr>
              <a:t> (float64): Total price in lakhs INR</a:t>
            </a:r>
            <a:endParaRPr kumimoji="0" lang="en-US" altLang="en-US" sz="20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Data Quality:</a:t>
            </a:r>
            <a:r>
              <a:rPr kumimoji="0" lang="en-US" altLang="en-US" sz="2000" b="0" i="0" u="none" strike="noStrike" cap="none" normalizeH="0" baseline="0">
                <a:ln>
                  <a:noFill/>
                </a:ln>
                <a:solidFill>
                  <a:schemeClr val="tx1"/>
                </a:solidFill>
                <a:effectLst/>
                <a:latin typeface="Arial" panose="020B0604020202020204" pitchFamily="34" charset="0"/>
              </a:rPr>
              <a:t> Complete data with no null values, ready for in-depth EDA and visualization.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Key Focus:</a:t>
            </a:r>
            <a:r>
              <a:rPr kumimoji="0" lang="en-US" altLang="en-US" sz="2000" b="0" i="0" u="none" strike="noStrike" cap="none" normalizeH="0" baseline="0">
                <a:ln>
                  <a:noFill/>
                </a:ln>
                <a:solidFill>
                  <a:schemeClr val="tx1"/>
                </a:solidFill>
                <a:effectLst/>
                <a:latin typeface="Arial" panose="020B0604020202020204" pitchFamily="34" charset="0"/>
              </a:rPr>
              <a:t> Price trends by property type and location, correlation between area, BHK, and price, status-wise comparisons.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32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84ED-43BD-3995-FDD6-95EA1510931D}"/>
              </a:ext>
            </a:extLst>
          </p:cNvPr>
          <p:cNvSpPr>
            <a:spLocks noGrp="1"/>
          </p:cNvSpPr>
          <p:nvPr>
            <p:ph type="title"/>
          </p:nvPr>
        </p:nvSpPr>
        <p:spPr/>
        <p:txBody>
          <a:bodyPr/>
          <a:lstStyle/>
          <a:p>
            <a:r>
              <a:rPr lang="en-IN" b="1" i="1">
                <a:solidFill>
                  <a:srgbClr val="FF0000"/>
                </a:solidFill>
              </a:rPr>
              <a:t>1.Data Cleaning Steps  </a:t>
            </a:r>
            <a:br>
              <a:rPr lang="en-IN"/>
            </a:br>
            <a:endParaRPr lang="en-IN"/>
          </a:p>
        </p:txBody>
      </p:sp>
      <p:sp>
        <p:nvSpPr>
          <p:cNvPr id="4" name="Rectangle 1">
            <a:extLst>
              <a:ext uri="{FF2B5EF4-FFF2-40B4-BE49-F238E27FC236}">
                <a16:creationId xmlns:a16="http://schemas.microsoft.com/office/drawing/2014/main" id="{74FC148C-6C24-00A6-5D9F-7F2E0CE7CDF5}"/>
              </a:ext>
            </a:extLst>
          </p:cNvPr>
          <p:cNvSpPr>
            <a:spLocks noGrp="1" noChangeArrowheads="1"/>
          </p:cNvSpPr>
          <p:nvPr>
            <p:ph type="body" idx="1"/>
          </p:nvPr>
        </p:nvSpPr>
        <p:spPr bwMode="auto">
          <a:xfrm>
            <a:off x="838201" y="1508304"/>
            <a:ext cx="9888794"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Convert Price and Rate per Sqft to Numeric:</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panose="020B0604020202020204" pitchFamily="34" charset="0"/>
              </a:rPr>
              <a:t>Remove characters like commas, "L", "Cr", and "/ sq ft" from the </a:t>
            </a:r>
            <a:r>
              <a:rPr kumimoji="0" lang="en-US" altLang="en-US" sz="2000" b="0" i="0" u="none" strike="noStrike" cap="none" normalizeH="0" baseline="0">
                <a:ln>
                  <a:noFill/>
                </a:ln>
                <a:solidFill>
                  <a:schemeClr val="tx1"/>
                </a:solidFill>
                <a:effectLst/>
                <a:latin typeface="Arial Unicode MS"/>
              </a:rPr>
              <a:t>price</a:t>
            </a:r>
            <a:r>
              <a:rPr kumimoji="0" lang="en-US" altLang="en-US" sz="2000" b="0" i="0" u="none" strike="noStrike" cap="none" normalizeH="0" baseline="0">
                <a:ln>
                  <a:noFill/>
                </a:ln>
                <a:solidFill>
                  <a:schemeClr val="tx1"/>
                </a:solidFill>
                <a:effectLst/>
              </a:rPr>
              <a:t> and </a:t>
            </a:r>
            <a:r>
              <a:rPr kumimoji="0" lang="en-US" altLang="en-US" sz="2000" b="0" i="0" u="none" strike="noStrike" cap="none" normalizeH="0" baseline="0">
                <a:ln>
                  <a:noFill/>
                </a:ln>
                <a:solidFill>
                  <a:schemeClr val="tx1"/>
                </a:solidFill>
                <a:effectLst/>
                <a:latin typeface="Arial Unicode MS"/>
              </a:rPr>
              <a:t>rate per sqft</a:t>
            </a:r>
            <a:r>
              <a:rPr kumimoji="0" lang="en-US" altLang="en-US" sz="2000" b="0" i="0" u="none" strike="noStrike" cap="none" normalizeH="0" baseline="0">
                <a:ln>
                  <a:noFill/>
                </a:ln>
                <a:solidFill>
                  <a:schemeClr val="tx1"/>
                </a:solidFill>
                <a:effectLst/>
              </a:rPr>
              <a:t> columns.</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panose="020B0604020202020204" pitchFamily="34" charset="0"/>
              </a:rPr>
              <a:t>Convert price strings (e.g., "73.38 L" or "1.11 Cr") to numerical values in INR by multiplying appropriately (1 Lakh = 100,000; 1 Crore = 10,000,000).</a:t>
            </a:r>
          </a:p>
          <a:p>
            <a:pPr marL="971550" marR="0" lvl="1" indent="-5143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panose="020B0604020202020204" pitchFamily="34" charset="0"/>
              </a:rPr>
              <a:t>Convert </a:t>
            </a:r>
            <a:r>
              <a:rPr kumimoji="0" lang="en-US" altLang="en-US" sz="2000" b="0" i="0" u="none" strike="noStrike" cap="none" normalizeH="0" baseline="0">
                <a:ln>
                  <a:noFill/>
                </a:ln>
                <a:solidFill>
                  <a:schemeClr val="tx1"/>
                </a:solidFill>
                <a:effectLst/>
                <a:latin typeface="Arial Unicode MS"/>
              </a:rPr>
              <a:t>rate per sqft</a:t>
            </a:r>
            <a:r>
              <a:rPr kumimoji="0" lang="en-US" altLang="en-US" sz="2000" b="0" i="0" u="none" strike="noStrike" cap="none" normalizeH="0" baseline="0">
                <a:ln>
                  <a:noFill/>
                </a:ln>
                <a:solidFill>
                  <a:schemeClr val="tx1"/>
                </a:solidFill>
                <a:effectLst/>
              </a:rPr>
              <a:t> strings (e.g., "5,353 / sq ft") into float values.</a:t>
            </a:r>
            <a:endParaRPr kumimoji="0" lang="en-US" altLang="en-US" sz="2000" b="0" i="0" u="none" strike="noStrike" cap="none" normalizeH="0" baseline="0">
              <a:ln>
                <a:noFill/>
              </a:ln>
              <a:solidFill>
                <a:schemeClr val="tx1"/>
              </a:solidFill>
              <a:effectLst/>
              <a:latin typeface="Arial" panose="020B0604020202020204" pitchFamily="34"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Convert BHK to Integer:</a:t>
            </a:r>
            <a:r>
              <a:rPr kumimoji="0" lang="en-US" altLang="en-US" sz="2000" b="0" i="0" u="none" strike="noStrike" cap="none" normalizeH="0" baseline="0">
                <a:ln>
                  <a:noFill/>
                </a:ln>
                <a:solidFill>
                  <a:schemeClr val="tx1"/>
                </a:solidFill>
                <a:effectLst/>
                <a:latin typeface="Arial" panose="020B0604020202020204" pitchFamily="34" charset="0"/>
              </a:rPr>
              <a:t> Clean and convert BHK from object to int.</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Remove Unnecessary Columns:</a:t>
            </a:r>
            <a:r>
              <a:rPr kumimoji="0" lang="en-US" altLang="en-US" sz="2000" b="0" i="0" u="none" strike="noStrike" cap="none" normalizeH="0" baseline="0">
                <a:ln>
                  <a:noFill/>
                </a:ln>
                <a:solidFill>
                  <a:schemeClr val="tx1"/>
                </a:solidFill>
                <a:effectLst/>
                <a:latin typeface="Arial" panose="020B0604020202020204" pitchFamily="34" charset="0"/>
              </a:rPr>
              <a:t> Drop columns like </a:t>
            </a:r>
            <a:r>
              <a:rPr kumimoji="0" lang="en-US" altLang="en-US" sz="2000" b="0" i="0" u="none" strike="noStrike" cap="none" normalizeH="0" baseline="0">
                <a:ln>
                  <a:noFill/>
                </a:ln>
                <a:solidFill>
                  <a:schemeClr val="tx1"/>
                </a:solidFill>
                <a:effectLst/>
                <a:latin typeface="Arial Unicode MS"/>
              </a:rPr>
              <a:t>Unnamed: 0</a:t>
            </a:r>
            <a:r>
              <a:rPr kumimoji="0" lang="en-US" altLang="en-US" sz="2000" b="0" i="0" u="none" strike="noStrike" cap="none" normalizeH="0" baseline="0">
                <a:ln>
                  <a:noFill/>
                </a:ln>
                <a:solidFill>
                  <a:schemeClr val="tx1"/>
                </a:solidFill>
                <a:effectLst/>
              </a:rPr>
              <a:t> if it’s just an index.</a:t>
            </a:r>
            <a:endParaRPr kumimoji="0" lang="en-US" altLang="en-US" sz="2000" b="0" i="0" u="none" strike="noStrike" cap="none" normalizeH="0" baseline="0">
              <a:ln>
                <a:noFill/>
              </a:ln>
              <a:solidFill>
                <a:schemeClr val="tx1"/>
              </a:solidFill>
              <a:effectLst/>
              <a:latin typeface="Arial" panose="020B0604020202020204" pitchFamily="34"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Standardize Categorical Values:</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panose="020B0604020202020204" pitchFamily="34" charset="0"/>
              </a:rPr>
              <a:t>Clean text data for </a:t>
            </a:r>
            <a:r>
              <a:rPr kumimoji="0" lang="en-US" altLang="en-US" sz="2000" b="0" i="0" u="none" strike="noStrike" cap="none" normalizeH="0" baseline="0">
                <a:ln>
                  <a:noFill/>
                </a:ln>
                <a:solidFill>
                  <a:schemeClr val="tx1"/>
                </a:solidFill>
                <a:effectLst/>
                <a:latin typeface="Arial Unicode MS"/>
              </a:rPr>
              <a:t>location</a:t>
            </a:r>
            <a:r>
              <a:rPr kumimoji="0" lang="en-US" altLang="en-US" sz="2000" b="0" i="0" u="none" strike="noStrike" cap="none" normalizeH="0" baseline="0">
                <a:ln>
                  <a:noFill/>
                </a:ln>
                <a:solidFill>
                  <a:schemeClr val="tx1"/>
                </a:solidFill>
                <a:effectLst/>
              </a:rPr>
              <a:t>, </a:t>
            </a:r>
            <a:r>
              <a:rPr kumimoji="0" lang="en-US" altLang="en-US" sz="2000" b="0" i="0" u="none" strike="noStrike" cap="none" normalizeH="0" baseline="0">
                <a:ln>
                  <a:noFill/>
                </a:ln>
                <a:solidFill>
                  <a:schemeClr val="tx1"/>
                </a:solidFill>
                <a:effectLst/>
                <a:latin typeface="Arial Unicode MS"/>
              </a:rPr>
              <a:t>seller</a:t>
            </a:r>
            <a:r>
              <a:rPr kumimoji="0" lang="en-US" altLang="en-US" sz="2000" b="0" i="0" u="none" strike="noStrike" cap="none" normalizeH="0" baseline="0">
                <a:ln>
                  <a:noFill/>
                </a:ln>
                <a:solidFill>
                  <a:schemeClr val="tx1"/>
                </a:solidFill>
                <a:effectLst/>
              </a:rPr>
              <a:t>, </a:t>
            </a:r>
            <a:r>
              <a:rPr kumimoji="0" lang="en-US" altLang="en-US" sz="2000" b="0" i="0" u="none" strike="noStrike" cap="none" normalizeH="0" baseline="0">
                <a:ln>
                  <a:noFill/>
                </a:ln>
                <a:solidFill>
                  <a:schemeClr val="tx1"/>
                </a:solidFill>
                <a:effectLst/>
                <a:latin typeface="Arial Unicode MS"/>
              </a:rPr>
              <a:t>status</a:t>
            </a:r>
            <a:r>
              <a:rPr kumimoji="0" lang="en-US" altLang="en-US" sz="2000" b="0" i="0" u="none" strike="noStrike" cap="none" normalizeH="0" baseline="0">
                <a:ln>
                  <a:noFill/>
                </a:ln>
                <a:solidFill>
                  <a:schemeClr val="tx1"/>
                </a:solidFill>
                <a:effectLst/>
              </a:rPr>
              <a:t>, and </a:t>
            </a:r>
            <a:r>
              <a:rPr kumimoji="0" lang="en-US" altLang="en-US" sz="2000" b="0" i="0" u="none" strike="noStrike" cap="none" normalizeH="0" baseline="0">
                <a:ln>
                  <a:noFill/>
                </a:ln>
                <a:solidFill>
                  <a:schemeClr val="tx1"/>
                </a:solidFill>
                <a:effectLst/>
                <a:latin typeface="Arial Unicode MS"/>
              </a:rPr>
              <a:t>RERA</a:t>
            </a:r>
            <a:r>
              <a:rPr kumimoji="0" lang="en-US" altLang="en-US" sz="2000" b="0" i="0" u="none" strike="noStrike" cap="none" normalizeH="0" baseline="0">
                <a:ln>
                  <a:noFill/>
                </a:ln>
                <a:solidFill>
                  <a:schemeClr val="tx1"/>
                </a:solidFill>
                <a:effectLst/>
              </a:rPr>
              <a:t> to ensure consistency (remove leading/trailing spaces, fix typos).</a:t>
            </a:r>
            <a:endParaRPr kumimoji="0" lang="en-US" altLang="en-US" sz="2000" b="0" i="0" u="none" strike="noStrike" cap="none" normalizeH="0" baseline="0">
              <a:ln>
                <a:noFill/>
              </a:ln>
              <a:solidFill>
                <a:schemeClr val="tx1"/>
              </a:solidFill>
              <a:effectLst/>
              <a:latin typeface="Arial" panose="020B0604020202020204" pitchFamily="34" charset="0"/>
            </a:endParaRPr>
          </a:p>
          <a:p>
            <a:pPr marL="971550" marR="0" lvl="1" indent="-5143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000" b="0" i="0" u="none" strike="noStrike" cap="none" normalizeH="0" baseline="0">
                <a:ln>
                  <a:noFill/>
                </a:ln>
                <a:solidFill>
                  <a:schemeClr val="tx1"/>
                </a:solidFill>
                <a:effectLst/>
                <a:latin typeface="Arial" panose="020B0604020202020204" pitchFamily="34" charset="0"/>
              </a:rPr>
              <a:t>Convert these columns to categorical types.</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Check for and Handle Duplicates:</a:t>
            </a:r>
            <a:r>
              <a:rPr kumimoji="0" lang="en-US" altLang="en-US" sz="2000" b="0" i="0" u="none" strike="noStrike" cap="none" normalizeH="0" baseline="0">
                <a:ln>
                  <a:noFill/>
                </a:ln>
                <a:solidFill>
                  <a:schemeClr val="tx1"/>
                </a:solidFill>
                <a:effectLst/>
                <a:latin typeface="Arial" panose="020B0604020202020204" pitchFamily="34" charset="0"/>
              </a:rPr>
              <a:t> Remove duplicate listings if any.</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a:ln>
                  <a:noFill/>
                </a:ln>
                <a:solidFill>
                  <a:schemeClr val="tx1"/>
                </a:solidFill>
                <a:effectLst/>
                <a:latin typeface="Arial" panose="020B0604020202020204" pitchFamily="34" charset="0"/>
              </a:rPr>
              <a:t>Handle Missing Data:</a:t>
            </a:r>
            <a:r>
              <a:rPr kumimoji="0" lang="en-US" altLang="en-US" sz="2000" b="0" i="0" u="none" strike="noStrike" cap="none" normalizeH="0" baseline="0">
                <a:ln>
                  <a:noFill/>
                </a:ln>
                <a:solidFill>
                  <a:schemeClr val="tx1"/>
                </a:solidFill>
                <a:effectLst/>
                <a:latin typeface="Arial" panose="020B0604020202020204" pitchFamily="34" charset="0"/>
              </a:rPr>
              <a:t> Although none found, validate for any null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211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D218F9-0037-EC72-BA00-2E66FFCBF863}"/>
              </a:ext>
            </a:extLst>
          </p:cNvPr>
          <p:cNvPicPr>
            <a:picLocks noChangeAspect="1"/>
          </p:cNvPicPr>
          <p:nvPr/>
        </p:nvPicPr>
        <p:blipFill>
          <a:blip r:embed="rId2"/>
          <a:stretch>
            <a:fillRect/>
          </a:stretch>
        </p:blipFill>
        <p:spPr>
          <a:xfrm>
            <a:off x="706056" y="463374"/>
            <a:ext cx="2852492" cy="2720576"/>
          </a:xfrm>
          <a:prstGeom prst="rect">
            <a:avLst/>
          </a:prstGeom>
        </p:spPr>
      </p:pic>
      <p:pic>
        <p:nvPicPr>
          <p:cNvPr id="7" name="Picture 6">
            <a:extLst>
              <a:ext uri="{FF2B5EF4-FFF2-40B4-BE49-F238E27FC236}">
                <a16:creationId xmlns:a16="http://schemas.microsoft.com/office/drawing/2014/main" id="{37C6E99B-7FCD-910C-32CB-ADA7D60C93D9}"/>
              </a:ext>
            </a:extLst>
          </p:cNvPr>
          <p:cNvPicPr>
            <a:picLocks noChangeAspect="1"/>
          </p:cNvPicPr>
          <p:nvPr/>
        </p:nvPicPr>
        <p:blipFill>
          <a:blip r:embed="rId3"/>
          <a:stretch>
            <a:fillRect/>
          </a:stretch>
        </p:blipFill>
        <p:spPr>
          <a:xfrm>
            <a:off x="555585" y="3183950"/>
            <a:ext cx="10486663" cy="2965626"/>
          </a:xfrm>
          <a:prstGeom prst="rect">
            <a:avLst/>
          </a:prstGeom>
        </p:spPr>
      </p:pic>
      <p:pic>
        <p:nvPicPr>
          <p:cNvPr id="9" name="Picture 8">
            <a:extLst>
              <a:ext uri="{FF2B5EF4-FFF2-40B4-BE49-F238E27FC236}">
                <a16:creationId xmlns:a16="http://schemas.microsoft.com/office/drawing/2014/main" id="{46874C8A-9523-2E64-02EB-A94E7882B9A5}"/>
              </a:ext>
            </a:extLst>
          </p:cNvPr>
          <p:cNvPicPr>
            <a:picLocks noChangeAspect="1"/>
          </p:cNvPicPr>
          <p:nvPr/>
        </p:nvPicPr>
        <p:blipFill>
          <a:blip r:embed="rId4"/>
          <a:stretch>
            <a:fillRect/>
          </a:stretch>
        </p:blipFill>
        <p:spPr>
          <a:xfrm>
            <a:off x="3558548" y="463375"/>
            <a:ext cx="3416756" cy="2720576"/>
          </a:xfrm>
          <a:prstGeom prst="rect">
            <a:avLst/>
          </a:prstGeom>
        </p:spPr>
      </p:pic>
      <p:pic>
        <p:nvPicPr>
          <p:cNvPr id="11" name="Picture 10">
            <a:extLst>
              <a:ext uri="{FF2B5EF4-FFF2-40B4-BE49-F238E27FC236}">
                <a16:creationId xmlns:a16="http://schemas.microsoft.com/office/drawing/2014/main" id="{13882EBA-557B-DB76-0594-D2F7D1AAD60E}"/>
              </a:ext>
            </a:extLst>
          </p:cNvPr>
          <p:cNvPicPr>
            <a:picLocks noChangeAspect="1"/>
          </p:cNvPicPr>
          <p:nvPr/>
        </p:nvPicPr>
        <p:blipFill>
          <a:blip r:embed="rId5"/>
          <a:stretch>
            <a:fillRect/>
          </a:stretch>
        </p:blipFill>
        <p:spPr>
          <a:xfrm>
            <a:off x="6975304" y="368795"/>
            <a:ext cx="4066944" cy="2918713"/>
          </a:xfrm>
          <a:prstGeom prst="rect">
            <a:avLst/>
          </a:prstGeom>
        </p:spPr>
      </p:pic>
    </p:spTree>
    <p:extLst>
      <p:ext uri="{BB962C8B-B14F-4D97-AF65-F5344CB8AC3E}">
        <p14:creationId xmlns:p14="http://schemas.microsoft.com/office/powerpoint/2010/main" val="122892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88905-5047-C4EF-9735-A8DE50685E61}"/>
              </a:ext>
            </a:extLst>
          </p:cNvPr>
          <p:cNvSpPr>
            <a:spLocks noGrp="1"/>
          </p:cNvSpPr>
          <p:nvPr>
            <p:ph type="title"/>
          </p:nvPr>
        </p:nvSpPr>
        <p:spPr/>
        <p:txBody>
          <a:bodyPr/>
          <a:lstStyle/>
          <a:p>
            <a:r>
              <a:rPr lang="en-US">
                <a:solidFill>
                  <a:srgbClr val="FF0000"/>
                </a:solidFill>
              </a:rPr>
              <a:t>Converted dtypes After Cleaning Data</a:t>
            </a:r>
            <a:endParaRPr lang="en-IN">
              <a:solidFill>
                <a:srgbClr val="FF0000"/>
              </a:solidFill>
            </a:endParaRPr>
          </a:p>
        </p:txBody>
      </p:sp>
      <p:sp>
        <p:nvSpPr>
          <p:cNvPr id="5" name="Text Placeholder 4">
            <a:extLst>
              <a:ext uri="{FF2B5EF4-FFF2-40B4-BE49-F238E27FC236}">
                <a16:creationId xmlns:a16="http://schemas.microsoft.com/office/drawing/2014/main" id="{C47676E6-B980-93E2-D4E6-E55476D445FC}"/>
              </a:ext>
            </a:extLst>
          </p:cNvPr>
          <p:cNvSpPr>
            <a:spLocks noGrp="1"/>
          </p:cNvSpPr>
          <p:nvPr>
            <p:ph type="body" idx="1"/>
          </p:nvPr>
        </p:nvSpPr>
        <p:spPr/>
        <p:txBody>
          <a:bodyPr/>
          <a:lstStyle/>
          <a:p>
            <a:pPr marL="114300" indent="0">
              <a:buNone/>
            </a:pPr>
            <a:endParaRPr lang="en-IN"/>
          </a:p>
        </p:txBody>
      </p:sp>
      <p:pic>
        <p:nvPicPr>
          <p:cNvPr id="7" name="Picture 6">
            <a:extLst>
              <a:ext uri="{FF2B5EF4-FFF2-40B4-BE49-F238E27FC236}">
                <a16:creationId xmlns:a16="http://schemas.microsoft.com/office/drawing/2014/main" id="{0721A6D8-3A18-8C7E-4E08-39C859255E61}"/>
              </a:ext>
            </a:extLst>
          </p:cNvPr>
          <p:cNvPicPr>
            <a:picLocks noChangeAspect="1"/>
          </p:cNvPicPr>
          <p:nvPr/>
        </p:nvPicPr>
        <p:blipFill>
          <a:blip r:embed="rId2"/>
          <a:stretch>
            <a:fillRect/>
          </a:stretch>
        </p:blipFill>
        <p:spPr>
          <a:xfrm>
            <a:off x="838200" y="1981288"/>
            <a:ext cx="10303133" cy="4037547"/>
          </a:xfrm>
          <a:prstGeom prst="rect">
            <a:avLst/>
          </a:prstGeom>
        </p:spPr>
      </p:pic>
    </p:spTree>
    <p:extLst>
      <p:ext uri="{BB962C8B-B14F-4D97-AF65-F5344CB8AC3E}">
        <p14:creationId xmlns:p14="http://schemas.microsoft.com/office/powerpoint/2010/main" val="17428104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1169</Words>
  <Application>Microsoft Office PowerPoint</Application>
  <PresentationFormat>Widescreen</PresentationFormat>
  <Paragraphs>87</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Libre Baskerville</vt:lpstr>
      <vt:lpstr>Lato Black</vt:lpstr>
      <vt:lpstr>Calibri</vt:lpstr>
      <vt:lpstr>Wingdings</vt:lpstr>
      <vt:lpstr>Arial Unicode MS</vt:lpstr>
      <vt:lpstr>Office Theme</vt:lpstr>
      <vt:lpstr>PowerPoint Presentation</vt:lpstr>
      <vt:lpstr>PowerPoint Presentation</vt:lpstr>
      <vt:lpstr> 1.Business Problem and Use Case Domain Understanding </vt:lpstr>
      <vt:lpstr>2. Objective of the Project </vt:lpstr>
      <vt:lpstr>3. Web Scraping – Details </vt:lpstr>
      <vt:lpstr>4. Summary of the Data</vt:lpstr>
      <vt:lpstr>1.Data Cleaning Steps   </vt:lpstr>
      <vt:lpstr>PowerPoint Presentation</vt:lpstr>
      <vt:lpstr>Converted dtypes After Cleaning Data</vt:lpstr>
      <vt:lpstr>2. Data Manipulation Steps </vt:lpstr>
      <vt:lpstr>Univariate Analysis:Count plot of Status</vt:lpstr>
      <vt:lpstr>Count plot on BHK</vt:lpstr>
      <vt:lpstr>PowerPoint Presentation</vt:lpstr>
      <vt:lpstr>Bar plot Showing the Property Type &amp; Price</vt:lpstr>
      <vt:lpstr>Correlated Scatter plot </vt:lpstr>
      <vt:lpstr>Box plot depicting price in different locations</vt:lpstr>
      <vt:lpstr>Conclusion: </vt:lpstr>
      <vt:lpstr>Q&amp;A Slide – Potential Audience Questions: </vt:lpstr>
      <vt:lpstr>Your Experience / Challenges: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raghunandhan meegada</cp:lastModifiedBy>
  <cp:revision>3</cp:revision>
  <dcterms:created xsi:type="dcterms:W3CDTF">2021-02-16T05:19:01Z</dcterms:created>
  <dcterms:modified xsi:type="dcterms:W3CDTF">2025-05-20T13:45:11Z</dcterms:modified>
</cp:coreProperties>
</file>